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2" r:id="rId7"/>
    <p:sldId id="261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BF6E5-7EF5-4A69-8A14-432236BFE50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61ED0-B4D4-4F63-9FF2-E5E48D83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4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61ED0-B4D4-4F63-9FF2-E5E48D83A4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6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C917-F7B1-4402-A5BF-83DED9D2A8BA}" type="datetime1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4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443A-9B3A-4CB1-92DC-91C371BBDF05}" type="datetime1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9564-9767-4D02-825A-016D60747C2B}" type="datetime1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1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3B6D-4085-4455-BE0D-4FF4169659C6}" type="datetime1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6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CA8F-4D70-4A17-830F-58DD060E582E}" type="datetime1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6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912-0847-4AE9-B094-EB90ABE40DC3}" type="datetime1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F4362-39BE-4886-8DA5-B38C479C6E46}" type="datetime1">
              <a:rPr lang="en-US" smtClean="0"/>
              <a:t>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9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295A-C133-40D8-A53D-B47486C111A4}" type="datetime1">
              <a:rPr lang="en-US" smtClean="0"/>
              <a:t>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1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5F826-565F-49B4-8AB6-DFC775A37C6C}" type="datetime1">
              <a:rPr lang="en-US" smtClean="0"/>
              <a:t>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3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3034-FDCF-4DBD-A0EF-E7FCBF18F76C}" type="datetime1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2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DF84-C261-4E08-B3B9-B618F37FCE62}" type="datetime1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17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CE122-B84B-434C-BDA7-0728D4D314D2}" type="datetime1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esignLab_logo copy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00" y="99240"/>
            <a:ext cx="1828800" cy="58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94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ndardslearn.org/trainingcourse.aspx" TargetMode="External"/><Relationship Id="rId2" Type="http://schemas.openxmlformats.org/officeDocument/2006/relationships/hyperlink" Target="https://designlab.eng.rpi.edu/edn/projects/capstone-support-dev/wiki/Standard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nsi.org/standards_activities/overview/overview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Engineering Standards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Capstone Design</a:t>
            </a:r>
            <a:br>
              <a:rPr lang="en-US" dirty="0" smtClean="0"/>
            </a:br>
            <a:r>
              <a:rPr lang="en-US" smtClean="0"/>
              <a:t>Spring </a:t>
            </a:r>
            <a:r>
              <a:rPr lang="en-US" smtClean="0"/>
              <a:t>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an Engineering Standard?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document that defines an agreed-upon way to doing something.</a:t>
            </a:r>
          </a:p>
          <a:p>
            <a:pPr lvl="1"/>
            <a:r>
              <a:rPr lang="en-US" dirty="0" smtClean="0"/>
              <a:t>Product Design – ex. OSHA standards</a:t>
            </a:r>
          </a:p>
          <a:p>
            <a:pPr lvl="1"/>
            <a:r>
              <a:rPr lang="en-US" dirty="0" smtClean="0"/>
              <a:t>Operation/Process – ex. ISO9000 Quality Management</a:t>
            </a:r>
          </a:p>
          <a:p>
            <a:pPr lvl="1"/>
            <a:r>
              <a:rPr lang="en-US" dirty="0" smtClean="0"/>
              <a:t>Manufacturing – ex. RoHS1 (Restriction of Hazardous Substances) </a:t>
            </a:r>
          </a:p>
          <a:p>
            <a:pPr lvl="1"/>
            <a:r>
              <a:rPr lang="en-US" dirty="0" smtClean="0"/>
              <a:t>Product Use – ex. ANSI Z136  Laser Safety Standards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Regulations (codes) specify mandatory standards to protect public safety and health </a:t>
            </a:r>
          </a:p>
          <a:p>
            <a:pPr lvl="1"/>
            <a:r>
              <a:rPr lang="en-US" dirty="0" smtClean="0"/>
              <a:t>Enforced</a:t>
            </a:r>
          </a:p>
          <a:p>
            <a:pPr lvl="1"/>
            <a:r>
              <a:rPr lang="en-US" dirty="0" smtClean="0"/>
              <a:t>Regulatory Agencies: EPA, FDA, OSHA, etc.</a:t>
            </a:r>
          </a:p>
          <a:p>
            <a:pPr marL="457200" lvl="1" indent="0" algn="r">
              <a:buNone/>
            </a:pPr>
            <a:endParaRPr lang="en-US" dirty="0" smtClean="0"/>
          </a:p>
          <a:p>
            <a:pPr marL="457200" lvl="1" indent="0" algn="r">
              <a:buNone/>
            </a:pPr>
            <a:r>
              <a:rPr lang="en-US" dirty="0"/>
              <a:t>(</a:t>
            </a:r>
            <a:r>
              <a:rPr lang="en-US" dirty="0" smtClean="0"/>
              <a:t>www.ansi.org)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human health and Safety</a:t>
            </a:r>
          </a:p>
          <a:p>
            <a:r>
              <a:rPr lang="en-US" dirty="0" smtClean="0"/>
              <a:t>Protect environment</a:t>
            </a:r>
          </a:p>
          <a:p>
            <a:r>
              <a:rPr lang="en-US" dirty="0" smtClean="0"/>
              <a:t>Ensure compatibility (interoperability / interchangeability)</a:t>
            </a:r>
          </a:p>
          <a:p>
            <a:r>
              <a:rPr lang="en-US" dirty="0"/>
              <a:t>Make our lives easier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Standardization Everywhere!!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Capstone Design</a:t>
            </a:r>
          </a:p>
          <a:p>
            <a:pPr lvl="1"/>
            <a:r>
              <a:rPr lang="en-US" dirty="0" smtClean="0"/>
              <a:t>Language: </a:t>
            </a:r>
            <a:r>
              <a:rPr lang="ja-JP" altLang="en-US" strike="dblStrike" dirty="0" smtClean="0"/>
              <a:t>日本語</a:t>
            </a:r>
            <a:r>
              <a:rPr lang="ja-JP" altLang="en-US" dirty="0" smtClean="0"/>
              <a:t>　</a:t>
            </a:r>
            <a:r>
              <a:rPr lang="en-US" altLang="ja-JP" dirty="0" smtClean="0"/>
              <a:t>English</a:t>
            </a:r>
            <a:endParaRPr lang="en-US" altLang="ja-JP" dirty="0"/>
          </a:p>
          <a:p>
            <a:pPr lvl="1"/>
            <a:r>
              <a:rPr lang="en-US" dirty="0" smtClean="0"/>
              <a:t>Posters: MS Power Point, not Adobe Illustrator</a:t>
            </a:r>
          </a:p>
          <a:p>
            <a:pPr lvl="1"/>
            <a:r>
              <a:rPr lang="en-US" dirty="0" smtClean="0"/>
              <a:t>Engineering Drawings: </a:t>
            </a:r>
            <a:r>
              <a:rPr lang="en-US" dirty="0" err="1" smtClean="0"/>
              <a:t>SoE</a:t>
            </a:r>
            <a:r>
              <a:rPr lang="en-US" dirty="0" smtClean="0"/>
              <a:t> template used in the CAD course</a:t>
            </a:r>
          </a:p>
          <a:p>
            <a:pPr lvl="1"/>
            <a:r>
              <a:rPr lang="en-US" dirty="0" smtClean="0"/>
              <a:t>Safety: </a:t>
            </a:r>
            <a:r>
              <a:rPr lang="en-US" dirty="0" err="1" smtClean="0"/>
              <a:t>SoE</a:t>
            </a:r>
            <a:r>
              <a:rPr lang="en-US" dirty="0" smtClean="0"/>
              <a:t> Safety Guidelines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Cell Phone Chargers</a:t>
            </a:r>
          </a:p>
          <a:p>
            <a:pPr lvl="1"/>
            <a:r>
              <a:rPr lang="en-US" dirty="0" smtClean="0"/>
              <a:t>Charger Side: USB Type A</a:t>
            </a:r>
          </a:p>
          <a:p>
            <a:pPr lvl="1"/>
            <a:r>
              <a:rPr lang="en-US" dirty="0" smtClean="0"/>
              <a:t>Android: USB Micro B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(Newer models may have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Type C.)</a:t>
            </a:r>
            <a:endParaRPr lang="en-US" dirty="0" smtClean="0"/>
          </a:p>
          <a:p>
            <a:pPr lvl="1"/>
            <a:r>
              <a:rPr lang="en-US" dirty="0" smtClean="0"/>
              <a:t>Apple: Lightning</a:t>
            </a:r>
          </a:p>
          <a:p>
            <a:pPr lvl="1"/>
            <a:r>
              <a:rPr lang="en-US" dirty="0" smtClean="0"/>
              <a:t>Incompatible </a:t>
            </a:r>
            <a:br>
              <a:rPr lang="en-US" dirty="0" smtClean="0"/>
            </a:br>
            <a:r>
              <a:rPr lang="en-US" dirty="0" smtClean="0"/>
              <a:t>Android ≠ iPhone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4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201920" y="3787934"/>
            <a:ext cx="3510280" cy="2146732"/>
            <a:chOff x="8280400" y="3444239"/>
            <a:chExt cx="3510280" cy="2146732"/>
          </a:xfrm>
        </p:grpSpPr>
        <p:pic>
          <p:nvPicPr>
            <p:cNvPr id="7" name="Content Placeholder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18880" y="3444239"/>
              <a:ext cx="2214880" cy="2146732"/>
            </a:xfrm>
            <a:prstGeom prst="rect">
              <a:avLst/>
            </a:prstGeom>
          </p:spPr>
        </p:pic>
        <p:sp>
          <p:nvSpPr>
            <p:cNvPr id="6" name="Right Arrow 5"/>
            <p:cNvSpPr/>
            <p:nvPr/>
          </p:nvSpPr>
          <p:spPr>
            <a:xfrm>
              <a:off x="8280400" y="4001294"/>
              <a:ext cx="863600" cy="53848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" name="Left Arrow 7"/>
            <p:cNvSpPr/>
            <p:nvPr/>
          </p:nvSpPr>
          <p:spPr>
            <a:xfrm>
              <a:off x="10256520" y="4430394"/>
              <a:ext cx="1097280" cy="495617"/>
            </a:xfrm>
            <a:prstGeom prst="left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Micro B</a:t>
              </a:r>
              <a:endParaRPr lang="en-US" dirty="0"/>
            </a:p>
          </p:txBody>
        </p:sp>
        <p:sp>
          <p:nvSpPr>
            <p:cNvPr id="10" name="Left Arrow 9"/>
            <p:cNvSpPr/>
            <p:nvPr/>
          </p:nvSpPr>
          <p:spPr>
            <a:xfrm>
              <a:off x="10596880" y="3753485"/>
              <a:ext cx="1193800" cy="495617"/>
            </a:xfrm>
            <a:prstGeom prst="left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Lightning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446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Application of Engineering Standards </a:t>
            </a:r>
            <a:br>
              <a:rPr lang="en-US" dirty="0" smtClean="0"/>
            </a:br>
            <a:r>
              <a:rPr lang="en-US" dirty="0" smtClean="0"/>
              <a:t>in Capstone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Requirements and Constraints</a:t>
            </a:r>
          </a:p>
          <a:p>
            <a:r>
              <a:rPr lang="en-US" dirty="0" smtClean="0"/>
              <a:t>Engineering Communication (Standard Notations)</a:t>
            </a:r>
          </a:p>
          <a:p>
            <a:pPr lvl="1"/>
            <a:r>
              <a:rPr lang="en-US" dirty="0" err="1" smtClean="0"/>
              <a:t>SoE</a:t>
            </a:r>
            <a:r>
              <a:rPr lang="en-US" dirty="0" smtClean="0"/>
              <a:t> Engineering drawing template</a:t>
            </a:r>
          </a:p>
          <a:p>
            <a:pPr lvl="1"/>
            <a:r>
              <a:rPr lang="en-US" dirty="0" smtClean="0"/>
              <a:t>Coding style guide</a:t>
            </a:r>
          </a:p>
          <a:p>
            <a:pPr lvl="1"/>
            <a:r>
              <a:rPr lang="en-US" dirty="0" smtClean="0"/>
              <a:t>Using standard notations in analyses, such as UML and BPMN</a:t>
            </a:r>
          </a:p>
          <a:p>
            <a:r>
              <a:rPr lang="en-US" dirty="0" smtClean="0"/>
              <a:t>Using Known Solutions and Best Practices</a:t>
            </a:r>
          </a:p>
          <a:p>
            <a:pPr lvl="1"/>
            <a:r>
              <a:rPr lang="en-US" dirty="0" smtClean="0"/>
              <a:t>Choosing an electric wire using AWG </a:t>
            </a:r>
          </a:p>
          <a:p>
            <a:pPr lvl="1"/>
            <a:r>
              <a:rPr lang="en-US" dirty="0" smtClean="0"/>
              <a:t>Implement a standard protocol, such as HTTP</a:t>
            </a:r>
          </a:p>
          <a:p>
            <a:pPr lvl="1"/>
            <a:r>
              <a:rPr lang="en-US" dirty="0" smtClean="0"/>
              <a:t>ASTM test methods</a:t>
            </a:r>
          </a:p>
          <a:p>
            <a:r>
              <a:rPr lang="en-US" dirty="0"/>
              <a:t>Cost Reduction by Using Standard Sizes of Materials and Components</a:t>
            </a:r>
          </a:p>
          <a:p>
            <a:pPr lvl="1"/>
            <a:r>
              <a:rPr lang="en-US" dirty="0"/>
              <a:t>Sheet metal – standard Gauge (thickness)</a:t>
            </a:r>
          </a:p>
          <a:p>
            <a:pPr lvl="1"/>
            <a:r>
              <a:rPr lang="en-US" dirty="0"/>
              <a:t>Software libraries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 Study Further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Engineering Standards in Our EDN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designlab.eng.rpi.edu/edn/projects/capstone-support-dev/wiki/Standards</a:t>
            </a:r>
            <a:endParaRPr lang="en-US" dirty="0" smtClean="0"/>
          </a:p>
          <a:p>
            <a:r>
              <a:rPr lang="en-US" dirty="0" smtClean="0"/>
              <a:t>Standards Education Database</a:t>
            </a: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www.standardslearn.org/trainingcourse.aspx</a:t>
            </a:r>
            <a:endParaRPr lang="en-US" dirty="0" smtClean="0"/>
          </a:p>
          <a:p>
            <a:pPr lvl="1"/>
            <a:r>
              <a:rPr lang="en-US" dirty="0" smtClean="0"/>
              <a:t>179 </a:t>
            </a:r>
            <a:r>
              <a:rPr lang="en-US" dirty="0"/>
              <a:t>courses listed (as of January </a:t>
            </a:r>
            <a:r>
              <a:rPr lang="en-US" dirty="0" smtClean="0"/>
              <a:t>2019)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x. ASME, ASTM International, IEEE, etc. </a:t>
            </a:r>
          </a:p>
          <a:p>
            <a:r>
              <a:rPr lang="en-US" dirty="0" smtClean="0"/>
              <a:t>Standards Activities Overview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www.ansi.org/standards_activities/overview/overview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3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Q&amp;A</a:t>
            </a:r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2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 of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Internal standards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SoE</a:t>
            </a:r>
            <a:r>
              <a:rPr lang="en-US" dirty="0" smtClean="0"/>
              <a:t> engineering drawing template</a:t>
            </a:r>
          </a:p>
          <a:p>
            <a:r>
              <a:rPr lang="en-US" dirty="0" smtClean="0"/>
              <a:t>DE fact standards</a:t>
            </a:r>
          </a:p>
          <a:p>
            <a:pPr lvl="1"/>
            <a:r>
              <a:rPr lang="en-US" dirty="0" smtClean="0"/>
              <a:t>Example: MS Windows and Office Suite </a:t>
            </a:r>
          </a:p>
          <a:p>
            <a:r>
              <a:rPr lang="en-US" dirty="0" smtClean="0"/>
              <a:t>Industry standards</a:t>
            </a:r>
          </a:p>
          <a:p>
            <a:pPr lvl="1"/>
            <a:r>
              <a:rPr lang="en-US" dirty="0" smtClean="0"/>
              <a:t>Organizations: W3C (World Wide Web Consortium, OASIS </a:t>
            </a:r>
            <a:r>
              <a:rPr lang="en-US" dirty="0"/>
              <a:t>(Organization for the Advancement of Structured Information Standards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Accredited standards</a:t>
            </a:r>
          </a:p>
          <a:p>
            <a:pPr lvl="1"/>
            <a:r>
              <a:rPr lang="en-US" dirty="0" smtClean="0"/>
              <a:t>Organizations: ANSI, ISO, etc.</a:t>
            </a:r>
          </a:p>
          <a:p>
            <a:r>
              <a:rPr lang="en-US" dirty="0" smtClean="0"/>
              <a:t>Regulations</a:t>
            </a:r>
          </a:p>
          <a:p>
            <a:pPr lvl="1"/>
            <a:r>
              <a:rPr lang="en-US" dirty="0" smtClean="0"/>
              <a:t>Organizations: EPA, FDA,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Standards in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and </a:t>
            </a:r>
          </a:p>
          <a:p>
            <a:r>
              <a:rPr lang="en-US" dirty="0" smtClean="0"/>
              <a:t>Compatibility </a:t>
            </a:r>
            <a:r>
              <a:rPr lang="en-US" dirty="0"/>
              <a:t>(Interoperability and Interchangeability)</a:t>
            </a:r>
          </a:p>
          <a:p>
            <a:r>
              <a:rPr lang="en-US" dirty="0"/>
              <a:t>Test Methods and Reference Materials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Widescreen</PresentationFormat>
  <Paragraphs>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Office Theme</vt:lpstr>
      <vt:lpstr>Engineering Standards</vt:lpstr>
      <vt:lpstr>What is an Engineering Standard?</vt:lpstr>
      <vt:lpstr>Why?</vt:lpstr>
      <vt:lpstr>Standardization Everywhere!!</vt:lpstr>
      <vt:lpstr>Application of Engineering Standards  in Capstone Design</vt:lpstr>
      <vt:lpstr>To Study Further</vt:lpstr>
      <vt:lpstr>PowerPoint Presentation</vt:lpstr>
      <vt:lpstr>Type of Standards</vt:lpstr>
      <vt:lpstr>Engineering Standards in Design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2018-01-30T21:35:25Z</dcterms:created>
  <dcterms:modified xsi:type="dcterms:W3CDTF">2019-02-15T15:09:01Z</dcterms:modified>
</cp:coreProperties>
</file>