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21945600" cy="32918400"/>
  <p:notesSz cx="7010400" cy="9296400"/>
  <p:defaultTextStyle>
    <a:defPPr>
      <a:defRPr lang="en-US"/>
    </a:defPPr>
    <a:lvl1pPr marL="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51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>
          <p15:clr>
            <a:srgbClr val="A4A3A4"/>
          </p15:clr>
        </p15:guide>
        <p15:guide id="2" pos="6912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nemann, Kathryn A." initials="DKA" lastIdx="2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00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8"/>
    <p:restoredTop sz="94652"/>
  </p:normalViewPr>
  <p:slideViewPr>
    <p:cSldViewPr snapToGrid="0" snapToObjects="1">
      <p:cViewPr varScale="1">
        <p:scale>
          <a:sx n="16" d="100"/>
          <a:sy n="16" d="100"/>
        </p:scale>
        <p:origin x="850" y="115"/>
      </p:cViewPr>
      <p:guideLst>
        <p:guide orient="horz" pos="10368"/>
        <p:guide pos="691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3150" tIns="46574" rIns="93150" bIns="4657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40" y="0"/>
            <a:ext cx="3037840" cy="466434"/>
          </a:xfrm>
          <a:prstGeom prst="rect">
            <a:avLst/>
          </a:prstGeom>
        </p:spPr>
        <p:txBody>
          <a:bodyPr vert="horz" lIns="93150" tIns="46574" rIns="93150" bIns="46574" rtlCol="0"/>
          <a:lstStyle>
            <a:lvl1pPr algn="r">
              <a:defRPr sz="1200"/>
            </a:lvl1pPr>
          </a:lstStyle>
          <a:p>
            <a:fld id="{2D0F4A78-1341-5846-837A-52132E86CD1E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459038" y="1162050"/>
            <a:ext cx="209232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50" tIns="46574" rIns="93150" bIns="4657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3"/>
            <a:ext cx="5608320" cy="3660457"/>
          </a:xfrm>
          <a:prstGeom prst="rect">
            <a:avLst/>
          </a:prstGeom>
        </p:spPr>
        <p:txBody>
          <a:bodyPr vert="horz" lIns="93150" tIns="46574" rIns="93150" bIns="4657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6433"/>
          </a:xfrm>
          <a:prstGeom prst="rect">
            <a:avLst/>
          </a:prstGeom>
        </p:spPr>
        <p:txBody>
          <a:bodyPr vert="horz" lIns="93150" tIns="46574" rIns="93150" bIns="4657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40" y="8829967"/>
            <a:ext cx="3037840" cy="466433"/>
          </a:xfrm>
          <a:prstGeom prst="rect">
            <a:avLst/>
          </a:prstGeom>
        </p:spPr>
        <p:txBody>
          <a:bodyPr vert="horz" lIns="93150" tIns="46574" rIns="93150" bIns="46574" rtlCol="0" anchor="b"/>
          <a:lstStyle>
            <a:lvl1pPr algn="r">
              <a:defRPr sz="1200"/>
            </a:lvl1pPr>
          </a:lstStyle>
          <a:p>
            <a:fld id="{659C2AFD-DD53-C741-86C0-359F844F90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769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1pPr>
    <a:lvl2pPr marL="131673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2pPr>
    <a:lvl3pPr marL="263347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3pPr>
    <a:lvl4pPr marL="395020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4pPr>
    <a:lvl5pPr marL="5266944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5pPr>
    <a:lvl6pPr marL="6583680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6pPr>
    <a:lvl7pPr marL="7900416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7pPr>
    <a:lvl8pPr marL="9217152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8pPr>
    <a:lvl9pPr marL="10533888" algn="l" defTabSz="2633472" rtl="0" eaLnBrk="1" latinLnBrk="0" hangingPunct="1">
      <a:defRPr sz="345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9C2AFD-DD53-C741-86C0-359F844F90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8222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5920" y="5387342"/>
            <a:ext cx="18653760" cy="11460480"/>
          </a:xfrm>
        </p:spPr>
        <p:txBody>
          <a:bodyPr anchor="b"/>
          <a:lstStyle>
            <a:lvl1pPr algn="ctr"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17289782"/>
            <a:ext cx="16459200" cy="7947658"/>
          </a:xfrm>
        </p:spPr>
        <p:txBody>
          <a:bodyPr/>
          <a:lstStyle>
            <a:lvl1pPr marL="0" indent="0" algn="ctr">
              <a:buNone/>
              <a:defRPr sz="5760"/>
            </a:lvl1pPr>
            <a:lvl2pPr marL="1097280" indent="0" algn="ctr">
              <a:buNone/>
              <a:defRPr sz="4800"/>
            </a:lvl2pPr>
            <a:lvl3pPr marL="2194560" indent="0" algn="ctr">
              <a:buNone/>
              <a:defRPr sz="4320"/>
            </a:lvl3pPr>
            <a:lvl4pPr marL="3291840" indent="0" algn="ctr">
              <a:buNone/>
              <a:defRPr sz="3840"/>
            </a:lvl4pPr>
            <a:lvl5pPr marL="4389120" indent="0" algn="ctr">
              <a:buNone/>
              <a:defRPr sz="3840"/>
            </a:lvl5pPr>
            <a:lvl6pPr marL="5486400" indent="0" algn="ctr">
              <a:buNone/>
              <a:defRPr sz="3840"/>
            </a:lvl6pPr>
            <a:lvl7pPr marL="6583680" indent="0" algn="ctr">
              <a:buNone/>
              <a:defRPr sz="3840"/>
            </a:lvl7pPr>
            <a:lvl8pPr marL="7680960" indent="0" algn="ctr">
              <a:buNone/>
              <a:defRPr sz="3840"/>
            </a:lvl8pPr>
            <a:lvl9pPr marL="8778240" indent="0" algn="ctr">
              <a:buNone/>
              <a:defRPr sz="38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413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0760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04821" y="1752600"/>
            <a:ext cx="4732020" cy="2789682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8761" y="1752600"/>
            <a:ext cx="13921740" cy="27896822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02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318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7331" y="8206749"/>
            <a:ext cx="18928080" cy="13693138"/>
          </a:xfrm>
        </p:spPr>
        <p:txBody>
          <a:bodyPr anchor="b"/>
          <a:lstStyle>
            <a:lvl1pPr>
              <a:defRPr sz="1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7331" y="22029429"/>
            <a:ext cx="18928080" cy="7200898"/>
          </a:xfrm>
        </p:spPr>
        <p:txBody>
          <a:bodyPr/>
          <a:lstStyle>
            <a:lvl1pPr marL="0" indent="0">
              <a:buNone/>
              <a:defRPr sz="5760">
                <a:solidFill>
                  <a:schemeClr val="tx1"/>
                </a:solidFill>
              </a:defRPr>
            </a:lvl1pPr>
            <a:lvl2pPr marL="109728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194560" indent="0">
              <a:buNone/>
              <a:defRPr sz="4320">
                <a:solidFill>
                  <a:schemeClr val="tx1">
                    <a:tint val="75000"/>
                  </a:schemeClr>
                </a:solidFill>
              </a:defRPr>
            </a:lvl3pPr>
            <a:lvl4pPr marL="32918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4pPr>
            <a:lvl5pPr marL="438912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5pPr>
            <a:lvl6pPr marL="548640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6pPr>
            <a:lvl7pPr marL="658368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7pPr>
            <a:lvl8pPr marL="768096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8pPr>
            <a:lvl9pPr marL="8778240" indent="0">
              <a:buNone/>
              <a:defRPr sz="3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801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87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09960" y="8763000"/>
            <a:ext cx="9326880" cy="208864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644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8" y="1752607"/>
            <a:ext cx="18928080" cy="6362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1621" y="8069582"/>
            <a:ext cx="9284016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1621" y="12024360"/>
            <a:ext cx="9284016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09961" y="8069582"/>
            <a:ext cx="9329738" cy="3954778"/>
          </a:xfrm>
        </p:spPr>
        <p:txBody>
          <a:bodyPr anchor="b"/>
          <a:lstStyle>
            <a:lvl1pPr marL="0" indent="0">
              <a:buNone/>
              <a:defRPr sz="5760" b="1"/>
            </a:lvl1pPr>
            <a:lvl2pPr marL="1097280" indent="0">
              <a:buNone/>
              <a:defRPr sz="4800" b="1"/>
            </a:lvl2pPr>
            <a:lvl3pPr marL="2194560" indent="0">
              <a:buNone/>
              <a:defRPr sz="4320" b="1"/>
            </a:lvl3pPr>
            <a:lvl4pPr marL="3291840" indent="0">
              <a:buNone/>
              <a:defRPr sz="3840" b="1"/>
            </a:lvl4pPr>
            <a:lvl5pPr marL="4389120" indent="0">
              <a:buNone/>
              <a:defRPr sz="3840" b="1"/>
            </a:lvl5pPr>
            <a:lvl6pPr marL="5486400" indent="0">
              <a:buNone/>
              <a:defRPr sz="3840" b="1"/>
            </a:lvl6pPr>
            <a:lvl7pPr marL="6583680" indent="0">
              <a:buNone/>
              <a:defRPr sz="3840" b="1"/>
            </a:lvl7pPr>
            <a:lvl8pPr marL="7680960" indent="0">
              <a:buNone/>
              <a:defRPr sz="3840" b="1"/>
            </a:lvl8pPr>
            <a:lvl9pPr marL="8778240" indent="0">
              <a:buNone/>
              <a:defRPr sz="384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09961" y="12024360"/>
            <a:ext cx="9329738" cy="176860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8178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13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70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9738" y="4739647"/>
            <a:ext cx="11109960" cy="23393400"/>
          </a:xfrm>
        </p:spPr>
        <p:txBody>
          <a:bodyPr/>
          <a:lstStyle>
            <a:lvl1pPr>
              <a:defRPr sz="7680"/>
            </a:lvl1pPr>
            <a:lvl2pPr>
              <a:defRPr sz="6720"/>
            </a:lvl2pPr>
            <a:lvl3pPr>
              <a:defRPr sz="576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93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1619" y="2194560"/>
            <a:ext cx="7078027" cy="7680960"/>
          </a:xfrm>
        </p:spPr>
        <p:txBody>
          <a:bodyPr anchor="b"/>
          <a:lstStyle>
            <a:lvl1pPr>
              <a:defRPr sz="76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29738" y="4739647"/>
            <a:ext cx="11109960" cy="23393400"/>
          </a:xfrm>
        </p:spPr>
        <p:txBody>
          <a:bodyPr anchor="t"/>
          <a:lstStyle>
            <a:lvl1pPr marL="0" indent="0">
              <a:buNone/>
              <a:defRPr sz="7680"/>
            </a:lvl1pPr>
            <a:lvl2pPr marL="1097280" indent="0">
              <a:buNone/>
              <a:defRPr sz="6720"/>
            </a:lvl2pPr>
            <a:lvl3pPr marL="2194560" indent="0">
              <a:buNone/>
              <a:defRPr sz="5760"/>
            </a:lvl3pPr>
            <a:lvl4pPr marL="3291840" indent="0">
              <a:buNone/>
              <a:defRPr sz="4800"/>
            </a:lvl4pPr>
            <a:lvl5pPr marL="4389120" indent="0">
              <a:buNone/>
              <a:defRPr sz="4800"/>
            </a:lvl5pPr>
            <a:lvl6pPr marL="5486400" indent="0">
              <a:buNone/>
              <a:defRPr sz="4800"/>
            </a:lvl6pPr>
            <a:lvl7pPr marL="6583680" indent="0">
              <a:buNone/>
              <a:defRPr sz="4800"/>
            </a:lvl7pPr>
            <a:lvl8pPr marL="7680960" indent="0">
              <a:buNone/>
              <a:defRPr sz="4800"/>
            </a:lvl8pPr>
            <a:lvl9pPr marL="8778240" indent="0">
              <a:buNone/>
              <a:defRPr sz="4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1619" y="9875520"/>
            <a:ext cx="7078027" cy="18295622"/>
          </a:xfrm>
        </p:spPr>
        <p:txBody>
          <a:bodyPr/>
          <a:lstStyle>
            <a:lvl1pPr marL="0" indent="0">
              <a:buNone/>
              <a:defRPr sz="3840"/>
            </a:lvl1pPr>
            <a:lvl2pPr marL="1097280" indent="0">
              <a:buNone/>
              <a:defRPr sz="3360"/>
            </a:lvl2pPr>
            <a:lvl3pPr marL="2194560" indent="0">
              <a:buNone/>
              <a:defRPr sz="2880"/>
            </a:lvl3pPr>
            <a:lvl4pPr marL="3291840" indent="0">
              <a:buNone/>
              <a:defRPr sz="2400"/>
            </a:lvl4pPr>
            <a:lvl5pPr marL="4389120" indent="0">
              <a:buNone/>
              <a:defRPr sz="2400"/>
            </a:lvl5pPr>
            <a:lvl6pPr marL="5486400" indent="0">
              <a:buNone/>
              <a:defRPr sz="2400"/>
            </a:lvl6pPr>
            <a:lvl7pPr marL="6583680" indent="0">
              <a:buNone/>
              <a:defRPr sz="2400"/>
            </a:lvl7pPr>
            <a:lvl8pPr marL="7680960" indent="0">
              <a:buNone/>
              <a:defRPr sz="2400"/>
            </a:lvl8pPr>
            <a:lvl9pPr marL="8778240" indent="0">
              <a:buNone/>
              <a:defRPr sz="2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039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8760" y="1752607"/>
            <a:ext cx="1892808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8760" y="8763000"/>
            <a:ext cx="1892808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876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89792-9508-FC4A-B8E7-E73F291AEFB0}" type="datetimeFigureOut">
              <a:rPr lang="en-US" smtClean="0"/>
              <a:t>9/5/2018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69480" y="30510487"/>
            <a:ext cx="740664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499080" y="30510487"/>
            <a:ext cx="493776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9E15C-81E2-9442-8E4F-9085AAC08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738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4560" rtl="0" eaLnBrk="1" latinLnBrk="0" hangingPunct="1">
        <a:lnSpc>
          <a:spcPct val="90000"/>
        </a:lnSpc>
        <a:spcBef>
          <a:spcPct val="0"/>
        </a:spcBef>
        <a:buNone/>
        <a:defRPr sz="105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8640" indent="-548640" algn="l" defTabSz="219456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6720" kern="1200">
          <a:solidFill>
            <a:schemeClr val="tx1"/>
          </a:solidFill>
          <a:latin typeface="+mn-lt"/>
          <a:ea typeface="+mn-ea"/>
          <a:cs typeface="+mn-cs"/>
        </a:defRPr>
      </a:lvl1pPr>
      <a:lvl2pPr marL="16459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5760" kern="1200">
          <a:solidFill>
            <a:schemeClr val="tx1"/>
          </a:solidFill>
          <a:latin typeface="+mn-lt"/>
          <a:ea typeface="+mn-ea"/>
          <a:cs typeface="+mn-cs"/>
        </a:defRPr>
      </a:lvl2pPr>
      <a:lvl3pPr marL="27432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8404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93776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603504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713232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822960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9326880" indent="-548640" algn="l" defTabSz="219456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1pPr>
      <a:lvl2pPr marL="10972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2pPr>
      <a:lvl3pPr marL="21945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3pPr>
      <a:lvl4pPr marL="32918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4pPr>
      <a:lvl5pPr marL="438912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5pPr>
      <a:lvl6pPr marL="548640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6pPr>
      <a:lvl7pPr marL="658368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7pPr>
      <a:lvl8pPr marL="768096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8pPr>
      <a:lvl9pPr marL="8778240" algn="l" defTabSz="2194560" rtl="0" eaLnBrk="1" latinLnBrk="0" hangingPunct="1">
        <a:defRPr sz="43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ewfoundbalance.com/new-year-new-goal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ight Arrow 48">
            <a:extLst>
              <a:ext uri="{FF2B5EF4-FFF2-40B4-BE49-F238E27FC236}">
                <a16:creationId xmlns:a16="http://schemas.microsoft.com/office/drawing/2014/main" id="{DBF9A843-062F-7944-B1E4-97D43586922D}"/>
              </a:ext>
            </a:extLst>
          </p:cNvPr>
          <p:cNvSpPr/>
          <p:nvPr/>
        </p:nvSpPr>
        <p:spPr>
          <a:xfrm>
            <a:off x="3149600" y="28118821"/>
            <a:ext cx="6716295" cy="2983189"/>
          </a:xfrm>
          <a:prstGeom prst="rightArrow">
            <a:avLst/>
          </a:prstGeom>
          <a:solidFill>
            <a:srgbClr val="7030A0"/>
          </a:solidFill>
          <a:ln>
            <a:solidFill>
              <a:schemeClr val="tx1"/>
            </a:solidFill>
          </a:ln>
          <a:effectLst>
            <a:outerShdw blurRad="203200" dist="254000" dir="732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48" name="Right Arrow 47">
            <a:extLst>
              <a:ext uri="{FF2B5EF4-FFF2-40B4-BE49-F238E27FC236}">
                <a16:creationId xmlns:a16="http://schemas.microsoft.com/office/drawing/2014/main" id="{6CC9231F-A671-A543-A618-4CE16E9A4D6B}"/>
              </a:ext>
            </a:extLst>
          </p:cNvPr>
          <p:cNvSpPr/>
          <p:nvPr/>
        </p:nvSpPr>
        <p:spPr>
          <a:xfrm>
            <a:off x="3149600" y="22855039"/>
            <a:ext cx="6716295" cy="2983189"/>
          </a:xfrm>
          <a:prstGeom prst="rightArrow">
            <a:avLst/>
          </a:prstGeom>
          <a:solidFill>
            <a:schemeClr val="accent2"/>
          </a:solidFill>
          <a:ln>
            <a:solidFill>
              <a:schemeClr val="tx1"/>
            </a:solidFill>
          </a:ln>
          <a:effectLst>
            <a:outerShdw blurRad="203200" dist="254000" dir="732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47" name="Right Arrow 46">
            <a:extLst>
              <a:ext uri="{FF2B5EF4-FFF2-40B4-BE49-F238E27FC236}">
                <a16:creationId xmlns:a16="http://schemas.microsoft.com/office/drawing/2014/main" id="{A534C541-3841-894D-8248-D74215C5648C}"/>
              </a:ext>
            </a:extLst>
          </p:cNvPr>
          <p:cNvSpPr/>
          <p:nvPr/>
        </p:nvSpPr>
        <p:spPr>
          <a:xfrm>
            <a:off x="3149600" y="17591256"/>
            <a:ext cx="6716295" cy="2983189"/>
          </a:xfrm>
          <a:prstGeom prst="rightArrow">
            <a:avLst/>
          </a:prstGeom>
          <a:solidFill>
            <a:srgbClr val="0070C0"/>
          </a:solidFill>
          <a:ln>
            <a:solidFill>
              <a:schemeClr val="tx1"/>
            </a:solidFill>
          </a:ln>
          <a:effectLst>
            <a:outerShdw blurRad="203200" dist="254000" dir="732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45" name="Right Arrow 44">
            <a:extLst>
              <a:ext uri="{FF2B5EF4-FFF2-40B4-BE49-F238E27FC236}">
                <a16:creationId xmlns:a16="http://schemas.microsoft.com/office/drawing/2014/main" id="{9366D11E-5F60-F949-B7F1-A3CF1D68F23B}"/>
              </a:ext>
            </a:extLst>
          </p:cNvPr>
          <p:cNvSpPr/>
          <p:nvPr/>
        </p:nvSpPr>
        <p:spPr>
          <a:xfrm>
            <a:off x="3149600" y="12592253"/>
            <a:ext cx="6716295" cy="2983189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  <a:effectLst>
            <a:outerShdw blurRad="203200" dist="254000" dir="732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D6D4CE-B2A9-884F-9ABE-44B6CE6337D1}"/>
              </a:ext>
            </a:extLst>
          </p:cNvPr>
          <p:cNvSpPr txBox="1"/>
          <p:nvPr/>
        </p:nvSpPr>
        <p:spPr>
          <a:xfrm>
            <a:off x="0" y="1451425"/>
            <a:ext cx="21304164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800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Helvetica" pitchFamily="2" charset="0"/>
              </a:rPr>
              <a:t>Setting                      Goals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C576B3A-F6DC-2A4B-8870-EDB7826F7C15}"/>
              </a:ext>
            </a:extLst>
          </p:cNvPr>
          <p:cNvSpPr txBox="1"/>
          <p:nvPr/>
        </p:nvSpPr>
        <p:spPr>
          <a:xfrm>
            <a:off x="1225464" y="4606138"/>
            <a:ext cx="193294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S</a:t>
            </a:r>
            <a:r>
              <a:rPr lang="en-US" sz="4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pecific </a:t>
            </a:r>
            <a:r>
              <a:rPr lang="en-US" sz="4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and challenging goals lead to better performance (Locke, 1968). </a:t>
            </a:r>
            <a:r>
              <a:rPr lang="en-US" sz="4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Creating </a:t>
            </a:r>
            <a:r>
              <a:rPr lang="en-US" sz="4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a </a:t>
            </a:r>
            <a:r>
              <a:rPr lang="en-US" sz="4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plan with SMART </a:t>
            </a:r>
            <a:r>
              <a:rPr lang="en-US" sz="4600" dirty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goals </a:t>
            </a:r>
            <a:r>
              <a:rPr lang="en-US" sz="4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elvetica" pitchFamily="2" charset="0"/>
              </a:rPr>
              <a:t>is helpful for engineering design. </a:t>
            </a:r>
            <a:endParaRPr lang="en-US" sz="4600" dirty="0">
              <a:solidFill>
                <a:schemeClr val="tx1">
                  <a:lumMod val="85000"/>
                  <a:lumOff val="15000"/>
                </a:schemeClr>
              </a:solidFill>
              <a:latin typeface="Helvetica" pitchFamily="2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8578F18-5819-8849-A562-B832F9265D8D}"/>
              </a:ext>
            </a:extLst>
          </p:cNvPr>
          <p:cNvSpPr/>
          <p:nvPr/>
        </p:nvSpPr>
        <p:spPr>
          <a:xfrm>
            <a:off x="5984760" y="674288"/>
            <a:ext cx="203384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Helvetica" pitchFamily="2" charset="0"/>
              </a:rPr>
              <a:t>S</a:t>
            </a:r>
            <a:endParaRPr lang="en-US" sz="3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Helvetica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7008FD71-E0B8-8D4C-93A0-D13C4D7148D6}"/>
              </a:ext>
            </a:extLst>
          </p:cNvPr>
          <p:cNvSpPr/>
          <p:nvPr/>
        </p:nvSpPr>
        <p:spPr>
          <a:xfrm>
            <a:off x="10415944" y="674288"/>
            <a:ext cx="203384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Helvetica" pitchFamily="2" charset="0"/>
              </a:rPr>
              <a:t>A</a:t>
            </a:r>
            <a:endParaRPr lang="en-US" sz="287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Helvetica" pitchFamily="2" charset="0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9FA4583-1526-8C47-A3C3-AF1A35BAD6EE}"/>
              </a:ext>
            </a:extLst>
          </p:cNvPr>
          <p:cNvSpPr/>
          <p:nvPr/>
        </p:nvSpPr>
        <p:spPr>
          <a:xfrm>
            <a:off x="8200352" y="674288"/>
            <a:ext cx="203384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Helvetica" pitchFamily="2" charset="0"/>
              </a:rPr>
              <a:t>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C34BBAF-5903-E241-BA67-00E5F35A42B9}"/>
              </a:ext>
            </a:extLst>
          </p:cNvPr>
          <p:cNvSpPr/>
          <p:nvPr/>
        </p:nvSpPr>
        <p:spPr>
          <a:xfrm>
            <a:off x="12449784" y="674288"/>
            <a:ext cx="203384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Helvetica" pitchFamily="2" charset="0"/>
              </a:rPr>
              <a:t>R</a:t>
            </a:r>
            <a:endParaRPr lang="en-US" sz="287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Helvetica" pitchFamily="2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80BE5A8-95F7-D34A-90E6-CBD9FAE4C7E3}"/>
              </a:ext>
            </a:extLst>
          </p:cNvPr>
          <p:cNvSpPr/>
          <p:nvPr/>
        </p:nvSpPr>
        <p:spPr>
          <a:xfrm>
            <a:off x="14483624" y="674287"/>
            <a:ext cx="203384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Helvetica" pitchFamily="2" charset="0"/>
              </a:rPr>
              <a:t>T</a:t>
            </a:r>
            <a:endParaRPr lang="en-US" sz="287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Helvetica" pitchFamily="2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E41E798-60D8-F644-80C6-7B87B3E921B6}"/>
              </a:ext>
            </a:extLst>
          </p:cNvPr>
          <p:cNvSpPr/>
          <p:nvPr/>
        </p:nvSpPr>
        <p:spPr>
          <a:xfrm>
            <a:off x="625360" y="7481488"/>
            <a:ext cx="203384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Helvetica" pitchFamily="2" charset="0"/>
              </a:rPr>
              <a:t>S</a:t>
            </a:r>
            <a:endParaRPr lang="en-US" sz="344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Helvetica" pitchFamily="2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212BBB7-0A57-744A-BC9F-583D88A978DE}"/>
              </a:ext>
            </a:extLst>
          </p:cNvPr>
          <p:cNvSpPr/>
          <p:nvPr/>
        </p:nvSpPr>
        <p:spPr>
          <a:xfrm>
            <a:off x="625360" y="12198718"/>
            <a:ext cx="203384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Helvetica" pitchFamily="2" charset="0"/>
              </a:rPr>
              <a:t>M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6963DBA-7E7A-DF4C-A15D-4582D8837EF0}"/>
              </a:ext>
            </a:extLst>
          </p:cNvPr>
          <p:cNvSpPr/>
          <p:nvPr/>
        </p:nvSpPr>
        <p:spPr>
          <a:xfrm>
            <a:off x="625360" y="17197721"/>
            <a:ext cx="203384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Helvetica" pitchFamily="2" charset="0"/>
              </a:rPr>
              <a:t>A</a:t>
            </a:r>
            <a:endParaRPr lang="en-US" sz="287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Helvetica" pitchFamily="2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F0B92A8-F6C3-C542-AA68-B3A63664FB72}"/>
              </a:ext>
            </a:extLst>
          </p:cNvPr>
          <p:cNvSpPr/>
          <p:nvPr/>
        </p:nvSpPr>
        <p:spPr>
          <a:xfrm>
            <a:off x="625360" y="22461504"/>
            <a:ext cx="203384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chemeClr val="accent2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Helvetica" pitchFamily="2" charset="0"/>
              </a:rPr>
              <a:t>R</a:t>
            </a:r>
            <a:endParaRPr lang="en-US" sz="287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chemeClr val="accent2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Helvetica" pitchFamily="2" charset="0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7682FB6-B8EB-844B-97FA-F79EC6C5984D}"/>
              </a:ext>
            </a:extLst>
          </p:cNvPr>
          <p:cNvSpPr/>
          <p:nvPr/>
        </p:nvSpPr>
        <p:spPr>
          <a:xfrm>
            <a:off x="625360" y="27725287"/>
            <a:ext cx="2033840" cy="37702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39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Helvetica" pitchFamily="2" charset="0"/>
              </a:rPr>
              <a:t>T</a:t>
            </a:r>
            <a:endParaRPr lang="en-US" sz="287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Helvetica" pitchFamily="2" charset="0"/>
            </a:endParaRPr>
          </a:p>
        </p:txBody>
      </p:sp>
      <p:sp>
        <p:nvSpPr>
          <p:cNvPr id="30" name="Right Arrow 29">
            <a:extLst>
              <a:ext uri="{FF2B5EF4-FFF2-40B4-BE49-F238E27FC236}">
                <a16:creationId xmlns:a16="http://schemas.microsoft.com/office/drawing/2014/main" id="{DCF88E18-D734-EC4A-A903-AF426088B126}"/>
              </a:ext>
            </a:extLst>
          </p:cNvPr>
          <p:cNvSpPr/>
          <p:nvPr/>
        </p:nvSpPr>
        <p:spPr>
          <a:xfrm>
            <a:off x="3149600" y="7875022"/>
            <a:ext cx="6716295" cy="2983189"/>
          </a:xfrm>
          <a:prstGeom prst="rightArrow">
            <a:avLst/>
          </a:prstGeom>
          <a:solidFill>
            <a:srgbClr val="00B050"/>
          </a:solidFill>
          <a:ln>
            <a:solidFill>
              <a:schemeClr val="tx1"/>
            </a:solidFill>
          </a:ln>
          <a:effectLst>
            <a:outerShdw blurRad="203200" dist="254000" dir="7320000" algn="ctr" rotWithShape="0">
              <a:srgbClr val="000000">
                <a:alpha val="5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9692E2D7-82FA-1C47-A0D0-C9BC416C0C4C}"/>
              </a:ext>
            </a:extLst>
          </p:cNvPr>
          <p:cNvSpPr txBox="1"/>
          <p:nvPr/>
        </p:nvSpPr>
        <p:spPr>
          <a:xfrm>
            <a:off x="10212576" y="7325996"/>
            <a:ext cx="11480800" cy="487902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Be as specific as possible.</a:t>
            </a: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Who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 will be involved?</a:t>
            </a: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What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do you want to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achieve?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2" charset="0"/>
            </a:endParaRPr>
          </a:p>
          <a:p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When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? What is your timeline? </a:t>
            </a: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Where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will you do it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?</a:t>
            </a:r>
          </a:p>
          <a:p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Why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are you doing this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?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2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B691F11-9D3F-5941-A15D-118C5357E37F}"/>
              </a:ext>
            </a:extLst>
          </p:cNvPr>
          <p:cNvSpPr txBox="1"/>
          <p:nvPr/>
        </p:nvSpPr>
        <p:spPr>
          <a:xfrm>
            <a:off x="10234192" y="12841009"/>
            <a:ext cx="11480800" cy="24856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Measurements give you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specific feedback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 and hold you accountable. How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will you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measure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 success?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2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7C35116-DDA9-9F46-97C8-A56D67AF45B8}"/>
              </a:ext>
            </a:extLst>
          </p:cNvPr>
          <p:cNvSpPr txBox="1"/>
          <p:nvPr/>
        </p:nvSpPr>
        <p:spPr>
          <a:xfrm>
            <a:off x="10234192" y="17840012"/>
            <a:ext cx="11480800" cy="24856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Make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sure the goals you set are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attainable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, while also challenging </a:t>
            </a:r>
            <a:b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</a:b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you.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2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11A9A0C-F0B9-0E4B-BFBE-81E17CAB94F5}"/>
              </a:ext>
            </a:extLst>
          </p:cNvPr>
          <p:cNvSpPr txBox="1"/>
          <p:nvPr/>
        </p:nvSpPr>
        <p:spPr>
          <a:xfrm>
            <a:off x="10210192" y="23103792"/>
            <a:ext cx="11480800" cy="24856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Y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our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goals 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should align with the 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overall 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project objective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.  Are your goals relevant to the project?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  <a:latin typeface="Helvetica" pitchFamily="2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34206722-0300-AC4A-9428-53C9FDB24CB3}"/>
              </a:ext>
            </a:extLst>
          </p:cNvPr>
          <p:cNvSpPr txBox="1"/>
          <p:nvPr/>
        </p:nvSpPr>
        <p:spPr>
          <a:xfrm>
            <a:off x="10234192" y="28367578"/>
            <a:ext cx="11480800" cy="24856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A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timeframe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  <a:latin typeface="Helvetica" pitchFamily="2" charset="0"/>
              </a:rPr>
              <a:t> makes you accountable and motivates you. Set start and end dates for your goals.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936FD53-E5BF-6C41-9E02-9F2293C8D39B}"/>
              </a:ext>
            </a:extLst>
          </p:cNvPr>
          <p:cNvSpPr txBox="1"/>
          <p:nvPr/>
        </p:nvSpPr>
        <p:spPr>
          <a:xfrm>
            <a:off x="3818504" y="8703973"/>
            <a:ext cx="433251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latin typeface="Helvetica" pitchFamily="2" charset="0"/>
              </a:rPr>
              <a:t>Specific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55C396FE-9386-A44D-B173-3DB5D75E43F6}"/>
              </a:ext>
            </a:extLst>
          </p:cNvPr>
          <p:cNvSpPr txBox="1"/>
          <p:nvPr/>
        </p:nvSpPr>
        <p:spPr>
          <a:xfrm>
            <a:off x="3627920" y="23684913"/>
            <a:ext cx="47791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latin typeface="Helvetica" pitchFamily="2" charset="0"/>
              </a:rPr>
              <a:t>Relevant</a:t>
            </a:r>
            <a:endParaRPr lang="en-US" b="1" dirty="0">
              <a:ln w="9525">
                <a:solidFill>
                  <a:schemeClr val="tx1"/>
                </a:solidFill>
              </a:ln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83670B0-7B55-0C40-BD63-65387FD12F84}"/>
              </a:ext>
            </a:extLst>
          </p:cNvPr>
          <p:cNvSpPr txBox="1"/>
          <p:nvPr/>
        </p:nvSpPr>
        <p:spPr>
          <a:xfrm>
            <a:off x="3149600" y="13422127"/>
            <a:ext cx="58423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latin typeface="Helvetica" pitchFamily="2" charset="0"/>
              </a:rPr>
              <a:t>Measurable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4A78004-9FF4-4D41-98E0-E663A9F7400A}"/>
              </a:ext>
            </a:extLst>
          </p:cNvPr>
          <p:cNvSpPr txBox="1"/>
          <p:nvPr/>
        </p:nvSpPr>
        <p:spPr>
          <a:xfrm>
            <a:off x="3352420" y="18421130"/>
            <a:ext cx="543598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latin typeface="Helvetica" pitchFamily="2" charset="0"/>
              </a:rPr>
              <a:t>Attainable</a:t>
            </a:r>
            <a:endParaRPr lang="en-US" b="1" dirty="0">
              <a:ln w="9525">
                <a:solidFill>
                  <a:schemeClr val="tx1"/>
                </a:solidFill>
              </a:ln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7726A1A-E7D0-0C44-A980-A39387389B25}"/>
              </a:ext>
            </a:extLst>
          </p:cNvPr>
          <p:cNvSpPr txBox="1"/>
          <p:nvPr/>
        </p:nvSpPr>
        <p:spPr>
          <a:xfrm>
            <a:off x="3141192" y="29041028"/>
            <a:ext cx="7069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800" b="1" dirty="0">
                <a:ln w="9525">
                  <a:solidFill>
                    <a:schemeClr val="tx1"/>
                  </a:solidFill>
                </a:ln>
                <a:solidFill>
                  <a:schemeClr val="bg1"/>
                </a:solidFill>
                <a:latin typeface="Helvetica" pitchFamily="2" charset="0"/>
              </a:rPr>
              <a:t>Time-Oriented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15F6B2D-B8A6-E846-8411-DB2EBBC99C6B}"/>
              </a:ext>
            </a:extLst>
          </p:cNvPr>
          <p:cNvSpPr txBox="1"/>
          <p:nvPr/>
        </p:nvSpPr>
        <p:spPr>
          <a:xfrm>
            <a:off x="2659200" y="32119058"/>
            <a:ext cx="16253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Based loosely on </a:t>
            </a: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  <a:hlinkClick r:id="rId3"/>
              </a:rPr>
              <a:t>http://www.newfoundbalance.com/new-year-new-goals/</a:t>
            </a: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 </a:t>
            </a:r>
            <a:r>
              <a:rPr lang="en-US" sz="3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and other templates.</a:t>
            </a:r>
          </a:p>
        </p:txBody>
      </p:sp>
    </p:spTree>
    <p:extLst>
      <p:ext uri="{BB962C8B-B14F-4D97-AF65-F5344CB8AC3E}">
        <p14:creationId xmlns:p14="http://schemas.microsoft.com/office/powerpoint/2010/main" val="1634830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415</TotalTime>
  <Words>155</Words>
  <Application>Microsoft Office PowerPoint</Application>
  <PresentationFormat>Custom</PresentationFormat>
  <Paragraphs>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Helvetica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Oliveri, Marco Maria</dc:creator>
  <cp:lastModifiedBy>Aren Paster</cp:lastModifiedBy>
  <cp:revision>24</cp:revision>
  <cp:lastPrinted>2018-09-05T16:56:52Z</cp:lastPrinted>
  <dcterms:created xsi:type="dcterms:W3CDTF">2018-07-06T16:59:50Z</dcterms:created>
  <dcterms:modified xsi:type="dcterms:W3CDTF">2018-09-05T19:05:40Z</dcterms:modified>
</cp:coreProperties>
</file>