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256" r:id="rId3"/>
    <p:sldId id="260" r:id="rId4"/>
    <p:sldId id="280" r:id="rId5"/>
    <p:sldId id="262" r:id="rId6"/>
    <p:sldId id="288" r:id="rId7"/>
    <p:sldId id="289" r:id="rId8"/>
    <p:sldId id="290" r:id="rId9"/>
    <p:sldId id="275" r:id="rId10"/>
    <p:sldId id="304" r:id="rId11"/>
    <p:sldId id="284" r:id="rId12"/>
    <p:sldId id="293" r:id="rId13"/>
    <p:sldId id="279" r:id="rId14"/>
    <p:sldId id="281" r:id="rId15"/>
    <p:sldId id="271" r:id="rId16"/>
    <p:sldId id="295" r:id="rId17"/>
    <p:sldId id="298" r:id="rId18"/>
    <p:sldId id="299" r:id="rId19"/>
    <p:sldId id="300" r:id="rId20"/>
    <p:sldId id="306" r:id="rId21"/>
    <p:sldId id="307" r:id="rId22"/>
    <p:sldId id="308" r:id="rId23"/>
    <p:sldId id="301" r:id="rId24"/>
    <p:sldId id="272" r:id="rId25"/>
    <p:sldId id="285" r:id="rId26"/>
    <p:sldId id="291" r:id="rId27"/>
    <p:sldId id="273" r:id="rId28"/>
    <p:sldId id="303" r:id="rId29"/>
    <p:sldId id="263" r:id="rId30"/>
    <p:sldId id="276" r:id="rId31"/>
    <p:sldId id="264" r:id="rId32"/>
    <p:sldId id="282" r:id="rId33"/>
    <p:sldId id="286" r:id="rId34"/>
    <p:sldId id="287" r:id="rId35"/>
    <p:sldId id="265" r:id="rId36"/>
    <p:sldId id="266" r:id="rId37"/>
    <p:sldId id="277" r:id="rId38"/>
    <p:sldId id="292" r:id="rId39"/>
    <p:sldId id="26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les Goodwin" initials="C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5986" autoAdjust="0"/>
    <p:restoredTop sz="86433" autoAdjust="0"/>
  </p:normalViewPr>
  <p:slideViewPr>
    <p:cSldViewPr>
      <p:cViewPr varScale="1">
        <p:scale>
          <a:sx n="102" d="100"/>
          <a:sy n="102" d="100"/>
        </p:scale>
        <p:origin x="1377" y="63"/>
      </p:cViewPr>
      <p:guideLst>
        <p:guide orient="horz" pos="2160"/>
        <p:guide pos="2880"/>
      </p:guideLst>
    </p:cSldViewPr>
  </p:slideViewPr>
  <p:outlineViewPr>
    <p:cViewPr>
      <p:scale>
        <a:sx n="33" d="100"/>
        <a:sy n="33" d="100"/>
      </p:scale>
      <p:origin x="0" y="87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19CB7-607F-409B-8411-024454A00962}" type="doc">
      <dgm:prSet loTypeId="urn:microsoft.com/office/officeart/2005/8/layout/chevron1" loCatId="process" qsTypeId="urn:microsoft.com/office/officeart/2005/8/quickstyle/simple1" qsCatId="simple" csTypeId="urn:microsoft.com/office/officeart/2005/8/colors/accent1_2" csCatId="accent1" phldr="1"/>
      <dgm:spPr/>
    </dgm:pt>
    <dgm:pt modelId="{7403B9AF-9F2A-4F87-AAF8-FF6A73F86747}">
      <dgm:prSet phldrT="[Text]"/>
      <dgm:spPr/>
      <dgm:t>
        <a:bodyPr/>
        <a:lstStyle/>
        <a:p>
          <a:r>
            <a:rPr lang="en-US" dirty="0"/>
            <a:t>New</a:t>
          </a:r>
        </a:p>
      </dgm:t>
    </dgm:pt>
    <dgm:pt modelId="{57CF26DF-0187-4389-8128-308132E9F164}" type="parTrans" cxnId="{CEC90B19-8CC9-45F5-8C33-DDEE342632F2}">
      <dgm:prSet/>
      <dgm:spPr/>
      <dgm:t>
        <a:bodyPr/>
        <a:lstStyle/>
        <a:p>
          <a:endParaRPr lang="en-US"/>
        </a:p>
      </dgm:t>
    </dgm:pt>
    <dgm:pt modelId="{D7BD8D5C-1CCF-406F-ACC8-01A146EFC660}" type="sibTrans" cxnId="{CEC90B19-8CC9-45F5-8C33-DDEE342632F2}">
      <dgm:prSet/>
      <dgm:spPr/>
      <dgm:t>
        <a:bodyPr/>
        <a:lstStyle/>
        <a:p>
          <a:endParaRPr lang="en-US"/>
        </a:p>
      </dgm:t>
    </dgm:pt>
    <dgm:pt modelId="{3E346AF8-DBB5-4880-91F4-00151B0C3591}">
      <dgm:prSet phldrT="[Text]"/>
      <dgm:spPr/>
      <dgm:t>
        <a:bodyPr/>
        <a:lstStyle/>
        <a:p>
          <a:r>
            <a:rPr lang="en-US" dirty="0"/>
            <a:t>Assigned</a:t>
          </a:r>
        </a:p>
      </dgm:t>
    </dgm:pt>
    <dgm:pt modelId="{A8B9146B-078F-4D07-ADCE-E14718FB56C5}" type="parTrans" cxnId="{93035C26-12B2-45C0-A499-2D02E0C251CB}">
      <dgm:prSet/>
      <dgm:spPr/>
      <dgm:t>
        <a:bodyPr/>
        <a:lstStyle/>
        <a:p>
          <a:endParaRPr lang="en-US"/>
        </a:p>
      </dgm:t>
    </dgm:pt>
    <dgm:pt modelId="{96674AE4-8BAE-4D82-8216-164DA8CF748D}" type="sibTrans" cxnId="{93035C26-12B2-45C0-A499-2D02E0C251CB}">
      <dgm:prSet/>
      <dgm:spPr/>
      <dgm:t>
        <a:bodyPr/>
        <a:lstStyle/>
        <a:p>
          <a:endParaRPr lang="en-US"/>
        </a:p>
      </dgm:t>
    </dgm:pt>
    <dgm:pt modelId="{4C97B880-CA3B-4555-8524-8927AA11CDFB}">
      <dgm:prSet phldrT="[Text]"/>
      <dgm:spPr/>
      <dgm:t>
        <a:bodyPr/>
        <a:lstStyle/>
        <a:p>
          <a:r>
            <a:rPr lang="en-US" dirty="0"/>
            <a:t>Closed</a:t>
          </a:r>
        </a:p>
      </dgm:t>
    </dgm:pt>
    <dgm:pt modelId="{A1413E5C-98FD-4649-BB13-362FC8725CAA}" type="parTrans" cxnId="{BC4A1F3E-A248-4DC6-A8C7-998035069581}">
      <dgm:prSet/>
      <dgm:spPr/>
      <dgm:t>
        <a:bodyPr/>
        <a:lstStyle/>
        <a:p>
          <a:endParaRPr lang="en-US"/>
        </a:p>
      </dgm:t>
    </dgm:pt>
    <dgm:pt modelId="{E88429D8-3BA0-41A3-91F0-AA8A6900B453}" type="sibTrans" cxnId="{BC4A1F3E-A248-4DC6-A8C7-998035069581}">
      <dgm:prSet/>
      <dgm:spPr/>
      <dgm:t>
        <a:bodyPr/>
        <a:lstStyle/>
        <a:p>
          <a:endParaRPr lang="en-US"/>
        </a:p>
      </dgm:t>
    </dgm:pt>
    <dgm:pt modelId="{43AEA393-8C91-45AE-96E7-566010D64AEE}">
      <dgm:prSet phldrT="[Text]"/>
      <dgm:spPr/>
      <dgm:t>
        <a:bodyPr/>
        <a:lstStyle/>
        <a:p>
          <a:r>
            <a:rPr lang="en-US"/>
            <a:t>Working</a:t>
          </a:r>
          <a:endParaRPr lang="en-US" dirty="0"/>
        </a:p>
      </dgm:t>
    </dgm:pt>
    <dgm:pt modelId="{27873DFB-7B0C-41B8-86DE-F7974C6073AA}" type="parTrans" cxnId="{B07D5B42-72D0-4467-B23B-577023CCBBD8}">
      <dgm:prSet/>
      <dgm:spPr/>
      <dgm:t>
        <a:bodyPr/>
        <a:lstStyle/>
        <a:p>
          <a:endParaRPr lang="en-US"/>
        </a:p>
      </dgm:t>
    </dgm:pt>
    <dgm:pt modelId="{FC3FDDA6-8D5C-45DF-825A-1CF8457F22D0}" type="sibTrans" cxnId="{B07D5B42-72D0-4467-B23B-577023CCBBD8}">
      <dgm:prSet/>
      <dgm:spPr/>
      <dgm:t>
        <a:bodyPr/>
        <a:lstStyle/>
        <a:p>
          <a:endParaRPr lang="en-US"/>
        </a:p>
      </dgm:t>
    </dgm:pt>
    <dgm:pt modelId="{CAA01AF6-5935-4B26-A427-95C453564E17}" type="pres">
      <dgm:prSet presAssocID="{11A19CB7-607F-409B-8411-024454A00962}" presName="Name0" presStyleCnt="0">
        <dgm:presLayoutVars>
          <dgm:dir/>
          <dgm:animLvl val="lvl"/>
          <dgm:resizeHandles val="exact"/>
        </dgm:presLayoutVars>
      </dgm:prSet>
      <dgm:spPr/>
    </dgm:pt>
    <dgm:pt modelId="{525D4527-6AC8-4030-A2A0-751399216708}" type="pres">
      <dgm:prSet presAssocID="{7403B9AF-9F2A-4F87-AAF8-FF6A73F86747}" presName="parTxOnly" presStyleLbl="node1" presStyleIdx="0" presStyleCnt="4">
        <dgm:presLayoutVars>
          <dgm:chMax val="0"/>
          <dgm:chPref val="0"/>
          <dgm:bulletEnabled val="1"/>
        </dgm:presLayoutVars>
      </dgm:prSet>
      <dgm:spPr/>
    </dgm:pt>
    <dgm:pt modelId="{D5FAE7A3-CEFF-4B80-B2D5-0EDF208AB634}" type="pres">
      <dgm:prSet presAssocID="{D7BD8D5C-1CCF-406F-ACC8-01A146EFC660}" presName="parTxOnlySpace" presStyleCnt="0"/>
      <dgm:spPr/>
    </dgm:pt>
    <dgm:pt modelId="{5F64A5D9-F5E6-45F1-A387-ACC94212563E}" type="pres">
      <dgm:prSet presAssocID="{3E346AF8-DBB5-4880-91F4-00151B0C3591}" presName="parTxOnly" presStyleLbl="node1" presStyleIdx="1" presStyleCnt="4">
        <dgm:presLayoutVars>
          <dgm:chMax val="0"/>
          <dgm:chPref val="0"/>
          <dgm:bulletEnabled val="1"/>
        </dgm:presLayoutVars>
      </dgm:prSet>
      <dgm:spPr/>
    </dgm:pt>
    <dgm:pt modelId="{97046E98-D8D4-4EEB-A088-843BC3F43B46}" type="pres">
      <dgm:prSet presAssocID="{96674AE4-8BAE-4D82-8216-164DA8CF748D}" presName="parTxOnlySpace" presStyleCnt="0"/>
      <dgm:spPr/>
    </dgm:pt>
    <dgm:pt modelId="{F0B4E4A7-15EC-400D-9C8F-40FC68120182}" type="pres">
      <dgm:prSet presAssocID="{43AEA393-8C91-45AE-96E7-566010D64AEE}" presName="parTxOnly" presStyleLbl="node1" presStyleIdx="2" presStyleCnt="4">
        <dgm:presLayoutVars>
          <dgm:chMax val="0"/>
          <dgm:chPref val="0"/>
          <dgm:bulletEnabled val="1"/>
        </dgm:presLayoutVars>
      </dgm:prSet>
      <dgm:spPr/>
    </dgm:pt>
    <dgm:pt modelId="{E5466AA0-8843-494E-B357-9CA3AAFF4DD5}" type="pres">
      <dgm:prSet presAssocID="{FC3FDDA6-8D5C-45DF-825A-1CF8457F22D0}" presName="parTxOnlySpace" presStyleCnt="0"/>
      <dgm:spPr/>
    </dgm:pt>
    <dgm:pt modelId="{9F699B27-0DE0-4B14-890C-BD4E8016F884}" type="pres">
      <dgm:prSet presAssocID="{4C97B880-CA3B-4555-8524-8927AA11CDFB}" presName="parTxOnly" presStyleLbl="node1" presStyleIdx="3" presStyleCnt="4">
        <dgm:presLayoutVars>
          <dgm:chMax val="0"/>
          <dgm:chPref val="0"/>
          <dgm:bulletEnabled val="1"/>
        </dgm:presLayoutVars>
      </dgm:prSet>
      <dgm:spPr/>
    </dgm:pt>
  </dgm:ptLst>
  <dgm:cxnLst>
    <dgm:cxn modelId="{A9CAEC08-D439-4CF7-91D7-F5FCB0F07BE2}" type="presOf" srcId="{3E346AF8-DBB5-4880-91F4-00151B0C3591}" destId="{5F64A5D9-F5E6-45F1-A387-ACC94212563E}" srcOrd="0" destOrd="0" presId="urn:microsoft.com/office/officeart/2005/8/layout/chevron1"/>
    <dgm:cxn modelId="{CEC90B19-8CC9-45F5-8C33-DDEE342632F2}" srcId="{11A19CB7-607F-409B-8411-024454A00962}" destId="{7403B9AF-9F2A-4F87-AAF8-FF6A73F86747}" srcOrd="0" destOrd="0" parTransId="{57CF26DF-0187-4389-8128-308132E9F164}" sibTransId="{D7BD8D5C-1CCF-406F-ACC8-01A146EFC660}"/>
    <dgm:cxn modelId="{93035C26-12B2-45C0-A499-2D02E0C251CB}" srcId="{11A19CB7-607F-409B-8411-024454A00962}" destId="{3E346AF8-DBB5-4880-91F4-00151B0C3591}" srcOrd="1" destOrd="0" parTransId="{A8B9146B-078F-4D07-ADCE-E14718FB56C5}" sibTransId="{96674AE4-8BAE-4D82-8216-164DA8CF748D}"/>
    <dgm:cxn modelId="{86C2642C-85C1-4824-ACC8-2FF2EEA46D82}" type="presOf" srcId="{11A19CB7-607F-409B-8411-024454A00962}" destId="{CAA01AF6-5935-4B26-A427-95C453564E17}" srcOrd="0" destOrd="0" presId="urn:microsoft.com/office/officeart/2005/8/layout/chevron1"/>
    <dgm:cxn modelId="{BC4A1F3E-A248-4DC6-A8C7-998035069581}" srcId="{11A19CB7-607F-409B-8411-024454A00962}" destId="{4C97B880-CA3B-4555-8524-8927AA11CDFB}" srcOrd="3" destOrd="0" parTransId="{A1413E5C-98FD-4649-BB13-362FC8725CAA}" sibTransId="{E88429D8-3BA0-41A3-91F0-AA8A6900B453}"/>
    <dgm:cxn modelId="{B07D5B42-72D0-4467-B23B-577023CCBBD8}" srcId="{11A19CB7-607F-409B-8411-024454A00962}" destId="{43AEA393-8C91-45AE-96E7-566010D64AEE}" srcOrd="2" destOrd="0" parTransId="{27873DFB-7B0C-41B8-86DE-F7974C6073AA}" sibTransId="{FC3FDDA6-8D5C-45DF-825A-1CF8457F22D0}"/>
    <dgm:cxn modelId="{A1F5656B-B31A-4372-9A92-AD04A6C1FA5A}" type="presOf" srcId="{4C97B880-CA3B-4555-8524-8927AA11CDFB}" destId="{9F699B27-0DE0-4B14-890C-BD4E8016F884}" srcOrd="0" destOrd="0" presId="urn:microsoft.com/office/officeart/2005/8/layout/chevron1"/>
    <dgm:cxn modelId="{78BC62A4-DAE0-4A4A-A98E-B7CE9DA6EFC3}" type="presOf" srcId="{7403B9AF-9F2A-4F87-AAF8-FF6A73F86747}" destId="{525D4527-6AC8-4030-A2A0-751399216708}" srcOrd="0" destOrd="0" presId="urn:microsoft.com/office/officeart/2005/8/layout/chevron1"/>
    <dgm:cxn modelId="{E6FAFAEE-B861-4065-BDB6-245D33FDFDDB}" type="presOf" srcId="{43AEA393-8C91-45AE-96E7-566010D64AEE}" destId="{F0B4E4A7-15EC-400D-9C8F-40FC68120182}" srcOrd="0" destOrd="0" presId="urn:microsoft.com/office/officeart/2005/8/layout/chevron1"/>
    <dgm:cxn modelId="{A572FE5C-4F9A-4938-B976-DA6129894A0F}" type="presParOf" srcId="{CAA01AF6-5935-4B26-A427-95C453564E17}" destId="{525D4527-6AC8-4030-A2A0-751399216708}" srcOrd="0" destOrd="0" presId="urn:microsoft.com/office/officeart/2005/8/layout/chevron1"/>
    <dgm:cxn modelId="{88A91C56-0A9E-4AEC-9BC3-A6E83E0DBE66}" type="presParOf" srcId="{CAA01AF6-5935-4B26-A427-95C453564E17}" destId="{D5FAE7A3-CEFF-4B80-B2D5-0EDF208AB634}" srcOrd="1" destOrd="0" presId="urn:microsoft.com/office/officeart/2005/8/layout/chevron1"/>
    <dgm:cxn modelId="{3B7FC755-9662-4E05-8E02-CDB6FD5D55F5}" type="presParOf" srcId="{CAA01AF6-5935-4B26-A427-95C453564E17}" destId="{5F64A5D9-F5E6-45F1-A387-ACC94212563E}" srcOrd="2" destOrd="0" presId="urn:microsoft.com/office/officeart/2005/8/layout/chevron1"/>
    <dgm:cxn modelId="{036BB979-DB40-4E90-9DCE-2EBCD7F352E9}" type="presParOf" srcId="{CAA01AF6-5935-4B26-A427-95C453564E17}" destId="{97046E98-D8D4-4EEB-A088-843BC3F43B46}" srcOrd="3" destOrd="0" presId="urn:microsoft.com/office/officeart/2005/8/layout/chevron1"/>
    <dgm:cxn modelId="{E036F58C-FE38-471D-8DA3-F81FBEDC666F}" type="presParOf" srcId="{CAA01AF6-5935-4B26-A427-95C453564E17}" destId="{F0B4E4A7-15EC-400D-9C8F-40FC68120182}" srcOrd="4" destOrd="0" presId="urn:microsoft.com/office/officeart/2005/8/layout/chevron1"/>
    <dgm:cxn modelId="{7993CF6E-F291-4475-B1A8-FCF5AD57AFC7}" type="presParOf" srcId="{CAA01AF6-5935-4B26-A427-95C453564E17}" destId="{E5466AA0-8843-494E-B357-9CA3AAFF4DD5}" srcOrd="5" destOrd="0" presId="urn:microsoft.com/office/officeart/2005/8/layout/chevron1"/>
    <dgm:cxn modelId="{D73CCDD2-B07F-4E0D-A89D-F34AAB102E1A}" type="presParOf" srcId="{CAA01AF6-5935-4B26-A427-95C453564E17}" destId="{9F699B27-0DE0-4B14-890C-BD4E8016F884}"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D4527-6AC8-4030-A2A0-751399216708}">
      <dsp:nvSpPr>
        <dsp:cNvPr id="0" name=""/>
        <dsp:cNvSpPr/>
      </dsp:nvSpPr>
      <dsp:spPr>
        <a:xfrm>
          <a:off x="2262" y="0"/>
          <a:ext cx="1316831" cy="41116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New</a:t>
          </a:r>
        </a:p>
      </dsp:txBody>
      <dsp:txXfrm>
        <a:off x="207843" y="0"/>
        <a:ext cx="905669" cy="411162"/>
      </dsp:txXfrm>
    </dsp:sp>
    <dsp:sp modelId="{5F64A5D9-F5E6-45F1-A387-ACC94212563E}">
      <dsp:nvSpPr>
        <dsp:cNvPr id="0" name=""/>
        <dsp:cNvSpPr/>
      </dsp:nvSpPr>
      <dsp:spPr>
        <a:xfrm>
          <a:off x="1187410" y="0"/>
          <a:ext cx="1316831" cy="41116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Assigned</a:t>
          </a:r>
        </a:p>
      </dsp:txBody>
      <dsp:txXfrm>
        <a:off x="1392991" y="0"/>
        <a:ext cx="905669" cy="411162"/>
      </dsp:txXfrm>
    </dsp:sp>
    <dsp:sp modelId="{F0B4E4A7-15EC-400D-9C8F-40FC68120182}">
      <dsp:nvSpPr>
        <dsp:cNvPr id="0" name=""/>
        <dsp:cNvSpPr/>
      </dsp:nvSpPr>
      <dsp:spPr>
        <a:xfrm>
          <a:off x="2372558" y="0"/>
          <a:ext cx="1316831" cy="41116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a:t>Working</a:t>
          </a:r>
          <a:endParaRPr lang="en-US" sz="1700" kern="1200" dirty="0"/>
        </a:p>
      </dsp:txBody>
      <dsp:txXfrm>
        <a:off x="2578139" y="0"/>
        <a:ext cx="905669" cy="411162"/>
      </dsp:txXfrm>
    </dsp:sp>
    <dsp:sp modelId="{9F699B27-0DE0-4B14-890C-BD4E8016F884}">
      <dsp:nvSpPr>
        <dsp:cNvPr id="0" name=""/>
        <dsp:cNvSpPr/>
      </dsp:nvSpPr>
      <dsp:spPr>
        <a:xfrm>
          <a:off x="3557706" y="0"/>
          <a:ext cx="1316831" cy="41116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Closed</a:t>
          </a:r>
        </a:p>
      </dsp:txBody>
      <dsp:txXfrm>
        <a:off x="3763287" y="0"/>
        <a:ext cx="905669" cy="4111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1B0705-E064-406C-9680-A234D73AF2AF}" type="datetimeFigureOut">
              <a:rPr lang="en-US" smtClean="0"/>
              <a:pPr/>
              <a:t>10/28/2022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88CEE0-8930-42FF-8DFC-56468D185243}" type="slidenum">
              <a:rPr lang="en-US" smtClean="0"/>
              <a:pPr/>
              <a:t>‹#›</a:t>
            </a:fld>
            <a:endParaRPr lang="en-US" dirty="0"/>
          </a:p>
        </p:txBody>
      </p:sp>
    </p:spTree>
    <p:extLst>
      <p:ext uri="{BB962C8B-B14F-4D97-AF65-F5344CB8AC3E}">
        <p14:creationId xmlns:p14="http://schemas.microsoft.com/office/powerpoint/2010/main" val="2980155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Revised 10/26/2022</a:t>
            </a:r>
          </a:p>
        </p:txBody>
      </p:sp>
      <p:sp>
        <p:nvSpPr>
          <p:cNvPr id="4" name="Slide Number Placeholder 3"/>
          <p:cNvSpPr>
            <a:spLocks noGrp="1"/>
          </p:cNvSpPr>
          <p:nvPr>
            <p:ph type="sldNum" sz="quarter" idx="10"/>
          </p:nvPr>
        </p:nvSpPr>
        <p:spPr/>
        <p:txBody>
          <a:bodyPr/>
          <a:lstStyle/>
          <a:p>
            <a:fld id="{1588CEE0-8930-42FF-8DFC-56468D185243}" type="slidenum">
              <a:rPr lang="en-US" smtClean="0"/>
              <a:pPr/>
              <a:t>1</a:t>
            </a:fld>
            <a:endParaRPr lang="en-US" dirty="0"/>
          </a:p>
        </p:txBody>
      </p:sp>
    </p:spTree>
    <p:extLst>
      <p:ext uri="{BB962C8B-B14F-4D97-AF65-F5344CB8AC3E}">
        <p14:creationId xmlns:p14="http://schemas.microsoft.com/office/powerpoint/2010/main" val="1300817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88CEE0-8930-42FF-8DFC-56468D185243}" type="slidenum">
              <a:rPr lang="en-US" smtClean="0"/>
              <a:pPr/>
              <a:t>26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A place to collaborate on the mid term deliverables and to post and discuss updated versions. </a:t>
            </a:r>
          </a:p>
          <a:p>
            <a:endParaRPr lang="en-US" dirty="0"/>
          </a:p>
          <a:p>
            <a:r>
              <a:rPr lang="en-US" dirty="0"/>
              <a:t>A</a:t>
            </a:r>
            <a:r>
              <a:rPr lang="en-US" baseline="0" dirty="0"/>
              <a:t> thread for posting a design artifact and providing feedback (design reviews) as replies.</a:t>
            </a:r>
            <a:endParaRPr lang="en-US" dirty="0"/>
          </a:p>
        </p:txBody>
      </p:sp>
      <p:sp>
        <p:nvSpPr>
          <p:cNvPr id="4" name="Slide Number Placeholder 3"/>
          <p:cNvSpPr>
            <a:spLocks noGrp="1"/>
          </p:cNvSpPr>
          <p:nvPr>
            <p:ph type="sldNum" sz="quarter" idx="10"/>
          </p:nvPr>
        </p:nvSpPr>
        <p:spPr/>
        <p:txBody>
          <a:bodyPr/>
          <a:lstStyle/>
          <a:p>
            <a:fld id="{1588CEE0-8930-42FF-8DFC-56468D185243}" type="slidenum">
              <a:rPr lang="en-US" smtClean="0"/>
              <a:pPr/>
              <a:t>28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Topics / Messages / Last Message give an indication of activity</a:t>
            </a:r>
          </a:p>
        </p:txBody>
      </p:sp>
      <p:sp>
        <p:nvSpPr>
          <p:cNvPr id="4" name="Slide Number Placeholder 3"/>
          <p:cNvSpPr>
            <a:spLocks noGrp="1"/>
          </p:cNvSpPr>
          <p:nvPr>
            <p:ph type="sldNum" sz="quarter" idx="10"/>
          </p:nvPr>
        </p:nvSpPr>
        <p:spPr/>
        <p:txBody>
          <a:bodyPr/>
          <a:lstStyle/>
          <a:p>
            <a:fld id="{1588CEE0-8930-42FF-8DFC-56468D185243}" type="slidenum">
              <a:rPr lang="en-US" smtClean="0"/>
              <a:pPr/>
              <a:t>29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88CEE0-8930-42FF-8DFC-56468D185243}" type="slidenum">
              <a:rPr lang="en-US" smtClean="0"/>
              <a:pPr/>
              <a:t>30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88CEE0-8930-42FF-8DFC-56468D185243}" type="slidenum">
              <a:rPr lang="en-US" smtClean="0"/>
              <a:pPr/>
              <a:t>31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Student</a:t>
            </a:r>
            <a:r>
              <a:rPr lang="en-US" baseline="0" dirty="0"/>
              <a:t> contributions and participation in this course are evaluated based on the artifacts they produce. This includes physical items, such as devices, and intellectual items which can be seen in everything you post as well as during team meetings / presentations / reviews.</a:t>
            </a:r>
            <a:endParaRPr lang="en-US" dirty="0"/>
          </a:p>
        </p:txBody>
      </p:sp>
      <p:sp>
        <p:nvSpPr>
          <p:cNvPr id="4" name="Slide Number Placeholder 3"/>
          <p:cNvSpPr>
            <a:spLocks noGrp="1"/>
          </p:cNvSpPr>
          <p:nvPr>
            <p:ph type="sldNum" sz="quarter" idx="10"/>
          </p:nvPr>
        </p:nvSpPr>
        <p:spPr/>
        <p:txBody>
          <a:bodyPr/>
          <a:lstStyle/>
          <a:p>
            <a:fld id="{1588CEE0-8930-42FF-8DFC-56468D185243}" type="slidenum">
              <a:rPr lang="en-US" smtClean="0"/>
              <a:pPr/>
              <a:t>35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Simple</a:t>
            </a:r>
            <a:r>
              <a:rPr lang="en-US" baseline="0" dirty="0"/>
              <a:t> statistics show</a:t>
            </a:r>
            <a:r>
              <a:rPr lang="en-US" dirty="0"/>
              <a:t> who’s active but cannot determine quality from this simple analysis.</a:t>
            </a:r>
          </a:p>
        </p:txBody>
      </p:sp>
      <p:sp>
        <p:nvSpPr>
          <p:cNvPr id="4" name="Slide Number Placeholder 3"/>
          <p:cNvSpPr>
            <a:spLocks noGrp="1"/>
          </p:cNvSpPr>
          <p:nvPr>
            <p:ph type="sldNum" sz="quarter" idx="10"/>
          </p:nvPr>
        </p:nvSpPr>
        <p:spPr/>
        <p:txBody>
          <a:bodyPr/>
          <a:lstStyle/>
          <a:p>
            <a:fld id="{1588CEE0-8930-42FF-8DFC-56468D185243}" type="slidenum">
              <a:rPr lang="en-US" smtClean="0"/>
              <a:pPr/>
              <a:t>36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It was</a:t>
            </a:r>
            <a:r>
              <a:rPr lang="en-US" baseline="0" dirty="0"/>
              <a:t> influenced by Trac, a software management / bug tracking tool.</a:t>
            </a:r>
          </a:p>
          <a:p>
            <a:r>
              <a:rPr lang="en-US" baseline="0" dirty="0"/>
              <a:t>The terminology is slightly software oriented but still applies to the various engineering disciplines</a:t>
            </a:r>
            <a:endParaRPr lang="en-US" dirty="0"/>
          </a:p>
        </p:txBody>
      </p:sp>
      <p:sp>
        <p:nvSpPr>
          <p:cNvPr id="4" name="Slide Number Placeholder 3"/>
          <p:cNvSpPr>
            <a:spLocks noGrp="1"/>
          </p:cNvSpPr>
          <p:nvPr>
            <p:ph type="sldNum" sz="quarter" idx="10"/>
          </p:nvPr>
        </p:nvSpPr>
        <p:spPr/>
        <p:txBody>
          <a:bodyPr/>
          <a:lstStyle/>
          <a:p>
            <a:fld id="{1588CEE0-8930-42FF-8DFC-56468D185243}"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Open Source Software</a:t>
            </a:r>
          </a:p>
        </p:txBody>
      </p:sp>
      <p:sp>
        <p:nvSpPr>
          <p:cNvPr id="4" name="Slide Number Placeholder 3"/>
          <p:cNvSpPr>
            <a:spLocks noGrp="1"/>
          </p:cNvSpPr>
          <p:nvPr>
            <p:ph type="sldNum" sz="quarter" idx="10"/>
          </p:nvPr>
        </p:nvSpPr>
        <p:spPr/>
        <p:txBody>
          <a:bodyPr/>
          <a:lstStyle/>
          <a:p>
            <a:fld id="{1588CEE0-8930-42FF-8DFC-56468D185243}"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Redmine was initially developed to address software related projects and some of</a:t>
            </a:r>
            <a:r>
              <a:rPr lang="en-US" baseline="0" dirty="0"/>
              <a:t> it’s terminology comes from that background.</a:t>
            </a:r>
            <a:endParaRPr lang="en-US" dirty="0"/>
          </a:p>
        </p:txBody>
      </p:sp>
      <p:sp>
        <p:nvSpPr>
          <p:cNvPr id="4" name="Slide Number Placeholder 3"/>
          <p:cNvSpPr>
            <a:spLocks noGrp="1"/>
          </p:cNvSpPr>
          <p:nvPr>
            <p:ph type="sldNum" sz="quarter" idx="10"/>
          </p:nvPr>
        </p:nvSpPr>
        <p:spPr/>
        <p:txBody>
          <a:bodyPr/>
          <a:lstStyle/>
          <a:p>
            <a:fld id="{1588CEE0-8930-42FF-8DFC-56468D185243}" type="slidenum">
              <a:rPr lang="en-US" smtClean="0"/>
              <a:pPr/>
              <a:t>7</a:t>
            </a:fld>
            <a:endParaRPr lang="en-US" dirty="0"/>
          </a:p>
        </p:txBody>
      </p:sp>
    </p:spTree>
    <p:extLst>
      <p:ext uri="{BB962C8B-B14F-4D97-AF65-F5344CB8AC3E}">
        <p14:creationId xmlns:p14="http://schemas.microsoft.com/office/powerpoint/2010/main" val="3575298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Be specific in describing</a:t>
            </a:r>
            <a:r>
              <a:rPr lang="en-US" baseline="0" dirty="0"/>
              <a:t> the issue.</a:t>
            </a:r>
          </a:p>
          <a:p>
            <a:r>
              <a:rPr lang="en-US" baseline="0" dirty="0"/>
              <a:t>Be action oriented. Be clear what the results are or need to be.</a:t>
            </a:r>
          </a:p>
          <a:p>
            <a:r>
              <a:rPr lang="en-US" baseline="0" dirty="0"/>
              <a:t>Provide a due date and be sure to assign an owner as soon as possible.</a:t>
            </a:r>
            <a:endParaRPr lang="en-US" dirty="0"/>
          </a:p>
        </p:txBody>
      </p:sp>
      <p:sp>
        <p:nvSpPr>
          <p:cNvPr id="4" name="Slide Number Placeholder 3"/>
          <p:cNvSpPr>
            <a:spLocks noGrp="1"/>
          </p:cNvSpPr>
          <p:nvPr>
            <p:ph type="sldNum" sz="quarter" idx="10"/>
          </p:nvPr>
        </p:nvSpPr>
        <p:spPr/>
        <p:txBody>
          <a:bodyPr/>
          <a:lstStyle/>
          <a:p>
            <a:fld id="{1588CEE0-8930-42FF-8DFC-56468D185243}" type="slidenum">
              <a:rPr lang="en-US" smtClean="0"/>
              <a:pPr/>
              <a:t>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The filters selected in</a:t>
            </a:r>
            <a:r>
              <a:rPr lang="en-US" baseline="0" dirty="0"/>
              <a:t> this screenshot </a:t>
            </a:r>
            <a:r>
              <a:rPr lang="en-US" dirty="0"/>
              <a:t>have NOT yet been applied to the Issue list shown</a:t>
            </a:r>
          </a:p>
          <a:p>
            <a:r>
              <a:rPr lang="en-US" dirty="0"/>
              <a:t>Can sort by any column. Can create complex filters to focus on details</a:t>
            </a:r>
            <a:r>
              <a:rPr lang="en-US" baseline="0" dirty="0"/>
              <a:t> – such as all urgent tasks, all tasks assigned to a team member, everything due at a certain version, etc.</a:t>
            </a:r>
            <a:endParaRPr lang="en-US" dirty="0"/>
          </a:p>
        </p:txBody>
      </p:sp>
      <p:sp>
        <p:nvSpPr>
          <p:cNvPr id="4" name="Slide Number Placeholder 3"/>
          <p:cNvSpPr>
            <a:spLocks noGrp="1"/>
          </p:cNvSpPr>
          <p:nvPr>
            <p:ph type="sldNum" sz="quarter" idx="10"/>
          </p:nvPr>
        </p:nvSpPr>
        <p:spPr/>
        <p:txBody>
          <a:bodyPr/>
          <a:lstStyle/>
          <a:p>
            <a:fld id="{1588CEE0-8930-42FF-8DFC-56468D185243}" type="slidenum">
              <a:rPr lang="en-US" smtClean="0"/>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When</a:t>
            </a:r>
            <a:r>
              <a:rPr lang="en-US" baseline="0" dirty="0"/>
              <a:t> any team member finds “something”, record it as a New Issue. When it’s reviewed, Assign if to an owner. When a second person determines it is complete, mark it Closed.</a:t>
            </a:r>
            <a:endParaRPr lang="en-US" dirty="0"/>
          </a:p>
        </p:txBody>
      </p:sp>
      <p:sp>
        <p:nvSpPr>
          <p:cNvPr id="4" name="Slide Number Placeholder 3"/>
          <p:cNvSpPr>
            <a:spLocks noGrp="1"/>
          </p:cNvSpPr>
          <p:nvPr>
            <p:ph type="sldNum" sz="quarter" idx="10"/>
          </p:nvPr>
        </p:nvSpPr>
        <p:spPr/>
        <p:txBody>
          <a:bodyPr/>
          <a:lstStyle/>
          <a:p>
            <a:fld id="{1588CEE0-8930-42FF-8DFC-56468D185243}" type="slidenum">
              <a:rPr lang="en-US" smtClean="0"/>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8CEE0-8930-42FF-8DFC-56468D185243}" type="slidenum">
              <a:rPr lang="en-US" smtClean="0"/>
              <a:pPr/>
              <a:t>19</a:t>
            </a:fld>
            <a:endParaRPr lang="en-US" dirty="0"/>
          </a:p>
        </p:txBody>
      </p:sp>
    </p:spTree>
    <p:extLst>
      <p:ext uri="{BB962C8B-B14F-4D97-AF65-F5344CB8AC3E}">
        <p14:creationId xmlns:p14="http://schemas.microsoft.com/office/powerpoint/2010/main" val="4095647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Quick way to see what’s coming up!</a:t>
            </a:r>
          </a:p>
        </p:txBody>
      </p:sp>
      <p:sp>
        <p:nvSpPr>
          <p:cNvPr id="4" name="Slide Number Placeholder 3"/>
          <p:cNvSpPr>
            <a:spLocks noGrp="1"/>
          </p:cNvSpPr>
          <p:nvPr>
            <p:ph type="sldNum" sz="quarter" idx="10"/>
          </p:nvPr>
        </p:nvSpPr>
        <p:spPr/>
        <p:txBody>
          <a:bodyPr/>
          <a:lstStyle/>
          <a:p>
            <a:fld id="{1588CEE0-8930-42FF-8DFC-56468D185243}" type="slidenum">
              <a:rPr lang="en-US" smtClean="0"/>
              <a:pPr/>
              <a:t>23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114800" y="6356352"/>
            <a:ext cx="914400" cy="365125"/>
          </a:xfrm>
        </p:spPr>
        <p:txBody>
          <a:bodyPr/>
          <a:lstStyle>
            <a:lvl1pPr algn="ctr">
              <a:defRPr/>
            </a:lvl1pPr>
          </a:lstStyle>
          <a:p>
            <a:fld id="{E00C2B63-9461-4EFF-91F5-B9606F3578FA}" type="datetime1">
              <a:rPr lang="en-US" smtClean="0"/>
              <a:t>10/28/2022</a:t>
            </a:fld>
            <a:endParaRPr lang="en-US" dirty="0"/>
          </a:p>
        </p:txBody>
      </p:sp>
      <p:sp>
        <p:nvSpPr>
          <p:cNvPr id="6" name="Slide Number Placeholder 5"/>
          <p:cNvSpPr>
            <a:spLocks noGrp="1"/>
          </p:cNvSpPr>
          <p:nvPr>
            <p:ph type="sldNum" sz="quarter" idx="12"/>
          </p:nvPr>
        </p:nvSpPr>
        <p:spPr>
          <a:xfrm>
            <a:off x="8305800" y="6356352"/>
            <a:ext cx="381000" cy="365125"/>
          </a:xfrm>
        </p:spPr>
        <p:txBody>
          <a:bodyPr/>
          <a:lstStyle/>
          <a:p>
            <a:fld id="{B6F15528-21DE-4FAA-801E-634DDDAF4B2B}" type="slidenum">
              <a:rPr lang="en-US" smtClean="0"/>
              <a:pPr/>
              <a:t>‹#›</a:t>
            </a:fld>
            <a:endParaRPr lang="en-US" dirty="0"/>
          </a:p>
        </p:txBody>
      </p:sp>
      <p:pic>
        <p:nvPicPr>
          <p:cNvPr id="7" name="Picture 6" descr="dl-logo.gif"/>
          <p:cNvPicPr>
            <a:picLocks noChangeAspect="1"/>
          </p:cNvPicPr>
          <p:nvPr userDrawn="1"/>
        </p:nvPicPr>
        <p:blipFill>
          <a:blip r:embed="rId2" cstate="print"/>
          <a:stretch>
            <a:fillRect/>
          </a:stretch>
        </p:blipFill>
        <p:spPr>
          <a:xfrm>
            <a:off x="180976" y="6172200"/>
            <a:ext cx="1952625" cy="6477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88A0AC-E516-4FF3-B790-0C04F1C5DFCF}" type="datetime1">
              <a:rPr lang="en-US" smtClean="0"/>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0B5018-957B-46C5-B0AD-7D4CA513AF34}" type="datetime1">
              <a:rPr lang="en-US" smtClean="0"/>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B4141E-87D1-4BF0-A50E-12A371CC2911}" type="datetime1">
              <a:rPr lang="en-US" smtClean="0">
                <a:solidFill>
                  <a:prstClr val="black">
                    <a:tint val="75000"/>
                  </a:prstClr>
                </a:solidFill>
              </a:rPr>
              <a:t>10/28/2022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C927C4-D677-4947-ACBE-15DBB47F28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972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A51810-6F35-4576-BFB5-BF230BB87F0F}" type="datetime1">
              <a:rPr lang="en-US" smtClean="0">
                <a:solidFill>
                  <a:prstClr val="black">
                    <a:tint val="75000"/>
                  </a:prstClr>
                </a:solidFill>
              </a:rPr>
              <a:t>10/28/2022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C927C4-D677-4947-ACBE-15DBB47F28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668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F4FFD7-E0CA-4E8F-9189-4531B1F65E32}" type="datetime1">
              <a:rPr lang="en-US" smtClean="0">
                <a:solidFill>
                  <a:prstClr val="black">
                    <a:tint val="75000"/>
                  </a:prstClr>
                </a:solidFill>
              </a:rPr>
              <a:t>10/28/2022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C927C4-D677-4947-ACBE-15DBB47F28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328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25CC66-B338-4011-86A6-CAD566E38D91}" type="datetime1">
              <a:rPr lang="en-US" smtClean="0">
                <a:solidFill>
                  <a:prstClr val="black">
                    <a:tint val="75000"/>
                  </a:prstClr>
                </a:solidFill>
              </a:rPr>
              <a:t>10/28/2022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C927C4-D677-4947-ACBE-15DBB47F28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343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543977-1B5E-4046-87D3-43042684BF30}" type="datetime1">
              <a:rPr lang="en-US" smtClean="0">
                <a:solidFill>
                  <a:prstClr val="black">
                    <a:tint val="75000"/>
                  </a:prstClr>
                </a:solidFill>
              </a:rPr>
              <a:t>10/28/2022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0C927C4-D677-4947-ACBE-15DBB47F28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77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B7685C-0F0C-465E-8C19-5C8F0C87D2D1}" type="datetime1">
              <a:rPr lang="en-US" smtClean="0">
                <a:solidFill>
                  <a:prstClr val="black">
                    <a:tint val="75000"/>
                  </a:prstClr>
                </a:solidFill>
              </a:rPr>
              <a:t>10/28/2022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0C927C4-D677-4947-ACBE-15DBB47F28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417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B29DE-CEF9-4F63-8484-ECBE6E96F735}" type="datetime1">
              <a:rPr lang="en-US" smtClean="0">
                <a:solidFill>
                  <a:prstClr val="black">
                    <a:tint val="75000"/>
                  </a:prstClr>
                </a:solidFill>
              </a:rPr>
              <a:t>10/28/2022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C927C4-D677-4947-ACBE-15DBB47F28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122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98DCA3-7CC3-47F4-8025-1BE3BDD366B1}" type="datetime1">
              <a:rPr lang="en-US" smtClean="0">
                <a:solidFill>
                  <a:prstClr val="black">
                    <a:tint val="75000"/>
                  </a:prstClr>
                </a:solidFill>
              </a:rPr>
              <a:t>10/28/2022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C927C4-D677-4947-ACBE-15DBB47F28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73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Date Placeholder 3"/>
          <p:cNvSpPr>
            <a:spLocks noGrp="1"/>
          </p:cNvSpPr>
          <p:nvPr>
            <p:ph type="dt" sz="half" idx="10"/>
          </p:nvPr>
        </p:nvSpPr>
        <p:spPr>
          <a:xfrm>
            <a:off x="4114800" y="6356352"/>
            <a:ext cx="914400" cy="365125"/>
          </a:xfrm>
        </p:spPr>
        <p:txBody>
          <a:bodyPr/>
          <a:lstStyle>
            <a:lvl1pPr algn="ctr">
              <a:defRPr/>
            </a:lvl1pPr>
          </a:lstStyle>
          <a:p>
            <a:fld id="{7524A0FE-57CD-437D-8822-96EBAAE76335}" type="datetime1">
              <a:rPr lang="en-US" smtClean="0"/>
              <a:t>10/28/2022</a:t>
            </a:fld>
            <a:endParaRPr lang="en-US" dirty="0"/>
          </a:p>
        </p:txBody>
      </p:sp>
      <p:pic>
        <p:nvPicPr>
          <p:cNvPr id="8" name="Picture 7" descr="dl-logo.gif"/>
          <p:cNvPicPr>
            <a:picLocks noChangeAspect="1"/>
          </p:cNvPicPr>
          <p:nvPr userDrawn="1"/>
        </p:nvPicPr>
        <p:blipFill>
          <a:blip r:embed="rId2" cstate="print"/>
          <a:stretch>
            <a:fillRect/>
          </a:stretch>
        </p:blipFill>
        <p:spPr>
          <a:xfrm>
            <a:off x="180976" y="6172200"/>
            <a:ext cx="1952625" cy="6477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5CC117-63B1-448A-BD31-DD1D35CFA385}" type="datetime1">
              <a:rPr lang="en-US" smtClean="0">
                <a:solidFill>
                  <a:prstClr val="black">
                    <a:tint val="75000"/>
                  </a:prstClr>
                </a:solidFill>
              </a:rPr>
              <a:t>10/28/2022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C927C4-D677-4947-ACBE-15DBB47F28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701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7353AE-FACF-487D-830E-FA8ECF1DACBA}" type="datetime1">
              <a:rPr lang="en-US" smtClean="0">
                <a:solidFill>
                  <a:prstClr val="black">
                    <a:tint val="75000"/>
                  </a:prstClr>
                </a:solidFill>
              </a:rPr>
              <a:t>10/28/2022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C927C4-D677-4947-ACBE-15DBB47F28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507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ADCD91-96BA-4C69-87AE-91869A396641}" type="datetime1">
              <a:rPr lang="en-US" smtClean="0">
                <a:solidFill>
                  <a:prstClr val="black">
                    <a:tint val="75000"/>
                  </a:prstClr>
                </a:solidFill>
              </a:rPr>
              <a:t>10/28/2022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C927C4-D677-4947-ACBE-15DBB47F28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413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E9236-C60C-4CD1-8497-B4C47F795E75}" type="datetime1">
              <a:rPr lang="en-US" smtClean="0"/>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Date Placeholder 3"/>
          <p:cNvSpPr>
            <a:spLocks noGrp="1"/>
          </p:cNvSpPr>
          <p:nvPr>
            <p:ph type="dt" sz="half" idx="10"/>
          </p:nvPr>
        </p:nvSpPr>
        <p:spPr>
          <a:xfrm>
            <a:off x="4114800" y="6356352"/>
            <a:ext cx="914400" cy="365125"/>
          </a:xfrm>
        </p:spPr>
        <p:txBody>
          <a:bodyPr/>
          <a:lstStyle>
            <a:lvl1pPr algn="ctr">
              <a:defRPr/>
            </a:lvl1pPr>
          </a:lstStyle>
          <a:p>
            <a:fld id="{63D86034-4B45-4E79-9C00-04CA18E93DF6}" type="datetime1">
              <a:rPr lang="en-US" smtClean="0"/>
              <a:t>10/28/2022</a:t>
            </a:fld>
            <a:endParaRPr lang="en-US" dirty="0"/>
          </a:p>
        </p:txBody>
      </p:sp>
      <p:pic>
        <p:nvPicPr>
          <p:cNvPr id="9" name="Picture 8" descr="dl-logo.gif"/>
          <p:cNvPicPr>
            <a:picLocks noChangeAspect="1"/>
          </p:cNvPicPr>
          <p:nvPr userDrawn="1"/>
        </p:nvPicPr>
        <p:blipFill>
          <a:blip r:embed="rId2" cstate="print"/>
          <a:stretch>
            <a:fillRect/>
          </a:stretch>
        </p:blipFill>
        <p:spPr>
          <a:xfrm>
            <a:off x="180976" y="6172200"/>
            <a:ext cx="1952625" cy="6477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0" name="Date Placeholder 3"/>
          <p:cNvSpPr>
            <a:spLocks noGrp="1"/>
          </p:cNvSpPr>
          <p:nvPr>
            <p:ph type="dt" sz="half" idx="10"/>
          </p:nvPr>
        </p:nvSpPr>
        <p:spPr>
          <a:xfrm>
            <a:off x="4114800" y="6356352"/>
            <a:ext cx="914400" cy="365125"/>
          </a:xfrm>
        </p:spPr>
        <p:txBody>
          <a:bodyPr/>
          <a:lstStyle>
            <a:lvl1pPr algn="ctr">
              <a:defRPr/>
            </a:lvl1pPr>
          </a:lstStyle>
          <a:p>
            <a:fld id="{4B0F7816-ED0F-4034-9528-B12737F1C67D}" type="datetime1">
              <a:rPr lang="en-US" smtClean="0"/>
              <a:t>10/28/2022</a:t>
            </a:fld>
            <a:endParaRPr lang="en-US" dirty="0"/>
          </a:p>
        </p:txBody>
      </p:sp>
      <p:pic>
        <p:nvPicPr>
          <p:cNvPr id="11" name="Picture 10" descr="dl-logo.gif"/>
          <p:cNvPicPr>
            <a:picLocks noChangeAspect="1"/>
          </p:cNvPicPr>
          <p:nvPr userDrawn="1"/>
        </p:nvPicPr>
        <p:blipFill>
          <a:blip r:embed="rId2" cstate="print"/>
          <a:stretch>
            <a:fillRect/>
          </a:stretch>
        </p:blipFill>
        <p:spPr>
          <a:xfrm>
            <a:off x="180976" y="6172200"/>
            <a:ext cx="1952625" cy="6477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
        <p:nvSpPr>
          <p:cNvPr id="6" name="Date Placeholder 3"/>
          <p:cNvSpPr>
            <a:spLocks noGrp="1"/>
          </p:cNvSpPr>
          <p:nvPr>
            <p:ph type="dt" sz="half" idx="10"/>
          </p:nvPr>
        </p:nvSpPr>
        <p:spPr>
          <a:xfrm>
            <a:off x="4114800" y="6356352"/>
            <a:ext cx="914400" cy="365125"/>
          </a:xfrm>
        </p:spPr>
        <p:txBody>
          <a:bodyPr/>
          <a:lstStyle>
            <a:lvl1pPr algn="ctr">
              <a:defRPr/>
            </a:lvl1pPr>
          </a:lstStyle>
          <a:p>
            <a:fld id="{52101C08-0841-404F-A331-84E1F25DC810}" type="datetime1">
              <a:rPr lang="en-US" smtClean="0"/>
              <a:t>10/28/2022</a:t>
            </a:fld>
            <a:endParaRPr lang="en-US" dirty="0"/>
          </a:p>
        </p:txBody>
      </p:sp>
      <p:pic>
        <p:nvPicPr>
          <p:cNvPr id="7" name="Picture 6" descr="dl-logo.gif"/>
          <p:cNvPicPr>
            <a:picLocks noChangeAspect="1"/>
          </p:cNvPicPr>
          <p:nvPr userDrawn="1"/>
        </p:nvPicPr>
        <p:blipFill>
          <a:blip r:embed="rId2" cstate="print"/>
          <a:stretch>
            <a:fillRect/>
          </a:stretch>
        </p:blipFill>
        <p:spPr>
          <a:xfrm>
            <a:off x="180976" y="6172200"/>
            <a:ext cx="1952625" cy="6477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672BB-0870-4455-994A-79F74E0DC23F}" type="datetime1">
              <a:rPr lang="en-US" smtClean="0"/>
              <a:t>10/28/2022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EFDE91-195A-4CB8-84B0-DAC9AB48CE38}" type="datetime1">
              <a:rPr lang="en-US" smtClean="0"/>
              <a:t>10/28/2022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52CA86-1960-40C6-B10A-0BAA5598216E}" type="datetime1">
              <a:rPr lang="en-US" smtClean="0"/>
              <a:t>10/28/2022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94661-AE9F-438E-B328-1372508A1AAE}" type="datetime1">
              <a:rPr lang="en-US" smtClean="0"/>
              <a:t>10/28/2022</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33735-87E3-4CE4-8217-3E79C40171A5}" type="datetime1">
              <a:rPr lang="en-US" smtClean="0">
                <a:solidFill>
                  <a:prstClr val="black">
                    <a:tint val="75000"/>
                  </a:prstClr>
                </a:solidFill>
              </a:rPr>
              <a:t>10/28/2022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C927C4-D677-4947-ACBE-15DBB47F28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630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cse.rpi.edu/redmine/projects/capstone-support-dev/wiki/Typical_Home_Pag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Redmin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Revision_contro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s://designlab.eng.rpi.edu/redmine/projects/capstone-support-dev/wiki/EDN_FAQ"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designlab.eng.rpi.edu/"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377"/>
            <a:ext cx="7772400" cy="1470025"/>
          </a:xfrm>
        </p:spPr>
        <p:txBody>
          <a:bodyPr>
            <a:normAutofit fontScale="90000"/>
          </a:bodyPr>
          <a:lstStyle/>
          <a:p>
            <a:r>
              <a:rPr lang="en-US" dirty="0"/>
              <a:t>Introduction to using the</a:t>
            </a:r>
            <a:br>
              <a:rPr lang="en-US" dirty="0"/>
            </a:br>
            <a:r>
              <a:rPr lang="en-US" dirty="0"/>
              <a:t>Electronic Design Notebook </a:t>
            </a:r>
            <a:br>
              <a:rPr lang="en-US" dirty="0"/>
            </a:br>
            <a:r>
              <a:rPr lang="en-US" dirty="0"/>
              <a:t>for Capstone Design</a:t>
            </a:r>
          </a:p>
        </p:txBody>
      </p:sp>
      <p:sp>
        <p:nvSpPr>
          <p:cNvPr id="3" name="Subtitle 2"/>
          <p:cNvSpPr>
            <a:spLocks noGrp="1"/>
          </p:cNvSpPr>
          <p:nvPr>
            <p:ph type="subTitle" idx="1"/>
          </p:nvPr>
        </p:nvSpPr>
        <p:spPr>
          <a:xfrm>
            <a:off x="1371600" y="2819400"/>
            <a:ext cx="6400800" cy="3048000"/>
          </a:xfrm>
        </p:spPr>
        <p:txBody>
          <a:bodyPr>
            <a:normAutofit fontScale="85000" lnSpcReduction="20000"/>
          </a:bodyPr>
          <a:lstStyle/>
          <a:p>
            <a:r>
              <a:rPr lang="en-US" b="1" dirty="0"/>
              <a:t>Mark Anderson</a:t>
            </a:r>
          </a:p>
          <a:p>
            <a:r>
              <a:rPr lang="en-US" b="1" dirty="0"/>
              <a:t>Aren Paster</a:t>
            </a:r>
          </a:p>
          <a:p>
            <a:r>
              <a:rPr lang="en-US" sz="2800" dirty="0"/>
              <a:t>The Design Lab at Rensselaer</a:t>
            </a:r>
          </a:p>
          <a:p>
            <a:r>
              <a:rPr lang="en-US" sz="2400" dirty="0"/>
              <a:t>Rensselaer Polytechnic Institute</a:t>
            </a:r>
          </a:p>
          <a:p>
            <a:endParaRPr lang="en-US" sz="2400" dirty="0"/>
          </a:p>
          <a:p>
            <a:endParaRPr lang="en-US" sz="2400" dirty="0"/>
          </a:p>
          <a:p>
            <a:r>
              <a:rPr lang="en-US" sz="1800" i="1" dirty="0"/>
              <a:t>Based on a presentation given by </a:t>
            </a:r>
          </a:p>
          <a:p>
            <a:r>
              <a:rPr lang="en-US" sz="1800" i="1" dirty="0"/>
              <a:t>Junichi Kanai and Mark Anderson at the</a:t>
            </a:r>
          </a:p>
          <a:p>
            <a:r>
              <a:rPr lang="en-US" sz="1800" i="1" dirty="0"/>
              <a:t>ASEE St. Lawrence Section 2012 Conference</a:t>
            </a:r>
            <a:br>
              <a:rPr lang="en-US" sz="1800" i="1" dirty="0"/>
            </a:br>
            <a:r>
              <a:rPr lang="en-US" sz="1800" i="1" dirty="0"/>
              <a:t>March 24, 2012</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Management</a:t>
            </a:r>
          </a:p>
        </p:txBody>
      </p:sp>
      <p:sp>
        <p:nvSpPr>
          <p:cNvPr id="3" name="Content Placeholder 2"/>
          <p:cNvSpPr>
            <a:spLocks noGrp="1"/>
          </p:cNvSpPr>
          <p:nvPr>
            <p:ph idx="1"/>
          </p:nvPr>
        </p:nvSpPr>
        <p:spPr>
          <a:xfrm>
            <a:off x="457200" y="1371602"/>
            <a:ext cx="8229600" cy="4525963"/>
          </a:xfrm>
        </p:spPr>
        <p:txBody>
          <a:bodyPr>
            <a:normAutofit fontScale="92500"/>
          </a:bodyPr>
          <a:lstStyle/>
          <a:p>
            <a:r>
              <a:rPr lang="en-US" dirty="0"/>
              <a:t>Identify project tasks and create them as “Issues”</a:t>
            </a:r>
          </a:p>
          <a:p>
            <a:pPr lvl="1"/>
            <a:r>
              <a:rPr lang="en-US" dirty="0"/>
              <a:t>Assign task owner (“Assignee”) and due date</a:t>
            </a:r>
          </a:p>
          <a:p>
            <a:pPr lvl="1"/>
            <a:r>
              <a:rPr lang="en-US" dirty="0"/>
              <a:t>Not every task has to start today!</a:t>
            </a:r>
          </a:p>
          <a:p>
            <a:pPr lvl="1"/>
            <a:r>
              <a:rPr lang="en-US" dirty="0"/>
              <a:t>All tasks don’t end at the same time</a:t>
            </a:r>
          </a:p>
          <a:p>
            <a:r>
              <a:rPr lang="en-US" dirty="0"/>
              <a:t>On a regular basis, </a:t>
            </a:r>
            <a:r>
              <a:rPr lang="en-US" b="1" dirty="0"/>
              <a:t>USE</a:t>
            </a:r>
            <a:r>
              <a:rPr lang="en-US" dirty="0"/>
              <a:t> the “Issues” list to manage team activities</a:t>
            </a:r>
          </a:p>
          <a:p>
            <a:r>
              <a:rPr lang="en-US" dirty="0"/>
              <a:t>For multi-semester projects, review any open issues and </a:t>
            </a:r>
            <a:r>
              <a:rPr lang="en-US" i="1" dirty="0"/>
              <a:t>re-plan</a:t>
            </a:r>
            <a:r>
              <a:rPr lang="en-US" dirty="0"/>
              <a:t> them as needed. Do not simply close them!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Management</a:t>
            </a:r>
          </a:p>
        </p:txBody>
      </p:sp>
      <p:sp>
        <p:nvSpPr>
          <p:cNvPr id="3" name="Content Placeholder 2"/>
          <p:cNvSpPr>
            <a:spLocks noGrp="1"/>
          </p:cNvSpPr>
          <p:nvPr>
            <p:ph idx="1"/>
          </p:nvPr>
        </p:nvSpPr>
        <p:spPr>
          <a:xfrm>
            <a:off x="152400" y="1036639"/>
            <a:ext cx="8839200" cy="5287963"/>
          </a:xfrm>
        </p:spPr>
        <p:txBody>
          <a:bodyPr>
            <a:noAutofit/>
          </a:bodyPr>
          <a:lstStyle/>
          <a:p>
            <a:r>
              <a:rPr lang="en-US" sz="1800" dirty="0"/>
              <a:t>Effective use of Trackers – Used Across All Projects</a:t>
            </a:r>
          </a:p>
          <a:p>
            <a:pPr marL="457200" lvl="1" indent="-228600"/>
            <a:r>
              <a:rPr lang="en-US" sz="1400" dirty="0"/>
              <a:t>To-Do – used for action items, various task assignments, things to be done</a:t>
            </a:r>
          </a:p>
          <a:p>
            <a:pPr marL="457200" lvl="1" indent="-228600"/>
            <a:r>
              <a:rPr lang="en-US" sz="1400" dirty="0"/>
              <a:t>Features – once a baseline of functionality has been defined, NEW features or functions can be tagged with this Tracker</a:t>
            </a:r>
          </a:p>
          <a:p>
            <a:pPr marL="457200" lvl="1" indent="-228600"/>
            <a:r>
              <a:rPr lang="en-US" sz="1400" dirty="0"/>
              <a:t>Bugs – these are used for any artifact that has been created but has errors. This includes software, fabricated parts, CAD models / drawings, documentation, etc.</a:t>
            </a:r>
          </a:p>
          <a:p>
            <a:r>
              <a:rPr lang="en-US" sz="1800" dirty="0"/>
              <a:t>Effective use of Categories – Unique to Your Project</a:t>
            </a:r>
          </a:p>
          <a:p>
            <a:pPr marL="457200" lvl="1" indent="-228600"/>
            <a:r>
              <a:rPr lang="en-US" sz="1400" dirty="0"/>
              <a:t>Define categories that match your team’s </a:t>
            </a:r>
            <a:r>
              <a:rPr lang="en-US" sz="1400" b="1" dirty="0"/>
              <a:t>W</a:t>
            </a:r>
            <a:r>
              <a:rPr lang="en-US" sz="1400" dirty="0"/>
              <a:t>ork </a:t>
            </a:r>
            <a:r>
              <a:rPr lang="en-US" sz="1400" b="1" dirty="0"/>
              <a:t>B</a:t>
            </a:r>
            <a:r>
              <a:rPr lang="en-US" sz="1400" dirty="0"/>
              <a:t>reakdown </a:t>
            </a:r>
            <a:r>
              <a:rPr lang="en-US" sz="1400" b="1" dirty="0"/>
              <a:t>S</a:t>
            </a:r>
            <a:r>
              <a:rPr lang="en-US" sz="1400" dirty="0"/>
              <a:t>tructure (WBS) or Subsystems</a:t>
            </a:r>
          </a:p>
          <a:p>
            <a:pPr marL="685800" lvl="3" indent="0">
              <a:buNone/>
            </a:pPr>
            <a:r>
              <a:rPr lang="en-US" sz="1200" dirty="0"/>
              <a:t>Examples – Software, Hardware, Documentation, Maintenance, Project Management, Circuitry, Instrumentation, Assembly, Testing, Fabrication, etc.</a:t>
            </a:r>
          </a:p>
          <a:p>
            <a:pPr marL="457200" lvl="1" indent="-228600"/>
            <a:r>
              <a:rPr lang="en-US" sz="1400" dirty="0"/>
              <a:t>Can also be used to represent major subsystems</a:t>
            </a:r>
          </a:p>
          <a:p>
            <a:pPr marL="685800" lvl="3" indent="0">
              <a:buNone/>
            </a:pPr>
            <a:r>
              <a:rPr lang="en-US" sz="1200" dirty="0"/>
              <a:t>Examples – Frame, Base, Packaging, Power Source, Controller, Optics, etc.</a:t>
            </a:r>
          </a:p>
          <a:p>
            <a:pPr marL="457200" lvl="1" indent="-228600"/>
            <a:r>
              <a:rPr lang="en-US" sz="1400" dirty="0"/>
              <a:t>Do NOT create one called “To-Do”! There is already a tracker for that!</a:t>
            </a:r>
          </a:p>
          <a:p>
            <a:pPr marL="457200" lvl="1" indent="-228600"/>
            <a:r>
              <a:rPr lang="en-US" sz="1400" dirty="0"/>
              <a:t>Do NOT create them based on people’s names</a:t>
            </a:r>
          </a:p>
          <a:p>
            <a:r>
              <a:rPr lang="en-US" sz="1800" dirty="0"/>
              <a:t>Use the Filters in the Issues listing to focus on the specific group of issues needed. From the above examples:</a:t>
            </a:r>
          </a:p>
          <a:p>
            <a:pPr marL="457200" lvl="1" indent="-228600"/>
            <a:r>
              <a:rPr lang="en-US" sz="1400" b="1" dirty="0"/>
              <a:t>Open</a:t>
            </a:r>
            <a:r>
              <a:rPr lang="en-US" sz="1400" dirty="0"/>
              <a:t> </a:t>
            </a:r>
            <a:r>
              <a:rPr lang="en-US" sz="1400" b="1" dirty="0"/>
              <a:t>To-Do</a:t>
            </a:r>
            <a:r>
              <a:rPr lang="en-US" sz="1400" dirty="0"/>
              <a:t> items for </a:t>
            </a:r>
            <a:r>
              <a:rPr lang="en-US" sz="1400" b="1" dirty="0"/>
              <a:t>Packaging</a:t>
            </a:r>
          </a:p>
          <a:p>
            <a:pPr marL="457200" lvl="1" indent="-228600"/>
            <a:r>
              <a:rPr lang="en-US" sz="1400" b="1" dirty="0"/>
              <a:t>Open</a:t>
            </a:r>
            <a:r>
              <a:rPr lang="en-US" sz="1400" dirty="0"/>
              <a:t> </a:t>
            </a:r>
            <a:r>
              <a:rPr lang="en-US" sz="1400" b="1" dirty="0"/>
              <a:t>Bugs</a:t>
            </a:r>
            <a:r>
              <a:rPr lang="en-US" sz="1400" dirty="0"/>
              <a:t> in the </a:t>
            </a:r>
            <a:r>
              <a:rPr lang="en-US" sz="1400" b="1" dirty="0"/>
              <a:t>CAD model</a:t>
            </a:r>
          </a:p>
          <a:p>
            <a:pPr marL="457200" lvl="1" indent="-228600"/>
            <a:r>
              <a:rPr lang="en-US" sz="1400" b="1" dirty="0"/>
              <a:t>Open</a:t>
            </a:r>
            <a:r>
              <a:rPr lang="en-US" sz="1400" dirty="0"/>
              <a:t> </a:t>
            </a:r>
            <a:r>
              <a:rPr lang="en-US" sz="1400" b="1" dirty="0"/>
              <a:t>Features</a:t>
            </a:r>
            <a:r>
              <a:rPr lang="en-US" sz="1400" dirty="0"/>
              <a:t> in the </a:t>
            </a:r>
            <a:r>
              <a:rPr lang="en-US" sz="1400" b="1" dirty="0"/>
              <a:t>Software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
        <p:nvSpPr>
          <p:cNvPr id="5" name="Right Arrow 4"/>
          <p:cNvSpPr/>
          <p:nvPr/>
        </p:nvSpPr>
        <p:spPr>
          <a:xfrm flipH="1">
            <a:off x="3810000" y="4876800"/>
            <a:ext cx="36576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Lets You Look At / Focus On </a:t>
            </a:r>
          </a:p>
          <a:p>
            <a:pPr algn="ctr"/>
            <a:r>
              <a:rPr lang="en-US" dirty="0"/>
              <a:t>the Key Issues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28" y="1083224"/>
            <a:ext cx="7719912" cy="4707977"/>
          </a:xfrm>
          <a:prstGeom prst="rect">
            <a:avLst/>
          </a:prstGeom>
        </p:spPr>
      </p:pic>
      <p:sp>
        <p:nvSpPr>
          <p:cNvPr id="2" name="Title 1"/>
          <p:cNvSpPr>
            <a:spLocks noGrp="1"/>
          </p:cNvSpPr>
          <p:nvPr>
            <p:ph type="title"/>
          </p:nvPr>
        </p:nvSpPr>
        <p:spPr>
          <a:xfrm>
            <a:off x="478810" y="152400"/>
            <a:ext cx="8229600" cy="1143000"/>
          </a:xfrm>
        </p:spPr>
        <p:txBody>
          <a:bodyPr/>
          <a:lstStyle/>
          <a:p>
            <a:r>
              <a:rPr lang="en-US" dirty="0"/>
              <a:t>Defining “Issues” (Tasks)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sp>
        <p:nvSpPr>
          <p:cNvPr id="7" name="TextBox 6"/>
          <p:cNvSpPr txBox="1"/>
          <p:nvPr/>
        </p:nvSpPr>
        <p:spPr>
          <a:xfrm>
            <a:off x="2438400" y="1524000"/>
            <a:ext cx="305545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t>Trackers: Feature / Bug / To Do</a:t>
            </a:r>
          </a:p>
        </p:txBody>
      </p:sp>
      <p:sp>
        <p:nvSpPr>
          <p:cNvPr id="11" name="Rounded Rectangle 10"/>
          <p:cNvSpPr/>
          <p:nvPr/>
        </p:nvSpPr>
        <p:spPr>
          <a:xfrm>
            <a:off x="1012210" y="4814873"/>
            <a:ext cx="3581400" cy="8382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2" name="Rounded Rectangle 11"/>
          <p:cNvSpPr/>
          <p:nvPr/>
        </p:nvSpPr>
        <p:spPr>
          <a:xfrm>
            <a:off x="1066800" y="1600200"/>
            <a:ext cx="1143000" cy="3048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 name="Rounded Rectangle 12"/>
          <p:cNvSpPr/>
          <p:nvPr/>
        </p:nvSpPr>
        <p:spPr>
          <a:xfrm>
            <a:off x="838200" y="3505200"/>
            <a:ext cx="2438400" cy="12192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 name="Rounded Rectangle 13"/>
          <p:cNvSpPr/>
          <p:nvPr/>
        </p:nvSpPr>
        <p:spPr>
          <a:xfrm>
            <a:off x="4800600" y="3543301"/>
            <a:ext cx="1524000" cy="273627"/>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5" name="TextBox 14"/>
          <p:cNvSpPr txBox="1"/>
          <p:nvPr/>
        </p:nvSpPr>
        <p:spPr>
          <a:xfrm>
            <a:off x="304800" y="2576761"/>
            <a:ext cx="950004" cy="646331"/>
          </a:xfrm>
          <a:prstGeom prst="rect">
            <a:avLst/>
          </a:prstGeom>
          <a:no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t>Allows</a:t>
            </a:r>
          </a:p>
          <a:p>
            <a:r>
              <a:rPr lang="en-US" dirty="0"/>
              <a:t>Filtering</a:t>
            </a:r>
          </a:p>
        </p:txBody>
      </p:sp>
      <p:cxnSp>
        <p:nvCxnSpPr>
          <p:cNvPr id="17" name="Straight Arrow Connector 16"/>
          <p:cNvCxnSpPr/>
          <p:nvPr/>
        </p:nvCxnSpPr>
        <p:spPr>
          <a:xfrm flipV="1">
            <a:off x="609600" y="1981200"/>
            <a:ext cx="381000" cy="53340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18" name="Straight Arrow Connector 17"/>
          <p:cNvCxnSpPr/>
          <p:nvPr/>
        </p:nvCxnSpPr>
        <p:spPr>
          <a:xfrm>
            <a:off x="609600" y="3262701"/>
            <a:ext cx="228600" cy="242501"/>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sp>
        <p:nvSpPr>
          <p:cNvPr id="20" name="TextBox 19"/>
          <p:cNvSpPr txBox="1"/>
          <p:nvPr/>
        </p:nvSpPr>
        <p:spPr>
          <a:xfrm>
            <a:off x="6477001" y="2668371"/>
            <a:ext cx="2197653" cy="646331"/>
          </a:xfrm>
          <a:prstGeom prst="rect">
            <a:avLst/>
          </a:prstGeom>
          <a:no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t>Supports Issue (Task) </a:t>
            </a:r>
          </a:p>
          <a:p>
            <a:r>
              <a:rPr lang="en-US" dirty="0"/>
              <a:t>Hierarchy</a:t>
            </a:r>
          </a:p>
        </p:txBody>
      </p:sp>
      <p:cxnSp>
        <p:nvCxnSpPr>
          <p:cNvPr id="21" name="Straight Arrow Connector 20"/>
          <p:cNvCxnSpPr/>
          <p:nvPr/>
        </p:nvCxnSpPr>
        <p:spPr>
          <a:xfrm flipH="1">
            <a:off x="5822889" y="2991534"/>
            <a:ext cx="577912" cy="513666"/>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sp>
        <p:nvSpPr>
          <p:cNvPr id="25" name="TextBox 24"/>
          <p:cNvSpPr txBox="1"/>
          <p:nvPr/>
        </p:nvSpPr>
        <p:spPr>
          <a:xfrm>
            <a:off x="5816098" y="5181601"/>
            <a:ext cx="2197653" cy="923330"/>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Automatically Keep Team Members Up to Date</a:t>
            </a:r>
          </a:p>
        </p:txBody>
      </p:sp>
      <p:cxnSp>
        <p:nvCxnSpPr>
          <p:cNvPr id="26" name="Straight Arrow Connector 25"/>
          <p:cNvCxnSpPr/>
          <p:nvPr/>
        </p:nvCxnSpPr>
        <p:spPr>
          <a:xfrm flipH="1" flipV="1">
            <a:off x="4648200" y="5181600"/>
            <a:ext cx="1066800" cy="38100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sp>
        <p:nvSpPr>
          <p:cNvPr id="27" name="Rounded Rectangle 26"/>
          <p:cNvSpPr/>
          <p:nvPr/>
        </p:nvSpPr>
        <p:spPr>
          <a:xfrm>
            <a:off x="4818708" y="3856715"/>
            <a:ext cx="1505893" cy="198044"/>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8" name="TextBox 27"/>
          <p:cNvSpPr txBox="1"/>
          <p:nvPr/>
        </p:nvSpPr>
        <p:spPr>
          <a:xfrm>
            <a:off x="6121792" y="4401236"/>
            <a:ext cx="1891543" cy="646331"/>
          </a:xfrm>
          <a:prstGeom prst="rect">
            <a:avLst/>
          </a:prstGeom>
          <a:no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t>Start Date</a:t>
            </a:r>
          </a:p>
          <a:p>
            <a:r>
              <a:rPr lang="en-US" dirty="0"/>
              <a:t>defaults to ‘today’</a:t>
            </a:r>
          </a:p>
        </p:txBody>
      </p:sp>
      <p:cxnSp>
        <p:nvCxnSpPr>
          <p:cNvPr id="29" name="Straight Arrow Connector 28"/>
          <p:cNvCxnSpPr/>
          <p:nvPr/>
        </p:nvCxnSpPr>
        <p:spPr>
          <a:xfrm flipH="1" flipV="1">
            <a:off x="6400803" y="3988745"/>
            <a:ext cx="514121" cy="354657"/>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sp>
        <p:nvSpPr>
          <p:cNvPr id="32" name="TextBox 31"/>
          <p:cNvSpPr txBox="1"/>
          <p:nvPr/>
        </p:nvSpPr>
        <p:spPr>
          <a:xfrm>
            <a:off x="2499076" y="2616370"/>
            <a:ext cx="323208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Issues without Due Date will NOT be shown on Gantt Chart</a:t>
            </a:r>
          </a:p>
        </p:txBody>
      </p:sp>
      <p:sp>
        <p:nvSpPr>
          <p:cNvPr id="36" name="Rounded Rectangle 35"/>
          <p:cNvSpPr/>
          <p:nvPr/>
        </p:nvSpPr>
        <p:spPr>
          <a:xfrm>
            <a:off x="4800601" y="4114801"/>
            <a:ext cx="1505893" cy="228601"/>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38" name="Straight Arrow Connector 37"/>
          <p:cNvCxnSpPr/>
          <p:nvPr/>
        </p:nvCxnSpPr>
        <p:spPr>
          <a:xfrm>
            <a:off x="3966126" y="3314702"/>
            <a:ext cx="758274" cy="914399"/>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1+#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1+#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1+#ppt_w/2"/>
                                          </p:val>
                                        </p:tav>
                                        <p:tav tm="100000">
                                          <p:val>
                                            <p:strVal val="#ppt_x"/>
                                          </p:val>
                                        </p:tav>
                                      </p:tavLst>
                                    </p:anim>
                                    <p:anim calcmode="lin" valueType="num">
                                      <p:cBhvr additive="base">
                                        <p:cTn id="58" dur="500" fill="hold"/>
                                        <p:tgtEl>
                                          <p:spTgt spid="27"/>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1+#ppt_w/2"/>
                                          </p:val>
                                        </p:tav>
                                        <p:tav tm="100000">
                                          <p:val>
                                            <p:strVal val="#ppt_x"/>
                                          </p:val>
                                        </p:tav>
                                      </p:tavLst>
                                    </p:anim>
                                    <p:anim calcmode="lin" valueType="num">
                                      <p:cBhvr additive="base">
                                        <p:cTn id="62" dur="500" fill="hold"/>
                                        <p:tgtEl>
                                          <p:spTgt spid="28"/>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1+#ppt_w/2"/>
                                          </p:val>
                                        </p:tav>
                                        <p:tav tm="100000">
                                          <p:val>
                                            <p:strVal val="#ppt_x"/>
                                          </p:val>
                                        </p:tav>
                                      </p:tavLst>
                                    </p:anim>
                                    <p:anim calcmode="lin" valueType="num">
                                      <p:cBhvr additive="base">
                                        <p:cTn id="6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1+#ppt_w/2"/>
                                          </p:val>
                                        </p:tav>
                                        <p:tav tm="100000">
                                          <p:val>
                                            <p:strVal val="#ppt_x"/>
                                          </p:val>
                                        </p:tav>
                                      </p:tavLst>
                                    </p:anim>
                                    <p:anim calcmode="lin" valueType="num">
                                      <p:cBhvr additive="base">
                                        <p:cTn id="72" dur="500" fill="hold"/>
                                        <p:tgtEl>
                                          <p:spTgt spid="36"/>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additive="base">
                                        <p:cTn id="75" dur="500" fill="hold"/>
                                        <p:tgtEl>
                                          <p:spTgt spid="38"/>
                                        </p:tgtEl>
                                        <p:attrNameLst>
                                          <p:attrName>ppt_x</p:attrName>
                                        </p:attrNameLst>
                                      </p:cBhvr>
                                      <p:tavLst>
                                        <p:tav tm="0">
                                          <p:val>
                                            <p:strVal val="1+#ppt_w/2"/>
                                          </p:val>
                                        </p:tav>
                                        <p:tav tm="100000">
                                          <p:val>
                                            <p:strVal val="#ppt_x"/>
                                          </p:val>
                                        </p:tav>
                                      </p:tavLst>
                                    </p:anim>
                                    <p:anim calcmode="lin" valueType="num">
                                      <p:cBhvr additive="base">
                                        <p:cTn id="76"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20" grpId="0" animBg="1"/>
      <p:bldP spid="25" grpId="0" animBg="1"/>
      <p:bldP spid="27" grpId="0" animBg="1"/>
      <p:bldP spid="28"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“Issues”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228600" y="1219200"/>
            <a:ext cx="8086213" cy="4876800"/>
          </a:xfrm>
          <a:prstGeom prst="rect">
            <a:avLst/>
          </a:prstGeom>
          <a:noFill/>
          <a:ln w="9525">
            <a:noFill/>
            <a:miter lim="800000"/>
            <a:headEnd/>
            <a:tailEnd/>
          </a:ln>
        </p:spPr>
      </p:pic>
      <p:sp>
        <p:nvSpPr>
          <p:cNvPr id="7" name="Oval 6"/>
          <p:cNvSpPr/>
          <p:nvPr/>
        </p:nvSpPr>
        <p:spPr>
          <a:xfrm>
            <a:off x="0" y="1905000"/>
            <a:ext cx="4114800" cy="1066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267200" y="2200871"/>
            <a:ext cx="1828800" cy="923330"/>
          </a:xfrm>
          <a:prstGeom prst="rect">
            <a:avLst/>
          </a:prstGeom>
          <a:noFill/>
        </p:spPr>
        <p:txBody>
          <a:bodyPr wrap="square" rtlCol="0">
            <a:spAutoFit/>
          </a:bodyPr>
          <a:lstStyle/>
          <a:p>
            <a:r>
              <a:rPr lang="en-US" dirty="0"/>
              <a:t>Filters can be defined to focus on specific issues</a:t>
            </a:r>
          </a:p>
        </p:txBody>
      </p:sp>
      <p:sp>
        <p:nvSpPr>
          <p:cNvPr id="18" name="Freeform 17"/>
          <p:cNvSpPr/>
          <p:nvPr/>
        </p:nvSpPr>
        <p:spPr>
          <a:xfrm>
            <a:off x="3699164" y="1752602"/>
            <a:ext cx="1025237" cy="457201"/>
          </a:xfrm>
          <a:custGeom>
            <a:avLst/>
            <a:gdLst>
              <a:gd name="connsiteX0" fmla="*/ 1101437 w 1101437"/>
              <a:gd name="connsiteY0" fmla="*/ 644236 h 644236"/>
              <a:gd name="connsiteX1" fmla="*/ 789709 w 1101437"/>
              <a:gd name="connsiteY1" fmla="*/ 51954 h 644236"/>
              <a:gd name="connsiteX2" fmla="*/ 135082 w 1101437"/>
              <a:gd name="connsiteY2" fmla="*/ 332509 h 644236"/>
              <a:gd name="connsiteX3" fmla="*/ 0 w 1101437"/>
              <a:gd name="connsiteY3" fmla="*/ 436418 h 644236"/>
            </a:gdLst>
            <a:ahLst/>
            <a:cxnLst>
              <a:cxn ang="0">
                <a:pos x="connsiteX0" y="connsiteY0"/>
              </a:cxn>
              <a:cxn ang="0">
                <a:pos x="connsiteX1" y="connsiteY1"/>
              </a:cxn>
              <a:cxn ang="0">
                <a:pos x="connsiteX2" y="connsiteY2"/>
              </a:cxn>
              <a:cxn ang="0">
                <a:pos x="connsiteX3" y="connsiteY3"/>
              </a:cxn>
            </a:cxnLst>
            <a:rect l="l" t="t" r="r" b="b"/>
            <a:pathLst>
              <a:path w="1101437" h="644236">
                <a:moveTo>
                  <a:pt x="1101437" y="644236"/>
                </a:moveTo>
                <a:cubicBezTo>
                  <a:pt x="1026102" y="374072"/>
                  <a:pt x="950768" y="103909"/>
                  <a:pt x="789709" y="51954"/>
                </a:cubicBezTo>
                <a:cubicBezTo>
                  <a:pt x="628650" y="0"/>
                  <a:pt x="266700" y="268432"/>
                  <a:pt x="135082" y="332509"/>
                </a:cubicBezTo>
                <a:cubicBezTo>
                  <a:pt x="3464" y="396586"/>
                  <a:pt x="1732" y="416502"/>
                  <a:pt x="0" y="436418"/>
                </a:cubicBezTo>
              </a:path>
            </a:pathLst>
          </a:cu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Freeform 18"/>
          <p:cNvSpPr/>
          <p:nvPr/>
        </p:nvSpPr>
        <p:spPr>
          <a:xfrm flipH="1">
            <a:off x="4911438" y="1877292"/>
            <a:ext cx="574963" cy="332509"/>
          </a:xfrm>
          <a:custGeom>
            <a:avLst/>
            <a:gdLst>
              <a:gd name="connsiteX0" fmla="*/ 1101437 w 1101437"/>
              <a:gd name="connsiteY0" fmla="*/ 644236 h 644236"/>
              <a:gd name="connsiteX1" fmla="*/ 789709 w 1101437"/>
              <a:gd name="connsiteY1" fmla="*/ 51954 h 644236"/>
              <a:gd name="connsiteX2" fmla="*/ 135082 w 1101437"/>
              <a:gd name="connsiteY2" fmla="*/ 332509 h 644236"/>
              <a:gd name="connsiteX3" fmla="*/ 0 w 1101437"/>
              <a:gd name="connsiteY3" fmla="*/ 436418 h 644236"/>
            </a:gdLst>
            <a:ahLst/>
            <a:cxnLst>
              <a:cxn ang="0">
                <a:pos x="connsiteX0" y="connsiteY0"/>
              </a:cxn>
              <a:cxn ang="0">
                <a:pos x="connsiteX1" y="connsiteY1"/>
              </a:cxn>
              <a:cxn ang="0">
                <a:pos x="connsiteX2" y="connsiteY2"/>
              </a:cxn>
              <a:cxn ang="0">
                <a:pos x="connsiteX3" y="connsiteY3"/>
              </a:cxn>
            </a:cxnLst>
            <a:rect l="l" t="t" r="r" b="b"/>
            <a:pathLst>
              <a:path w="1101437" h="644236">
                <a:moveTo>
                  <a:pt x="1101437" y="644236"/>
                </a:moveTo>
                <a:cubicBezTo>
                  <a:pt x="1026102" y="374072"/>
                  <a:pt x="950768" y="103909"/>
                  <a:pt x="789709" y="51954"/>
                </a:cubicBezTo>
                <a:cubicBezTo>
                  <a:pt x="628650" y="0"/>
                  <a:pt x="266700" y="268432"/>
                  <a:pt x="135082" y="332509"/>
                </a:cubicBezTo>
                <a:cubicBezTo>
                  <a:pt x="3464" y="396586"/>
                  <a:pt x="1732" y="416502"/>
                  <a:pt x="0" y="436418"/>
                </a:cubicBezTo>
              </a:path>
            </a:pathLst>
          </a:cu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TextBox 19"/>
          <p:cNvSpPr txBox="1"/>
          <p:nvPr/>
        </p:nvSpPr>
        <p:spPr>
          <a:xfrm>
            <a:off x="2514600" y="6096001"/>
            <a:ext cx="4800600" cy="381000"/>
          </a:xfrm>
          <a:prstGeom prst="rect">
            <a:avLst/>
          </a:prstGeom>
          <a:noFill/>
        </p:spPr>
        <p:txBody>
          <a:bodyPr wrap="square" rtlCol="0">
            <a:spAutoFit/>
          </a:bodyPr>
          <a:lstStyle/>
          <a:p>
            <a:r>
              <a:rPr lang="en-US" dirty="0"/>
              <a:t>Note – the above filter has not yet been applied!</a:t>
            </a:r>
          </a:p>
        </p:txBody>
      </p:sp>
      <p:sp>
        <p:nvSpPr>
          <p:cNvPr id="21" name="Right Brace 20"/>
          <p:cNvSpPr/>
          <p:nvPr/>
        </p:nvSpPr>
        <p:spPr>
          <a:xfrm>
            <a:off x="6477000" y="4038600"/>
            <a:ext cx="228600" cy="1981200"/>
          </a:xfrm>
          <a:prstGeom prst="rightBrac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TextBox 13"/>
          <p:cNvSpPr txBox="1"/>
          <p:nvPr/>
        </p:nvSpPr>
        <p:spPr>
          <a:xfrm>
            <a:off x="6858001" y="4687671"/>
            <a:ext cx="2010037" cy="646331"/>
          </a:xfrm>
          <a:prstGeom prst="rect">
            <a:avLst/>
          </a:prstGeom>
          <a:noFill/>
        </p:spPr>
        <p:txBody>
          <a:bodyPr wrap="none" rtlCol="0">
            <a:spAutoFit/>
          </a:bodyPr>
          <a:lstStyle/>
          <a:p>
            <a:r>
              <a:rPr lang="en-US" dirty="0"/>
              <a:t>Issues With Varying</a:t>
            </a:r>
          </a:p>
          <a:p>
            <a:r>
              <a:rPr lang="en-US" dirty="0"/>
              <a:t>% Complete</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 b="20312"/>
          <a:stretch/>
        </p:blipFill>
        <p:spPr>
          <a:xfrm>
            <a:off x="219074" y="1538289"/>
            <a:ext cx="6096001" cy="2143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2"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2"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grpId="2"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2" animBg="1"/>
      <p:bldP spid="18" grpId="2" animBg="1"/>
      <p:bldP spid="19"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447800"/>
            <a:ext cx="8698169" cy="4176468"/>
          </a:xfrm>
          <a:prstGeom prst="rect">
            <a:avLst/>
          </a:prstGeom>
        </p:spPr>
      </p:pic>
      <p:sp>
        <p:nvSpPr>
          <p:cNvPr id="8" name="Rectangle 7"/>
          <p:cNvSpPr/>
          <p:nvPr/>
        </p:nvSpPr>
        <p:spPr>
          <a:xfrm>
            <a:off x="2819400" y="5624268"/>
            <a:ext cx="5486400" cy="12192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04800"/>
            <a:ext cx="8229600" cy="1066800"/>
          </a:xfrm>
        </p:spPr>
        <p:txBody>
          <a:bodyPr>
            <a:normAutofit/>
          </a:bodyPr>
          <a:lstStyle/>
          <a:p>
            <a:r>
              <a:rPr lang="en-US" sz="3200" dirty="0"/>
              <a:t>Task-Oriented Project Management</a:t>
            </a:r>
            <a:br>
              <a:rPr lang="en-US" sz="3200" dirty="0"/>
            </a:br>
            <a:r>
              <a:rPr lang="en-US" sz="2400" dirty="0"/>
              <a:t>Proactively Using Issues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12681541"/>
              </p:ext>
            </p:extLst>
          </p:nvPr>
        </p:nvGraphicFramePr>
        <p:xfrm>
          <a:off x="3124200" y="5852868"/>
          <a:ext cx="4876800" cy="4111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2895601" y="6258695"/>
            <a:ext cx="5239034" cy="584775"/>
          </a:xfrm>
          <a:prstGeom prst="rect">
            <a:avLst/>
          </a:prstGeom>
          <a:noFill/>
        </p:spPr>
        <p:txBody>
          <a:bodyPr wrap="square" rtlCol="0">
            <a:spAutoFit/>
          </a:bodyPr>
          <a:lstStyle/>
          <a:p>
            <a:pPr algn="ctr"/>
            <a:r>
              <a:rPr lang="en-US" sz="3200" dirty="0"/>
              <a:t>Lifecycle of an Issue</a:t>
            </a:r>
          </a:p>
        </p:txBody>
      </p:sp>
      <p:sp>
        <p:nvSpPr>
          <p:cNvPr id="9" name="TextBox 8"/>
          <p:cNvSpPr txBox="1"/>
          <p:nvPr/>
        </p:nvSpPr>
        <p:spPr>
          <a:xfrm>
            <a:off x="6477000" y="1030991"/>
            <a:ext cx="2514600" cy="3108543"/>
          </a:xfrm>
          <a:prstGeom prst="rect">
            <a:avLst/>
          </a:prstGeom>
          <a:solidFill>
            <a:schemeClr val="bg1">
              <a:lumMod val="85000"/>
            </a:schemeClr>
          </a:solidFill>
        </p:spPr>
        <p:txBody>
          <a:bodyPr wrap="square" rtlCol="0">
            <a:spAutoFit/>
          </a:bodyPr>
          <a:lstStyle/>
          <a:p>
            <a:r>
              <a:rPr lang="en-US" sz="2800" b="1" dirty="0"/>
              <a:t>Gantt Chart </a:t>
            </a:r>
            <a:r>
              <a:rPr lang="en-US" sz="2800" dirty="0"/>
              <a:t>to View and Manage Project Status is </a:t>
            </a:r>
          </a:p>
          <a:p>
            <a:r>
              <a:rPr lang="en-US" sz="2800" b="1" i="1" dirty="0"/>
              <a:t>automatically</a:t>
            </a:r>
          </a:p>
          <a:p>
            <a:r>
              <a:rPr lang="en-US" sz="2800" dirty="0"/>
              <a:t>created from the Issues</a:t>
            </a:r>
          </a:p>
        </p:txBody>
      </p:sp>
      <p:sp>
        <p:nvSpPr>
          <p:cNvPr id="11" name="Slide Number Placeholder 10"/>
          <p:cNvSpPr>
            <a:spLocks noGrp="1"/>
          </p:cNvSpPr>
          <p:nvPr>
            <p:ph type="sldNum" sz="quarter" idx="12"/>
          </p:nvPr>
        </p:nvSpPr>
        <p:spPr/>
        <p:txBody>
          <a:bodyPr/>
          <a:lstStyle/>
          <a:p>
            <a:fld id="{B6F15528-21DE-4FAA-801E-634DDDAF4B2B}" type="slidenum">
              <a:rPr lang="en-US" smtClean="0"/>
              <a:pPr/>
              <a:t>14</a:t>
            </a:fld>
            <a:endParaRPr lang="en-US" dirty="0"/>
          </a:p>
        </p:txBody>
      </p:sp>
      <p:sp>
        <p:nvSpPr>
          <p:cNvPr id="16" name="TextBox 15"/>
          <p:cNvSpPr txBox="1"/>
          <p:nvPr/>
        </p:nvSpPr>
        <p:spPr>
          <a:xfrm>
            <a:off x="1285633" y="2041267"/>
            <a:ext cx="2529347" cy="369332"/>
          </a:xfrm>
          <a:prstGeom prst="rect">
            <a:avLst/>
          </a:prstGeom>
          <a:solidFill>
            <a:schemeClr val="bg1"/>
          </a:solidFill>
          <a:ln w="25400">
            <a:solidFill>
              <a:schemeClr val="accent2"/>
            </a:solidFill>
          </a:ln>
        </p:spPr>
        <p:txBody>
          <a:bodyPr wrap="none" rtlCol="0">
            <a:spAutoFit/>
          </a:bodyPr>
          <a:lstStyle/>
          <a:p>
            <a:r>
              <a:rPr lang="en-US" dirty="0"/>
              <a:t>Red line indicates ‘today’</a:t>
            </a:r>
          </a:p>
        </p:txBody>
      </p:sp>
      <p:cxnSp>
        <p:nvCxnSpPr>
          <p:cNvPr id="18" name="Straight Arrow Connector 17"/>
          <p:cNvCxnSpPr>
            <a:stCxn id="16" idx="3"/>
          </p:cNvCxnSpPr>
          <p:nvPr/>
        </p:nvCxnSpPr>
        <p:spPr>
          <a:xfrm>
            <a:off x="3814980" y="2225933"/>
            <a:ext cx="1356853" cy="184666"/>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4801" y="980301"/>
            <a:ext cx="1600503" cy="369332"/>
          </a:xfrm>
          <a:prstGeom prst="rect">
            <a:avLst/>
          </a:prstGeom>
          <a:solidFill>
            <a:schemeClr val="bg1"/>
          </a:solidFill>
          <a:ln w="25400">
            <a:solidFill>
              <a:schemeClr val="accent2"/>
            </a:solidFill>
          </a:ln>
        </p:spPr>
        <p:txBody>
          <a:bodyPr wrap="none" rtlCol="0">
            <a:spAutoFit/>
          </a:bodyPr>
          <a:lstStyle/>
          <a:p>
            <a:r>
              <a:rPr lang="en-US" dirty="0"/>
              <a:t>Week numbers</a:t>
            </a:r>
          </a:p>
        </p:txBody>
      </p:sp>
      <p:cxnSp>
        <p:nvCxnSpPr>
          <p:cNvPr id="21" name="Straight Arrow Connector 20"/>
          <p:cNvCxnSpPr>
            <a:stCxn id="20" idx="3"/>
          </p:cNvCxnSpPr>
          <p:nvPr/>
        </p:nvCxnSpPr>
        <p:spPr>
          <a:xfrm>
            <a:off x="1905304" y="1164967"/>
            <a:ext cx="1218897" cy="587634"/>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239001" y="4920734"/>
            <a:ext cx="787395" cy="369332"/>
          </a:xfrm>
          <a:prstGeom prst="rect">
            <a:avLst/>
          </a:prstGeom>
          <a:solidFill>
            <a:schemeClr val="bg1"/>
          </a:solidFill>
          <a:ln w="25400">
            <a:solidFill>
              <a:schemeClr val="accent2"/>
            </a:solidFill>
          </a:ln>
        </p:spPr>
        <p:txBody>
          <a:bodyPr wrap="none" rtlCol="0">
            <a:spAutoFit/>
          </a:bodyPr>
          <a:lstStyle/>
          <a:p>
            <a:r>
              <a:rPr lang="en-US" dirty="0"/>
              <a:t>Ahead</a:t>
            </a:r>
          </a:p>
        </p:txBody>
      </p:sp>
      <p:cxnSp>
        <p:nvCxnSpPr>
          <p:cNvPr id="17" name="Straight Arrow Connector 16"/>
          <p:cNvCxnSpPr>
            <a:stCxn id="15" idx="1"/>
          </p:cNvCxnSpPr>
          <p:nvPr/>
        </p:nvCxnSpPr>
        <p:spPr>
          <a:xfrm flipH="1" flipV="1">
            <a:off x="6477001" y="4724400"/>
            <a:ext cx="762000" cy="38100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49840" y="3152001"/>
            <a:ext cx="976549" cy="369332"/>
          </a:xfrm>
          <a:prstGeom prst="rect">
            <a:avLst/>
          </a:prstGeom>
          <a:solidFill>
            <a:schemeClr val="bg1"/>
          </a:solidFill>
          <a:ln w="25400">
            <a:solidFill>
              <a:schemeClr val="accent2"/>
            </a:solidFill>
          </a:ln>
        </p:spPr>
        <p:txBody>
          <a:bodyPr wrap="none" rtlCol="0">
            <a:spAutoFit/>
          </a:bodyPr>
          <a:lstStyle/>
          <a:p>
            <a:r>
              <a:rPr lang="en-US" dirty="0"/>
              <a:t>On Time</a:t>
            </a:r>
          </a:p>
        </p:txBody>
      </p:sp>
      <p:cxnSp>
        <p:nvCxnSpPr>
          <p:cNvPr id="22" name="Straight Arrow Connector 21"/>
          <p:cNvCxnSpPr>
            <a:stCxn id="19" idx="3"/>
          </p:cNvCxnSpPr>
          <p:nvPr/>
        </p:nvCxnSpPr>
        <p:spPr>
          <a:xfrm>
            <a:off x="2426389" y="3336667"/>
            <a:ext cx="1282515" cy="549534"/>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576032" y="5105400"/>
            <a:ext cx="580800" cy="369332"/>
          </a:xfrm>
          <a:prstGeom prst="rect">
            <a:avLst/>
          </a:prstGeom>
          <a:solidFill>
            <a:schemeClr val="bg1"/>
          </a:solidFill>
          <a:ln w="25400">
            <a:solidFill>
              <a:schemeClr val="accent2"/>
            </a:solidFill>
          </a:ln>
        </p:spPr>
        <p:txBody>
          <a:bodyPr wrap="none" rtlCol="0">
            <a:spAutoFit/>
          </a:bodyPr>
          <a:lstStyle/>
          <a:p>
            <a:r>
              <a:rPr lang="en-US" dirty="0"/>
              <a:t>Late</a:t>
            </a:r>
          </a:p>
        </p:txBody>
      </p:sp>
      <p:cxnSp>
        <p:nvCxnSpPr>
          <p:cNvPr id="24" name="Straight Arrow Connector 23"/>
          <p:cNvCxnSpPr>
            <a:stCxn id="23" idx="3"/>
          </p:cNvCxnSpPr>
          <p:nvPr/>
        </p:nvCxnSpPr>
        <p:spPr>
          <a:xfrm flipV="1">
            <a:off x="2156832" y="4876800"/>
            <a:ext cx="1348368" cy="413266"/>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Implementing Your Gantt Chart</a:t>
            </a:r>
            <a:br>
              <a:rPr lang="en-US" dirty="0"/>
            </a:br>
            <a:r>
              <a:rPr lang="en-US" dirty="0"/>
              <a:t>in EDN</a:t>
            </a:r>
          </a:p>
        </p:txBody>
      </p:sp>
      <p:sp>
        <p:nvSpPr>
          <p:cNvPr id="3" name="Content Placeholder 2"/>
          <p:cNvSpPr>
            <a:spLocks noGrp="1"/>
          </p:cNvSpPr>
          <p:nvPr>
            <p:ph idx="1"/>
          </p:nvPr>
        </p:nvSpPr>
        <p:spPr/>
        <p:txBody>
          <a:bodyPr>
            <a:normAutofit fontScale="92500"/>
          </a:bodyPr>
          <a:lstStyle/>
          <a:p>
            <a:r>
              <a:rPr lang="en-US" dirty="0"/>
              <a:t>Pre-Plan on Paper or Whiteboard</a:t>
            </a:r>
          </a:p>
          <a:p>
            <a:pPr lvl="1"/>
            <a:r>
              <a:rPr lang="en-US" dirty="0"/>
              <a:t>Define Versions - Description / Date</a:t>
            </a:r>
          </a:p>
          <a:p>
            <a:pPr lvl="1"/>
            <a:r>
              <a:rPr lang="en-US" dirty="0"/>
              <a:t>Define Issues - Description / Dates / Owner</a:t>
            </a:r>
          </a:p>
          <a:p>
            <a:pPr lvl="2"/>
            <a:r>
              <a:rPr lang="en-US" dirty="0"/>
              <a:t>Tie Issues to Versions</a:t>
            </a:r>
          </a:p>
          <a:p>
            <a:pPr lvl="2"/>
            <a:r>
              <a:rPr lang="en-US" dirty="0"/>
              <a:t>Define Relationships between Issues (Precedes / Follows)</a:t>
            </a:r>
          </a:p>
          <a:p>
            <a:r>
              <a:rPr lang="en-US" dirty="0"/>
              <a:t>Implement in EDN</a:t>
            </a:r>
          </a:p>
          <a:p>
            <a:pPr lvl="1"/>
            <a:r>
              <a:rPr lang="en-US" dirty="0"/>
              <a:t>Define Versions</a:t>
            </a:r>
          </a:p>
          <a:p>
            <a:pPr lvl="1"/>
            <a:r>
              <a:rPr lang="en-US" dirty="0"/>
              <a:t>Define Issues</a:t>
            </a:r>
          </a:p>
          <a:p>
            <a:r>
              <a:rPr lang="en-US" dirty="0"/>
              <a:t>Update Based on Project Execution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534400" cy="715962"/>
          </a:xfrm>
        </p:spPr>
        <p:txBody>
          <a:bodyPr>
            <a:noAutofit/>
          </a:bodyPr>
          <a:lstStyle/>
          <a:p>
            <a:r>
              <a:rPr lang="en-US" dirty="0"/>
              <a:t>Turn SOW Deliverables into Versions</a:t>
            </a:r>
          </a:p>
        </p:txBody>
      </p:sp>
      <p:pic>
        <p:nvPicPr>
          <p:cNvPr id="2050" name="Picture 2"/>
          <p:cNvPicPr>
            <a:picLocks noChangeAspect="1" noChangeArrowheads="1"/>
          </p:cNvPicPr>
          <p:nvPr/>
        </p:nvPicPr>
        <p:blipFill rotWithShape="1">
          <a:blip r:embed="rId3" cstate="print"/>
          <a:srcRect t="14403" b="56000"/>
          <a:stretch/>
        </p:blipFill>
        <p:spPr bwMode="auto">
          <a:xfrm>
            <a:off x="0" y="990602"/>
            <a:ext cx="9144000" cy="1691489"/>
          </a:xfrm>
          <a:prstGeom prst="rect">
            <a:avLst/>
          </a:prstGeom>
          <a:noFill/>
          <a:ln w="9525">
            <a:noFill/>
            <a:miter lim="800000"/>
            <a:headEnd/>
            <a:tailEnd/>
          </a:ln>
        </p:spPr>
      </p:pic>
      <p:pic>
        <p:nvPicPr>
          <p:cNvPr id="2051" name="Picture 3"/>
          <p:cNvPicPr>
            <a:picLocks noChangeAspect="1" noChangeArrowheads="1"/>
          </p:cNvPicPr>
          <p:nvPr/>
        </p:nvPicPr>
        <p:blipFill rotWithShape="1">
          <a:blip r:embed="rId4" cstate="print"/>
          <a:srcRect t="14482" b="42667"/>
          <a:stretch/>
        </p:blipFill>
        <p:spPr bwMode="auto">
          <a:xfrm>
            <a:off x="0" y="3374504"/>
            <a:ext cx="9144000" cy="2448962"/>
          </a:xfrm>
          <a:prstGeom prst="rect">
            <a:avLst/>
          </a:prstGeom>
          <a:noFill/>
          <a:ln w="9525">
            <a:noFill/>
            <a:miter lim="800000"/>
            <a:headEnd/>
            <a:tailEnd/>
          </a:ln>
        </p:spPr>
      </p:pic>
      <p:sp>
        <p:nvSpPr>
          <p:cNvPr id="7" name="TextBox 6"/>
          <p:cNvSpPr txBox="1"/>
          <p:nvPr/>
        </p:nvSpPr>
        <p:spPr>
          <a:xfrm>
            <a:off x="556030" y="2590800"/>
            <a:ext cx="2688365" cy="369332"/>
          </a:xfrm>
          <a:prstGeom prst="rect">
            <a:avLst/>
          </a:prstGeom>
          <a:noFill/>
        </p:spPr>
        <p:txBody>
          <a:bodyPr wrap="none" rtlCol="0">
            <a:spAutoFit/>
          </a:bodyPr>
          <a:lstStyle/>
          <a:p>
            <a:r>
              <a:rPr lang="en-US" dirty="0"/>
              <a:t>Currently Defined Versions</a:t>
            </a:r>
          </a:p>
        </p:txBody>
      </p:sp>
      <p:sp>
        <p:nvSpPr>
          <p:cNvPr id="8" name="TextBox 7"/>
          <p:cNvSpPr txBox="1"/>
          <p:nvPr/>
        </p:nvSpPr>
        <p:spPr>
          <a:xfrm>
            <a:off x="883461" y="5638800"/>
            <a:ext cx="2033505" cy="369332"/>
          </a:xfrm>
          <a:prstGeom prst="rect">
            <a:avLst/>
          </a:prstGeom>
          <a:noFill/>
        </p:spPr>
        <p:txBody>
          <a:bodyPr wrap="none" rtlCol="0">
            <a:spAutoFit/>
          </a:bodyPr>
          <a:lstStyle/>
          <a:p>
            <a:r>
              <a:rPr lang="en-US" dirty="0"/>
              <a:t>Define New Version</a:t>
            </a:r>
          </a:p>
        </p:txBody>
      </p:sp>
      <p:sp>
        <p:nvSpPr>
          <p:cNvPr id="9" name="TextBox 8"/>
          <p:cNvSpPr txBox="1"/>
          <p:nvPr/>
        </p:nvSpPr>
        <p:spPr>
          <a:xfrm>
            <a:off x="4038600" y="4114800"/>
            <a:ext cx="4816434" cy="2308324"/>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t>After your Statement of Work is submitted…</a:t>
            </a:r>
          </a:p>
          <a:p>
            <a:endParaRPr lang="en-US" sz="2400" dirty="0"/>
          </a:p>
          <a:p>
            <a:r>
              <a:rPr lang="en-US" sz="2400" dirty="0"/>
              <a:t>Your team should create a Version (NOT an Issue!) for each of the Deliverables you listed on the SOW.</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dirty="0"/>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Creating Categories</a:t>
            </a:r>
          </a:p>
        </p:txBody>
      </p:sp>
      <p:sp>
        <p:nvSpPr>
          <p:cNvPr id="5" name="Content Placeholder 4"/>
          <p:cNvSpPr>
            <a:spLocks noGrp="1"/>
          </p:cNvSpPr>
          <p:nvPr>
            <p:ph idx="1"/>
          </p:nvPr>
        </p:nvSpPr>
        <p:spPr/>
        <p:txBody>
          <a:bodyPr>
            <a:normAutofit/>
          </a:bodyPr>
          <a:lstStyle/>
          <a:p>
            <a:pPr marL="0" indent="0">
              <a:buNone/>
            </a:pPr>
            <a:r>
              <a:rPr lang="en-US" dirty="0"/>
              <a:t>Create Categories to help organize the issues. Usually teams create categories that match their Work Breakdown Structure such as:</a:t>
            </a:r>
          </a:p>
          <a:p>
            <a:pPr marL="400050" lvl="1" indent="0"/>
            <a:r>
              <a:rPr lang="en-US" dirty="0"/>
              <a:t> Modules</a:t>
            </a:r>
          </a:p>
          <a:p>
            <a:pPr marL="400050" lvl="1" indent="0"/>
            <a:r>
              <a:rPr lang="en-US" dirty="0"/>
              <a:t> Subsystems</a:t>
            </a:r>
          </a:p>
          <a:p>
            <a:pPr marL="400050" lvl="1" indent="0"/>
            <a:r>
              <a:rPr lang="en-US" dirty="0"/>
              <a:t> Deliverables</a:t>
            </a:r>
          </a:p>
          <a:p>
            <a:pPr marL="0" indent="0">
              <a:buNone/>
            </a:pPr>
            <a:r>
              <a:rPr lang="en-US" dirty="0"/>
              <a:t>Do NOT create a category called “To Do”. There is already a Tracker for that!</a:t>
            </a:r>
          </a:p>
          <a:p>
            <a:pPr marL="0" indent="0"/>
            <a:endParaRPr lang="en-US" dirty="0"/>
          </a:p>
          <a:p>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Creating Issues</a:t>
            </a:r>
          </a:p>
        </p:txBody>
      </p:sp>
      <p:sp>
        <p:nvSpPr>
          <p:cNvPr id="3" name="Content Placeholder 2"/>
          <p:cNvSpPr>
            <a:spLocks noGrp="1"/>
          </p:cNvSpPr>
          <p:nvPr>
            <p:ph idx="1"/>
          </p:nvPr>
        </p:nvSpPr>
        <p:spPr>
          <a:xfrm>
            <a:off x="457200" y="1295402"/>
            <a:ext cx="8229600" cy="3581399"/>
          </a:xfrm>
        </p:spPr>
        <p:txBody>
          <a:bodyPr>
            <a:noAutofit/>
          </a:bodyPr>
          <a:lstStyle/>
          <a:p>
            <a:r>
              <a:rPr lang="en-US" sz="2000" dirty="0"/>
              <a:t>Clearly define the issue</a:t>
            </a:r>
          </a:p>
          <a:p>
            <a:r>
              <a:rPr lang="en-US" sz="2000" dirty="0"/>
              <a:t>Reference corresponding forum posting for discussion and artifact collection with link</a:t>
            </a:r>
          </a:p>
          <a:p>
            <a:r>
              <a:rPr lang="en-US" sz="2000" dirty="0"/>
              <a:t>Be specific!</a:t>
            </a:r>
          </a:p>
          <a:p>
            <a:r>
              <a:rPr lang="en-US" sz="2000" dirty="0"/>
              <a:t>Be action oriented</a:t>
            </a:r>
          </a:p>
          <a:p>
            <a:r>
              <a:rPr lang="en-US" sz="2000" dirty="0"/>
              <a:t>Be clear on what the result of the issue is</a:t>
            </a:r>
          </a:p>
          <a:p>
            <a:r>
              <a:rPr lang="en-US" sz="2000" dirty="0"/>
              <a:t>Provide a Due Date (issues will not be visible on the Gantt Chart view without a due date!)</a:t>
            </a:r>
          </a:p>
          <a:p>
            <a:r>
              <a:rPr lang="en-US" sz="2000" dirty="0"/>
              <a:t>Assign an Owner, Category, and Version</a:t>
            </a:r>
          </a:p>
          <a:p>
            <a:r>
              <a:rPr lang="en-US" sz="2000" dirty="0"/>
              <a:t>Add additional team members as watchers</a:t>
            </a:r>
          </a:p>
          <a:p>
            <a:r>
              <a:rPr lang="en-US" sz="2000" dirty="0"/>
              <a:t>Create Parent / Child relationships to group issues together</a:t>
            </a:r>
          </a:p>
          <a:p>
            <a:r>
              <a:rPr lang="en-US" sz="2000" dirty="0"/>
              <a:t>Create Follows / Precedes relations to show the sequence of issues (can only be done after creation)</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latin typeface="+mn-lt"/>
              </a:rPr>
              <a:t>Managing EDN Issues</a:t>
            </a:r>
          </a:p>
        </p:txBody>
      </p:sp>
      <p:grpSp>
        <p:nvGrpSpPr>
          <p:cNvPr id="35" name="Group 34"/>
          <p:cNvGrpSpPr/>
          <p:nvPr/>
        </p:nvGrpSpPr>
        <p:grpSpPr>
          <a:xfrm>
            <a:off x="1888656" y="2015281"/>
            <a:ext cx="6501765" cy="4276804"/>
            <a:chOff x="1563170" y="1595120"/>
            <a:chExt cx="8669020" cy="4276804"/>
          </a:xfrm>
        </p:grpSpPr>
        <p:sp>
          <p:nvSpPr>
            <p:cNvPr id="6" name="Flowchart: Terminator 5"/>
            <p:cNvSpPr/>
            <p:nvPr/>
          </p:nvSpPr>
          <p:spPr>
            <a:xfrm>
              <a:off x="2506510" y="1711858"/>
              <a:ext cx="1351280" cy="525819"/>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New issue</a:t>
              </a:r>
            </a:p>
          </p:txBody>
        </p:sp>
        <p:sp>
          <p:nvSpPr>
            <p:cNvPr id="7" name="Rectangle 6"/>
            <p:cNvSpPr/>
            <p:nvPr/>
          </p:nvSpPr>
          <p:spPr>
            <a:xfrm>
              <a:off x="1563170" y="3138736"/>
              <a:ext cx="14122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New</a:t>
              </a:r>
            </a:p>
            <a:p>
              <a:pPr algn="ctr"/>
              <a:r>
                <a:rPr lang="en-US" dirty="0">
                  <a:solidFill>
                    <a:prstClr val="white"/>
                  </a:solidFill>
                </a:rPr>
                <a:t>0%</a:t>
              </a:r>
            </a:p>
          </p:txBody>
        </p:sp>
        <p:sp>
          <p:nvSpPr>
            <p:cNvPr id="8" name="Rectangle 7"/>
            <p:cNvSpPr/>
            <p:nvPr/>
          </p:nvSpPr>
          <p:spPr>
            <a:xfrm>
              <a:off x="3388891" y="3141043"/>
              <a:ext cx="14122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Assigned</a:t>
              </a:r>
            </a:p>
            <a:p>
              <a:pPr algn="ctr"/>
              <a:r>
                <a:rPr lang="en-US" dirty="0">
                  <a:solidFill>
                    <a:prstClr val="white"/>
                  </a:solidFill>
                </a:rPr>
                <a:t>10%</a:t>
              </a:r>
            </a:p>
          </p:txBody>
        </p:sp>
        <p:sp>
          <p:nvSpPr>
            <p:cNvPr id="9" name="Rectangle 8"/>
            <p:cNvSpPr/>
            <p:nvPr/>
          </p:nvSpPr>
          <p:spPr>
            <a:xfrm>
              <a:off x="5206470" y="3138736"/>
              <a:ext cx="14122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Working</a:t>
              </a:r>
            </a:p>
            <a:p>
              <a:pPr algn="ctr"/>
              <a:r>
                <a:rPr lang="en-US" dirty="0">
                  <a:solidFill>
                    <a:prstClr val="white"/>
                  </a:solidFill>
                </a:rPr>
                <a:t>50%</a:t>
              </a:r>
            </a:p>
          </p:txBody>
        </p:sp>
        <p:sp>
          <p:nvSpPr>
            <p:cNvPr id="10" name="Rectangle 9"/>
            <p:cNvSpPr/>
            <p:nvPr/>
          </p:nvSpPr>
          <p:spPr>
            <a:xfrm>
              <a:off x="6969762" y="3135519"/>
              <a:ext cx="162559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Ready to Close</a:t>
              </a:r>
            </a:p>
            <a:p>
              <a:pPr algn="ctr"/>
              <a:r>
                <a:rPr lang="en-US" dirty="0">
                  <a:solidFill>
                    <a:prstClr val="white"/>
                  </a:solidFill>
                </a:rPr>
                <a:t>100%</a:t>
              </a:r>
            </a:p>
          </p:txBody>
        </p:sp>
        <p:sp>
          <p:nvSpPr>
            <p:cNvPr id="11" name="Flowchart: Terminator 10"/>
            <p:cNvSpPr/>
            <p:nvPr/>
          </p:nvSpPr>
          <p:spPr>
            <a:xfrm>
              <a:off x="8880910" y="3364560"/>
              <a:ext cx="1351280" cy="44704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Closed</a:t>
              </a:r>
            </a:p>
          </p:txBody>
        </p:sp>
        <p:cxnSp>
          <p:nvCxnSpPr>
            <p:cNvPr id="14" name="Elbow Connector 13"/>
            <p:cNvCxnSpPr>
              <a:stCxn id="6" idx="1"/>
              <a:endCxn id="7" idx="0"/>
            </p:cNvCxnSpPr>
            <p:nvPr/>
          </p:nvCxnSpPr>
          <p:spPr>
            <a:xfrm rot="10800000" flipV="1">
              <a:off x="2269291" y="1974768"/>
              <a:ext cx="237220" cy="1163968"/>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Elbow Connector 16"/>
            <p:cNvCxnSpPr>
              <a:stCxn id="7" idx="3"/>
              <a:endCxn id="8" idx="1"/>
            </p:cNvCxnSpPr>
            <p:nvPr/>
          </p:nvCxnSpPr>
          <p:spPr>
            <a:xfrm>
              <a:off x="2975410" y="3595936"/>
              <a:ext cx="413481" cy="2307"/>
            </a:xfrm>
            <a:prstGeom prst="bent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sp>
          <p:nvSpPr>
            <p:cNvPr id="18" name="TextBox 17"/>
            <p:cNvSpPr txBox="1"/>
            <p:nvPr/>
          </p:nvSpPr>
          <p:spPr>
            <a:xfrm>
              <a:off x="4246880" y="1595120"/>
              <a:ext cx="246308" cy="369332"/>
            </a:xfrm>
            <a:prstGeom prst="rect">
              <a:avLst/>
            </a:prstGeom>
            <a:noFill/>
          </p:spPr>
          <p:txBody>
            <a:bodyPr wrap="none" rtlCol="0">
              <a:spAutoFit/>
            </a:bodyPr>
            <a:lstStyle/>
            <a:p>
              <a:endParaRPr lang="en-US" dirty="0">
                <a:solidFill>
                  <a:prstClr val="black"/>
                </a:solidFill>
              </a:endParaRPr>
            </a:p>
          </p:txBody>
        </p:sp>
        <p:cxnSp>
          <p:nvCxnSpPr>
            <p:cNvPr id="23" name="Straight Arrow Connector 22"/>
            <p:cNvCxnSpPr>
              <a:stCxn id="8" idx="3"/>
              <a:endCxn id="9" idx="1"/>
            </p:cNvCxnSpPr>
            <p:nvPr/>
          </p:nvCxnSpPr>
          <p:spPr>
            <a:xfrm flipV="1">
              <a:off x="4801131" y="3595936"/>
              <a:ext cx="405339" cy="230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a:stCxn id="9" idx="3"/>
              <a:endCxn id="10" idx="1"/>
            </p:cNvCxnSpPr>
            <p:nvPr/>
          </p:nvCxnSpPr>
          <p:spPr>
            <a:xfrm flipV="1">
              <a:off x="6618710" y="3592719"/>
              <a:ext cx="351052" cy="321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7" name="TextBox 26"/>
            <p:cNvSpPr txBox="1"/>
            <p:nvPr/>
          </p:nvSpPr>
          <p:spPr>
            <a:xfrm>
              <a:off x="7200765" y="3911600"/>
              <a:ext cx="246308" cy="369332"/>
            </a:xfrm>
            <a:prstGeom prst="rect">
              <a:avLst/>
            </a:prstGeom>
            <a:noFill/>
          </p:spPr>
          <p:txBody>
            <a:bodyPr wrap="none" rtlCol="0">
              <a:spAutoFit/>
            </a:bodyPr>
            <a:lstStyle/>
            <a:p>
              <a:endParaRPr lang="en-US" dirty="0">
                <a:solidFill>
                  <a:prstClr val="black"/>
                </a:solidFill>
              </a:endParaRPr>
            </a:p>
          </p:txBody>
        </p:sp>
        <p:cxnSp>
          <p:nvCxnSpPr>
            <p:cNvPr id="33" name="Straight Arrow Connector 32"/>
            <p:cNvCxnSpPr>
              <a:stCxn id="10" idx="3"/>
              <a:endCxn id="11" idx="1"/>
            </p:cNvCxnSpPr>
            <p:nvPr/>
          </p:nvCxnSpPr>
          <p:spPr>
            <a:xfrm flipV="1">
              <a:off x="8595361" y="3588080"/>
              <a:ext cx="285549" cy="463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4" name="TextBox 33"/>
            <p:cNvSpPr txBox="1"/>
            <p:nvPr/>
          </p:nvSpPr>
          <p:spPr>
            <a:xfrm>
              <a:off x="9005799" y="5502592"/>
              <a:ext cx="246308" cy="369332"/>
            </a:xfrm>
            <a:prstGeom prst="rect">
              <a:avLst/>
            </a:prstGeom>
            <a:noFill/>
          </p:spPr>
          <p:txBody>
            <a:bodyPr wrap="none" rtlCol="0">
              <a:spAutoFit/>
            </a:bodyPr>
            <a:lstStyle/>
            <a:p>
              <a:endParaRPr lang="en-US" dirty="0">
                <a:solidFill>
                  <a:prstClr val="black"/>
                </a:solidFill>
              </a:endParaRPr>
            </a:p>
          </p:txBody>
        </p:sp>
      </p:grpSp>
      <p:sp>
        <p:nvSpPr>
          <p:cNvPr id="2" name="Line Callout 2 1"/>
          <p:cNvSpPr/>
          <p:nvPr/>
        </p:nvSpPr>
        <p:spPr>
          <a:xfrm>
            <a:off x="733578" y="2450973"/>
            <a:ext cx="1435143" cy="984513"/>
          </a:xfrm>
          <a:prstGeom prst="borderCallout2">
            <a:avLst>
              <a:gd name="adj1" fmla="val 47737"/>
              <a:gd name="adj2" fmla="val 99282"/>
              <a:gd name="adj3" fmla="val 47736"/>
              <a:gd name="adj4" fmla="val 109611"/>
              <a:gd name="adj5" fmla="val 47811"/>
              <a:gd name="adj6" fmla="val 113243"/>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A task (issue) is created (opened)</a:t>
            </a:r>
          </a:p>
        </p:txBody>
      </p:sp>
      <p:sp>
        <p:nvSpPr>
          <p:cNvPr id="3" name="Line Callout 2 2"/>
          <p:cNvSpPr/>
          <p:nvPr/>
        </p:nvSpPr>
        <p:spPr>
          <a:xfrm>
            <a:off x="2456346" y="4970073"/>
            <a:ext cx="1233036" cy="895746"/>
          </a:xfrm>
          <a:prstGeom prst="borderCallout2">
            <a:avLst>
              <a:gd name="adj1" fmla="val -3975"/>
              <a:gd name="adj2" fmla="val 52555"/>
              <a:gd name="adj3" fmla="val -44037"/>
              <a:gd name="adj4" fmla="val 52417"/>
              <a:gd name="adj5" fmla="val -100791"/>
              <a:gd name="adj6" fmla="val 50956"/>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black"/>
                </a:solidFill>
              </a:rPr>
              <a:t>The task is</a:t>
            </a:r>
          </a:p>
          <a:p>
            <a:r>
              <a:rPr lang="en-US" dirty="0">
                <a:solidFill>
                  <a:prstClr val="black"/>
                </a:solidFill>
              </a:rPr>
              <a:t>assigned to </a:t>
            </a:r>
            <a:r>
              <a:rPr lang="en-US" b="1" dirty="0">
                <a:solidFill>
                  <a:prstClr val="black"/>
                </a:solidFill>
              </a:rPr>
              <a:t>you</a:t>
            </a:r>
          </a:p>
        </p:txBody>
      </p:sp>
      <p:sp>
        <p:nvSpPr>
          <p:cNvPr id="16" name="Line Callout 2 15"/>
          <p:cNvSpPr/>
          <p:nvPr/>
        </p:nvSpPr>
        <p:spPr>
          <a:xfrm>
            <a:off x="4373602" y="1839507"/>
            <a:ext cx="1743250" cy="1134026"/>
          </a:xfrm>
          <a:prstGeom prst="borderCallout2">
            <a:avLst>
              <a:gd name="adj1" fmla="val 51608"/>
              <a:gd name="adj2" fmla="val -789"/>
              <a:gd name="adj3" fmla="val 51608"/>
              <a:gd name="adj4" fmla="val -7708"/>
              <a:gd name="adj5" fmla="val 87394"/>
              <a:gd name="adj6" fmla="val -2892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black"/>
                </a:solidFill>
              </a:rPr>
              <a:t>A task is created </a:t>
            </a:r>
            <a:br>
              <a:rPr lang="en-US" dirty="0">
                <a:solidFill>
                  <a:prstClr val="black"/>
                </a:solidFill>
              </a:rPr>
            </a:br>
            <a:r>
              <a:rPr lang="en-US" dirty="0">
                <a:solidFill>
                  <a:prstClr val="black"/>
                </a:solidFill>
              </a:rPr>
              <a:t>and assigned to </a:t>
            </a:r>
            <a:r>
              <a:rPr lang="en-US" b="1" dirty="0">
                <a:solidFill>
                  <a:prstClr val="black"/>
                </a:solidFill>
              </a:rPr>
              <a:t>team member</a:t>
            </a:r>
          </a:p>
        </p:txBody>
      </p:sp>
      <p:sp>
        <p:nvSpPr>
          <p:cNvPr id="32" name="Line Callout 2 31"/>
          <p:cNvSpPr/>
          <p:nvPr/>
        </p:nvSpPr>
        <p:spPr>
          <a:xfrm>
            <a:off x="767528" y="1447800"/>
            <a:ext cx="1458528" cy="761489"/>
          </a:xfrm>
          <a:prstGeom prst="borderCallout2">
            <a:avLst>
              <a:gd name="adj1" fmla="val 50178"/>
              <a:gd name="adj2" fmla="val 100195"/>
              <a:gd name="adj3" fmla="val 51608"/>
              <a:gd name="adj4" fmla="val 119650"/>
              <a:gd name="adj5" fmla="val 84868"/>
              <a:gd name="adj6" fmla="val 129233"/>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black"/>
                </a:solidFill>
              </a:rPr>
              <a:t>A new task (issue) is identified</a:t>
            </a:r>
          </a:p>
        </p:txBody>
      </p:sp>
      <p:sp>
        <p:nvSpPr>
          <p:cNvPr id="37" name="Line Callout 2 36"/>
          <p:cNvSpPr/>
          <p:nvPr/>
        </p:nvSpPr>
        <p:spPr>
          <a:xfrm>
            <a:off x="3811591" y="4976662"/>
            <a:ext cx="1352366" cy="893357"/>
          </a:xfrm>
          <a:prstGeom prst="borderCallout2">
            <a:avLst>
              <a:gd name="adj1" fmla="val 3036"/>
              <a:gd name="adj2" fmla="val 48720"/>
              <a:gd name="adj3" fmla="val -34107"/>
              <a:gd name="adj4" fmla="val 48873"/>
              <a:gd name="adj5" fmla="val -98027"/>
              <a:gd name="adj6" fmla="val 49720"/>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black"/>
                </a:solidFill>
              </a:rPr>
              <a:t>You start working on the task</a:t>
            </a:r>
          </a:p>
        </p:txBody>
      </p:sp>
      <p:sp>
        <p:nvSpPr>
          <p:cNvPr id="38" name="Line Callout 2 37"/>
          <p:cNvSpPr/>
          <p:nvPr/>
        </p:nvSpPr>
        <p:spPr>
          <a:xfrm>
            <a:off x="5286165" y="4979697"/>
            <a:ext cx="1111333" cy="893357"/>
          </a:xfrm>
          <a:prstGeom prst="borderCallout2">
            <a:avLst>
              <a:gd name="adj1" fmla="val 3036"/>
              <a:gd name="adj2" fmla="val 48720"/>
              <a:gd name="adj3" fmla="val -34107"/>
              <a:gd name="adj4" fmla="val 48873"/>
              <a:gd name="adj5" fmla="val -95169"/>
              <a:gd name="adj6" fmla="val 49700"/>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black"/>
                </a:solidFill>
              </a:rPr>
              <a:t>You finish the task</a:t>
            </a:r>
          </a:p>
        </p:txBody>
      </p:sp>
      <p:sp>
        <p:nvSpPr>
          <p:cNvPr id="39" name="Line Callout 2 38"/>
          <p:cNvSpPr/>
          <p:nvPr/>
        </p:nvSpPr>
        <p:spPr>
          <a:xfrm>
            <a:off x="6552220" y="4965808"/>
            <a:ext cx="1963130" cy="893357"/>
          </a:xfrm>
          <a:prstGeom prst="borderCallout2">
            <a:avLst>
              <a:gd name="adj1" fmla="val 3036"/>
              <a:gd name="adj2" fmla="val 48720"/>
              <a:gd name="adj3" fmla="val -34107"/>
              <a:gd name="adj4" fmla="val 48873"/>
              <a:gd name="adj5" fmla="val -101249"/>
              <a:gd name="adj6" fmla="val 38122"/>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black"/>
                </a:solidFill>
              </a:rPr>
              <a:t>Your work is reviewed and approved by </a:t>
            </a:r>
            <a:r>
              <a:rPr lang="en-US" b="1" dirty="0">
                <a:solidFill>
                  <a:prstClr val="black"/>
                </a:solidFill>
              </a:rPr>
              <a:t>PE/CE</a:t>
            </a:r>
          </a:p>
        </p:txBody>
      </p:sp>
      <p:cxnSp>
        <p:nvCxnSpPr>
          <p:cNvPr id="45" name="Elbow Connector 44"/>
          <p:cNvCxnSpPr>
            <a:stCxn id="6" idx="3"/>
          </p:cNvCxnSpPr>
          <p:nvPr/>
        </p:nvCxnSpPr>
        <p:spPr>
          <a:xfrm>
            <a:off x="3609621" y="2394929"/>
            <a:ext cx="202860" cy="1163969"/>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4E59D301-DD31-45A8-8DDD-D98912DA6E26}"/>
              </a:ext>
            </a:extLst>
          </p:cNvPr>
          <p:cNvSpPr txBox="1"/>
          <p:nvPr/>
        </p:nvSpPr>
        <p:spPr>
          <a:xfrm>
            <a:off x="733578" y="6173435"/>
            <a:ext cx="7438703" cy="369332"/>
          </a:xfrm>
          <a:prstGeom prst="rect">
            <a:avLst/>
          </a:prstGeom>
          <a:noFill/>
        </p:spPr>
        <p:txBody>
          <a:bodyPr wrap="none" rtlCol="0">
            <a:spAutoFit/>
          </a:bodyPr>
          <a:lstStyle/>
          <a:p>
            <a:r>
              <a:rPr lang="en-US" dirty="0"/>
              <a:t>Note: When the task status is changed, EDN automatically updates “% Done.”</a:t>
            </a:r>
          </a:p>
        </p:txBody>
      </p:sp>
      <p:sp>
        <p:nvSpPr>
          <p:cNvPr id="12" name="Slide Number Placeholder 11">
            <a:extLst>
              <a:ext uri="{FF2B5EF4-FFF2-40B4-BE49-F238E27FC236}">
                <a16:creationId xmlns:a16="http://schemas.microsoft.com/office/drawing/2014/main" id="{0BD4872A-F68E-4F89-9329-C14FB2297CA4}"/>
              </a:ext>
            </a:extLst>
          </p:cNvPr>
          <p:cNvSpPr>
            <a:spLocks noGrp="1"/>
          </p:cNvSpPr>
          <p:nvPr>
            <p:ph type="sldNum" sz="quarter" idx="12"/>
          </p:nvPr>
        </p:nvSpPr>
        <p:spPr/>
        <p:txBody>
          <a:bodyPr/>
          <a:lstStyle/>
          <a:p>
            <a:fld id="{A0C927C4-D677-4947-ACBE-15DBB47F2806}"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242824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What is the Electronic Design Notebook (EDN)?</a:t>
            </a:r>
          </a:p>
          <a:p>
            <a:r>
              <a:rPr lang="en-US" dirty="0"/>
              <a:t>Terminology and Definitions</a:t>
            </a:r>
          </a:p>
          <a:p>
            <a:r>
              <a:rPr lang="en-US" dirty="0"/>
              <a:t>Implementation – EDN in The Design Lab</a:t>
            </a:r>
          </a:p>
          <a:p>
            <a:r>
              <a:rPr lang="en-US" dirty="0"/>
              <a:t>Best Practices</a:t>
            </a:r>
          </a:p>
          <a:p>
            <a:r>
              <a:rPr lang="en-US" dirty="0"/>
              <a:t>Conclusions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latin typeface="+mn-lt"/>
              </a:rPr>
              <a:t>Exceptions to Standard Workflow</a:t>
            </a:r>
          </a:p>
        </p:txBody>
      </p:sp>
      <p:grpSp>
        <p:nvGrpSpPr>
          <p:cNvPr id="35" name="Group 34"/>
          <p:cNvGrpSpPr/>
          <p:nvPr/>
        </p:nvGrpSpPr>
        <p:grpSpPr>
          <a:xfrm>
            <a:off x="1888656" y="2321662"/>
            <a:ext cx="6501765" cy="4276804"/>
            <a:chOff x="1563170" y="1595120"/>
            <a:chExt cx="8669020" cy="4276804"/>
          </a:xfrm>
        </p:grpSpPr>
        <p:sp>
          <p:nvSpPr>
            <p:cNvPr id="6" name="Flowchart: Terminator 5"/>
            <p:cNvSpPr/>
            <p:nvPr/>
          </p:nvSpPr>
          <p:spPr>
            <a:xfrm>
              <a:off x="2506510" y="1711858"/>
              <a:ext cx="1351280" cy="525819"/>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New issue</a:t>
              </a:r>
            </a:p>
          </p:txBody>
        </p:sp>
        <p:sp>
          <p:nvSpPr>
            <p:cNvPr id="7" name="Rectangle 6"/>
            <p:cNvSpPr/>
            <p:nvPr/>
          </p:nvSpPr>
          <p:spPr>
            <a:xfrm>
              <a:off x="1563170" y="3138736"/>
              <a:ext cx="14122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New</a:t>
              </a:r>
            </a:p>
            <a:p>
              <a:pPr algn="ctr"/>
              <a:r>
                <a:rPr lang="en-US" dirty="0">
                  <a:solidFill>
                    <a:prstClr val="white"/>
                  </a:solidFill>
                </a:rPr>
                <a:t>0%</a:t>
              </a:r>
            </a:p>
          </p:txBody>
        </p:sp>
        <p:sp>
          <p:nvSpPr>
            <p:cNvPr id="8" name="Rectangle 7"/>
            <p:cNvSpPr/>
            <p:nvPr/>
          </p:nvSpPr>
          <p:spPr>
            <a:xfrm>
              <a:off x="3388891" y="3141043"/>
              <a:ext cx="14122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Assigned</a:t>
              </a:r>
            </a:p>
            <a:p>
              <a:pPr algn="ctr"/>
              <a:r>
                <a:rPr lang="en-US" dirty="0">
                  <a:solidFill>
                    <a:prstClr val="white"/>
                  </a:solidFill>
                </a:rPr>
                <a:t>10%</a:t>
              </a:r>
            </a:p>
          </p:txBody>
        </p:sp>
        <p:sp>
          <p:nvSpPr>
            <p:cNvPr id="9" name="Rectangle 8"/>
            <p:cNvSpPr/>
            <p:nvPr/>
          </p:nvSpPr>
          <p:spPr>
            <a:xfrm>
              <a:off x="5206470" y="3138736"/>
              <a:ext cx="14122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Working</a:t>
              </a:r>
            </a:p>
            <a:p>
              <a:pPr algn="ctr"/>
              <a:r>
                <a:rPr lang="en-US" dirty="0">
                  <a:solidFill>
                    <a:prstClr val="white"/>
                  </a:solidFill>
                </a:rPr>
                <a:t>50%</a:t>
              </a:r>
            </a:p>
          </p:txBody>
        </p:sp>
        <p:sp>
          <p:nvSpPr>
            <p:cNvPr id="10" name="Rectangle 9"/>
            <p:cNvSpPr/>
            <p:nvPr/>
          </p:nvSpPr>
          <p:spPr>
            <a:xfrm>
              <a:off x="6969762" y="3135519"/>
              <a:ext cx="162559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Ready to Close</a:t>
              </a:r>
            </a:p>
            <a:p>
              <a:pPr algn="ctr"/>
              <a:r>
                <a:rPr lang="en-US" dirty="0">
                  <a:solidFill>
                    <a:prstClr val="white"/>
                  </a:solidFill>
                </a:rPr>
                <a:t>100%</a:t>
              </a:r>
            </a:p>
          </p:txBody>
        </p:sp>
        <p:sp>
          <p:nvSpPr>
            <p:cNvPr id="11" name="Flowchart: Terminator 10"/>
            <p:cNvSpPr/>
            <p:nvPr/>
          </p:nvSpPr>
          <p:spPr>
            <a:xfrm>
              <a:off x="8880910" y="3364560"/>
              <a:ext cx="1351280" cy="44704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Closed</a:t>
              </a:r>
            </a:p>
          </p:txBody>
        </p:sp>
        <p:sp>
          <p:nvSpPr>
            <p:cNvPr id="18" name="TextBox 17"/>
            <p:cNvSpPr txBox="1"/>
            <p:nvPr/>
          </p:nvSpPr>
          <p:spPr>
            <a:xfrm>
              <a:off x="4246880" y="1595120"/>
              <a:ext cx="246308" cy="369332"/>
            </a:xfrm>
            <a:prstGeom prst="rect">
              <a:avLst/>
            </a:prstGeom>
            <a:noFill/>
          </p:spPr>
          <p:txBody>
            <a:bodyPr wrap="none" rtlCol="0">
              <a:spAutoFit/>
            </a:bodyPr>
            <a:lstStyle/>
            <a:p>
              <a:endParaRPr lang="en-US" dirty="0">
                <a:solidFill>
                  <a:prstClr val="black"/>
                </a:solidFill>
              </a:endParaRPr>
            </a:p>
          </p:txBody>
        </p:sp>
        <p:cxnSp>
          <p:nvCxnSpPr>
            <p:cNvPr id="23" name="Straight Arrow Connector 22"/>
            <p:cNvCxnSpPr>
              <a:stCxn id="8" idx="3"/>
              <a:endCxn id="9" idx="1"/>
            </p:cNvCxnSpPr>
            <p:nvPr/>
          </p:nvCxnSpPr>
          <p:spPr>
            <a:xfrm flipV="1">
              <a:off x="4801131" y="3595936"/>
              <a:ext cx="405339" cy="230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a:stCxn id="9" idx="3"/>
              <a:endCxn id="10" idx="1"/>
            </p:cNvCxnSpPr>
            <p:nvPr/>
          </p:nvCxnSpPr>
          <p:spPr>
            <a:xfrm flipV="1">
              <a:off x="6618710" y="3592719"/>
              <a:ext cx="351052" cy="321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7" name="TextBox 26"/>
            <p:cNvSpPr txBox="1"/>
            <p:nvPr/>
          </p:nvSpPr>
          <p:spPr>
            <a:xfrm>
              <a:off x="7200765" y="3911600"/>
              <a:ext cx="246308" cy="369332"/>
            </a:xfrm>
            <a:prstGeom prst="rect">
              <a:avLst/>
            </a:prstGeom>
            <a:noFill/>
          </p:spPr>
          <p:txBody>
            <a:bodyPr wrap="none" rtlCol="0">
              <a:spAutoFit/>
            </a:bodyPr>
            <a:lstStyle/>
            <a:p>
              <a:endParaRPr lang="en-US" dirty="0">
                <a:solidFill>
                  <a:prstClr val="black"/>
                </a:solidFill>
              </a:endParaRPr>
            </a:p>
          </p:txBody>
        </p:sp>
        <p:cxnSp>
          <p:nvCxnSpPr>
            <p:cNvPr id="29" name="Elbow Connector 28"/>
            <p:cNvCxnSpPr>
              <a:stCxn id="10" idx="0"/>
              <a:endCxn id="9" idx="0"/>
            </p:cNvCxnSpPr>
            <p:nvPr/>
          </p:nvCxnSpPr>
          <p:spPr>
            <a:xfrm rot="16200000" flipH="1" flipV="1">
              <a:off x="6845968" y="2202141"/>
              <a:ext cx="3217" cy="1869972"/>
            </a:xfrm>
            <a:prstGeom prst="bentConnector3">
              <a:avLst>
                <a:gd name="adj1" fmla="val -7105999"/>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33" name="Straight Arrow Connector 32"/>
            <p:cNvCxnSpPr>
              <a:stCxn id="10" idx="3"/>
              <a:endCxn id="11" idx="1"/>
            </p:cNvCxnSpPr>
            <p:nvPr/>
          </p:nvCxnSpPr>
          <p:spPr>
            <a:xfrm flipV="1">
              <a:off x="8595361" y="3588080"/>
              <a:ext cx="285549" cy="463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4" name="TextBox 33"/>
            <p:cNvSpPr txBox="1"/>
            <p:nvPr/>
          </p:nvSpPr>
          <p:spPr>
            <a:xfrm>
              <a:off x="9005799" y="5502592"/>
              <a:ext cx="246308" cy="369332"/>
            </a:xfrm>
            <a:prstGeom prst="rect">
              <a:avLst/>
            </a:prstGeom>
            <a:noFill/>
          </p:spPr>
          <p:txBody>
            <a:bodyPr wrap="none" rtlCol="0">
              <a:spAutoFit/>
            </a:bodyPr>
            <a:lstStyle/>
            <a:p>
              <a:endParaRPr lang="en-US" dirty="0">
                <a:solidFill>
                  <a:prstClr val="black"/>
                </a:solidFill>
              </a:endParaRPr>
            </a:p>
          </p:txBody>
        </p:sp>
      </p:grpSp>
      <p:sp>
        <p:nvSpPr>
          <p:cNvPr id="44" name="Freeform 43"/>
          <p:cNvSpPr/>
          <p:nvPr/>
        </p:nvSpPr>
        <p:spPr>
          <a:xfrm>
            <a:off x="2614280" y="3333569"/>
            <a:ext cx="2252869" cy="516968"/>
          </a:xfrm>
          <a:custGeom>
            <a:avLst/>
            <a:gdLst>
              <a:gd name="connsiteX0" fmla="*/ 0 w 2252869"/>
              <a:gd name="connsiteY0" fmla="*/ 477212 h 516968"/>
              <a:gd name="connsiteX1" fmla="*/ 1470991 w 2252869"/>
              <a:gd name="connsiteY1" fmla="*/ 133 h 516968"/>
              <a:gd name="connsiteX2" fmla="*/ 2252869 w 2252869"/>
              <a:gd name="connsiteY2" fmla="*/ 516968 h 516968"/>
            </a:gdLst>
            <a:ahLst/>
            <a:cxnLst>
              <a:cxn ang="0">
                <a:pos x="connsiteX0" y="connsiteY0"/>
              </a:cxn>
              <a:cxn ang="0">
                <a:pos x="connsiteX1" y="connsiteY1"/>
              </a:cxn>
              <a:cxn ang="0">
                <a:pos x="connsiteX2" y="connsiteY2"/>
              </a:cxn>
            </a:cxnLst>
            <a:rect l="l" t="t" r="r" b="b"/>
            <a:pathLst>
              <a:path w="2252869" h="516968">
                <a:moveTo>
                  <a:pt x="0" y="477212"/>
                </a:moveTo>
                <a:cubicBezTo>
                  <a:pt x="547756" y="235359"/>
                  <a:pt x="1095513" y="-6493"/>
                  <a:pt x="1470991" y="133"/>
                </a:cubicBezTo>
                <a:cubicBezTo>
                  <a:pt x="1846469" y="6759"/>
                  <a:pt x="2049669" y="261863"/>
                  <a:pt x="2252869" y="516968"/>
                </a:cubicBezTo>
              </a:path>
            </a:pathLst>
          </a:custGeom>
          <a:noFill/>
          <a:ln w="19050">
            <a:solidFill>
              <a:schemeClr val="accent6"/>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3581399" y="2861628"/>
            <a:ext cx="1371601" cy="988477"/>
          </a:xfrm>
          <a:custGeom>
            <a:avLst/>
            <a:gdLst>
              <a:gd name="connsiteX0" fmla="*/ 0 w 1684421"/>
              <a:gd name="connsiteY0" fmla="*/ 1355 h 819502"/>
              <a:gd name="connsiteX1" fmla="*/ 1138989 w 1684421"/>
              <a:gd name="connsiteY1" fmla="*/ 129692 h 819502"/>
              <a:gd name="connsiteX2" fmla="*/ 1684421 w 1684421"/>
              <a:gd name="connsiteY2" fmla="*/ 819502 h 819502"/>
            </a:gdLst>
            <a:ahLst/>
            <a:cxnLst>
              <a:cxn ang="0">
                <a:pos x="connsiteX0" y="connsiteY0"/>
              </a:cxn>
              <a:cxn ang="0">
                <a:pos x="connsiteX1" y="connsiteY1"/>
              </a:cxn>
              <a:cxn ang="0">
                <a:pos x="connsiteX2" y="connsiteY2"/>
              </a:cxn>
            </a:cxnLst>
            <a:rect l="l" t="t" r="r" b="b"/>
            <a:pathLst>
              <a:path w="1684421" h="819502">
                <a:moveTo>
                  <a:pt x="0" y="1355"/>
                </a:moveTo>
                <a:cubicBezTo>
                  <a:pt x="429126" y="-2656"/>
                  <a:pt x="858252" y="-6666"/>
                  <a:pt x="1138989" y="129692"/>
                </a:cubicBezTo>
                <a:cubicBezTo>
                  <a:pt x="1419726" y="266050"/>
                  <a:pt x="1552073" y="542776"/>
                  <a:pt x="1684421" y="819502"/>
                </a:cubicBezTo>
              </a:path>
            </a:pathLst>
          </a:custGeom>
          <a:noFill/>
          <a:ln w="19050">
            <a:solidFill>
              <a:schemeClr val="accent6"/>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ine Callout 2 30"/>
          <p:cNvSpPr/>
          <p:nvPr/>
        </p:nvSpPr>
        <p:spPr>
          <a:xfrm>
            <a:off x="6565162" y="1849947"/>
            <a:ext cx="2180394" cy="1395659"/>
          </a:xfrm>
          <a:prstGeom prst="borderCallout2">
            <a:avLst>
              <a:gd name="adj1" fmla="val 49996"/>
              <a:gd name="adj2" fmla="val -669"/>
              <a:gd name="adj3" fmla="val 49997"/>
              <a:gd name="adj4" fmla="val -9733"/>
              <a:gd name="adj5" fmla="val 122610"/>
              <a:gd name="adj6" fmla="val -18200"/>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black"/>
                </a:solidFill>
              </a:rPr>
              <a:t>Your work is reviewed and</a:t>
            </a:r>
          </a:p>
          <a:p>
            <a:r>
              <a:rPr lang="en-US" dirty="0">
                <a:solidFill>
                  <a:prstClr val="black"/>
                </a:solidFill>
              </a:rPr>
              <a:t>found to be incomplete by your </a:t>
            </a:r>
            <a:r>
              <a:rPr lang="en-US" b="1" dirty="0">
                <a:solidFill>
                  <a:prstClr val="black"/>
                </a:solidFill>
              </a:rPr>
              <a:t>teammate/PE/CE</a:t>
            </a:r>
          </a:p>
        </p:txBody>
      </p:sp>
      <p:sp>
        <p:nvSpPr>
          <p:cNvPr id="36" name="Line Callout 2 35"/>
          <p:cNvSpPr/>
          <p:nvPr/>
        </p:nvSpPr>
        <p:spPr>
          <a:xfrm>
            <a:off x="4317127" y="1435459"/>
            <a:ext cx="1855073" cy="1176763"/>
          </a:xfrm>
          <a:prstGeom prst="borderCallout2">
            <a:avLst>
              <a:gd name="adj1" fmla="val 49996"/>
              <a:gd name="adj2" fmla="val -669"/>
              <a:gd name="adj3" fmla="val 49997"/>
              <a:gd name="adj4" fmla="val -9733"/>
              <a:gd name="adj5" fmla="val 122610"/>
              <a:gd name="adj6" fmla="val -18200"/>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black"/>
                </a:solidFill>
              </a:rPr>
              <a:t>You create a new task and immediately start the work</a:t>
            </a:r>
            <a:endParaRPr lang="en-US" b="1" dirty="0">
              <a:solidFill>
                <a:prstClr val="black"/>
              </a:solidFill>
            </a:endParaRPr>
          </a:p>
        </p:txBody>
      </p:sp>
      <p:sp>
        <p:nvSpPr>
          <p:cNvPr id="40" name="Line Callout 2 39"/>
          <p:cNvSpPr/>
          <p:nvPr/>
        </p:nvSpPr>
        <p:spPr>
          <a:xfrm>
            <a:off x="512295" y="1705430"/>
            <a:ext cx="1812077" cy="1166589"/>
          </a:xfrm>
          <a:prstGeom prst="borderCallout2">
            <a:avLst>
              <a:gd name="adj1" fmla="val 99688"/>
              <a:gd name="adj2" fmla="val 53439"/>
              <a:gd name="adj3" fmla="val 121167"/>
              <a:gd name="adj4" fmla="val 53523"/>
              <a:gd name="adj5" fmla="val 163129"/>
              <a:gd name="adj6" fmla="val 133864"/>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black"/>
                </a:solidFill>
              </a:rPr>
              <a:t>You are assigned an existing task and immediately start the work</a:t>
            </a:r>
            <a:endParaRPr lang="en-US" b="1" dirty="0">
              <a:solidFill>
                <a:prstClr val="black"/>
              </a:solidFill>
            </a:endParaRPr>
          </a:p>
        </p:txBody>
      </p:sp>
      <p:cxnSp>
        <p:nvCxnSpPr>
          <p:cNvPr id="41" name="Elbow Connector 40"/>
          <p:cNvCxnSpPr/>
          <p:nvPr/>
        </p:nvCxnSpPr>
        <p:spPr>
          <a:xfrm>
            <a:off x="2947836" y="4322478"/>
            <a:ext cx="310111" cy="2307"/>
          </a:xfrm>
          <a:prstGeom prst="bent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sp>
        <p:nvSpPr>
          <p:cNvPr id="2" name="Slide Number Placeholder 1">
            <a:extLst>
              <a:ext uri="{FF2B5EF4-FFF2-40B4-BE49-F238E27FC236}">
                <a16:creationId xmlns:a16="http://schemas.microsoft.com/office/drawing/2014/main" id="{65A3A012-13DC-4540-AE78-5560EFBAA729}"/>
              </a:ext>
            </a:extLst>
          </p:cNvPr>
          <p:cNvSpPr>
            <a:spLocks noGrp="1"/>
          </p:cNvSpPr>
          <p:nvPr>
            <p:ph type="sldNum" sz="quarter" idx="12"/>
          </p:nvPr>
        </p:nvSpPr>
        <p:spPr/>
        <p:txBody>
          <a:bodyPr/>
          <a:lstStyle/>
          <a:p>
            <a:fld id="{A0C927C4-D677-4947-ACBE-15DBB47F2806}"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1316076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2425-B89F-4A2B-B2BE-4187ABD88D17}"/>
              </a:ext>
            </a:extLst>
          </p:cNvPr>
          <p:cNvSpPr>
            <a:spLocks noGrp="1"/>
          </p:cNvSpPr>
          <p:nvPr>
            <p:ph type="title"/>
          </p:nvPr>
        </p:nvSpPr>
        <p:spPr/>
        <p:txBody>
          <a:bodyPr/>
          <a:lstStyle/>
          <a:p>
            <a:pPr algn="ctr"/>
            <a:r>
              <a:rPr lang="en-US" dirty="0"/>
              <a:t>Issues and SCRUM</a:t>
            </a:r>
          </a:p>
        </p:txBody>
      </p:sp>
      <p:graphicFrame>
        <p:nvGraphicFramePr>
          <p:cNvPr id="4" name="Table 4">
            <a:extLst>
              <a:ext uri="{FF2B5EF4-FFF2-40B4-BE49-F238E27FC236}">
                <a16:creationId xmlns:a16="http://schemas.microsoft.com/office/drawing/2014/main" id="{0AA89BC7-6B05-437A-8280-E900803A81F0}"/>
              </a:ext>
            </a:extLst>
          </p:cNvPr>
          <p:cNvGraphicFramePr>
            <a:graphicFrameLocks noGrp="1"/>
          </p:cNvGraphicFramePr>
          <p:nvPr>
            <p:ph idx="1"/>
            <p:extLst>
              <p:ext uri="{D42A27DB-BD31-4B8C-83A1-F6EECF244321}">
                <p14:modId xmlns:p14="http://schemas.microsoft.com/office/powerpoint/2010/main" val="3392191138"/>
              </p:ext>
            </p:extLst>
          </p:nvPr>
        </p:nvGraphicFramePr>
        <p:xfrm>
          <a:off x="685800" y="2306004"/>
          <a:ext cx="7886700" cy="1529080"/>
        </p:xfrm>
        <a:graphic>
          <a:graphicData uri="http://schemas.openxmlformats.org/drawingml/2006/table">
            <a:tbl>
              <a:tblPr firstRow="1" bandRow="1">
                <a:tableStyleId>{5C22544A-7EE6-4342-B048-85BDC9FD1C3A}</a:tableStyleId>
              </a:tblPr>
              <a:tblGrid>
                <a:gridCol w="895350">
                  <a:extLst>
                    <a:ext uri="{9D8B030D-6E8A-4147-A177-3AD203B41FA5}">
                      <a16:colId xmlns:a16="http://schemas.microsoft.com/office/drawing/2014/main" val="221537848"/>
                    </a:ext>
                  </a:extLst>
                </a:gridCol>
                <a:gridCol w="1676400">
                  <a:extLst>
                    <a:ext uri="{9D8B030D-6E8A-4147-A177-3AD203B41FA5}">
                      <a16:colId xmlns:a16="http://schemas.microsoft.com/office/drawing/2014/main" val="1296077047"/>
                    </a:ext>
                  </a:extLst>
                </a:gridCol>
                <a:gridCol w="1676400">
                  <a:extLst>
                    <a:ext uri="{9D8B030D-6E8A-4147-A177-3AD203B41FA5}">
                      <a16:colId xmlns:a16="http://schemas.microsoft.com/office/drawing/2014/main" val="613116310"/>
                    </a:ext>
                  </a:extLst>
                </a:gridCol>
                <a:gridCol w="1009650">
                  <a:extLst>
                    <a:ext uri="{9D8B030D-6E8A-4147-A177-3AD203B41FA5}">
                      <a16:colId xmlns:a16="http://schemas.microsoft.com/office/drawing/2014/main" val="1087453885"/>
                    </a:ext>
                  </a:extLst>
                </a:gridCol>
                <a:gridCol w="1657350">
                  <a:extLst>
                    <a:ext uri="{9D8B030D-6E8A-4147-A177-3AD203B41FA5}">
                      <a16:colId xmlns:a16="http://schemas.microsoft.com/office/drawing/2014/main" val="3076601859"/>
                    </a:ext>
                  </a:extLst>
                </a:gridCol>
                <a:gridCol w="971550">
                  <a:extLst>
                    <a:ext uri="{9D8B030D-6E8A-4147-A177-3AD203B41FA5}">
                      <a16:colId xmlns:a16="http://schemas.microsoft.com/office/drawing/2014/main" val="3066646585"/>
                    </a:ext>
                  </a:extLst>
                </a:gridCol>
              </a:tblGrid>
              <a:tr h="370840">
                <a:tc>
                  <a:txBody>
                    <a:bodyPr/>
                    <a:lstStyle/>
                    <a:p>
                      <a:pPr algn="ctr"/>
                      <a:r>
                        <a:rPr lang="en-US" sz="1600" dirty="0"/>
                        <a:t>SCRUM</a:t>
                      </a:r>
                    </a:p>
                  </a:txBody>
                  <a:tcPr/>
                </a:tc>
                <a:tc>
                  <a:txBody>
                    <a:bodyPr/>
                    <a:lstStyle/>
                    <a:p>
                      <a:pPr algn="ctr"/>
                      <a:r>
                        <a:rPr lang="en-US" sz="1600" dirty="0"/>
                        <a:t>Backlog</a:t>
                      </a:r>
                    </a:p>
                  </a:txBody>
                  <a:tcPr/>
                </a:tc>
                <a:tc gridSpan="2">
                  <a:txBody>
                    <a:bodyPr/>
                    <a:lstStyle/>
                    <a:p>
                      <a:pPr algn="ctr"/>
                      <a:r>
                        <a:rPr lang="en-US" sz="1600" dirty="0"/>
                        <a:t>In Progress</a:t>
                      </a:r>
                    </a:p>
                  </a:txBody>
                  <a:tcPr/>
                </a:tc>
                <a:tc hMerge="1">
                  <a:txBody>
                    <a:bodyPr/>
                    <a:lstStyle/>
                    <a:p>
                      <a:r>
                        <a:rPr lang="en-US" dirty="0"/>
                        <a:t>In Progress</a:t>
                      </a:r>
                    </a:p>
                  </a:txBody>
                  <a:tcPr/>
                </a:tc>
                <a:tc>
                  <a:txBody>
                    <a:bodyPr/>
                    <a:lstStyle/>
                    <a:p>
                      <a:pPr algn="ctr"/>
                      <a:r>
                        <a:rPr lang="en-US" sz="1600" dirty="0"/>
                        <a:t>Review</a:t>
                      </a:r>
                    </a:p>
                  </a:txBody>
                  <a:tcPr/>
                </a:tc>
                <a:tc>
                  <a:txBody>
                    <a:bodyPr/>
                    <a:lstStyle/>
                    <a:p>
                      <a:pPr algn="ctr"/>
                      <a:r>
                        <a:rPr lang="en-US" sz="1600" dirty="0"/>
                        <a:t>Done</a:t>
                      </a:r>
                    </a:p>
                  </a:txBody>
                  <a:tcPr/>
                </a:tc>
                <a:extLst>
                  <a:ext uri="{0D108BD9-81ED-4DB2-BD59-A6C34878D82A}">
                    <a16:rowId xmlns:a16="http://schemas.microsoft.com/office/drawing/2014/main" val="1156183570"/>
                  </a:ext>
                </a:extLst>
              </a:tr>
              <a:tr h="470535">
                <a:tc>
                  <a:txBody>
                    <a:bodyPr/>
                    <a:lstStyle/>
                    <a:p>
                      <a:pPr algn="ctr"/>
                      <a:r>
                        <a:rPr lang="en-US" sz="1600" b="1" dirty="0"/>
                        <a:t>Issue Status</a:t>
                      </a:r>
                    </a:p>
                  </a:txBody>
                  <a:tcPr/>
                </a:tc>
                <a:tc>
                  <a:txBody>
                    <a:bodyPr/>
                    <a:lstStyle/>
                    <a:p>
                      <a:pPr algn="ctr"/>
                      <a:r>
                        <a:rPr lang="en-US" sz="1600" b="1" dirty="0"/>
                        <a:t>New</a:t>
                      </a:r>
                    </a:p>
                  </a:txBody>
                  <a:tcPr/>
                </a:tc>
                <a:tc>
                  <a:txBody>
                    <a:bodyPr/>
                    <a:lstStyle/>
                    <a:p>
                      <a:pPr algn="ctr"/>
                      <a:r>
                        <a:rPr lang="en-US" sz="1600" b="1" dirty="0"/>
                        <a:t>Assigned</a:t>
                      </a:r>
                    </a:p>
                  </a:txBody>
                  <a:tcPr/>
                </a:tc>
                <a:tc>
                  <a:txBody>
                    <a:bodyPr/>
                    <a:lstStyle/>
                    <a:p>
                      <a:pPr algn="ctr"/>
                      <a:r>
                        <a:rPr lang="en-US" sz="1600" b="1" dirty="0"/>
                        <a:t>Working</a:t>
                      </a:r>
                    </a:p>
                  </a:txBody>
                  <a:tcPr/>
                </a:tc>
                <a:tc>
                  <a:txBody>
                    <a:bodyPr/>
                    <a:lstStyle/>
                    <a:p>
                      <a:pPr algn="ctr"/>
                      <a:r>
                        <a:rPr lang="en-US" sz="1600" b="1" dirty="0"/>
                        <a:t>Completed</a:t>
                      </a:r>
                    </a:p>
                  </a:txBody>
                  <a:tcPr/>
                </a:tc>
                <a:tc>
                  <a:txBody>
                    <a:bodyPr/>
                    <a:lstStyle/>
                    <a:p>
                      <a:pPr algn="ctr"/>
                      <a:r>
                        <a:rPr lang="en-US" sz="1600" b="1" dirty="0"/>
                        <a:t>Closed</a:t>
                      </a:r>
                    </a:p>
                  </a:txBody>
                  <a:tcPr/>
                </a:tc>
                <a:extLst>
                  <a:ext uri="{0D108BD9-81ED-4DB2-BD59-A6C34878D82A}">
                    <a16:rowId xmlns:a16="http://schemas.microsoft.com/office/drawing/2014/main" val="2814522102"/>
                  </a:ext>
                </a:extLst>
              </a:tr>
              <a:tr h="370840">
                <a:tc>
                  <a:txBody>
                    <a:bodyPr/>
                    <a:lstStyle/>
                    <a:p>
                      <a:pPr algn="ctr"/>
                      <a:r>
                        <a:rPr lang="en-US" sz="1600" dirty="0"/>
                        <a:t>Action</a:t>
                      </a:r>
                    </a:p>
                  </a:txBody>
                  <a:tcPr anchor="ctr"/>
                </a:tc>
                <a:tc>
                  <a:txBody>
                    <a:bodyPr/>
                    <a:lstStyle/>
                    <a:p>
                      <a:r>
                        <a:rPr lang="en-US" sz="1600" dirty="0"/>
                        <a:t>Define a feature </a:t>
                      </a:r>
                      <a:br>
                        <a:rPr lang="en-US" sz="1600" dirty="0"/>
                      </a:br>
                      <a:r>
                        <a:rPr lang="en-US" sz="1600" dirty="0"/>
                        <a:t>(task)</a:t>
                      </a:r>
                    </a:p>
                  </a:txBody>
                  <a:tcPr/>
                </a:tc>
                <a:tc>
                  <a:txBody>
                    <a:bodyPr/>
                    <a:lstStyle/>
                    <a:p>
                      <a:r>
                        <a:rPr lang="en-US" sz="1600" dirty="0"/>
                        <a:t>Assign a task to a team member</a:t>
                      </a:r>
                    </a:p>
                  </a:txBody>
                  <a:tcPr/>
                </a:tc>
                <a:tc>
                  <a:txBody>
                    <a:bodyPr/>
                    <a:lstStyle/>
                    <a:p>
                      <a:r>
                        <a:rPr lang="en-US" sz="1600" dirty="0"/>
                        <a:t>Work on the task</a:t>
                      </a:r>
                    </a:p>
                  </a:txBody>
                  <a:tcPr/>
                </a:tc>
                <a:tc>
                  <a:txBody>
                    <a:bodyPr/>
                    <a:lstStyle/>
                    <a:p>
                      <a:r>
                        <a:rPr lang="en-US" sz="1600" dirty="0"/>
                        <a:t>Review/Inspect the output(s)</a:t>
                      </a:r>
                    </a:p>
                  </a:txBody>
                  <a:tcPr/>
                </a:tc>
                <a:tc>
                  <a:txBody>
                    <a:bodyPr/>
                    <a:lstStyle/>
                    <a:p>
                      <a:r>
                        <a:rPr lang="en-US" sz="1600" dirty="0"/>
                        <a:t>Close the issue</a:t>
                      </a:r>
                    </a:p>
                  </a:txBody>
                  <a:tcPr/>
                </a:tc>
                <a:extLst>
                  <a:ext uri="{0D108BD9-81ED-4DB2-BD59-A6C34878D82A}">
                    <a16:rowId xmlns:a16="http://schemas.microsoft.com/office/drawing/2014/main" val="1361866817"/>
                  </a:ext>
                </a:extLst>
              </a:tr>
            </a:tbl>
          </a:graphicData>
        </a:graphic>
      </p:graphicFrame>
      <p:sp>
        <p:nvSpPr>
          <p:cNvPr id="5" name="TextBox 4">
            <a:extLst>
              <a:ext uri="{FF2B5EF4-FFF2-40B4-BE49-F238E27FC236}">
                <a16:creationId xmlns:a16="http://schemas.microsoft.com/office/drawing/2014/main" id="{48509D11-00CE-4957-BFA8-1A9F0F1A53B1}"/>
              </a:ext>
            </a:extLst>
          </p:cNvPr>
          <p:cNvSpPr txBox="1"/>
          <p:nvPr/>
        </p:nvSpPr>
        <p:spPr>
          <a:xfrm>
            <a:off x="1143000" y="1629014"/>
            <a:ext cx="6714915" cy="369332"/>
          </a:xfrm>
          <a:prstGeom prst="rect">
            <a:avLst/>
          </a:prstGeom>
          <a:noFill/>
        </p:spPr>
        <p:txBody>
          <a:bodyPr wrap="none" rtlCol="0">
            <a:spAutoFit/>
          </a:bodyPr>
          <a:lstStyle/>
          <a:p>
            <a:r>
              <a:rPr lang="en-US" dirty="0"/>
              <a:t>The following table maps the SCRUM workflow to the Issue workflow. </a:t>
            </a:r>
          </a:p>
        </p:txBody>
      </p:sp>
      <p:sp>
        <p:nvSpPr>
          <p:cNvPr id="6" name="Slide Number Placeholder 5">
            <a:extLst>
              <a:ext uri="{FF2B5EF4-FFF2-40B4-BE49-F238E27FC236}">
                <a16:creationId xmlns:a16="http://schemas.microsoft.com/office/drawing/2014/main" id="{F20F6D9A-FFB2-4345-8A56-73A9FBB4FA2B}"/>
              </a:ext>
            </a:extLst>
          </p:cNvPr>
          <p:cNvSpPr>
            <a:spLocks noGrp="1"/>
          </p:cNvSpPr>
          <p:nvPr>
            <p:ph type="sldNum" sz="quarter" idx="12"/>
          </p:nvPr>
        </p:nvSpPr>
        <p:spPr/>
        <p:txBody>
          <a:bodyPr/>
          <a:lstStyle/>
          <a:p>
            <a:fld id="{A0C927C4-D677-4947-ACBE-15DBB47F2806}"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4075985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Showing Your Roadmap</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0960" y="1219200"/>
            <a:ext cx="9022080" cy="5638800"/>
          </a:xfrm>
          <a:prstGeom prst="rect">
            <a:avLst/>
          </a:prstGeom>
          <a:noFill/>
          <a:ln w="9525">
            <a:noFill/>
            <a:miter lim="800000"/>
            <a:headEnd/>
            <a:tailEnd/>
          </a:ln>
        </p:spPr>
      </p:pic>
      <p:sp>
        <p:nvSpPr>
          <p:cNvPr id="5" name="Oval Callout 4"/>
          <p:cNvSpPr/>
          <p:nvPr/>
        </p:nvSpPr>
        <p:spPr>
          <a:xfrm>
            <a:off x="4267200" y="4191000"/>
            <a:ext cx="4038600" cy="1600200"/>
          </a:xfrm>
          <a:prstGeom prst="wedgeEllipseCallout">
            <a:avLst>
              <a:gd name="adj1" fmla="val -111373"/>
              <a:gd name="adj2" fmla="val -843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There will be a list of the tasks needed to reach this milestone.</a:t>
            </a:r>
          </a:p>
          <a:p>
            <a:pPr algn="ctr"/>
            <a:r>
              <a:rPr lang="en-US" dirty="0"/>
              <a:t>Completed tasks will have a line through them.</a:t>
            </a:r>
          </a:p>
        </p:txBody>
      </p:sp>
      <p:sp>
        <p:nvSpPr>
          <p:cNvPr id="6" name="Oval Callout 5"/>
          <p:cNvSpPr/>
          <p:nvPr/>
        </p:nvSpPr>
        <p:spPr>
          <a:xfrm>
            <a:off x="1371600" y="5105400"/>
            <a:ext cx="2971800" cy="990600"/>
          </a:xfrm>
          <a:prstGeom prst="wedgeEllipseCallout">
            <a:avLst>
              <a:gd name="adj1" fmla="val -61910"/>
              <a:gd name="adj2" fmla="val -1161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Nothing has been planned for this milestone yet</a:t>
            </a:r>
          </a:p>
        </p:txBody>
      </p:sp>
      <p:sp>
        <p:nvSpPr>
          <p:cNvPr id="7" name="Oval Callout 6"/>
          <p:cNvSpPr/>
          <p:nvPr/>
        </p:nvSpPr>
        <p:spPr>
          <a:xfrm>
            <a:off x="4572000" y="2895600"/>
            <a:ext cx="2209800" cy="609600"/>
          </a:xfrm>
          <a:prstGeom prst="wedgeEllipseCallout">
            <a:avLst>
              <a:gd name="adj1" fmla="val 80279"/>
              <a:gd name="adj2" fmla="val 1022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List of milestones</a:t>
            </a:r>
          </a:p>
        </p:txBody>
      </p:sp>
      <p:sp>
        <p:nvSpPr>
          <p:cNvPr id="4" name="Rectangle 3"/>
          <p:cNvSpPr/>
          <p:nvPr/>
        </p:nvSpPr>
        <p:spPr>
          <a:xfrm>
            <a:off x="-228600" y="6591300"/>
            <a:ext cx="9525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Project Roadmap</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dirty="0"/>
          </a:p>
        </p:txBody>
      </p:sp>
      <p:pic>
        <p:nvPicPr>
          <p:cNvPr id="3074" name="Picture 2"/>
          <p:cNvPicPr>
            <a:picLocks noChangeAspect="1" noChangeArrowheads="1"/>
          </p:cNvPicPr>
          <p:nvPr/>
        </p:nvPicPr>
        <p:blipFill>
          <a:blip r:embed="rId3" cstate="print"/>
          <a:srcRect b="14511"/>
          <a:stretch>
            <a:fillRect/>
          </a:stretch>
        </p:blipFill>
        <p:spPr bwMode="auto">
          <a:xfrm>
            <a:off x="865080" y="1129862"/>
            <a:ext cx="7406948" cy="5042338"/>
          </a:xfrm>
          <a:prstGeom prst="rect">
            <a:avLst/>
          </a:prstGeom>
          <a:noFill/>
          <a:ln w="9525">
            <a:noFill/>
            <a:miter lim="800000"/>
            <a:headEnd/>
            <a:tailEnd/>
          </a:ln>
        </p:spPr>
      </p:pic>
      <p:sp>
        <p:nvSpPr>
          <p:cNvPr id="8" name="Line Callout 2 7"/>
          <p:cNvSpPr/>
          <p:nvPr/>
        </p:nvSpPr>
        <p:spPr>
          <a:xfrm rot="19687016">
            <a:off x="23687" y="2645037"/>
            <a:ext cx="851409" cy="241487"/>
          </a:xfrm>
          <a:prstGeom prst="borderCallout2">
            <a:avLst>
              <a:gd name="adj1" fmla="val 114168"/>
              <a:gd name="adj2" fmla="val 48271"/>
              <a:gd name="adj3" fmla="val 260462"/>
              <a:gd name="adj4" fmla="val 22428"/>
              <a:gd name="adj5" fmla="val 394229"/>
              <a:gd name="adj6" fmla="val 35508"/>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Done!</a:t>
            </a:r>
          </a:p>
        </p:txBody>
      </p:sp>
      <p:sp>
        <p:nvSpPr>
          <p:cNvPr id="9" name="Flowchart: Alternate Process 8"/>
          <p:cNvSpPr/>
          <p:nvPr/>
        </p:nvSpPr>
        <p:spPr>
          <a:xfrm>
            <a:off x="4313208" y="2667000"/>
            <a:ext cx="441384" cy="238664"/>
          </a:xfrm>
          <a:prstGeom prst="flowChartAlternateProcess">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032985" y="1981200"/>
            <a:ext cx="2543966" cy="338554"/>
          </a:xfrm>
          <a:prstGeom prst="rect">
            <a:avLst/>
          </a:prstGeom>
          <a:noFill/>
          <a:ln w="25400">
            <a:solidFill>
              <a:srgbClr val="FF0000"/>
            </a:solidFill>
          </a:ln>
        </p:spPr>
        <p:txBody>
          <a:bodyPr wrap="none" rtlCol="0">
            <a:spAutoFit/>
          </a:bodyPr>
          <a:lstStyle/>
          <a:p>
            <a:r>
              <a:rPr lang="en-US" sz="1600" dirty="0"/>
              <a:t>Overall Status of the Version</a:t>
            </a:r>
          </a:p>
        </p:txBody>
      </p:sp>
      <p:cxnSp>
        <p:nvCxnSpPr>
          <p:cNvPr id="12" name="Straight Arrow Connector 11"/>
          <p:cNvCxnSpPr>
            <a:stCxn id="10" idx="2"/>
            <a:endCxn id="9" idx="3"/>
          </p:cNvCxnSpPr>
          <p:nvPr/>
        </p:nvCxnSpPr>
        <p:spPr>
          <a:xfrm flipH="1">
            <a:off x="4754592" y="2319754"/>
            <a:ext cx="550376" cy="466578"/>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01734" y="1798451"/>
            <a:ext cx="805733" cy="338554"/>
          </a:xfrm>
          <a:prstGeom prst="rect">
            <a:avLst/>
          </a:prstGeom>
          <a:noFill/>
          <a:ln w="25400">
            <a:solidFill>
              <a:srgbClr val="FF0000"/>
            </a:solidFill>
          </a:ln>
        </p:spPr>
        <p:txBody>
          <a:bodyPr wrap="none" rtlCol="0">
            <a:spAutoFit/>
          </a:bodyPr>
          <a:lstStyle/>
          <a:p>
            <a:r>
              <a:rPr lang="en-US" sz="1600" dirty="0"/>
              <a:t>Version</a:t>
            </a:r>
          </a:p>
        </p:txBody>
      </p:sp>
      <p:cxnSp>
        <p:nvCxnSpPr>
          <p:cNvPr id="16" name="Straight Arrow Connector 15"/>
          <p:cNvCxnSpPr/>
          <p:nvPr/>
        </p:nvCxnSpPr>
        <p:spPr>
          <a:xfrm flipH="1">
            <a:off x="2209801" y="1981202"/>
            <a:ext cx="391934" cy="169277"/>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0" name="Left Brace 19"/>
          <p:cNvSpPr/>
          <p:nvPr/>
        </p:nvSpPr>
        <p:spPr>
          <a:xfrm>
            <a:off x="762000" y="3370052"/>
            <a:ext cx="228600" cy="304800"/>
          </a:xfrm>
          <a:prstGeom prst="lef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Left Brace 20"/>
          <p:cNvSpPr/>
          <p:nvPr/>
        </p:nvSpPr>
        <p:spPr>
          <a:xfrm>
            <a:off x="762000" y="3733800"/>
            <a:ext cx="228600" cy="304800"/>
          </a:xfrm>
          <a:prstGeom prst="lef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3" name="Elbow Connector 22"/>
          <p:cNvCxnSpPr>
            <a:stCxn id="8" idx="1"/>
            <a:endCxn id="21" idx="1"/>
          </p:cNvCxnSpPr>
          <p:nvPr/>
        </p:nvCxnSpPr>
        <p:spPr>
          <a:xfrm rot="16200000" flipH="1">
            <a:off x="128636" y="3252836"/>
            <a:ext cx="1017895" cy="248834"/>
          </a:xfrm>
          <a:prstGeom prst="bentConnector2">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Left Brace 38"/>
          <p:cNvSpPr/>
          <p:nvPr/>
        </p:nvSpPr>
        <p:spPr>
          <a:xfrm>
            <a:off x="6324600" y="3352800"/>
            <a:ext cx="228600" cy="533400"/>
          </a:xfrm>
          <a:prstGeom prst="lef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 name="TextBox 39"/>
          <p:cNvSpPr txBox="1"/>
          <p:nvPr/>
        </p:nvSpPr>
        <p:spPr>
          <a:xfrm>
            <a:off x="5029200" y="3352802"/>
            <a:ext cx="1219200" cy="584775"/>
          </a:xfrm>
          <a:prstGeom prst="rect">
            <a:avLst/>
          </a:prstGeom>
          <a:noFill/>
        </p:spPr>
        <p:txBody>
          <a:bodyPr wrap="square" rtlCol="0">
            <a:spAutoFit/>
          </a:bodyPr>
          <a:lstStyle/>
          <a:p>
            <a:r>
              <a:rPr lang="en-US" sz="1600" dirty="0"/>
              <a:t>Can Jump to Any Version</a:t>
            </a:r>
          </a:p>
        </p:txBody>
      </p:sp>
      <p:sp>
        <p:nvSpPr>
          <p:cNvPr id="19" name="TextBox 18"/>
          <p:cNvSpPr txBox="1"/>
          <p:nvPr/>
        </p:nvSpPr>
        <p:spPr>
          <a:xfrm>
            <a:off x="6049567" y="5525871"/>
            <a:ext cx="2222660"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Issues = Tasks</a:t>
            </a:r>
          </a:p>
          <a:p>
            <a:r>
              <a:rPr lang="en-US" dirty="0"/>
              <a:t>Versions = Milestones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079" y="1524002"/>
            <a:ext cx="6602521" cy="274451"/>
          </a:xfrm>
          <a:prstGeom prst="rect">
            <a:avLst/>
          </a:prstGeom>
        </p:spPr>
      </p:pic>
      <p:sp>
        <p:nvSpPr>
          <p:cNvPr id="6" name="Rectangle 5"/>
          <p:cNvSpPr/>
          <p:nvPr/>
        </p:nvSpPr>
        <p:spPr>
          <a:xfrm>
            <a:off x="7391400" y="1524000"/>
            <a:ext cx="8382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Management Best Practice</a:t>
            </a:r>
          </a:p>
        </p:txBody>
      </p:sp>
      <p:sp>
        <p:nvSpPr>
          <p:cNvPr id="4" name="Content Placeholder 3"/>
          <p:cNvSpPr>
            <a:spLocks noGrp="1"/>
          </p:cNvSpPr>
          <p:nvPr>
            <p:ph idx="1"/>
          </p:nvPr>
        </p:nvSpPr>
        <p:spPr>
          <a:xfrm>
            <a:off x="457200" y="1371602"/>
            <a:ext cx="8382000" cy="4525963"/>
          </a:xfrm>
        </p:spPr>
        <p:txBody>
          <a:bodyPr>
            <a:normAutofit fontScale="92500" lnSpcReduction="10000"/>
          </a:bodyPr>
          <a:lstStyle/>
          <a:p>
            <a:pPr>
              <a:buNone/>
            </a:pPr>
            <a:r>
              <a:rPr lang="en-US" dirty="0"/>
              <a:t>On a Regular Basis:</a:t>
            </a:r>
          </a:p>
          <a:p>
            <a:r>
              <a:rPr lang="en-US" dirty="0"/>
              <a:t>Review open items</a:t>
            </a:r>
          </a:p>
          <a:p>
            <a:pPr lvl="1"/>
            <a:r>
              <a:rPr lang="en-US" dirty="0"/>
              <a:t>Ensure all items are assigned to an owner</a:t>
            </a:r>
          </a:p>
          <a:p>
            <a:pPr lvl="2"/>
            <a:r>
              <a:rPr lang="en-US" dirty="0"/>
              <a:t>There should be an owner</a:t>
            </a:r>
          </a:p>
          <a:p>
            <a:pPr lvl="2"/>
            <a:r>
              <a:rPr lang="en-US" dirty="0"/>
              <a:t>Verify assigned owner is the proper one</a:t>
            </a:r>
          </a:p>
          <a:p>
            <a:pPr lvl="1"/>
            <a:r>
              <a:rPr lang="en-US" dirty="0"/>
              <a:t>Is there a due date? </a:t>
            </a:r>
          </a:p>
          <a:p>
            <a:pPr lvl="1"/>
            <a:r>
              <a:rPr lang="en-US" dirty="0"/>
              <a:t>Is Status correct?</a:t>
            </a:r>
          </a:p>
          <a:p>
            <a:pPr lvl="1"/>
            <a:r>
              <a:rPr lang="en-US" dirty="0"/>
              <a:t>Address problems associated with completing issues</a:t>
            </a:r>
          </a:p>
          <a:p>
            <a:r>
              <a:rPr lang="en-US" dirty="0"/>
              <a:t>Use Gantt chart view – it’s the industry standard</a:t>
            </a:r>
          </a:p>
          <a:p>
            <a:r>
              <a:rPr lang="en-US" dirty="0"/>
              <a:t>Try the Calendar view and see if you like it!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Wikis</a:t>
            </a:r>
          </a:p>
        </p:txBody>
      </p:sp>
      <p:sp>
        <p:nvSpPr>
          <p:cNvPr id="5" name="Content Placeholder 4"/>
          <p:cNvSpPr>
            <a:spLocks noGrp="1"/>
          </p:cNvSpPr>
          <p:nvPr>
            <p:ph idx="1"/>
          </p:nvPr>
        </p:nvSpPr>
        <p:spPr>
          <a:xfrm>
            <a:off x="448294" y="1447802"/>
            <a:ext cx="8229600" cy="4525963"/>
          </a:xfrm>
        </p:spPr>
        <p:txBody>
          <a:bodyPr/>
          <a:lstStyle/>
          <a:p>
            <a:r>
              <a:rPr lang="en-US" dirty="0"/>
              <a:t>Can be used to collaboratively compile information</a:t>
            </a:r>
          </a:p>
          <a:p>
            <a:r>
              <a:rPr lang="en-US" dirty="0"/>
              <a:t>Should be organized by ‘function’ rather than by ‘team member’</a:t>
            </a:r>
          </a:p>
          <a:p>
            <a:r>
              <a:rPr lang="en-US" dirty="0"/>
              <a:t>The Capstone Support Wiki has course-wide reference material</a:t>
            </a:r>
          </a:p>
          <a:p>
            <a:endParaRPr lang="en-US"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dirty="0"/>
          </a:p>
        </p:txBody>
      </p:sp>
      <p:sp>
        <p:nvSpPr>
          <p:cNvPr id="4" name="Rectangle 3"/>
          <p:cNvSpPr/>
          <p:nvPr/>
        </p:nvSpPr>
        <p:spPr>
          <a:xfrm>
            <a:off x="228601" y="5029200"/>
            <a:ext cx="8668988" cy="707886"/>
          </a:xfrm>
          <a:prstGeom prst="rect">
            <a:avLst/>
          </a:prstGeom>
        </p:spPr>
        <p:txBody>
          <a:bodyPr wrap="square">
            <a:spAutoFit/>
          </a:bodyPr>
          <a:lstStyle/>
          <a:p>
            <a:pPr algn="ctr"/>
            <a:r>
              <a:rPr lang="en-US" sz="2400" b="1" dirty="0"/>
              <a:t>Sample of a ‘typical’ project wiki page:</a:t>
            </a:r>
            <a:endParaRPr lang="en-US" sz="2400" b="1" dirty="0">
              <a:hlinkClick r:id="rId2"/>
            </a:endParaRPr>
          </a:p>
          <a:p>
            <a:pPr algn="ctr"/>
            <a:r>
              <a:rPr lang="en-US" sz="1600" u="sng" dirty="0">
                <a:hlinkClick r:id="rId2"/>
              </a:rPr>
              <a:t>https://designlab.eng.rpi.edu/redmine/projects/capstone-support-dev/wiki/Typical_Home_Page</a:t>
            </a:r>
            <a:endParaRPr lang="en-US"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22328" y="1219200"/>
            <a:ext cx="5300573" cy="4424100"/>
          </a:xfrm>
          <a:prstGeom prst="rect">
            <a:avLst/>
          </a:prstGeom>
          <a:noFill/>
          <a:ln w="9525">
            <a:noFill/>
            <a:miter lim="800000"/>
            <a:headEnd/>
            <a:tailEnd/>
          </a:ln>
        </p:spPr>
      </p:pic>
      <p:sp>
        <p:nvSpPr>
          <p:cNvPr id="14" name="Curved Down Arrow 13"/>
          <p:cNvSpPr/>
          <p:nvPr/>
        </p:nvSpPr>
        <p:spPr>
          <a:xfrm rot="10800000">
            <a:off x="2895601" y="5486399"/>
            <a:ext cx="3352801" cy="762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274638"/>
            <a:ext cx="8229600" cy="868362"/>
          </a:xfrm>
        </p:spPr>
        <p:txBody>
          <a:bodyPr/>
          <a:lstStyle/>
          <a:p>
            <a:r>
              <a:rPr lang="en-US" dirty="0"/>
              <a:t>Capstone Support Wiki</a:t>
            </a:r>
          </a:p>
        </p:txBody>
      </p:sp>
      <p:sp>
        <p:nvSpPr>
          <p:cNvPr id="15" name="Rounded Rectangle 14"/>
          <p:cNvSpPr/>
          <p:nvPr/>
        </p:nvSpPr>
        <p:spPr>
          <a:xfrm>
            <a:off x="5357750" y="1066800"/>
            <a:ext cx="3581400" cy="4953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TextBox 5"/>
          <p:cNvSpPr txBox="1"/>
          <p:nvPr/>
        </p:nvSpPr>
        <p:spPr>
          <a:xfrm>
            <a:off x="5867400" y="1066802"/>
            <a:ext cx="2590800" cy="830997"/>
          </a:xfrm>
          <a:prstGeom prst="rect">
            <a:avLst/>
          </a:prstGeom>
          <a:noFill/>
        </p:spPr>
        <p:txBody>
          <a:bodyPr wrap="square" rtlCol="0">
            <a:spAutoFit/>
          </a:bodyPr>
          <a:lstStyle/>
          <a:p>
            <a:pPr algn="ctr"/>
            <a:r>
              <a:rPr lang="en-US" sz="2400" b="1" dirty="0"/>
              <a:t>Two Primary Usages</a:t>
            </a:r>
            <a:endParaRPr lang="en-US" sz="2400" dirty="0"/>
          </a:p>
        </p:txBody>
      </p:sp>
      <p:sp>
        <p:nvSpPr>
          <p:cNvPr id="12" name="Cloud 11"/>
          <p:cNvSpPr/>
          <p:nvPr/>
        </p:nvSpPr>
        <p:spPr>
          <a:xfrm>
            <a:off x="5638800" y="3878997"/>
            <a:ext cx="3048000" cy="1600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dirty="0"/>
              <a:t>Shared </a:t>
            </a:r>
          </a:p>
          <a:p>
            <a:pPr marL="342900" indent="-342900" algn="ctr"/>
            <a:r>
              <a:rPr lang="en-US" dirty="0"/>
              <a:t>Knowledge Base</a:t>
            </a:r>
          </a:p>
        </p:txBody>
      </p:sp>
      <p:sp>
        <p:nvSpPr>
          <p:cNvPr id="13" name="Cloud 12"/>
          <p:cNvSpPr/>
          <p:nvPr/>
        </p:nvSpPr>
        <p:spPr>
          <a:xfrm>
            <a:off x="5646057" y="2126397"/>
            <a:ext cx="3048000" cy="1600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dirty="0"/>
              <a:t>Creation of Collaborative Documentation</a:t>
            </a:r>
          </a:p>
        </p:txBody>
      </p:sp>
      <p:sp>
        <p:nvSpPr>
          <p:cNvPr id="10" name="Slide Number Placeholder 9"/>
          <p:cNvSpPr>
            <a:spLocks noGrp="1"/>
          </p:cNvSpPr>
          <p:nvPr>
            <p:ph type="sldNum" sz="quarter" idx="12"/>
          </p:nvPr>
        </p:nvSpPr>
        <p:spPr/>
        <p:txBody>
          <a:bodyPr/>
          <a:lstStyle/>
          <a:p>
            <a:fld id="{B6F15528-21DE-4FAA-801E-634DDDAF4B2B}"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New Wiki Page</a:t>
            </a:r>
          </a:p>
        </p:txBody>
      </p:sp>
      <p:sp>
        <p:nvSpPr>
          <p:cNvPr id="4" name="Content Placeholder 3"/>
          <p:cNvSpPr>
            <a:spLocks noGrp="1"/>
          </p:cNvSpPr>
          <p:nvPr>
            <p:ph idx="1"/>
          </p:nvPr>
        </p:nvSpPr>
        <p:spPr/>
        <p:txBody>
          <a:bodyPr>
            <a:normAutofit fontScale="70000" lnSpcReduction="20000"/>
          </a:bodyPr>
          <a:lstStyle/>
          <a:p>
            <a:r>
              <a:rPr lang="en-US" dirty="0"/>
              <a:t>Go to an Existing Page</a:t>
            </a:r>
          </a:p>
          <a:p>
            <a:r>
              <a:rPr lang="en-US" dirty="0"/>
              <a:t>Edit</a:t>
            </a:r>
          </a:p>
          <a:p>
            <a:r>
              <a:rPr lang="en-US" dirty="0"/>
              <a:t>For a new page called “New Page” enter the following (those are square brackets):</a:t>
            </a:r>
          </a:p>
          <a:p>
            <a:pPr marL="800100" lvl="2" indent="0">
              <a:buNone/>
            </a:pPr>
            <a:r>
              <a:rPr lang="en-US" dirty="0"/>
              <a:t>[[New Page]]</a:t>
            </a:r>
          </a:p>
          <a:p>
            <a:pPr marL="457200" indent="-457200"/>
            <a:r>
              <a:rPr lang="en-US" dirty="0"/>
              <a:t>That creates a link to the new page. </a:t>
            </a:r>
          </a:p>
          <a:p>
            <a:pPr marL="457200" indent="-457200"/>
            <a:r>
              <a:rPr lang="en-US" dirty="0"/>
              <a:t>Save the page</a:t>
            </a:r>
          </a:p>
          <a:p>
            <a:pPr marL="457200" indent="-457200"/>
            <a:r>
              <a:rPr lang="en-US" dirty="0"/>
              <a:t>Click on the link you just created</a:t>
            </a:r>
          </a:p>
          <a:p>
            <a:pPr marL="457200" indent="-457200"/>
            <a:r>
              <a:rPr lang="en-US" dirty="0"/>
              <a:t>It will take you to the new page in edit mode</a:t>
            </a:r>
          </a:p>
          <a:p>
            <a:pPr marL="457200" indent="-457200"/>
            <a:r>
              <a:rPr lang="en-US" dirty="0"/>
              <a:t>Enter your material</a:t>
            </a:r>
          </a:p>
          <a:p>
            <a:pPr marL="457200" indent="-457200"/>
            <a:r>
              <a:rPr lang="en-US" dirty="0"/>
              <a:t>Preview to verify layout/format is acceptable</a:t>
            </a:r>
          </a:p>
          <a:p>
            <a:pPr marL="457200" indent="-457200"/>
            <a:r>
              <a:rPr lang="en-US" dirty="0"/>
              <a:t>Save the new page</a:t>
            </a:r>
          </a:p>
          <a:p>
            <a:pPr marL="457200" indent="-457200"/>
            <a:r>
              <a:rPr lang="en-US" dirty="0"/>
              <a:t>Done!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613359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“Forums”</a:t>
            </a:r>
          </a:p>
        </p:txBody>
      </p:sp>
      <p:sp>
        <p:nvSpPr>
          <p:cNvPr id="3" name="Content Placeholder 2"/>
          <p:cNvSpPr>
            <a:spLocks noGrp="1"/>
          </p:cNvSpPr>
          <p:nvPr>
            <p:ph idx="1"/>
          </p:nvPr>
        </p:nvSpPr>
        <p:spPr>
          <a:xfrm>
            <a:off x="457200" y="1288253"/>
            <a:ext cx="8229600" cy="4525963"/>
          </a:xfrm>
        </p:spPr>
        <p:txBody>
          <a:bodyPr>
            <a:normAutofit/>
          </a:bodyPr>
          <a:lstStyle/>
          <a:p>
            <a:r>
              <a:rPr lang="en-US" dirty="0"/>
              <a:t>Each Semester Has a Common Set of Forums</a:t>
            </a:r>
          </a:p>
          <a:p>
            <a:pPr lvl="1"/>
            <a:r>
              <a:rPr lang="en-US" dirty="0"/>
              <a:t>Background Info</a:t>
            </a:r>
          </a:p>
          <a:p>
            <a:pPr lvl="1"/>
            <a:r>
              <a:rPr lang="en-US" dirty="0"/>
              <a:t>PE/CE Feedback</a:t>
            </a:r>
          </a:p>
          <a:p>
            <a:pPr lvl="1"/>
            <a:r>
              <a:rPr lang="en-US" dirty="0"/>
              <a:t>Project Management</a:t>
            </a:r>
          </a:p>
          <a:p>
            <a:pPr lvl="1"/>
            <a:r>
              <a:rPr lang="en-US" dirty="0"/>
              <a:t>Design</a:t>
            </a:r>
          </a:p>
          <a:p>
            <a:pPr lvl="1"/>
            <a:r>
              <a:rPr lang="en-US" dirty="0"/>
              <a:t>Statement of Work</a:t>
            </a:r>
          </a:p>
          <a:p>
            <a:pPr lvl="1"/>
            <a:r>
              <a:rPr lang="en-US" dirty="0"/>
              <a:t>Midterm</a:t>
            </a:r>
          </a:p>
          <a:p>
            <a:pPr lvl="1"/>
            <a:r>
              <a:rPr lang="en-US" dirty="0"/>
              <a:t>Final Deliverables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28</a:t>
            </a:fld>
            <a:endParaRPr lang="en-US" dirty="0"/>
          </a:p>
        </p:txBody>
      </p:sp>
      <p:sp>
        <p:nvSpPr>
          <p:cNvPr id="8" name="TextBox 7"/>
          <p:cNvSpPr txBox="1"/>
          <p:nvPr/>
        </p:nvSpPr>
        <p:spPr>
          <a:xfrm>
            <a:off x="457200" y="5562602"/>
            <a:ext cx="8305800" cy="461665"/>
          </a:xfrm>
          <a:prstGeom prst="rect">
            <a:avLst/>
          </a:prstGeom>
          <a:noFill/>
          <a:ln>
            <a:solidFill>
              <a:srgbClr val="00B0F0"/>
            </a:solidFill>
          </a:ln>
        </p:spPr>
        <p:txBody>
          <a:bodyPr wrap="square" rtlCol="0">
            <a:spAutoFit/>
          </a:bodyPr>
          <a:lstStyle/>
          <a:p>
            <a:pPr algn="ctr"/>
            <a:r>
              <a:rPr lang="en-US" sz="2400" b="1" dirty="0"/>
              <a:t>The Forums Serve as an Electronic Design Notebook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75" y="1142840"/>
            <a:ext cx="8763000" cy="5105561"/>
          </a:xfrm>
          <a:prstGeom prst="rect">
            <a:avLst/>
          </a:prstGeom>
        </p:spPr>
      </p:pic>
      <p:sp>
        <p:nvSpPr>
          <p:cNvPr id="2" name="Title 1"/>
          <p:cNvSpPr>
            <a:spLocks noGrp="1"/>
          </p:cNvSpPr>
          <p:nvPr>
            <p:ph type="title"/>
          </p:nvPr>
        </p:nvSpPr>
        <p:spPr/>
        <p:txBody>
          <a:bodyPr/>
          <a:lstStyle/>
          <a:p>
            <a:r>
              <a:rPr lang="en-US" dirty="0"/>
              <a:t>Discussion Forums</a:t>
            </a:r>
          </a:p>
        </p:txBody>
      </p:sp>
      <p:sp>
        <p:nvSpPr>
          <p:cNvPr id="10" name="Oval 9"/>
          <p:cNvSpPr/>
          <p:nvPr/>
        </p:nvSpPr>
        <p:spPr>
          <a:xfrm>
            <a:off x="8077200" y="1981200"/>
            <a:ext cx="6858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629400" y="1981200"/>
            <a:ext cx="8382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6096000" y="1981200"/>
            <a:ext cx="5334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657600" y="1524000"/>
            <a:ext cx="2098844"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a:t>Measures of Activity</a:t>
            </a:r>
          </a:p>
        </p:txBody>
      </p:sp>
      <p:cxnSp>
        <p:nvCxnSpPr>
          <p:cNvPr id="15" name="Elbow Connector 14"/>
          <p:cNvCxnSpPr>
            <a:stCxn id="13" idx="3"/>
            <a:endCxn id="12" idx="2"/>
          </p:cNvCxnSpPr>
          <p:nvPr/>
        </p:nvCxnSpPr>
        <p:spPr>
          <a:xfrm>
            <a:off x="5756444" y="1708666"/>
            <a:ext cx="339556" cy="463034"/>
          </a:xfrm>
          <a:prstGeom prst="bentConnector3">
            <a:avLst>
              <a:gd name="adj1" fmla="val 50000"/>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8" name="Elbow Connector 17"/>
          <p:cNvCxnSpPr>
            <a:stCxn id="13" idx="3"/>
            <a:endCxn id="11" idx="0"/>
          </p:cNvCxnSpPr>
          <p:nvPr/>
        </p:nvCxnSpPr>
        <p:spPr>
          <a:xfrm>
            <a:off x="5756444" y="1708666"/>
            <a:ext cx="1292056" cy="272534"/>
          </a:xfrm>
          <a:prstGeom prst="bentConnector2">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21" name="Elbow Connector 20"/>
          <p:cNvCxnSpPr>
            <a:stCxn id="13" idx="3"/>
            <a:endCxn id="10" idx="0"/>
          </p:cNvCxnSpPr>
          <p:nvPr/>
        </p:nvCxnSpPr>
        <p:spPr>
          <a:xfrm>
            <a:off x="5756444" y="1708666"/>
            <a:ext cx="2663656" cy="272534"/>
          </a:xfrm>
          <a:prstGeom prst="bentConnector2">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14" name="Slide Number Placeholder 13"/>
          <p:cNvSpPr>
            <a:spLocks noGrp="1"/>
          </p:cNvSpPr>
          <p:nvPr>
            <p:ph type="sldNum" sz="quarter" idx="12"/>
          </p:nvPr>
        </p:nvSpPr>
        <p:spPr/>
        <p:txBody>
          <a:bodyPr/>
          <a:lstStyle/>
          <a:p>
            <a:fld id="{B6F15528-21DE-4FAA-801E-634DDDAF4B2B}" type="slidenum">
              <a:rPr lang="en-US" smtClean="0"/>
              <a:pPr/>
              <a:t>29</a:t>
            </a:fld>
            <a:endParaRPr lang="en-US" dirty="0"/>
          </a:p>
        </p:txBody>
      </p:sp>
      <p:sp>
        <p:nvSpPr>
          <p:cNvPr id="16" name="TextBox 15"/>
          <p:cNvSpPr txBox="1"/>
          <p:nvPr/>
        </p:nvSpPr>
        <p:spPr>
          <a:xfrm>
            <a:off x="2514601" y="6248400"/>
            <a:ext cx="5134419" cy="369332"/>
          </a:xfrm>
          <a:prstGeom prst="rect">
            <a:avLst/>
          </a:prstGeom>
          <a:noFill/>
          <a:ln>
            <a:solidFill>
              <a:srgbClr val="00B0F0"/>
            </a:solidFill>
          </a:ln>
        </p:spPr>
        <p:txBody>
          <a:bodyPr wrap="none" rtlCol="0">
            <a:spAutoFit/>
          </a:bodyPr>
          <a:lstStyle/>
          <a:p>
            <a:r>
              <a:rPr lang="en-US" b="1" dirty="0"/>
              <a:t>Student Postings are Evaluated for Technical Quality</a:t>
            </a:r>
          </a:p>
        </p:txBody>
      </p:sp>
      <p:sp>
        <p:nvSpPr>
          <p:cNvPr id="17" name="Rectangle 16"/>
          <p:cNvSpPr/>
          <p:nvPr/>
        </p:nvSpPr>
        <p:spPr>
          <a:xfrm>
            <a:off x="142875" y="5638802"/>
            <a:ext cx="8763000" cy="609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1" y="1142838"/>
            <a:ext cx="8677274" cy="2813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1" cy="1143000"/>
          </a:xfrm>
        </p:spPr>
        <p:txBody>
          <a:bodyPr>
            <a:normAutofit fontScale="90000"/>
          </a:bodyPr>
          <a:lstStyle/>
          <a:p>
            <a:r>
              <a:rPr lang="en-US" dirty="0"/>
              <a:t>What is the Electronic Design Notebook?</a:t>
            </a:r>
          </a:p>
        </p:txBody>
      </p:sp>
      <p:sp>
        <p:nvSpPr>
          <p:cNvPr id="7" name="Content Placeholder 6"/>
          <p:cNvSpPr>
            <a:spLocks noGrp="1"/>
          </p:cNvSpPr>
          <p:nvPr>
            <p:ph idx="1"/>
          </p:nvPr>
        </p:nvSpPr>
        <p:spPr>
          <a:xfrm>
            <a:off x="515257" y="1343840"/>
            <a:ext cx="8229600" cy="4525963"/>
          </a:xfrm>
        </p:spPr>
        <p:txBody>
          <a:bodyPr>
            <a:noAutofit/>
          </a:bodyPr>
          <a:lstStyle/>
          <a:p>
            <a:pPr marL="228600" indent="-228600"/>
            <a:r>
              <a:rPr lang="en-US" sz="2600" dirty="0"/>
              <a:t>A project management, documentation, and bug-tracking tool</a:t>
            </a:r>
          </a:p>
          <a:p>
            <a:pPr marL="228600" indent="-228600"/>
            <a:r>
              <a:rPr lang="en-US" sz="2600" dirty="0"/>
              <a:t>Includes a calendar and Gantt chart to aid visual representation of projects and their deadlines</a:t>
            </a:r>
          </a:p>
          <a:p>
            <a:pPr marL="228600" indent="-228600"/>
            <a:r>
              <a:rPr lang="en-US" sz="2600" dirty="0"/>
              <a:t>Supports multiple projects</a:t>
            </a:r>
          </a:p>
          <a:p>
            <a:pPr marL="228600" indent="-228600"/>
            <a:r>
              <a:rPr lang="en-US" sz="2600" dirty="0"/>
              <a:t>Provides integrated project management features, issue tracking, and support for multiple version control options</a:t>
            </a:r>
          </a:p>
          <a:p>
            <a:pPr marL="228600" indent="-228600"/>
            <a:r>
              <a:rPr lang="en-US" sz="2600" dirty="0"/>
              <a:t>Web-based </a:t>
            </a:r>
          </a:p>
          <a:p>
            <a:pPr marL="228600" indent="-228600"/>
            <a:r>
              <a:rPr lang="en-US" sz="2600" dirty="0"/>
              <a:t>Free and open source</a:t>
            </a:r>
          </a:p>
          <a:p>
            <a:pPr marL="228600" indent="-228600"/>
            <a:r>
              <a:rPr lang="en-US" sz="2600" dirty="0"/>
              <a:t>Similar to tools used in industry</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dirty="0"/>
          </a:p>
        </p:txBody>
      </p:sp>
      <p:sp>
        <p:nvSpPr>
          <p:cNvPr id="8" name="Rectangle 7"/>
          <p:cNvSpPr/>
          <p:nvPr/>
        </p:nvSpPr>
        <p:spPr>
          <a:xfrm>
            <a:off x="3994964" y="5895203"/>
            <a:ext cx="4803303" cy="276999"/>
          </a:xfrm>
          <a:prstGeom prst="rect">
            <a:avLst/>
          </a:prstGeom>
        </p:spPr>
        <p:txBody>
          <a:bodyPr wrap="none">
            <a:spAutoFit/>
          </a:bodyPr>
          <a:lstStyle/>
          <a:p>
            <a:r>
              <a:rPr lang="en-US" sz="1200" dirty="0"/>
              <a:t>Adapted from </a:t>
            </a:r>
            <a:r>
              <a:rPr lang="en-US" sz="1200" dirty="0">
                <a:hlinkClick r:id="rId3"/>
              </a:rPr>
              <a:t>http://en.wikipedia.org/wiki/Redmine</a:t>
            </a:r>
            <a:r>
              <a:rPr lang="en-US" sz="1200" dirty="0"/>
              <a:t>, accessed 3/14/2012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Version Control / Subversion</a:t>
            </a:r>
          </a:p>
        </p:txBody>
      </p:sp>
      <p:sp>
        <p:nvSpPr>
          <p:cNvPr id="17" name="Content Placeholder 16"/>
          <p:cNvSpPr>
            <a:spLocks noGrp="1"/>
          </p:cNvSpPr>
          <p:nvPr>
            <p:ph idx="1"/>
          </p:nvPr>
        </p:nvSpPr>
        <p:spPr>
          <a:xfrm>
            <a:off x="228600" y="1143000"/>
            <a:ext cx="4267200" cy="3505200"/>
          </a:xfrm>
        </p:spPr>
        <p:txBody>
          <a:bodyPr>
            <a:noAutofit/>
          </a:bodyPr>
          <a:lstStyle/>
          <a:p>
            <a:pPr>
              <a:buNone/>
            </a:pPr>
            <a:r>
              <a:rPr lang="en-US" sz="2500" u="sng" dirty="0"/>
              <a:t>Version Control is Used for:</a:t>
            </a:r>
          </a:p>
          <a:p>
            <a:pPr>
              <a:lnSpc>
                <a:spcPct val="80000"/>
              </a:lnSpc>
            </a:pPr>
            <a:r>
              <a:rPr lang="en-US" sz="2500" dirty="0"/>
              <a:t>Software Source Code – All Languages</a:t>
            </a:r>
          </a:p>
          <a:p>
            <a:pPr>
              <a:lnSpc>
                <a:spcPct val="80000"/>
              </a:lnSpc>
            </a:pPr>
            <a:r>
              <a:rPr lang="en-US" sz="2500" dirty="0"/>
              <a:t>Microsoft Office / OpenOffice / Latex Documents</a:t>
            </a:r>
          </a:p>
          <a:p>
            <a:pPr>
              <a:lnSpc>
                <a:spcPct val="80000"/>
              </a:lnSpc>
            </a:pPr>
            <a:r>
              <a:rPr lang="en-US" sz="2500" dirty="0"/>
              <a:t>Mechanical &amp; Electrical CAD Models</a:t>
            </a:r>
          </a:p>
          <a:p>
            <a:pPr>
              <a:lnSpc>
                <a:spcPct val="80000"/>
              </a:lnSpc>
            </a:pPr>
            <a:r>
              <a:rPr lang="en-US" sz="2500" dirty="0"/>
              <a:t>Data</a:t>
            </a:r>
          </a:p>
          <a:p>
            <a:endParaRPr lang="en-US" sz="2500" dirty="0"/>
          </a:p>
        </p:txBody>
      </p:sp>
      <p:sp>
        <p:nvSpPr>
          <p:cNvPr id="13" name="Slide Number Placeholder 12"/>
          <p:cNvSpPr>
            <a:spLocks noGrp="1"/>
          </p:cNvSpPr>
          <p:nvPr>
            <p:ph type="sldNum" sz="quarter" idx="12"/>
          </p:nvPr>
        </p:nvSpPr>
        <p:spPr/>
        <p:txBody>
          <a:bodyPr/>
          <a:lstStyle/>
          <a:p>
            <a:fld id="{B6F15528-21DE-4FAA-801E-634DDDAF4B2B}" type="slidenum">
              <a:rPr lang="en-US" smtClean="0"/>
              <a:pPr/>
              <a:t>30</a:t>
            </a:fld>
            <a:endParaRPr lang="en-US" dirty="0"/>
          </a:p>
        </p:txBody>
      </p:sp>
      <p:sp>
        <p:nvSpPr>
          <p:cNvPr id="14" name="Rectangle 13"/>
          <p:cNvSpPr/>
          <p:nvPr/>
        </p:nvSpPr>
        <p:spPr>
          <a:xfrm>
            <a:off x="533400" y="4819473"/>
            <a:ext cx="792480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t>Revision control</a:t>
            </a:r>
            <a:r>
              <a:rPr lang="en-US" sz="2400" dirty="0"/>
              <a:t>, also known as </a:t>
            </a:r>
            <a:r>
              <a:rPr lang="en-US" sz="2400" b="1" dirty="0"/>
              <a:t>version control</a:t>
            </a:r>
            <a:r>
              <a:rPr lang="en-US" sz="2400" dirty="0"/>
              <a:t> or </a:t>
            </a:r>
            <a:r>
              <a:rPr lang="en-US" sz="2400" b="1" dirty="0"/>
              <a:t>source control</a:t>
            </a:r>
            <a:r>
              <a:rPr lang="en-US" sz="2400" dirty="0"/>
              <a:t>, is the management of changes to files, documents, and programs.</a:t>
            </a:r>
          </a:p>
        </p:txBody>
      </p:sp>
      <p:sp>
        <p:nvSpPr>
          <p:cNvPr id="15" name="Rectangle 14"/>
          <p:cNvSpPr/>
          <p:nvPr/>
        </p:nvSpPr>
        <p:spPr>
          <a:xfrm>
            <a:off x="2667001" y="6352403"/>
            <a:ext cx="5289461" cy="276999"/>
          </a:xfrm>
          <a:prstGeom prst="rect">
            <a:avLst/>
          </a:prstGeom>
        </p:spPr>
        <p:txBody>
          <a:bodyPr wrap="none">
            <a:spAutoFit/>
          </a:bodyPr>
          <a:lstStyle/>
          <a:p>
            <a:r>
              <a:rPr lang="en-US" sz="1200" dirty="0"/>
              <a:t>Adapted from </a:t>
            </a:r>
            <a:r>
              <a:rPr lang="en-US" sz="1200" dirty="0">
                <a:hlinkClick r:id="rId3"/>
              </a:rPr>
              <a:t>http://en.wikipedia.org/wiki/Revision_control</a:t>
            </a:r>
            <a:r>
              <a:rPr lang="en-US" sz="1200" dirty="0"/>
              <a:t>, accessed 3/14/2012</a:t>
            </a:r>
          </a:p>
        </p:txBody>
      </p:sp>
      <p:sp>
        <p:nvSpPr>
          <p:cNvPr id="11" name="Content Placeholder 16"/>
          <p:cNvSpPr txBox="1">
            <a:spLocks/>
          </p:cNvSpPr>
          <p:nvPr/>
        </p:nvSpPr>
        <p:spPr>
          <a:xfrm>
            <a:off x="4800600" y="1143000"/>
            <a:ext cx="4191000" cy="350520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sng" strike="noStrike" kern="1200" cap="none" spc="0" normalizeH="0" baseline="0" noProof="0" dirty="0">
                <a:ln>
                  <a:noFill/>
                </a:ln>
                <a:solidFill>
                  <a:schemeClr val="tx1"/>
                </a:solidFill>
                <a:effectLst/>
                <a:uLnTx/>
                <a:uFillTx/>
                <a:latin typeface="+mn-lt"/>
                <a:ea typeface="+mn-ea"/>
                <a:cs typeface="+mn-cs"/>
              </a:rPr>
              <a:t>Key Features</a:t>
            </a:r>
            <a:r>
              <a:rPr kumimoji="0" lang="en-US" sz="3200" b="0" i="0" u="none" strike="noStrike" kern="1200" cap="none" spc="0" normalizeH="0" baseline="0" noProof="0" dirty="0">
                <a:ln>
                  <a:noFill/>
                </a:ln>
                <a:solidFill>
                  <a:schemeClr val="tx1"/>
                </a:solidFill>
                <a:effectLst/>
                <a:uLnTx/>
                <a:uFillTx/>
                <a:latin typeface="+mn-lt"/>
                <a:ea typeface="+mn-ea"/>
                <a:cs typeface="+mn-cs"/>
              </a:rPr>
              <a:t>:</a:t>
            </a:r>
          </a:p>
          <a:p>
            <a:pPr marL="342900" lvl="0" indent="-342900">
              <a:spcBef>
                <a:spcPct val="20000"/>
              </a:spcBef>
              <a:buFont typeface="Arial" pitchFamily="34" charset="0"/>
              <a:buChar char="•"/>
            </a:pPr>
            <a:r>
              <a:rPr lang="en-US" sz="3200" dirty="0"/>
              <a:t>Files stored by Subversion in repositories can be restored if accidentally deleted!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Impossible to overwrite another users files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Can be used to restore project work to your PC after a re-imaging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a:t>Can handle large files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Version Control / Subversion</a:t>
            </a:r>
          </a:p>
        </p:txBody>
      </p:sp>
      <p:sp>
        <p:nvSpPr>
          <p:cNvPr id="3075" name="Text Box 3"/>
          <p:cNvSpPr txBox="1">
            <a:spLocks noChangeArrowheads="1"/>
          </p:cNvSpPr>
          <p:nvPr/>
        </p:nvSpPr>
        <p:spPr bwMode="auto">
          <a:xfrm>
            <a:off x="2595564" y="5646428"/>
            <a:ext cx="4567237" cy="525772"/>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Times New Roman" pitchFamily="18" charset="0"/>
                <a:cs typeface="Arial" pitchFamily="34" charset="0"/>
              </a:rPr>
              <a:t>Figure 1 - Sample Subversion Folder Structure</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nvGrpSpPr>
          <p:cNvPr id="3" name="Group 10"/>
          <p:cNvGrpSpPr/>
          <p:nvPr/>
        </p:nvGrpSpPr>
        <p:grpSpPr>
          <a:xfrm>
            <a:off x="584201" y="1158874"/>
            <a:ext cx="7899400" cy="4937126"/>
            <a:chOff x="584200" y="1158874"/>
            <a:chExt cx="7899400" cy="4937126"/>
          </a:xfrm>
        </p:grpSpPr>
        <p:pic>
          <p:nvPicPr>
            <p:cNvPr id="9" name="Picture 2"/>
            <p:cNvPicPr>
              <a:picLocks noChangeAspect="1" noChangeArrowheads="1"/>
            </p:cNvPicPr>
            <p:nvPr/>
          </p:nvPicPr>
          <p:blipFill>
            <a:blip r:embed="rId3" cstate="print"/>
            <a:srcRect l="22381" t="21428" r="12857" b="11112"/>
            <a:stretch>
              <a:fillRect/>
            </a:stretch>
          </p:blipFill>
          <p:spPr bwMode="auto">
            <a:xfrm>
              <a:off x="584200" y="1158874"/>
              <a:ext cx="7899400" cy="4937126"/>
            </a:xfrm>
            <a:prstGeom prst="rect">
              <a:avLst/>
            </a:prstGeom>
            <a:noFill/>
            <a:ln w="9525">
              <a:noFill/>
              <a:miter lim="800000"/>
              <a:headEnd/>
              <a:tailEnd/>
            </a:ln>
          </p:spPr>
        </p:pic>
        <p:sp>
          <p:nvSpPr>
            <p:cNvPr id="10" name="Rectangle 9"/>
            <p:cNvSpPr/>
            <p:nvPr/>
          </p:nvSpPr>
          <p:spPr>
            <a:xfrm>
              <a:off x="2057400" y="4038600"/>
              <a:ext cx="304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4648200" y="5715002"/>
            <a:ext cx="28194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Sample Folder Structure Suitable for Most Projects</a:t>
            </a:r>
          </a:p>
        </p:txBody>
      </p:sp>
      <p:sp>
        <p:nvSpPr>
          <p:cNvPr id="13" name="Slide Number Placeholder 12"/>
          <p:cNvSpPr>
            <a:spLocks noGrp="1"/>
          </p:cNvSpPr>
          <p:nvPr>
            <p:ph type="sldNum" sz="quarter" idx="12"/>
          </p:nvPr>
        </p:nvSpPr>
        <p:spPr/>
        <p:txBody>
          <a:bodyPr/>
          <a:lstStyle/>
          <a:p>
            <a:fld id="{B6F15528-21DE-4FAA-801E-634DDDAF4B2B}" type="slidenum">
              <a:rPr lang="en-US" smtClean="0"/>
              <a:pPr/>
              <a:t>31</a:t>
            </a:fld>
            <a:endParaRPr lang="en-US" dirty="0"/>
          </a:p>
        </p:txBody>
      </p:sp>
      <p:sp>
        <p:nvSpPr>
          <p:cNvPr id="11" name="Rounded Rectangle 10"/>
          <p:cNvSpPr/>
          <p:nvPr/>
        </p:nvSpPr>
        <p:spPr>
          <a:xfrm>
            <a:off x="2057400" y="1635825"/>
            <a:ext cx="609600" cy="3048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 name="TextBox 13"/>
          <p:cNvSpPr txBox="1"/>
          <p:nvPr/>
        </p:nvSpPr>
        <p:spPr>
          <a:xfrm>
            <a:off x="3771900" y="1364344"/>
            <a:ext cx="4572000" cy="1200329"/>
          </a:xfrm>
          <a:prstGeom prst="rect">
            <a:avLst/>
          </a:prstGeom>
          <a:noFill/>
          <a:ln w="38100">
            <a:solidFill>
              <a:schemeClr val="accent2"/>
            </a:solidFill>
          </a:ln>
        </p:spPr>
        <p:txBody>
          <a:bodyPr wrap="square" rtlCol="0">
            <a:spAutoFit/>
          </a:bodyPr>
          <a:lstStyle/>
          <a:p>
            <a:r>
              <a:rPr lang="en-US" dirty="0"/>
              <a:t>“Tags” are made with / by your PE at the end of the semester as part of the technology transfer of your project. Do NOT work in that folder!</a:t>
            </a:r>
          </a:p>
        </p:txBody>
      </p:sp>
      <p:cxnSp>
        <p:nvCxnSpPr>
          <p:cNvPr id="16" name="Straight Arrow Connector 15"/>
          <p:cNvCxnSpPr/>
          <p:nvPr/>
        </p:nvCxnSpPr>
        <p:spPr>
          <a:xfrm flipH="1" flipV="1">
            <a:off x="2743200" y="1752600"/>
            <a:ext cx="914400" cy="762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Goes Where?</a:t>
            </a:r>
          </a:p>
        </p:txBody>
      </p:sp>
      <p:sp>
        <p:nvSpPr>
          <p:cNvPr id="4" name="Content Placeholder 3"/>
          <p:cNvSpPr>
            <a:spLocks noGrp="1"/>
          </p:cNvSpPr>
          <p:nvPr>
            <p:ph idx="1"/>
          </p:nvPr>
        </p:nvSpPr>
        <p:spPr/>
        <p:txBody>
          <a:bodyPr>
            <a:normAutofit fontScale="85000" lnSpcReduction="20000"/>
          </a:bodyPr>
          <a:lstStyle/>
          <a:p>
            <a:r>
              <a:rPr lang="en-US" dirty="0"/>
              <a:t>The Electronic Design Notebook has multiple places where information is stored:</a:t>
            </a:r>
          </a:p>
          <a:p>
            <a:pPr lvl="1"/>
            <a:r>
              <a:rPr lang="en-US" dirty="0"/>
              <a:t>Forums</a:t>
            </a:r>
          </a:p>
          <a:p>
            <a:pPr lvl="1"/>
            <a:r>
              <a:rPr lang="en-US" dirty="0"/>
              <a:t>Issues</a:t>
            </a:r>
          </a:p>
          <a:p>
            <a:pPr lvl="1"/>
            <a:r>
              <a:rPr lang="en-US" dirty="0"/>
              <a:t>Wiki</a:t>
            </a:r>
          </a:p>
          <a:p>
            <a:pPr lvl="1"/>
            <a:r>
              <a:rPr lang="en-US" dirty="0"/>
              <a:t>Repository</a:t>
            </a:r>
          </a:p>
          <a:p>
            <a:r>
              <a:rPr lang="en-US" dirty="0"/>
              <a:t>See the Capstone Support Wiki for guidance:</a:t>
            </a:r>
            <a:br>
              <a:rPr lang="en-US" dirty="0"/>
            </a:br>
            <a:r>
              <a:rPr lang="en-US" dirty="0">
                <a:hlinkClick r:id="rId2"/>
              </a:rPr>
              <a:t>https://designlab.eng.rpi.edu/redmine/projects/capstone-support-dev/wiki/EDN_FAQ</a:t>
            </a:r>
            <a:endParaRPr lang="en-US" dirty="0"/>
          </a:p>
          <a:p>
            <a:r>
              <a:rPr lang="en-US" dirty="0"/>
              <a:t>There is a search box in the upper right corner - </a:t>
            </a:r>
            <a:r>
              <a:rPr lang="en-US" b="1" i="1" dirty="0"/>
              <a:t>use it </a:t>
            </a:r>
            <a:r>
              <a:rPr lang="en-US" dirty="0"/>
              <a:t>to find things in your project or the Capstone Support Wiki!</a:t>
            </a:r>
          </a:p>
          <a:p>
            <a:pPr>
              <a:buNone/>
            </a:pPr>
            <a:endParaRPr lang="en-US" dirty="0"/>
          </a:p>
          <a:p>
            <a:pPr lvl="1"/>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a:t>
            </a:r>
          </a:p>
        </p:txBody>
      </p:sp>
      <p:sp>
        <p:nvSpPr>
          <p:cNvPr id="3" name="Content Placeholder 2"/>
          <p:cNvSpPr>
            <a:spLocks noGrp="1"/>
          </p:cNvSpPr>
          <p:nvPr>
            <p:ph idx="1"/>
          </p:nvPr>
        </p:nvSpPr>
        <p:spPr/>
        <p:txBody>
          <a:bodyPr>
            <a:normAutofit fontScale="85000" lnSpcReduction="10000"/>
          </a:bodyPr>
          <a:lstStyle/>
          <a:p>
            <a:r>
              <a:rPr lang="en-US" dirty="0"/>
              <a:t>For forums / issues / wiki – post text directly into the system instead of posting a Word or PDF attachment. </a:t>
            </a:r>
            <a:r>
              <a:rPr lang="en-US" b="1" i="1" dirty="0"/>
              <a:t>Attachments are not searched! </a:t>
            </a:r>
          </a:p>
          <a:p>
            <a:r>
              <a:rPr lang="en-US" dirty="0"/>
              <a:t>Do not ‘double post’ – do not attach a document AND paste the contents of that document into the post. Do one or the other!</a:t>
            </a:r>
          </a:p>
          <a:p>
            <a:r>
              <a:rPr lang="en-US" dirty="0"/>
              <a:t>Post information to the EDN instead of sharing via email. Team members, instructors, sponsor/mentors, and people from next semester’s group can not see those emails! And you run the risk of violating your agreement to protect intellectual property.</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Inventory Management</a:t>
            </a:r>
          </a:p>
        </p:txBody>
      </p:sp>
      <p:pic>
        <p:nvPicPr>
          <p:cNvPr id="6" name="Picture 2"/>
          <p:cNvPicPr>
            <a:picLocks noChangeAspect="1" noChangeArrowheads="1"/>
          </p:cNvPicPr>
          <p:nvPr/>
        </p:nvPicPr>
        <p:blipFill>
          <a:blip r:embed="rId2" cstate="print"/>
          <a:srcRect t="10667" r="12381" b="39809"/>
          <a:stretch>
            <a:fillRect/>
          </a:stretch>
        </p:blipFill>
        <p:spPr bwMode="auto">
          <a:xfrm>
            <a:off x="76200" y="1333500"/>
            <a:ext cx="8951742" cy="3162300"/>
          </a:xfrm>
          <a:prstGeom prst="rect">
            <a:avLst/>
          </a:prstGeom>
          <a:noFill/>
          <a:ln w="9525">
            <a:noFill/>
            <a:miter lim="800000"/>
            <a:headEnd/>
            <a:tailEnd/>
          </a:ln>
        </p:spPr>
      </p:pic>
      <p:sp>
        <p:nvSpPr>
          <p:cNvPr id="7" name="TextBox 6"/>
          <p:cNvSpPr txBox="1"/>
          <p:nvPr/>
        </p:nvSpPr>
        <p:spPr>
          <a:xfrm>
            <a:off x="457200" y="4572001"/>
            <a:ext cx="7924800" cy="1477328"/>
          </a:xfrm>
          <a:prstGeom prst="rect">
            <a:avLst/>
          </a:prstGeom>
          <a:noFill/>
        </p:spPr>
        <p:txBody>
          <a:bodyPr wrap="square" rtlCol="0">
            <a:spAutoFit/>
          </a:bodyPr>
          <a:lstStyle/>
          <a:p>
            <a:pPr marL="225425" indent="-225425">
              <a:buFont typeface="Arial" pitchFamily="34" charset="0"/>
              <a:buChar char="•"/>
            </a:pPr>
            <a:r>
              <a:rPr lang="en-US" b="1" dirty="0"/>
              <a:t>Supports both Resource Books (Book Shelf) and Lab Materials (Device Room)</a:t>
            </a:r>
          </a:p>
          <a:p>
            <a:pPr marL="225425" indent="-225425">
              <a:buFont typeface="Arial" pitchFamily="34" charset="0"/>
              <a:buChar char="•"/>
            </a:pPr>
            <a:r>
              <a:rPr lang="en-US" b="1" dirty="0"/>
              <a:t>Shows who currently has the book / equipment</a:t>
            </a:r>
          </a:p>
          <a:p>
            <a:pPr marL="682625" lvl="1" indent="-225425">
              <a:buFont typeface="Arial" pitchFamily="34" charset="0"/>
              <a:buChar char="•"/>
            </a:pPr>
            <a:r>
              <a:rPr lang="en-US" b="1" dirty="0"/>
              <a:t>Pseudo Users “</a:t>
            </a:r>
            <a:r>
              <a:rPr lang="en-US" b="1" dirty="0">
                <a:solidFill>
                  <a:srgbClr val="FF0000"/>
                </a:solidFill>
              </a:rPr>
              <a:t>A cabinet 2” </a:t>
            </a:r>
            <a:r>
              <a:rPr lang="en-US" b="1" dirty="0"/>
              <a:t>and</a:t>
            </a:r>
            <a:r>
              <a:rPr lang="en-US" b="1" dirty="0">
                <a:solidFill>
                  <a:srgbClr val="FF0000"/>
                </a:solidFill>
              </a:rPr>
              <a:t> “storage.jec2027</a:t>
            </a:r>
            <a:r>
              <a:rPr lang="en-US" b="1" dirty="0"/>
              <a:t>” for Storage Locations    OR</a:t>
            </a:r>
          </a:p>
          <a:p>
            <a:pPr marL="682625" lvl="1" indent="-225425">
              <a:buFont typeface="Arial" pitchFamily="34" charset="0"/>
              <a:buChar char="•"/>
            </a:pPr>
            <a:r>
              <a:rPr lang="en-US" b="1" dirty="0"/>
              <a:t>Actual person’s name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34</a:t>
            </a:fld>
            <a:endParaRPr lang="en-US" dirty="0"/>
          </a:p>
        </p:txBody>
      </p:sp>
      <p:sp>
        <p:nvSpPr>
          <p:cNvPr id="3" name="TextBox 2"/>
          <p:cNvSpPr txBox="1"/>
          <p:nvPr/>
        </p:nvSpPr>
        <p:spPr>
          <a:xfrm>
            <a:off x="6870106" y="3925671"/>
            <a:ext cx="2267544" cy="646331"/>
          </a:xfrm>
          <a:prstGeom prst="rect">
            <a:avLst/>
          </a:prstGeom>
          <a:noFill/>
        </p:spPr>
        <p:txBody>
          <a:bodyPr wrap="none" rtlCol="0">
            <a:spAutoFit/>
          </a:bodyPr>
          <a:lstStyle/>
          <a:p>
            <a:pPr algn="ctr"/>
            <a:r>
              <a:rPr lang="en-US" b="1" dirty="0"/>
              <a:t>Books and Equipment</a:t>
            </a:r>
          </a:p>
          <a:p>
            <a:pPr algn="ctr"/>
            <a:r>
              <a:rPr lang="en-US" b="1" dirty="0"/>
              <a:t>can be signed out</a:t>
            </a:r>
          </a:p>
        </p:txBody>
      </p:sp>
      <p:sp>
        <p:nvSpPr>
          <p:cNvPr id="4" name="Right Arrow 3"/>
          <p:cNvSpPr/>
          <p:nvPr/>
        </p:nvSpPr>
        <p:spPr>
          <a:xfrm rot="16760133">
            <a:off x="7619603" y="3220027"/>
            <a:ext cx="926492" cy="6084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707498" y="2362200"/>
            <a:ext cx="1207902" cy="552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11" y="1743221"/>
            <a:ext cx="4876800" cy="310937"/>
          </a:xfrm>
          <a:prstGeom prst="rect">
            <a:avLst/>
          </a:prstGeom>
        </p:spPr>
      </p:pic>
      <p:sp>
        <p:nvSpPr>
          <p:cNvPr id="9" name="Rounded Rectangle 8"/>
          <p:cNvSpPr/>
          <p:nvPr/>
        </p:nvSpPr>
        <p:spPr>
          <a:xfrm>
            <a:off x="3276600" y="1749356"/>
            <a:ext cx="914400" cy="3048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Student Progress</a:t>
            </a:r>
          </a:p>
        </p:txBody>
      </p:sp>
      <p:sp>
        <p:nvSpPr>
          <p:cNvPr id="3" name="Content Placeholder 2"/>
          <p:cNvSpPr>
            <a:spLocks noGrp="1"/>
          </p:cNvSpPr>
          <p:nvPr>
            <p:ph idx="1"/>
          </p:nvPr>
        </p:nvSpPr>
        <p:spPr>
          <a:xfrm>
            <a:off x="457200" y="1219201"/>
            <a:ext cx="8229600" cy="4343400"/>
          </a:xfrm>
        </p:spPr>
        <p:txBody>
          <a:bodyPr/>
          <a:lstStyle/>
          <a:p>
            <a:r>
              <a:rPr lang="en-US" dirty="0"/>
              <a:t>Last Login Date</a:t>
            </a:r>
          </a:p>
          <a:p>
            <a:pPr lvl="1"/>
            <a:r>
              <a:rPr lang="en-US" dirty="0"/>
              <a:t>Participating Students Will Login Every 1-2 Day</a:t>
            </a:r>
          </a:p>
          <a:p>
            <a:r>
              <a:rPr lang="en-US" dirty="0"/>
              <a:t>Activity by User</a:t>
            </a:r>
          </a:p>
          <a:p>
            <a:pPr lvl="1"/>
            <a:r>
              <a:rPr lang="en-US" dirty="0"/>
              <a:t>Timing of Posts</a:t>
            </a:r>
          </a:p>
          <a:p>
            <a:pPr lvl="1"/>
            <a:r>
              <a:rPr lang="en-US" dirty="0"/>
              <a:t>Relevance / Content / Quality of Posts</a:t>
            </a:r>
          </a:p>
          <a:p>
            <a:pPr lvl="1"/>
            <a:r>
              <a:rPr lang="en-US" dirty="0"/>
              <a:t>New Material vs. Knowledge Synthesis</a:t>
            </a:r>
          </a:p>
          <a:p>
            <a:pPr lvl="1"/>
            <a:r>
              <a:rPr lang="en-US" dirty="0"/>
              <a:t>Participating students will have frequent postings of significant technical content</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35</a:t>
            </a:fld>
            <a:endParaRPr lang="en-US" dirty="0"/>
          </a:p>
        </p:txBody>
      </p:sp>
      <p:sp>
        <p:nvSpPr>
          <p:cNvPr id="8" name="TextBox 7"/>
          <p:cNvSpPr txBox="1"/>
          <p:nvPr/>
        </p:nvSpPr>
        <p:spPr>
          <a:xfrm>
            <a:off x="457200" y="5638802"/>
            <a:ext cx="8229600" cy="461665"/>
          </a:xfrm>
          <a:prstGeom prst="rect">
            <a:avLst/>
          </a:prstGeom>
          <a:noFill/>
          <a:ln>
            <a:solidFill>
              <a:srgbClr val="00B0F0"/>
            </a:solidFill>
          </a:ln>
        </p:spPr>
        <p:txBody>
          <a:bodyPr wrap="square" rtlCol="0">
            <a:spAutoFit/>
          </a:bodyPr>
          <a:lstStyle/>
          <a:p>
            <a:pPr algn="ctr"/>
            <a:r>
              <a:rPr lang="en-US" sz="2400" b="1" dirty="0"/>
              <a:t>Student Postings are Evaluated for Technical Quality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heckerboard(across)">
                                      <p:cBhvr>
                                        <p:cTn id="24" dur="500"/>
                                        <p:tgtEl>
                                          <p:spTgt spid="3">
                                            <p:txEl>
                                              <p:pRg st="5" end="5"/>
                                            </p:txEl>
                                          </p:spTgt>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Statistics</a:t>
            </a:r>
          </a:p>
        </p:txBody>
      </p:sp>
      <p:graphicFrame>
        <p:nvGraphicFramePr>
          <p:cNvPr id="4" name="Table 3"/>
          <p:cNvGraphicFramePr>
            <a:graphicFrameLocks noGrp="1"/>
          </p:cNvGraphicFramePr>
          <p:nvPr>
            <p:extLst>
              <p:ext uri="{D42A27DB-BD31-4B8C-83A1-F6EECF244321}">
                <p14:modId xmlns:p14="http://schemas.microsoft.com/office/powerpoint/2010/main" val="602674342"/>
              </p:ext>
            </p:extLst>
          </p:nvPr>
        </p:nvGraphicFramePr>
        <p:xfrm>
          <a:off x="762000" y="1524000"/>
          <a:ext cx="7620001" cy="3352800"/>
        </p:xfrm>
        <a:graphic>
          <a:graphicData uri="http://schemas.openxmlformats.org/drawingml/2006/table">
            <a:tbl>
              <a:tblPr>
                <a:tableStyleId>{5C22544A-7EE6-4342-B048-85BDC9FD1C3A}</a:tableStyleId>
              </a:tblPr>
              <a:tblGrid>
                <a:gridCol w="1063256">
                  <a:extLst>
                    <a:ext uri="{9D8B030D-6E8A-4147-A177-3AD203B41FA5}">
                      <a16:colId xmlns:a16="http://schemas.microsoft.com/office/drawing/2014/main" val="20000"/>
                    </a:ext>
                  </a:extLst>
                </a:gridCol>
                <a:gridCol w="1063256">
                  <a:extLst>
                    <a:ext uri="{9D8B030D-6E8A-4147-A177-3AD203B41FA5}">
                      <a16:colId xmlns:a16="http://schemas.microsoft.com/office/drawing/2014/main" val="20001"/>
                    </a:ext>
                  </a:extLst>
                </a:gridCol>
                <a:gridCol w="1063256">
                  <a:extLst>
                    <a:ext uri="{9D8B030D-6E8A-4147-A177-3AD203B41FA5}">
                      <a16:colId xmlns:a16="http://schemas.microsoft.com/office/drawing/2014/main" val="20002"/>
                    </a:ext>
                  </a:extLst>
                </a:gridCol>
                <a:gridCol w="1240465">
                  <a:extLst>
                    <a:ext uri="{9D8B030D-6E8A-4147-A177-3AD203B41FA5}">
                      <a16:colId xmlns:a16="http://schemas.microsoft.com/office/drawing/2014/main" val="20003"/>
                    </a:ext>
                  </a:extLst>
                </a:gridCol>
                <a:gridCol w="1063256">
                  <a:extLst>
                    <a:ext uri="{9D8B030D-6E8A-4147-A177-3AD203B41FA5}">
                      <a16:colId xmlns:a16="http://schemas.microsoft.com/office/drawing/2014/main" val="20004"/>
                    </a:ext>
                  </a:extLst>
                </a:gridCol>
                <a:gridCol w="1063256">
                  <a:extLst>
                    <a:ext uri="{9D8B030D-6E8A-4147-A177-3AD203B41FA5}">
                      <a16:colId xmlns:a16="http://schemas.microsoft.com/office/drawing/2014/main" val="20005"/>
                    </a:ext>
                  </a:extLst>
                </a:gridCol>
                <a:gridCol w="1063256">
                  <a:extLst>
                    <a:ext uri="{9D8B030D-6E8A-4147-A177-3AD203B41FA5}">
                      <a16:colId xmlns:a16="http://schemas.microsoft.com/office/drawing/2014/main" val="20006"/>
                    </a:ext>
                  </a:extLst>
                </a:gridCol>
              </a:tblGrid>
              <a:tr h="462455">
                <a:tc rowSpan="2">
                  <a:txBody>
                    <a:bodyPr/>
                    <a:lstStyle/>
                    <a:p>
                      <a:pPr algn="ctr" fontAlgn="ctr"/>
                      <a:r>
                        <a:rPr lang="en-US" sz="2000" u="none" strike="noStrike" dirty="0">
                          <a:effectLst/>
                        </a:rPr>
                        <a:t>ID</a:t>
                      </a:r>
                      <a:endParaRPr lang="en-US" sz="2000" b="0" i="0" u="none" strike="noStrike" dirty="0">
                        <a:solidFill>
                          <a:srgbClr val="000000"/>
                        </a:solidFill>
                        <a:effectLst/>
                        <a:latin typeface="Calibri"/>
                      </a:endParaRPr>
                    </a:p>
                  </a:txBody>
                  <a:tcPr marL="9525" marR="9525" marT="9525" marB="0" anchor="ctr"/>
                </a:tc>
                <a:tc rowSpan="2">
                  <a:txBody>
                    <a:bodyPr/>
                    <a:lstStyle/>
                    <a:p>
                      <a:pPr algn="ctr" fontAlgn="ctr"/>
                      <a:r>
                        <a:rPr lang="en-US" sz="2000" u="none" strike="noStrike" dirty="0">
                          <a:effectLst/>
                        </a:rPr>
                        <a:t>Forum</a:t>
                      </a:r>
                      <a:endParaRPr lang="en-US" sz="2000" b="0" i="0" u="none" strike="noStrike" dirty="0">
                        <a:solidFill>
                          <a:srgbClr val="000000"/>
                        </a:solidFill>
                        <a:effectLst/>
                        <a:latin typeface="Calibri"/>
                      </a:endParaRPr>
                    </a:p>
                  </a:txBody>
                  <a:tcPr marL="9525" marR="9525" marT="9525" marB="0" anchor="ctr"/>
                </a:tc>
                <a:tc rowSpan="2">
                  <a:txBody>
                    <a:bodyPr/>
                    <a:lstStyle/>
                    <a:p>
                      <a:pPr algn="ctr" fontAlgn="ctr"/>
                      <a:r>
                        <a:rPr lang="en-US" sz="2000" u="none" strike="noStrike" dirty="0">
                          <a:effectLst/>
                        </a:rPr>
                        <a:t>Wiki</a:t>
                      </a:r>
                      <a:endParaRPr lang="en-US" sz="2000" b="0" i="0" u="none" strike="noStrike" dirty="0">
                        <a:solidFill>
                          <a:srgbClr val="000000"/>
                        </a:solidFill>
                        <a:effectLst/>
                        <a:latin typeface="Calibri"/>
                      </a:endParaRPr>
                    </a:p>
                  </a:txBody>
                  <a:tcPr marL="9525" marR="9525" marT="9525" marB="0" anchor="ctr"/>
                </a:tc>
                <a:tc rowSpan="2">
                  <a:txBody>
                    <a:bodyPr/>
                    <a:lstStyle/>
                    <a:p>
                      <a:pPr algn="ctr" fontAlgn="ctr"/>
                      <a:r>
                        <a:rPr lang="en-US" sz="2000" u="none" strike="noStrike" dirty="0">
                          <a:effectLst/>
                        </a:rPr>
                        <a:t>Repository</a:t>
                      </a:r>
                      <a:endParaRPr lang="en-US" sz="2000" b="0" i="0" u="none" strike="noStrike" dirty="0">
                        <a:solidFill>
                          <a:srgbClr val="000000"/>
                        </a:solidFill>
                        <a:effectLst/>
                        <a:latin typeface="Calibri"/>
                      </a:endParaRPr>
                    </a:p>
                  </a:txBody>
                  <a:tcPr marL="9525" marR="9525" marT="9525" marB="0" anchor="ctr"/>
                </a:tc>
                <a:tc gridSpan="3">
                  <a:txBody>
                    <a:bodyPr/>
                    <a:lstStyle/>
                    <a:p>
                      <a:pPr algn="ctr" fontAlgn="ctr"/>
                      <a:r>
                        <a:rPr lang="en-US" sz="2000" b="1" u="none" strike="noStrike" dirty="0">
                          <a:effectLst/>
                        </a:rPr>
                        <a:t>Issues</a:t>
                      </a:r>
                      <a:endParaRPr lang="en-US" sz="2000" b="1" i="0" u="none" strike="noStrike" dirty="0">
                        <a:solidFill>
                          <a:srgbClr val="000000"/>
                        </a:solidFill>
                        <a:effectLst/>
                        <a:latin typeface="Calibri"/>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62455">
                <a:tc vMerge="1">
                  <a:txBody>
                    <a:bodyPr/>
                    <a:lstStyle/>
                    <a:p>
                      <a:pPr algn="ctr" fontAlgn="ctr"/>
                      <a:endParaRPr lang="en-US" sz="2000" b="0" i="0" u="none" strike="noStrike" dirty="0">
                        <a:solidFill>
                          <a:srgbClr val="000000"/>
                        </a:solidFill>
                        <a:effectLst/>
                        <a:latin typeface="Calibri"/>
                      </a:endParaRPr>
                    </a:p>
                  </a:txBody>
                  <a:tcPr marL="9525" marR="9525" marT="9525" marB="0" anchor="ctr"/>
                </a:tc>
                <a:tc vMerge="1">
                  <a:txBody>
                    <a:bodyPr/>
                    <a:lstStyle/>
                    <a:p>
                      <a:pPr algn="ctr" fontAlgn="ctr"/>
                      <a:endParaRPr lang="en-US" sz="2000" b="0" i="0" u="none" strike="noStrike" dirty="0">
                        <a:solidFill>
                          <a:srgbClr val="000000"/>
                        </a:solidFill>
                        <a:effectLst/>
                        <a:latin typeface="Calibri"/>
                      </a:endParaRPr>
                    </a:p>
                  </a:txBody>
                  <a:tcPr marL="9525" marR="9525" marT="9525" marB="0" anchor="ctr"/>
                </a:tc>
                <a:tc vMerge="1">
                  <a:txBody>
                    <a:bodyPr/>
                    <a:lstStyle/>
                    <a:p>
                      <a:pPr algn="ctr" fontAlgn="ctr"/>
                      <a:endParaRPr lang="en-US" sz="2000" b="0" i="0" u="none" strike="noStrike" dirty="0">
                        <a:solidFill>
                          <a:srgbClr val="000000"/>
                        </a:solidFill>
                        <a:effectLst/>
                        <a:latin typeface="Calibri"/>
                      </a:endParaRPr>
                    </a:p>
                  </a:txBody>
                  <a:tcPr marL="9525" marR="9525" marT="9525" marB="0" anchor="ctr"/>
                </a:tc>
                <a:tc vMerge="1">
                  <a:txBody>
                    <a:bodyPr/>
                    <a:lstStyle/>
                    <a:p>
                      <a:pPr algn="ctr" fontAlgn="ct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dirty="0">
                          <a:effectLst/>
                        </a:rPr>
                        <a:t>Total</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dirty="0">
                          <a:effectLst/>
                        </a:rPr>
                        <a:t>Created</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dirty="0">
                          <a:effectLst/>
                        </a:rPr>
                        <a:t>Updates</a:t>
                      </a:r>
                      <a:endParaRPr lang="en-US" sz="20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1"/>
                  </a:ext>
                </a:extLst>
              </a:tr>
              <a:tr h="485578">
                <a:tc>
                  <a:txBody>
                    <a:bodyPr/>
                    <a:lstStyle/>
                    <a:p>
                      <a:pPr algn="l" fontAlgn="ctr"/>
                      <a:r>
                        <a:rPr lang="en-US" sz="2000" b="0" i="0" u="none" strike="noStrike" dirty="0">
                          <a:solidFill>
                            <a:schemeClr val="dk1"/>
                          </a:solidFill>
                          <a:effectLst/>
                          <a:latin typeface="+mn-lt"/>
                        </a:rPr>
                        <a:t>Student</a:t>
                      </a:r>
                      <a:r>
                        <a:rPr lang="en-US" sz="2000" b="0" i="0" u="none" strike="noStrike" baseline="0" dirty="0">
                          <a:solidFill>
                            <a:schemeClr val="dk1"/>
                          </a:solidFill>
                          <a:effectLst/>
                          <a:latin typeface="+mn-lt"/>
                        </a:rPr>
                        <a:t> 1</a:t>
                      </a:r>
                      <a:endParaRPr lang="en-US" sz="2000" b="0" i="0" u="none" strike="noStrike" dirty="0">
                        <a:solidFill>
                          <a:srgbClr val="000000"/>
                        </a:solidFill>
                        <a:effectLst/>
                        <a:latin typeface="Calibri"/>
                      </a:endParaRPr>
                    </a:p>
                  </a:txBody>
                  <a:tcPr marL="9525" marR="9525" marT="9525" marB="0" anchor="ctr"/>
                </a:tc>
                <a:tc>
                  <a:txBody>
                    <a:bodyPr/>
                    <a:lstStyle/>
                    <a:p>
                      <a:pPr algn="r" fontAlgn="ctr"/>
                      <a:r>
                        <a:rPr lang="en-US" sz="2000" u="none" strike="noStrike" dirty="0">
                          <a:effectLst/>
                        </a:rPr>
                        <a:t>11</a:t>
                      </a:r>
                      <a:endParaRPr lang="en-US" sz="2000" b="0" i="0" u="none" strike="noStrike" dirty="0">
                        <a:solidFill>
                          <a:srgbClr val="484848"/>
                        </a:solidFill>
                        <a:effectLst/>
                        <a:latin typeface="Verdana"/>
                      </a:endParaRPr>
                    </a:p>
                  </a:txBody>
                  <a:tcPr marL="9525" marR="9525" marT="9525" marB="0" anchor="ctr"/>
                </a:tc>
                <a:tc>
                  <a:txBody>
                    <a:bodyPr/>
                    <a:lstStyle/>
                    <a:p>
                      <a:pPr algn="r" fontAlgn="ctr"/>
                      <a:r>
                        <a:rPr lang="en-US" sz="2000" u="none" strike="noStrike" dirty="0">
                          <a:effectLst/>
                        </a:rPr>
                        <a:t>1</a:t>
                      </a:r>
                      <a:endParaRPr lang="en-US" sz="2000" b="0" i="0" u="none" strike="noStrike" dirty="0">
                        <a:solidFill>
                          <a:srgbClr val="484848"/>
                        </a:solidFill>
                        <a:effectLst/>
                        <a:latin typeface="Verdana"/>
                      </a:endParaRPr>
                    </a:p>
                  </a:txBody>
                  <a:tcPr marL="9525" marR="9525" marT="9525" marB="0" anchor="ctr"/>
                </a:tc>
                <a:tc>
                  <a:txBody>
                    <a:bodyPr/>
                    <a:lstStyle/>
                    <a:p>
                      <a:pPr algn="r" fontAlgn="ctr"/>
                      <a:r>
                        <a:rPr lang="en-US" sz="2000" u="none" strike="noStrike" dirty="0">
                          <a:effectLst/>
                        </a:rPr>
                        <a:t>11</a:t>
                      </a:r>
                      <a:endParaRPr lang="en-US" sz="2000" b="0" i="0" u="none" strike="noStrike" dirty="0">
                        <a:solidFill>
                          <a:srgbClr val="484848"/>
                        </a:solidFill>
                        <a:effectLst/>
                        <a:latin typeface="Verdana"/>
                      </a:endParaRPr>
                    </a:p>
                  </a:txBody>
                  <a:tcPr marL="9525" marR="9525" marT="9525" marB="0" anchor="ctr"/>
                </a:tc>
                <a:tc>
                  <a:txBody>
                    <a:bodyPr/>
                    <a:lstStyle/>
                    <a:p>
                      <a:pPr algn="r" fontAlgn="ctr"/>
                      <a:r>
                        <a:rPr lang="en-US" sz="2000" u="none" strike="noStrike" dirty="0">
                          <a:effectLst/>
                        </a:rPr>
                        <a:t>11</a:t>
                      </a:r>
                      <a:endParaRPr lang="en-US" sz="2000" b="0" i="0" u="none" strike="noStrike" dirty="0">
                        <a:solidFill>
                          <a:srgbClr val="484848"/>
                        </a:solidFill>
                        <a:effectLst/>
                        <a:latin typeface="Verdana"/>
                      </a:endParaRPr>
                    </a:p>
                  </a:txBody>
                  <a:tcPr marL="9525" marR="9525" marT="9525" marB="0" anchor="ctr"/>
                </a:tc>
                <a:tc>
                  <a:txBody>
                    <a:bodyPr/>
                    <a:lstStyle/>
                    <a:p>
                      <a:pPr algn="r" fontAlgn="ctr"/>
                      <a:r>
                        <a:rPr lang="en-US" sz="2000" u="none" strike="noStrike" dirty="0">
                          <a:effectLst/>
                        </a:rPr>
                        <a:t>4</a:t>
                      </a:r>
                      <a:endParaRPr lang="en-US" sz="2000" b="0" i="0" u="none" strike="noStrike" dirty="0">
                        <a:solidFill>
                          <a:srgbClr val="484848"/>
                        </a:solidFill>
                        <a:effectLst/>
                        <a:latin typeface="Verdana"/>
                      </a:endParaRPr>
                    </a:p>
                  </a:txBody>
                  <a:tcPr marL="9525" marR="9525" marT="9525" marB="0" anchor="ctr"/>
                </a:tc>
                <a:tc>
                  <a:txBody>
                    <a:bodyPr/>
                    <a:lstStyle/>
                    <a:p>
                      <a:pPr algn="r" fontAlgn="ctr"/>
                      <a:r>
                        <a:rPr lang="en-US" sz="2000" u="none" strike="noStrike" dirty="0">
                          <a:effectLst/>
                        </a:rPr>
                        <a:t>7</a:t>
                      </a:r>
                      <a:endParaRPr lang="en-US" sz="2000" b="0" i="0" u="none" strike="noStrike" dirty="0">
                        <a:solidFill>
                          <a:srgbClr val="484848"/>
                        </a:solidFill>
                        <a:effectLst/>
                        <a:latin typeface="Verdana"/>
                      </a:endParaRPr>
                    </a:p>
                  </a:txBody>
                  <a:tcPr marL="9525" marR="9525" marT="9525" marB="0" anchor="ctr"/>
                </a:tc>
                <a:extLst>
                  <a:ext uri="{0D108BD9-81ED-4DB2-BD59-A6C34878D82A}">
                    <a16:rowId xmlns:a16="http://schemas.microsoft.com/office/drawing/2014/main" val="10002"/>
                  </a:ext>
                </a:extLst>
              </a:tr>
              <a:tr h="485578">
                <a:tc>
                  <a:txBody>
                    <a:bodyPr/>
                    <a:lstStyle/>
                    <a:p>
                      <a:pPr algn="l" fontAlgn="ctr"/>
                      <a:r>
                        <a:rPr lang="en-US" sz="2000" b="0" i="0" u="none" strike="noStrike" dirty="0">
                          <a:solidFill>
                            <a:schemeClr val="dk1"/>
                          </a:solidFill>
                          <a:effectLst/>
                          <a:latin typeface="+mn-lt"/>
                        </a:rPr>
                        <a:t>Student</a:t>
                      </a:r>
                      <a:r>
                        <a:rPr lang="en-US" sz="2000" b="0" i="0" u="none" strike="noStrike" baseline="0" dirty="0">
                          <a:solidFill>
                            <a:schemeClr val="dk1"/>
                          </a:solidFill>
                          <a:effectLst/>
                          <a:latin typeface="+mn-lt"/>
                        </a:rPr>
                        <a:t> 2</a:t>
                      </a:r>
                      <a:endParaRPr lang="en-US" sz="2000" b="0"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a:effectLst/>
                        </a:rPr>
                        <a:t>1</a:t>
                      </a:r>
                      <a:endParaRPr lang="en-US" sz="2000" b="0" i="0" u="none" strike="noStrike" dirty="0">
                        <a:solidFill>
                          <a:srgbClr val="FF0000"/>
                        </a:solidFill>
                        <a:effectLst/>
                        <a:latin typeface="Verdana"/>
                      </a:endParaRPr>
                    </a:p>
                  </a:txBody>
                  <a:tcPr marL="9525" marR="9525" marT="9525" marB="0" anchor="ctr"/>
                </a:tc>
                <a:tc>
                  <a:txBody>
                    <a:bodyPr/>
                    <a:lstStyle/>
                    <a:p>
                      <a:pPr algn="r" fontAlgn="ctr"/>
                      <a:r>
                        <a:rPr lang="en-US" sz="2000" u="none" strike="noStrike" dirty="0">
                          <a:effectLst/>
                        </a:rPr>
                        <a:t>1</a:t>
                      </a:r>
                      <a:endParaRPr lang="en-US" sz="2000" b="0" i="0" u="none" strike="noStrike" dirty="0">
                        <a:solidFill>
                          <a:srgbClr val="484848"/>
                        </a:solidFill>
                        <a:effectLst/>
                        <a:latin typeface="Verdana"/>
                      </a:endParaRPr>
                    </a:p>
                  </a:txBody>
                  <a:tcPr marL="9525" marR="9525" marT="9525" marB="0" anchor="ctr"/>
                </a:tc>
                <a:tc>
                  <a:txBody>
                    <a:bodyPr/>
                    <a:lstStyle/>
                    <a:p>
                      <a:pPr algn="r" fontAlgn="ctr"/>
                      <a:r>
                        <a:rPr lang="en-US" sz="2000" u="none" strike="noStrike" dirty="0">
                          <a:effectLst/>
                        </a:rPr>
                        <a:t>5</a:t>
                      </a:r>
                      <a:endParaRPr lang="en-US" sz="2000" b="0" i="0" u="none" strike="noStrike" dirty="0">
                        <a:solidFill>
                          <a:srgbClr val="484848"/>
                        </a:solidFill>
                        <a:effectLst/>
                        <a:latin typeface="Verdana"/>
                      </a:endParaRPr>
                    </a:p>
                  </a:txBody>
                  <a:tcPr marL="9525" marR="9525" marT="9525" marB="0" anchor="ctr"/>
                </a:tc>
                <a:tc>
                  <a:txBody>
                    <a:bodyPr/>
                    <a:lstStyle/>
                    <a:p>
                      <a:pPr algn="r" fontAlgn="ctr"/>
                      <a:r>
                        <a:rPr lang="en-US" sz="2000" u="none" strike="noStrike" dirty="0">
                          <a:effectLst/>
                        </a:rPr>
                        <a:t>1</a:t>
                      </a:r>
                      <a:endParaRPr lang="en-US" sz="2000" b="0" i="0" u="none" strike="noStrike" dirty="0">
                        <a:solidFill>
                          <a:srgbClr val="484848"/>
                        </a:solidFill>
                        <a:effectLst/>
                        <a:latin typeface="Verdana"/>
                      </a:endParaRPr>
                    </a:p>
                  </a:txBody>
                  <a:tcPr marL="9525" marR="9525" marT="9525" marB="0" anchor="ctr"/>
                </a:tc>
                <a:tc>
                  <a:txBody>
                    <a:bodyPr/>
                    <a:lstStyle/>
                    <a:p>
                      <a:pPr algn="r" fontAlgn="ctr"/>
                      <a:r>
                        <a:rPr lang="en-US" sz="2000" u="none" strike="noStrike" dirty="0">
                          <a:effectLst/>
                        </a:rPr>
                        <a:t>1</a:t>
                      </a:r>
                      <a:endParaRPr lang="en-US" sz="2000" b="0" i="0" u="none" strike="noStrike" dirty="0">
                        <a:solidFill>
                          <a:srgbClr val="484848"/>
                        </a:solidFill>
                        <a:effectLst/>
                        <a:latin typeface="Verdana"/>
                      </a:endParaRPr>
                    </a:p>
                  </a:txBody>
                  <a:tcPr marL="9525" marR="9525" marT="9525" marB="0" anchor="ctr"/>
                </a:tc>
                <a:tc>
                  <a:txBody>
                    <a:bodyPr/>
                    <a:lstStyle/>
                    <a:p>
                      <a:pPr algn="r" fontAlgn="ctr"/>
                      <a:r>
                        <a:rPr lang="en-US" sz="2000" u="none" strike="noStrike" dirty="0">
                          <a:effectLst/>
                        </a:rPr>
                        <a:t>0</a:t>
                      </a:r>
                      <a:endParaRPr lang="en-US" sz="2000" b="0" i="0" u="none" strike="noStrike" dirty="0">
                        <a:solidFill>
                          <a:srgbClr val="FF0000"/>
                        </a:solidFill>
                        <a:effectLst/>
                        <a:latin typeface="Verdana"/>
                      </a:endParaRPr>
                    </a:p>
                  </a:txBody>
                  <a:tcPr marL="9525" marR="9525" marT="9525" marB="0" anchor="ctr"/>
                </a:tc>
                <a:extLst>
                  <a:ext uri="{0D108BD9-81ED-4DB2-BD59-A6C34878D82A}">
                    <a16:rowId xmlns:a16="http://schemas.microsoft.com/office/drawing/2014/main" val="10003"/>
                  </a:ext>
                </a:extLst>
              </a:tr>
              <a:tr h="485578">
                <a:tc>
                  <a:txBody>
                    <a:bodyPr/>
                    <a:lstStyle/>
                    <a:p>
                      <a:pPr algn="l" fontAlgn="ctr"/>
                      <a:r>
                        <a:rPr lang="en-US" sz="2000" b="0" i="0" u="none" strike="noStrike" dirty="0">
                          <a:solidFill>
                            <a:schemeClr val="dk1"/>
                          </a:solidFill>
                          <a:effectLst/>
                          <a:latin typeface="+mn-lt"/>
                        </a:rPr>
                        <a:t>Student</a:t>
                      </a:r>
                      <a:r>
                        <a:rPr lang="en-US" sz="2000" b="0" i="0" u="none" strike="noStrike" baseline="0" dirty="0">
                          <a:solidFill>
                            <a:schemeClr val="dk1"/>
                          </a:solidFill>
                          <a:effectLst/>
                          <a:latin typeface="+mn-lt"/>
                        </a:rPr>
                        <a:t> 3</a:t>
                      </a:r>
                      <a:endParaRPr lang="en-US" sz="2000" b="0"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a:effectLst/>
                        </a:rPr>
                        <a:t>13</a:t>
                      </a:r>
                      <a:endParaRPr lang="en-US" sz="2000" b="0" i="0" u="none" strike="noStrike" dirty="0">
                        <a:solidFill>
                          <a:srgbClr val="484848"/>
                        </a:solidFill>
                        <a:effectLst/>
                        <a:latin typeface="Verdana"/>
                      </a:endParaRPr>
                    </a:p>
                  </a:txBody>
                  <a:tcPr marL="9525" marR="9525" marT="9525" marB="0" anchor="ctr"/>
                </a:tc>
                <a:tc>
                  <a:txBody>
                    <a:bodyPr/>
                    <a:lstStyle/>
                    <a:p>
                      <a:pPr algn="r" fontAlgn="ctr"/>
                      <a:r>
                        <a:rPr lang="en-US" sz="2000" u="none" strike="noStrike" dirty="0">
                          <a:effectLst/>
                        </a:rPr>
                        <a:t>1</a:t>
                      </a:r>
                      <a:endParaRPr lang="en-US" sz="2000" b="0" i="0" u="none" strike="noStrike" dirty="0">
                        <a:solidFill>
                          <a:srgbClr val="484848"/>
                        </a:solidFill>
                        <a:effectLst/>
                        <a:latin typeface="Verdana"/>
                      </a:endParaRPr>
                    </a:p>
                  </a:txBody>
                  <a:tcPr marL="9525" marR="9525" marT="9525" marB="0" anchor="ctr"/>
                </a:tc>
                <a:tc>
                  <a:txBody>
                    <a:bodyPr/>
                    <a:lstStyle/>
                    <a:p>
                      <a:pPr algn="r" fontAlgn="ctr"/>
                      <a:r>
                        <a:rPr lang="en-US" sz="2000" u="none" strike="noStrike" dirty="0">
                          <a:effectLst/>
                        </a:rPr>
                        <a:t>18</a:t>
                      </a:r>
                      <a:endParaRPr lang="en-US" sz="2000" b="0" i="0" u="none" strike="noStrike" dirty="0">
                        <a:solidFill>
                          <a:srgbClr val="484848"/>
                        </a:solidFill>
                        <a:effectLst/>
                        <a:latin typeface="Verdana"/>
                      </a:endParaRPr>
                    </a:p>
                  </a:txBody>
                  <a:tcPr marL="9525" marR="9525" marT="9525" marB="0" anchor="ctr"/>
                </a:tc>
                <a:tc>
                  <a:txBody>
                    <a:bodyPr/>
                    <a:lstStyle/>
                    <a:p>
                      <a:pPr algn="r" fontAlgn="ctr"/>
                      <a:r>
                        <a:rPr lang="en-US" sz="2000" u="none" strike="noStrike" dirty="0">
                          <a:effectLst/>
                        </a:rPr>
                        <a:t>36</a:t>
                      </a:r>
                      <a:endParaRPr lang="en-US" sz="2000" b="0" i="0" u="none" strike="noStrike" dirty="0">
                        <a:solidFill>
                          <a:srgbClr val="484848"/>
                        </a:solidFill>
                        <a:effectLst/>
                        <a:latin typeface="Verdana"/>
                      </a:endParaRPr>
                    </a:p>
                  </a:txBody>
                  <a:tcPr marL="9525" marR="9525" marT="9525" marB="0" anchor="ctr"/>
                </a:tc>
                <a:tc>
                  <a:txBody>
                    <a:bodyPr/>
                    <a:lstStyle/>
                    <a:p>
                      <a:pPr algn="r" fontAlgn="ctr"/>
                      <a:r>
                        <a:rPr lang="en-US" sz="2000" u="none" strike="noStrike" dirty="0">
                          <a:effectLst/>
                        </a:rPr>
                        <a:t>8</a:t>
                      </a:r>
                      <a:endParaRPr lang="en-US" sz="2000" b="0" i="0" u="none" strike="noStrike" dirty="0">
                        <a:solidFill>
                          <a:srgbClr val="484848"/>
                        </a:solidFill>
                        <a:effectLst/>
                        <a:latin typeface="Verdana"/>
                      </a:endParaRPr>
                    </a:p>
                  </a:txBody>
                  <a:tcPr marL="9525" marR="9525" marT="9525" marB="0" anchor="ctr"/>
                </a:tc>
                <a:tc>
                  <a:txBody>
                    <a:bodyPr/>
                    <a:lstStyle/>
                    <a:p>
                      <a:pPr algn="r" fontAlgn="ctr"/>
                      <a:r>
                        <a:rPr lang="en-US" sz="2000" u="none" strike="noStrike" dirty="0">
                          <a:effectLst/>
                        </a:rPr>
                        <a:t>28</a:t>
                      </a:r>
                      <a:endParaRPr lang="en-US" sz="2000" b="0" i="0" u="none" strike="noStrike" dirty="0">
                        <a:solidFill>
                          <a:srgbClr val="484848"/>
                        </a:solidFill>
                        <a:effectLst/>
                        <a:latin typeface="Verdana"/>
                      </a:endParaRPr>
                    </a:p>
                  </a:txBody>
                  <a:tcPr marL="9525" marR="9525" marT="9525" marB="0" anchor="ctr"/>
                </a:tc>
                <a:extLst>
                  <a:ext uri="{0D108BD9-81ED-4DB2-BD59-A6C34878D82A}">
                    <a16:rowId xmlns:a16="http://schemas.microsoft.com/office/drawing/2014/main" val="10004"/>
                  </a:ext>
                </a:extLst>
              </a:tr>
              <a:tr h="485578">
                <a:tc>
                  <a:txBody>
                    <a:bodyPr/>
                    <a:lstStyle/>
                    <a:p>
                      <a:pPr algn="l" fontAlgn="ctr"/>
                      <a:r>
                        <a:rPr lang="en-US" sz="2000" b="0" i="0" u="none" strike="noStrike" dirty="0">
                          <a:solidFill>
                            <a:schemeClr val="dk1"/>
                          </a:solidFill>
                          <a:effectLst/>
                          <a:latin typeface="+mn-lt"/>
                        </a:rPr>
                        <a:t>Student</a:t>
                      </a:r>
                      <a:r>
                        <a:rPr lang="en-US" sz="2000" b="0" i="0" u="none" strike="noStrike" baseline="0" dirty="0">
                          <a:solidFill>
                            <a:schemeClr val="dk1"/>
                          </a:solidFill>
                          <a:effectLst/>
                          <a:latin typeface="+mn-lt"/>
                        </a:rPr>
                        <a:t> 4</a:t>
                      </a:r>
                      <a:endParaRPr lang="en-US" sz="2000" b="0"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a:effectLst/>
                        </a:rPr>
                        <a:t>20</a:t>
                      </a:r>
                      <a:endParaRPr lang="en-US" sz="2000" b="0" i="0" u="none" strike="noStrike" dirty="0">
                        <a:solidFill>
                          <a:srgbClr val="484848"/>
                        </a:solidFill>
                        <a:effectLst/>
                        <a:latin typeface="Verdana"/>
                      </a:endParaRPr>
                    </a:p>
                  </a:txBody>
                  <a:tcPr marL="9525" marR="9525" marT="9525" marB="0" anchor="ctr"/>
                </a:tc>
                <a:tc>
                  <a:txBody>
                    <a:bodyPr/>
                    <a:lstStyle/>
                    <a:p>
                      <a:pPr algn="r" fontAlgn="ctr"/>
                      <a:r>
                        <a:rPr lang="en-US" sz="2000" u="none" strike="noStrike" dirty="0">
                          <a:effectLst/>
                        </a:rPr>
                        <a:t>26</a:t>
                      </a:r>
                      <a:endParaRPr lang="en-US" sz="2000" b="0" i="0" u="none" strike="noStrike" dirty="0">
                        <a:solidFill>
                          <a:srgbClr val="484848"/>
                        </a:solidFill>
                        <a:effectLst/>
                        <a:latin typeface="Verdana"/>
                      </a:endParaRPr>
                    </a:p>
                  </a:txBody>
                  <a:tcPr marL="9525" marR="9525" marT="9525" marB="0" anchor="ctr"/>
                </a:tc>
                <a:tc>
                  <a:txBody>
                    <a:bodyPr/>
                    <a:lstStyle/>
                    <a:p>
                      <a:pPr algn="r" fontAlgn="ctr"/>
                      <a:r>
                        <a:rPr lang="en-US" sz="2000" u="none" strike="noStrike" dirty="0">
                          <a:effectLst/>
                        </a:rPr>
                        <a:t>42</a:t>
                      </a:r>
                      <a:endParaRPr lang="en-US" sz="2000" b="0" i="0" u="none" strike="noStrike" dirty="0">
                        <a:solidFill>
                          <a:srgbClr val="484848"/>
                        </a:solidFill>
                        <a:effectLst/>
                        <a:latin typeface="Verdana"/>
                      </a:endParaRPr>
                    </a:p>
                  </a:txBody>
                  <a:tcPr marL="9525" marR="9525" marT="9525" marB="0" anchor="ctr"/>
                </a:tc>
                <a:tc>
                  <a:txBody>
                    <a:bodyPr/>
                    <a:lstStyle/>
                    <a:p>
                      <a:pPr algn="r" fontAlgn="ctr"/>
                      <a:r>
                        <a:rPr lang="en-US" sz="2000" u="none" strike="noStrike" dirty="0">
                          <a:effectLst/>
                        </a:rPr>
                        <a:t>31</a:t>
                      </a:r>
                      <a:endParaRPr lang="en-US" sz="2000" b="0" i="0" u="none" strike="noStrike" dirty="0">
                        <a:solidFill>
                          <a:srgbClr val="484848"/>
                        </a:solidFill>
                        <a:effectLst/>
                        <a:latin typeface="Verdana"/>
                      </a:endParaRPr>
                    </a:p>
                  </a:txBody>
                  <a:tcPr marL="9525" marR="9525" marT="9525" marB="0" anchor="ctr"/>
                </a:tc>
                <a:tc>
                  <a:txBody>
                    <a:bodyPr/>
                    <a:lstStyle/>
                    <a:p>
                      <a:pPr algn="r" fontAlgn="ctr"/>
                      <a:r>
                        <a:rPr lang="en-US" sz="2000" u="none" strike="noStrike" dirty="0">
                          <a:effectLst/>
                        </a:rPr>
                        <a:t>8</a:t>
                      </a:r>
                      <a:endParaRPr lang="en-US" sz="2000" b="0" i="0" u="none" strike="noStrike" dirty="0">
                        <a:solidFill>
                          <a:srgbClr val="484848"/>
                        </a:solidFill>
                        <a:effectLst/>
                        <a:latin typeface="Verdana"/>
                      </a:endParaRPr>
                    </a:p>
                  </a:txBody>
                  <a:tcPr marL="9525" marR="9525" marT="9525" marB="0" anchor="ctr"/>
                </a:tc>
                <a:tc>
                  <a:txBody>
                    <a:bodyPr/>
                    <a:lstStyle/>
                    <a:p>
                      <a:pPr algn="r" fontAlgn="ctr"/>
                      <a:r>
                        <a:rPr lang="en-US" sz="2000" u="none" strike="noStrike" dirty="0">
                          <a:effectLst/>
                        </a:rPr>
                        <a:t>23</a:t>
                      </a:r>
                      <a:endParaRPr lang="en-US" sz="2000" b="0" i="0" u="none" strike="noStrike" dirty="0">
                        <a:solidFill>
                          <a:srgbClr val="484848"/>
                        </a:solidFill>
                        <a:effectLst/>
                        <a:latin typeface="Verdana"/>
                      </a:endParaRPr>
                    </a:p>
                  </a:txBody>
                  <a:tcPr marL="9525" marR="9525" marT="9525" marB="0" anchor="ctr"/>
                </a:tc>
                <a:extLst>
                  <a:ext uri="{0D108BD9-81ED-4DB2-BD59-A6C34878D82A}">
                    <a16:rowId xmlns:a16="http://schemas.microsoft.com/office/drawing/2014/main" val="10005"/>
                  </a:ext>
                </a:extLst>
              </a:tr>
              <a:tr h="485578">
                <a:tc>
                  <a:txBody>
                    <a:bodyPr/>
                    <a:lstStyle/>
                    <a:p>
                      <a:pPr algn="l" fontAlgn="ctr"/>
                      <a:r>
                        <a:rPr lang="en-US" sz="2000" b="0" i="0" u="none" strike="noStrike" dirty="0">
                          <a:solidFill>
                            <a:schemeClr val="dk1"/>
                          </a:solidFill>
                          <a:effectLst/>
                          <a:latin typeface="+mn-lt"/>
                        </a:rPr>
                        <a:t>Student</a:t>
                      </a:r>
                      <a:r>
                        <a:rPr lang="en-US" sz="2000" b="0" i="0" u="none" strike="noStrike" baseline="0" dirty="0">
                          <a:solidFill>
                            <a:schemeClr val="dk1"/>
                          </a:solidFill>
                          <a:effectLst/>
                          <a:latin typeface="+mn-lt"/>
                        </a:rPr>
                        <a:t> 5</a:t>
                      </a:r>
                      <a:endParaRPr lang="en-US" sz="2000" b="0"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a:effectLst/>
                        </a:rPr>
                        <a:t>9</a:t>
                      </a:r>
                      <a:endParaRPr lang="en-US" sz="2000" b="0" i="0" u="none" strike="noStrike" dirty="0">
                        <a:solidFill>
                          <a:srgbClr val="484848"/>
                        </a:solidFill>
                        <a:effectLst/>
                        <a:latin typeface="Verdana"/>
                      </a:endParaRPr>
                    </a:p>
                  </a:txBody>
                  <a:tcPr marL="9525" marR="9525" marT="9525" marB="0" anchor="ctr"/>
                </a:tc>
                <a:tc>
                  <a:txBody>
                    <a:bodyPr/>
                    <a:lstStyle/>
                    <a:p>
                      <a:pPr algn="r" fontAlgn="ctr"/>
                      <a:r>
                        <a:rPr lang="en-US" sz="2000" u="none" strike="noStrike" dirty="0">
                          <a:effectLst/>
                        </a:rPr>
                        <a:t>5</a:t>
                      </a:r>
                      <a:endParaRPr lang="en-US" sz="2000" b="0" i="0" u="none" strike="noStrike" dirty="0">
                        <a:solidFill>
                          <a:srgbClr val="484848"/>
                        </a:solidFill>
                        <a:effectLst/>
                        <a:latin typeface="Verdana"/>
                      </a:endParaRPr>
                    </a:p>
                  </a:txBody>
                  <a:tcPr marL="9525" marR="9525" marT="9525" marB="0" anchor="ctr"/>
                </a:tc>
                <a:tc>
                  <a:txBody>
                    <a:bodyPr/>
                    <a:lstStyle/>
                    <a:p>
                      <a:pPr algn="r" fontAlgn="ctr"/>
                      <a:r>
                        <a:rPr lang="en-US" sz="2000" u="none" strike="noStrike" dirty="0">
                          <a:effectLst/>
                        </a:rPr>
                        <a:t>9</a:t>
                      </a:r>
                      <a:endParaRPr lang="en-US" sz="2000" b="0" i="0" u="none" strike="noStrike" dirty="0">
                        <a:solidFill>
                          <a:srgbClr val="484848"/>
                        </a:solidFill>
                        <a:effectLst/>
                        <a:latin typeface="Verdana"/>
                      </a:endParaRPr>
                    </a:p>
                  </a:txBody>
                  <a:tcPr marL="9525" marR="9525" marT="9525" marB="0" anchor="ctr"/>
                </a:tc>
                <a:tc>
                  <a:txBody>
                    <a:bodyPr/>
                    <a:lstStyle/>
                    <a:p>
                      <a:pPr algn="r" fontAlgn="ctr"/>
                      <a:r>
                        <a:rPr lang="en-US" sz="2000" u="none" strike="noStrike" dirty="0">
                          <a:effectLst/>
                        </a:rPr>
                        <a:t>30</a:t>
                      </a:r>
                      <a:endParaRPr lang="en-US" sz="2000" b="0" i="0" u="none" strike="noStrike" dirty="0">
                        <a:solidFill>
                          <a:srgbClr val="484848"/>
                        </a:solidFill>
                        <a:effectLst/>
                        <a:latin typeface="Verdana"/>
                      </a:endParaRPr>
                    </a:p>
                  </a:txBody>
                  <a:tcPr marL="9525" marR="9525" marT="9525" marB="0" anchor="ctr"/>
                </a:tc>
                <a:tc>
                  <a:txBody>
                    <a:bodyPr/>
                    <a:lstStyle/>
                    <a:p>
                      <a:pPr algn="r" fontAlgn="ctr"/>
                      <a:r>
                        <a:rPr lang="en-US" sz="2000" u="none" strike="noStrike" dirty="0">
                          <a:effectLst/>
                        </a:rPr>
                        <a:t>10</a:t>
                      </a:r>
                      <a:endParaRPr lang="en-US" sz="2000" b="0" i="0" u="none" strike="noStrike" dirty="0">
                        <a:solidFill>
                          <a:srgbClr val="484848"/>
                        </a:solidFill>
                        <a:effectLst/>
                        <a:latin typeface="Verdana"/>
                      </a:endParaRPr>
                    </a:p>
                  </a:txBody>
                  <a:tcPr marL="9525" marR="9525" marT="9525" marB="0" anchor="ctr"/>
                </a:tc>
                <a:tc>
                  <a:txBody>
                    <a:bodyPr/>
                    <a:lstStyle/>
                    <a:p>
                      <a:pPr algn="r" fontAlgn="ctr"/>
                      <a:r>
                        <a:rPr lang="en-US" sz="2000" u="none" strike="noStrike" dirty="0">
                          <a:effectLst/>
                        </a:rPr>
                        <a:t>20</a:t>
                      </a:r>
                      <a:endParaRPr lang="en-US" sz="2000" b="0" i="0" u="none" strike="noStrike" dirty="0">
                        <a:solidFill>
                          <a:srgbClr val="484848"/>
                        </a:solidFill>
                        <a:effectLst/>
                        <a:latin typeface="Verdana"/>
                      </a:endParaRPr>
                    </a:p>
                  </a:txBody>
                  <a:tcPr marL="9525" marR="9525" marT="9525" marB="0" anchor="ctr"/>
                </a:tc>
                <a:extLst>
                  <a:ext uri="{0D108BD9-81ED-4DB2-BD59-A6C34878D82A}">
                    <a16:rowId xmlns:a16="http://schemas.microsoft.com/office/drawing/2014/main" val="10006"/>
                  </a:ext>
                </a:extLst>
              </a:tr>
            </a:tbl>
          </a:graphicData>
        </a:graphic>
      </p:graphicFrame>
      <p:sp>
        <p:nvSpPr>
          <p:cNvPr id="7" name="TextBox 6"/>
          <p:cNvSpPr txBox="1"/>
          <p:nvPr/>
        </p:nvSpPr>
        <p:spPr>
          <a:xfrm>
            <a:off x="0" y="4953002"/>
            <a:ext cx="9144000" cy="954107"/>
          </a:xfrm>
          <a:prstGeom prst="rect">
            <a:avLst/>
          </a:prstGeom>
          <a:noFill/>
        </p:spPr>
        <p:txBody>
          <a:bodyPr wrap="square" rtlCol="0">
            <a:spAutoFit/>
          </a:bodyPr>
          <a:lstStyle/>
          <a:p>
            <a:pPr algn="ctr"/>
            <a:r>
              <a:rPr lang="en-US" sz="2800" b="1" dirty="0"/>
              <a:t>We Have Observed a Positive Correlation Between </a:t>
            </a:r>
          </a:p>
          <a:p>
            <a:pPr algn="ctr"/>
            <a:r>
              <a:rPr lang="en-US" sz="2800" b="1" dirty="0"/>
              <a:t>Posting Quality &amp; Frequency and Team Success</a:t>
            </a:r>
          </a:p>
        </p:txBody>
      </p:sp>
      <p:sp>
        <p:nvSpPr>
          <p:cNvPr id="8" name="Slide Number Placeholder 7"/>
          <p:cNvSpPr>
            <a:spLocks noGrp="1"/>
          </p:cNvSpPr>
          <p:nvPr>
            <p:ph type="sldNum" sz="quarter" idx="12"/>
          </p:nvPr>
        </p:nvSpPr>
        <p:spPr/>
        <p:txBody>
          <a:bodyPr/>
          <a:lstStyle/>
          <a:p>
            <a:fld id="{B6F15528-21DE-4FAA-801E-634DDDAF4B2B}" type="slidenum">
              <a:rPr lang="en-US" smtClean="0"/>
              <a:pPr/>
              <a:t>36</a:t>
            </a:fld>
            <a:endParaRPr lang="en-US" dirty="0"/>
          </a:p>
        </p:txBody>
      </p:sp>
    </p:spTree>
    <p:extLst>
      <p:ext uri="{BB962C8B-B14F-4D97-AF65-F5344CB8AC3E}">
        <p14:creationId xmlns:p14="http://schemas.microsoft.com/office/powerpoint/2010/main" val="10040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37</a:t>
            </a:fld>
            <a:endParaRPr lang="en-US" dirty="0"/>
          </a:p>
        </p:txBody>
      </p:sp>
      <p:sp>
        <p:nvSpPr>
          <p:cNvPr id="4" name="Rectangle 3"/>
          <p:cNvSpPr/>
          <p:nvPr/>
        </p:nvSpPr>
        <p:spPr>
          <a:xfrm>
            <a:off x="938151" y="1371601"/>
            <a:ext cx="7267698" cy="4524315"/>
          </a:xfrm>
          <a:prstGeom prst="rect">
            <a:avLst/>
          </a:prstGeom>
        </p:spPr>
        <p:txBody>
          <a:bodyPr wrap="square">
            <a:spAutoFit/>
          </a:bodyPr>
          <a:lstStyle/>
          <a:p>
            <a:r>
              <a:rPr lang="en-US" sz="2400" dirty="0"/>
              <a:t>The EDN is configured to ‘push’ information to you via email. Alternatively, you can chose to diligently visit the site and ‘pull’ the information.  (Email preferences available at ‘My Account’ link.)</a:t>
            </a:r>
          </a:p>
          <a:p>
            <a:endParaRPr lang="en-US" sz="2400" dirty="0"/>
          </a:p>
          <a:p>
            <a:r>
              <a:rPr lang="en-US" sz="2400" dirty="0"/>
              <a:t>You each MUST BE AWARE of team progress, status, and problems throughout the semester.</a:t>
            </a:r>
          </a:p>
          <a:p>
            <a:endParaRPr lang="en-US" sz="2400" dirty="0"/>
          </a:p>
          <a:p>
            <a:r>
              <a:rPr lang="en-US" sz="2400" dirty="0"/>
              <a:t>It is every team member’s responsibility to actively participate in the project throughout the semester. This is integrated into the Individual Contribution Factor (ICF), as defined in the course syllabus.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457200" y="1295400"/>
            <a:ext cx="8229600" cy="4525963"/>
          </a:xfrm>
        </p:spPr>
        <p:txBody>
          <a:bodyPr>
            <a:normAutofit fontScale="92500"/>
          </a:bodyPr>
          <a:lstStyle/>
          <a:p>
            <a:r>
              <a:rPr lang="en-US" dirty="0"/>
              <a:t>Collaboration tools play an essential role in The Design Lab’s Capstone Program</a:t>
            </a:r>
          </a:p>
          <a:p>
            <a:r>
              <a:rPr lang="en-US" dirty="0"/>
              <a:t>Students are evaluated based on making a variety of significant technical contributions and a successful project outcome</a:t>
            </a:r>
          </a:p>
          <a:p>
            <a:r>
              <a:rPr lang="en-US" dirty="0"/>
              <a:t>Collaborative experiences prepare our students for both academic &amp; industry careers</a:t>
            </a:r>
          </a:p>
          <a:p>
            <a:r>
              <a:rPr lang="en-US" dirty="0"/>
              <a:t>Productively using the Electronic Design Notebook can increase a team’s level of success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Capstone uses EDN</a:t>
            </a:r>
          </a:p>
        </p:txBody>
      </p:sp>
      <p:sp>
        <p:nvSpPr>
          <p:cNvPr id="5" name="Content Placeholder 4"/>
          <p:cNvSpPr>
            <a:spLocks noGrp="1"/>
          </p:cNvSpPr>
          <p:nvPr>
            <p:ph sz="half" idx="1"/>
          </p:nvPr>
        </p:nvSpPr>
        <p:spPr>
          <a:xfrm>
            <a:off x="457200" y="1219201"/>
            <a:ext cx="4038600" cy="3505200"/>
          </a:xfrm>
        </p:spPr>
        <p:txBody>
          <a:bodyPr>
            <a:normAutofit fontScale="92500" lnSpcReduction="20000"/>
          </a:bodyPr>
          <a:lstStyle/>
          <a:p>
            <a:pPr>
              <a:buNone/>
            </a:pPr>
            <a:r>
              <a:rPr lang="en-US" b="1" dirty="0"/>
              <a:t>Engineering Functions</a:t>
            </a:r>
          </a:p>
          <a:p>
            <a:r>
              <a:rPr lang="en-US" dirty="0"/>
              <a:t>Record Keeping</a:t>
            </a:r>
          </a:p>
          <a:p>
            <a:r>
              <a:rPr lang="en-US" dirty="0"/>
              <a:t>Technical Discussions</a:t>
            </a:r>
          </a:p>
          <a:p>
            <a:r>
              <a:rPr lang="en-US" dirty="0"/>
              <a:t>Revision Control</a:t>
            </a:r>
          </a:p>
          <a:p>
            <a:r>
              <a:rPr lang="en-US" dirty="0"/>
              <a:t>Project / Task Management</a:t>
            </a:r>
          </a:p>
        </p:txBody>
      </p:sp>
      <p:sp>
        <p:nvSpPr>
          <p:cNvPr id="6" name="Content Placeholder 5"/>
          <p:cNvSpPr>
            <a:spLocks noGrp="1"/>
          </p:cNvSpPr>
          <p:nvPr>
            <p:ph sz="half" idx="2"/>
          </p:nvPr>
        </p:nvSpPr>
        <p:spPr>
          <a:xfrm>
            <a:off x="4648200" y="1219201"/>
            <a:ext cx="4038600" cy="3505200"/>
          </a:xfrm>
        </p:spPr>
        <p:txBody>
          <a:bodyPr>
            <a:normAutofit fontScale="92500" lnSpcReduction="20000"/>
          </a:bodyPr>
          <a:lstStyle/>
          <a:p>
            <a:pPr>
              <a:buNone/>
            </a:pPr>
            <a:r>
              <a:rPr lang="en-US" b="1" dirty="0"/>
              <a:t>IT Related</a:t>
            </a:r>
          </a:p>
          <a:p>
            <a:r>
              <a:rPr lang="en-US" dirty="0"/>
              <a:t>Available Technical Support</a:t>
            </a:r>
          </a:p>
          <a:p>
            <a:r>
              <a:rPr lang="en-US" dirty="0"/>
              <a:t>Backups</a:t>
            </a:r>
          </a:p>
          <a:p>
            <a:r>
              <a:rPr lang="en-US" dirty="0"/>
              <a:t>Secure</a:t>
            </a:r>
          </a:p>
          <a:p>
            <a:endParaRPr lang="en-US" dirty="0"/>
          </a:p>
          <a:p>
            <a:pPr marL="0" indent="0">
              <a:buNone/>
            </a:pPr>
            <a:r>
              <a:rPr lang="en-US" b="1" dirty="0"/>
              <a:t>Academic Related</a:t>
            </a:r>
          </a:p>
          <a:p>
            <a:r>
              <a:rPr lang="en-US" dirty="0"/>
              <a:t>Visibility of Student Work</a:t>
            </a:r>
          </a:p>
          <a:p>
            <a:r>
              <a:rPr lang="en-US" dirty="0"/>
              <a:t>User Statistics</a:t>
            </a:r>
          </a:p>
          <a:p>
            <a:endParaRPr lang="en-US" b="1" dirty="0"/>
          </a:p>
          <a:p>
            <a:endParaRPr lang="en-US" dirty="0"/>
          </a:p>
        </p:txBody>
      </p:sp>
      <p:sp>
        <p:nvSpPr>
          <p:cNvPr id="7" name="TextBox 6"/>
          <p:cNvSpPr txBox="1"/>
          <p:nvPr/>
        </p:nvSpPr>
        <p:spPr>
          <a:xfrm>
            <a:off x="1525428" y="5254096"/>
            <a:ext cx="6124754" cy="461665"/>
          </a:xfrm>
          <a:prstGeom prst="rect">
            <a:avLst/>
          </a:prstGeom>
          <a:noFill/>
        </p:spPr>
        <p:txBody>
          <a:bodyPr wrap="none" rtlCol="0">
            <a:spAutoFit/>
          </a:bodyPr>
          <a:lstStyle/>
          <a:p>
            <a:pPr algn="ctr"/>
            <a:r>
              <a:rPr lang="en-US" sz="2400" b="1" dirty="0"/>
              <a:t>EDN Usage Supports Our Capstone Approach</a:t>
            </a:r>
          </a:p>
        </p:txBody>
      </p:sp>
      <p:sp>
        <p:nvSpPr>
          <p:cNvPr id="9" name="Slide Number Placeholder 8"/>
          <p:cNvSpPr>
            <a:spLocks noGrp="1"/>
          </p:cNvSpPr>
          <p:nvPr>
            <p:ph type="sldNum" sz="quarter" idx="12"/>
          </p:nvPr>
        </p:nvSpPr>
        <p:spPr/>
        <p:txBody>
          <a:bodyPr/>
          <a:lstStyle/>
          <a:p>
            <a:fld id="{B6F15528-21DE-4FAA-801E-634DDDAF4B2B}" type="slidenum">
              <a:rPr lang="en-US" smtClean="0"/>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 calcmode="lin" valueType="num">
                                      <p:cBhvr additive="base">
                                        <p:cTn id="3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6">
                                            <p:txEl>
                                              <p:pRg st="1" end="1"/>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 calcmode="lin" valueType="num">
                                      <p:cBhvr additive="base">
                                        <p:cTn id="41"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 calcmode="lin" valueType="num">
                                      <p:cBhvr additive="base">
                                        <p:cTn id="47"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6">
                                            <p:txEl>
                                              <p:pRg st="6" end="6"/>
                                            </p:txEl>
                                          </p:spTgt>
                                        </p:tgtEl>
                                        <p:attrNameLst>
                                          <p:attrName>style.visibility</p:attrName>
                                        </p:attrNameLst>
                                      </p:cBhvr>
                                      <p:to>
                                        <p:strVal val="visible"/>
                                      </p:to>
                                    </p:set>
                                    <p:anim calcmode="lin" valueType="num">
                                      <p:cBhvr additive="base">
                                        <p:cTn id="53"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anim calcmode="lin" valueType="num">
                                      <p:cBhvr additive="base">
                                        <p:cTn id="59" dur="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500" fill="hold"/>
                                        <p:tgtEl>
                                          <p:spTgt spid="7"/>
                                        </p:tgtEl>
                                        <p:attrNameLst>
                                          <p:attrName>ppt_x</p:attrName>
                                        </p:attrNameLst>
                                      </p:cBhvr>
                                      <p:tavLst>
                                        <p:tav tm="0">
                                          <p:val>
                                            <p:strVal val="#ppt_x"/>
                                          </p:val>
                                        </p:tav>
                                        <p:tav tm="100000">
                                          <p:val>
                                            <p:strVal val="#ppt_x"/>
                                          </p:val>
                                        </p:tav>
                                      </p:tavLst>
                                    </p:anim>
                                    <p:anim calcmode="lin" valueType="num">
                                      <p:cBhvr additive="base">
                                        <p:cTn id="6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RPI Design Lab site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pic>
        <p:nvPicPr>
          <p:cNvPr id="1027" name="Picture 3"/>
          <p:cNvPicPr>
            <a:picLocks noChangeAspect="1" noChangeArrowheads="1"/>
          </p:cNvPicPr>
          <p:nvPr/>
        </p:nvPicPr>
        <p:blipFill rotWithShape="1">
          <a:blip r:embed="rId2" cstate="print"/>
          <a:srcRect t="12821" b="2713"/>
          <a:stretch/>
        </p:blipFill>
        <p:spPr bwMode="auto">
          <a:xfrm>
            <a:off x="989530" y="990601"/>
            <a:ext cx="7166528" cy="4269462"/>
          </a:xfrm>
          <a:prstGeom prst="rect">
            <a:avLst/>
          </a:prstGeom>
          <a:noFill/>
          <a:ln w="9525">
            <a:noFill/>
            <a:miter lim="800000"/>
            <a:headEnd/>
            <a:tailEnd/>
          </a:ln>
        </p:spPr>
      </p:pic>
      <p:sp>
        <p:nvSpPr>
          <p:cNvPr id="3" name="Line Callout 2 2"/>
          <p:cNvSpPr/>
          <p:nvPr/>
        </p:nvSpPr>
        <p:spPr>
          <a:xfrm>
            <a:off x="4558459" y="5334000"/>
            <a:ext cx="3732212" cy="1143000"/>
          </a:xfrm>
          <a:prstGeom prst="borderCallout2">
            <a:avLst>
              <a:gd name="adj1" fmla="val 18750"/>
              <a:gd name="adj2" fmla="val -8333"/>
              <a:gd name="adj3" fmla="val 18750"/>
              <a:gd name="adj4" fmla="val -16667"/>
              <a:gd name="adj5" fmla="val -348631"/>
              <a:gd name="adj6" fmla="val -6978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If it doesn’t say</a:t>
            </a:r>
          </a:p>
          <a:p>
            <a:pPr algn="ctr"/>
            <a:r>
              <a:rPr lang="en-US" dirty="0">
                <a:solidFill>
                  <a:schemeClr val="tx1"/>
                </a:solidFill>
              </a:rPr>
              <a:t> “</a:t>
            </a:r>
            <a:r>
              <a:rPr lang="en-US" b="1" dirty="0">
                <a:solidFill>
                  <a:schemeClr val="tx1"/>
                </a:solidFill>
              </a:rPr>
              <a:t>The Design Lab at Rensselaer”</a:t>
            </a:r>
          </a:p>
          <a:p>
            <a:pPr algn="ctr"/>
            <a:r>
              <a:rPr lang="en-US" dirty="0">
                <a:solidFill>
                  <a:schemeClr val="tx1"/>
                </a:solidFill>
              </a:rPr>
              <a:t>then you are NOT ON OUR SITE!</a:t>
            </a:r>
          </a:p>
          <a:p>
            <a:pPr algn="ctr"/>
            <a:r>
              <a:rPr lang="en-US" dirty="0">
                <a:solidFill>
                  <a:schemeClr val="tx1"/>
                </a:solidFill>
              </a:rPr>
              <a:t>Go to </a:t>
            </a:r>
            <a:r>
              <a:rPr lang="en-US" b="1" dirty="0">
                <a:solidFill>
                  <a:schemeClr val="tx1"/>
                </a:solidFill>
                <a:hlinkClick r:id="rId3"/>
              </a:rPr>
              <a:t>https://designlab.eng.rpi.edu</a:t>
            </a:r>
            <a:r>
              <a:rPr lang="en-US" b="1" dirty="0">
                <a:solidFill>
                  <a:schemeClr val="tx1"/>
                </a:solidFill>
              </a:rPr>
              <a:t> </a:t>
            </a:r>
          </a:p>
        </p:txBody>
      </p:sp>
      <p:sp>
        <p:nvSpPr>
          <p:cNvPr id="5" name="Flowchart: Alternate Process 4"/>
          <p:cNvSpPr/>
          <p:nvPr/>
        </p:nvSpPr>
        <p:spPr>
          <a:xfrm>
            <a:off x="867624" y="1066800"/>
            <a:ext cx="2590800" cy="304800"/>
          </a:xfrm>
          <a:prstGeom prst="flowChartAlternate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1989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914399"/>
            <a:ext cx="8849442" cy="5202363"/>
          </a:xfrm>
          <a:prstGeom prst="rect">
            <a:avLst/>
          </a:prstGeom>
          <a:ln>
            <a:solidFill>
              <a:schemeClr val="accent1"/>
            </a:solidFill>
          </a:ln>
        </p:spPr>
      </p:pic>
      <p:sp>
        <p:nvSpPr>
          <p:cNvPr id="2" name="Title 1"/>
          <p:cNvSpPr>
            <a:spLocks noGrp="1"/>
          </p:cNvSpPr>
          <p:nvPr>
            <p:ph type="title"/>
          </p:nvPr>
        </p:nvSpPr>
        <p:spPr>
          <a:xfrm>
            <a:off x="152400" y="274638"/>
            <a:ext cx="8849442" cy="639762"/>
          </a:xfrm>
        </p:spPr>
        <p:txBody>
          <a:bodyPr>
            <a:noAutofit/>
          </a:bodyPr>
          <a:lstStyle/>
          <a:p>
            <a:r>
              <a:rPr lang="en-US" sz="3600" dirty="0"/>
              <a:t>Sample Capstone Project Home Page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64403"/>
            <a:ext cx="5410200" cy="274739"/>
          </a:xfrm>
          <a:prstGeom prst="rect">
            <a:avLst/>
          </a:prstGeom>
        </p:spPr>
      </p:pic>
    </p:spTree>
    <p:extLst>
      <p:ext uri="{BB962C8B-B14F-4D97-AF65-F5344CB8AC3E}">
        <p14:creationId xmlns:p14="http://schemas.microsoft.com/office/powerpoint/2010/main" val="2021989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792162"/>
          </a:xfrm>
        </p:spPr>
        <p:txBody>
          <a:bodyPr>
            <a:normAutofit fontScale="90000"/>
          </a:bodyPr>
          <a:lstStyle/>
          <a:p>
            <a:r>
              <a:rPr lang="en-US" dirty="0"/>
              <a:t>List of Electronic Design Notebook features</a:t>
            </a:r>
          </a:p>
        </p:txBody>
      </p:sp>
      <p:sp>
        <p:nvSpPr>
          <p:cNvPr id="3" name="Content Placeholder 2"/>
          <p:cNvSpPr>
            <a:spLocks noGrp="1"/>
          </p:cNvSpPr>
          <p:nvPr>
            <p:ph idx="1"/>
          </p:nvPr>
        </p:nvSpPr>
        <p:spPr>
          <a:xfrm>
            <a:off x="228600" y="990600"/>
            <a:ext cx="8686800" cy="5181600"/>
          </a:xfrm>
        </p:spPr>
        <p:txBody>
          <a:bodyPr>
            <a:noAutofit/>
          </a:bodyPr>
          <a:lstStyle/>
          <a:p>
            <a:r>
              <a:rPr lang="en-US" sz="1800" b="1" dirty="0"/>
              <a:t>Overview</a:t>
            </a:r>
            <a:r>
              <a:rPr lang="en-US" sz="1800" dirty="0"/>
              <a:t> –  summary of issues, users and latest news</a:t>
            </a:r>
          </a:p>
          <a:p>
            <a:r>
              <a:rPr lang="en-US" sz="1800" b="1" dirty="0"/>
              <a:t>Activity</a:t>
            </a:r>
            <a:r>
              <a:rPr lang="en-US" sz="1800" dirty="0"/>
              <a:t> – shows recent posts, changes made throughout the project (can specify based on what the user is looking to search for)</a:t>
            </a:r>
          </a:p>
          <a:p>
            <a:r>
              <a:rPr lang="en-US" sz="1800" b="1" dirty="0"/>
              <a:t>Roadmap</a:t>
            </a:r>
            <a:r>
              <a:rPr lang="en-US" sz="1800" dirty="0"/>
              <a:t> – dynamically generated display of issues and their related “versions”</a:t>
            </a:r>
          </a:p>
          <a:p>
            <a:r>
              <a:rPr lang="en-US" sz="1800" b="1" dirty="0"/>
              <a:t>Issues</a:t>
            </a:r>
            <a:r>
              <a:rPr lang="en-US" sz="1800" dirty="0"/>
              <a:t> – task tracking</a:t>
            </a:r>
          </a:p>
          <a:p>
            <a:r>
              <a:rPr lang="en-US" sz="1800" b="1" dirty="0"/>
              <a:t>Gantt</a:t>
            </a:r>
            <a:r>
              <a:rPr lang="en-US" sz="1800" dirty="0"/>
              <a:t> – dynamically generated Gantt chart schedule based on issues and versions that have been created </a:t>
            </a:r>
          </a:p>
          <a:p>
            <a:r>
              <a:rPr lang="en-US" sz="1800" b="1" dirty="0"/>
              <a:t>Calendar</a:t>
            </a:r>
            <a:r>
              <a:rPr lang="en-US" sz="1800" dirty="0"/>
              <a:t> – provides a view of the issues in a typical calendar mode</a:t>
            </a:r>
          </a:p>
          <a:p>
            <a:r>
              <a:rPr lang="en-US" sz="1800" b="1" dirty="0"/>
              <a:t>News</a:t>
            </a:r>
            <a:r>
              <a:rPr lang="en-US" sz="1800" dirty="0"/>
              <a:t> – posting for general announcement (more pertinent for large groups)</a:t>
            </a:r>
          </a:p>
          <a:p>
            <a:r>
              <a:rPr lang="en-US" sz="1800" b="1" dirty="0"/>
              <a:t>Wiki</a:t>
            </a:r>
            <a:r>
              <a:rPr lang="en-US" sz="1800" dirty="0"/>
              <a:t> – to collect shared knowledge, facts, data, etc…</a:t>
            </a:r>
          </a:p>
          <a:p>
            <a:r>
              <a:rPr lang="en-US" sz="1800" b="1" dirty="0"/>
              <a:t>Forums</a:t>
            </a:r>
            <a:r>
              <a:rPr lang="en-US" sz="1800" dirty="0"/>
              <a:t> – for discussion of topics</a:t>
            </a:r>
          </a:p>
          <a:p>
            <a:r>
              <a:rPr lang="en-US" sz="1800" b="1" dirty="0"/>
              <a:t>Repository</a:t>
            </a:r>
            <a:r>
              <a:rPr lang="en-US" sz="1800" dirty="0"/>
              <a:t> – for shared files with version control (a web display of the data that is integrated with an SVN client installed on users’ computers)</a:t>
            </a:r>
          </a:p>
          <a:p>
            <a:r>
              <a:rPr lang="en-US" sz="1800" b="1" dirty="0"/>
              <a:t>Booty Bay </a:t>
            </a:r>
            <a:r>
              <a:rPr lang="en-US" sz="1800" dirty="0"/>
              <a:t>– shared resource management (i.e. loaning equipment, books)</a:t>
            </a:r>
          </a:p>
          <a:p>
            <a:r>
              <a:rPr lang="en-US" sz="1800" b="1" dirty="0"/>
              <a:t>Settings</a:t>
            </a:r>
            <a:r>
              <a:rPr lang="en-US" sz="1800" dirty="0"/>
              <a:t> – allows user to adjust system settings for this particular project</a:t>
            </a:r>
          </a:p>
          <a:p>
            <a:endParaRPr lang="en-US" sz="1800" dirty="0"/>
          </a:p>
          <a:p>
            <a:endParaRPr lang="en-US" sz="1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1524046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59130" y="2324100"/>
            <a:ext cx="7840980" cy="3733800"/>
          </a:xfrm>
          <a:prstGeom prst="rect">
            <a:avLst/>
          </a:prstGeom>
          <a:noFill/>
          <a:ln w="9525">
            <a:noFill/>
            <a:miter lim="800000"/>
            <a:headEnd/>
            <a:tailEnd/>
          </a:ln>
        </p:spPr>
      </p:pic>
      <p:sp>
        <p:nvSpPr>
          <p:cNvPr id="2" name="Title 1"/>
          <p:cNvSpPr>
            <a:spLocks noGrp="1"/>
          </p:cNvSpPr>
          <p:nvPr>
            <p:ph type="title"/>
          </p:nvPr>
        </p:nvSpPr>
        <p:spPr/>
        <p:txBody>
          <a:bodyPr/>
          <a:lstStyle/>
          <a:p>
            <a:pPr lvl="0"/>
            <a:r>
              <a:rPr lang="en-US" dirty="0"/>
              <a:t>User Roles</a:t>
            </a:r>
          </a:p>
        </p:txBody>
      </p:sp>
      <p:sp>
        <p:nvSpPr>
          <p:cNvPr id="6" name="TextBox 5"/>
          <p:cNvSpPr txBox="1"/>
          <p:nvPr/>
        </p:nvSpPr>
        <p:spPr>
          <a:xfrm>
            <a:off x="457200" y="1371602"/>
            <a:ext cx="8229600" cy="954107"/>
          </a:xfrm>
          <a:prstGeom prst="rect">
            <a:avLst/>
          </a:prstGeom>
          <a:noFill/>
        </p:spPr>
        <p:txBody>
          <a:bodyPr wrap="square" rtlCol="0">
            <a:spAutoFit/>
          </a:bodyPr>
          <a:lstStyle/>
          <a:p>
            <a:pPr algn="ctr"/>
            <a:r>
              <a:rPr lang="en-US" sz="2800" dirty="0"/>
              <a:t>Roles and Associated Project Members </a:t>
            </a:r>
          </a:p>
          <a:p>
            <a:pPr algn="ctr"/>
            <a:r>
              <a:rPr lang="en-US" sz="2800" dirty="0"/>
              <a:t>Can Be Seen on the Overview Page</a:t>
            </a:r>
          </a:p>
        </p:txBody>
      </p:sp>
      <p:sp>
        <p:nvSpPr>
          <p:cNvPr id="7" name="Slide Number Placeholder 6"/>
          <p:cNvSpPr>
            <a:spLocks noGrp="1"/>
          </p:cNvSpPr>
          <p:nvPr>
            <p:ph type="sldNum" sz="quarter" idx="12"/>
          </p:nvPr>
        </p:nvSpPr>
        <p:spPr/>
        <p:txBody>
          <a:bodyPr/>
          <a:lstStyle/>
          <a:p>
            <a:fld id="{B6F15528-21DE-4FAA-801E-634DDDAF4B2B}" type="slidenum">
              <a:rPr lang="en-US" smtClean="0"/>
              <a:pPr/>
              <a:t>8</a:t>
            </a:fld>
            <a:endParaRPr lang="en-US" dirty="0"/>
          </a:p>
        </p:txBody>
      </p:sp>
      <p:sp>
        <p:nvSpPr>
          <p:cNvPr id="9" name="Rounded Rectangle 8"/>
          <p:cNvSpPr/>
          <p:nvPr/>
        </p:nvSpPr>
        <p:spPr>
          <a:xfrm>
            <a:off x="685800" y="3124200"/>
            <a:ext cx="16764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685800" y="4648200"/>
            <a:ext cx="19050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685800" y="4343400"/>
            <a:ext cx="16764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685800" y="4953000"/>
            <a:ext cx="19050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685800" y="5257800"/>
            <a:ext cx="9906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152400" y="838200"/>
            <a:ext cx="17526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These are Roles</a:t>
            </a:r>
          </a:p>
        </p:txBody>
      </p:sp>
      <p:cxnSp>
        <p:nvCxnSpPr>
          <p:cNvPr id="18" name="Shape 17"/>
          <p:cNvCxnSpPr>
            <a:endCxn id="9" idx="1"/>
          </p:cNvCxnSpPr>
          <p:nvPr/>
        </p:nvCxnSpPr>
        <p:spPr>
          <a:xfrm rot="16200000" flipH="1">
            <a:off x="-495300" y="2095500"/>
            <a:ext cx="2133600" cy="228600"/>
          </a:xfrm>
          <a:prstGeom prst="bentConnector2">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hape 18"/>
          <p:cNvCxnSpPr>
            <a:endCxn id="12" idx="1"/>
          </p:cNvCxnSpPr>
          <p:nvPr/>
        </p:nvCxnSpPr>
        <p:spPr>
          <a:xfrm rot="16200000" flipH="1">
            <a:off x="-1028700" y="2781300"/>
            <a:ext cx="3200400" cy="228600"/>
          </a:xfrm>
          <a:prstGeom prst="bentConnector2">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hape 20"/>
          <p:cNvCxnSpPr>
            <a:endCxn id="11" idx="1"/>
          </p:cNvCxnSpPr>
          <p:nvPr/>
        </p:nvCxnSpPr>
        <p:spPr>
          <a:xfrm rot="16200000" flipH="1">
            <a:off x="-1181100" y="2933700"/>
            <a:ext cx="3505200" cy="228600"/>
          </a:xfrm>
          <a:prstGeom prst="bentConnector2">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hape 23"/>
          <p:cNvCxnSpPr>
            <a:endCxn id="13" idx="1"/>
          </p:cNvCxnSpPr>
          <p:nvPr/>
        </p:nvCxnSpPr>
        <p:spPr>
          <a:xfrm rot="16200000" flipH="1">
            <a:off x="-1409700" y="3009900"/>
            <a:ext cx="3962400" cy="228600"/>
          </a:xfrm>
          <a:prstGeom prst="bentConnector2">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hape 25"/>
          <p:cNvCxnSpPr>
            <a:endCxn id="14" idx="1"/>
          </p:cNvCxnSpPr>
          <p:nvPr/>
        </p:nvCxnSpPr>
        <p:spPr>
          <a:xfrm rot="16200000" flipH="1">
            <a:off x="-1562100" y="3162300"/>
            <a:ext cx="4267200" cy="228600"/>
          </a:xfrm>
          <a:prstGeom prst="bentConnector2">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57200" y="1143000"/>
            <a:ext cx="0" cy="914400"/>
          </a:xfrm>
          <a:prstGeom prst="straightConnector1">
            <a:avLst/>
          </a:prstGeom>
          <a:ln w="28575">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48001" y="5943602"/>
            <a:ext cx="5179175" cy="461665"/>
          </a:xfrm>
          <a:prstGeom prst="rect">
            <a:avLst/>
          </a:prstGeom>
          <a:noFill/>
        </p:spPr>
        <p:txBody>
          <a:bodyPr wrap="none" rtlCol="0">
            <a:spAutoFit/>
          </a:bodyPr>
          <a:lstStyle/>
          <a:p>
            <a:r>
              <a:rPr lang="en-US" sz="2400" b="1" dirty="0"/>
              <a:t>Each Role may have different privileges</a:t>
            </a:r>
          </a:p>
        </p:txBody>
      </p:sp>
      <p:sp>
        <p:nvSpPr>
          <p:cNvPr id="4" name="Rectangle 3"/>
          <p:cNvSpPr/>
          <p:nvPr/>
        </p:nvSpPr>
        <p:spPr>
          <a:xfrm>
            <a:off x="659130" y="5638800"/>
            <a:ext cx="368427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47984553"/>
              </p:ext>
            </p:extLst>
          </p:nvPr>
        </p:nvGraphicFramePr>
        <p:xfrm>
          <a:off x="1399593" y="1371600"/>
          <a:ext cx="6324600" cy="1381760"/>
        </p:xfrm>
        <a:graphic>
          <a:graphicData uri="http://schemas.openxmlformats.org/drawingml/2006/table">
            <a:tbl>
              <a:tblPr firstRow="1" bandRow="1">
                <a:tableStyleId>{5C22544A-7EE6-4342-B048-85BDC9FD1C3A}</a:tableStyleId>
              </a:tblPr>
              <a:tblGrid>
                <a:gridCol w="3162300">
                  <a:extLst>
                    <a:ext uri="{9D8B030D-6E8A-4147-A177-3AD203B41FA5}">
                      <a16:colId xmlns:a16="http://schemas.microsoft.com/office/drawing/2014/main" val="20000"/>
                    </a:ext>
                  </a:extLst>
                </a:gridCol>
                <a:gridCol w="3162300">
                  <a:extLst>
                    <a:ext uri="{9D8B030D-6E8A-4147-A177-3AD203B41FA5}">
                      <a16:colId xmlns:a16="http://schemas.microsoft.com/office/drawing/2014/main" val="20001"/>
                    </a:ext>
                  </a:extLst>
                </a:gridCol>
              </a:tblGrid>
              <a:tr h="370840">
                <a:tc>
                  <a:txBody>
                    <a:bodyPr/>
                    <a:lstStyle/>
                    <a:p>
                      <a:pPr algn="ctr"/>
                      <a:r>
                        <a:rPr lang="en-US" dirty="0"/>
                        <a:t>Standard  </a:t>
                      </a:r>
                    </a:p>
                    <a:p>
                      <a:pPr algn="ctr"/>
                      <a:r>
                        <a:rPr lang="en-US" dirty="0"/>
                        <a:t>Project Management Term</a:t>
                      </a:r>
                    </a:p>
                  </a:txBody>
                  <a:tcPr/>
                </a:tc>
                <a:tc>
                  <a:txBody>
                    <a:bodyPr/>
                    <a:lstStyle/>
                    <a:p>
                      <a:pPr algn="ctr"/>
                      <a:r>
                        <a:rPr lang="en-US" dirty="0"/>
                        <a:t>EDN Equivalent Term</a:t>
                      </a:r>
                    </a:p>
                  </a:txBody>
                  <a:tcPr anchor="ctr"/>
                </a:tc>
                <a:extLst>
                  <a:ext uri="{0D108BD9-81ED-4DB2-BD59-A6C34878D82A}">
                    <a16:rowId xmlns:a16="http://schemas.microsoft.com/office/drawing/2014/main" val="10000"/>
                  </a:ext>
                </a:extLst>
              </a:tr>
              <a:tr h="370840">
                <a:tc>
                  <a:txBody>
                    <a:bodyPr/>
                    <a:lstStyle/>
                    <a:p>
                      <a:pPr algn="ctr"/>
                      <a:r>
                        <a:rPr lang="en-US" dirty="0"/>
                        <a:t>Milestone</a:t>
                      </a:r>
                    </a:p>
                  </a:txBody>
                  <a:tcPr/>
                </a:tc>
                <a:tc>
                  <a:txBody>
                    <a:bodyPr/>
                    <a:lstStyle/>
                    <a:p>
                      <a:pPr algn="ctr"/>
                      <a:r>
                        <a:rPr lang="en-US" dirty="0"/>
                        <a:t>Version</a:t>
                      </a:r>
                    </a:p>
                  </a:txBody>
                  <a:tcPr/>
                </a:tc>
                <a:extLst>
                  <a:ext uri="{0D108BD9-81ED-4DB2-BD59-A6C34878D82A}">
                    <a16:rowId xmlns:a16="http://schemas.microsoft.com/office/drawing/2014/main" val="10001"/>
                  </a:ext>
                </a:extLst>
              </a:tr>
              <a:tr h="370840">
                <a:tc>
                  <a:txBody>
                    <a:bodyPr/>
                    <a:lstStyle/>
                    <a:p>
                      <a:pPr algn="ctr"/>
                      <a:r>
                        <a:rPr lang="en-US" dirty="0"/>
                        <a:t>Task</a:t>
                      </a:r>
                    </a:p>
                  </a:txBody>
                  <a:tcPr/>
                </a:tc>
                <a:tc>
                  <a:txBody>
                    <a:bodyPr/>
                    <a:lstStyle/>
                    <a:p>
                      <a:pPr algn="ctr"/>
                      <a:r>
                        <a:rPr lang="en-US" dirty="0"/>
                        <a:t>Issue</a:t>
                      </a:r>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609600" y="3144323"/>
            <a:ext cx="8015720" cy="2616101"/>
          </a:xfrm>
          <a:prstGeom prst="rect">
            <a:avLst/>
          </a:prstGeom>
          <a:noFill/>
        </p:spPr>
        <p:txBody>
          <a:bodyPr wrap="none" rtlCol="0">
            <a:spAutoFit/>
          </a:bodyPr>
          <a:lstStyle/>
          <a:p>
            <a:r>
              <a:rPr lang="en-US" sz="2400" b="1" dirty="0"/>
              <a:t>Electronic Design Notebook Terms</a:t>
            </a:r>
          </a:p>
          <a:p>
            <a:endParaRPr lang="en-US" sz="1400" b="1" dirty="0"/>
          </a:p>
          <a:p>
            <a:pPr>
              <a:buFont typeface="Arial" pitchFamily="34" charset="0"/>
              <a:buChar char="•"/>
            </a:pPr>
            <a:r>
              <a:rPr lang="en-US" dirty="0"/>
              <a:t> Tracker – used to filter Issues when displaying the Issues as a list or a Gantt chart</a:t>
            </a:r>
          </a:p>
          <a:p>
            <a:pPr lvl="1">
              <a:buFont typeface="Arial" pitchFamily="34" charset="0"/>
              <a:buChar char="•"/>
            </a:pPr>
            <a:r>
              <a:rPr lang="en-US" dirty="0"/>
              <a:t> This is the “type” of issue.</a:t>
            </a:r>
          </a:p>
          <a:p>
            <a:pPr lvl="1">
              <a:buFont typeface="Arial" pitchFamily="34" charset="0"/>
              <a:buChar char="•"/>
            </a:pPr>
            <a:r>
              <a:rPr lang="en-US" dirty="0"/>
              <a:t> Separates day to day “To-Do” items from “Gantt Chart” items</a:t>
            </a:r>
          </a:p>
          <a:p>
            <a:pPr lvl="1">
              <a:buFont typeface="Arial" pitchFamily="34" charset="0"/>
              <a:buChar char="•"/>
            </a:pPr>
            <a:endParaRPr lang="en-US" dirty="0"/>
          </a:p>
          <a:p>
            <a:pPr>
              <a:buFont typeface="Arial" pitchFamily="34" charset="0"/>
              <a:buChar char="•"/>
            </a:pPr>
            <a:r>
              <a:rPr lang="en-US" dirty="0"/>
              <a:t> Category – used to filter Issues when displaying the Issues as a list or a Gantt chart</a:t>
            </a:r>
          </a:p>
          <a:p>
            <a:pPr lvl="1">
              <a:buFont typeface="Arial" pitchFamily="34" charset="0"/>
              <a:buChar char="•"/>
            </a:pPr>
            <a:r>
              <a:rPr lang="en-US" dirty="0"/>
              <a:t> Can be used to group Issues</a:t>
            </a:r>
          </a:p>
          <a:p>
            <a:pPr lvl="1">
              <a:buFont typeface="Arial" pitchFamily="34" charset="0"/>
              <a:buChar char="•"/>
            </a:pPr>
            <a:r>
              <a:rPr lang="en-US" dirty="0"/>
              <a:t> Can be used to separate the subsystems in your project</a:t>
            </a:r>
          </a:p>
        </p:txBody>
      </p:sp>
      <p:sp>
        <p:nvSpPr>
          <p:cNvPr id="3" name="Slide Number Placeholder 2">
            <a:extLst>
              <a:ext uri="{FF2B5EF4-FFF2-40B4-BE49-F238E27FC236}">
                <a16:creationId xmlns:a16="http://schemas.microsoft.com/office/drawing/2014/main" id="{C6D0682C-3E18-44B1-A263-718A1E56A88A}"/>
              </a:ext>
            </a:extLst>
          </p:cNvPr>
          <p:cNvSpPr>
            <a:spLocks noGrp="1"/>
          </p:cNvSpPr>
          <p:nvPr>
            <p:ph type="sldNum" sz="quarter" idx="12"/>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1368520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3789</TotalTime>
  <Words>2707</Words>
  <Application>Microsoft Office PowerPoint</Application>
  <PresentationFormat>On-screen Show (4:3)</PresentationFormat>
  <Paragraphs>456</Paragraphs>
  <Slides>38</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Arial</vt:lpstr>
      <vt:lpstr>Calibri</vt:lpstr>
      <vt:lpstr>Calibri Light</vt:lpstr>
      <vt:lpstr>Times New Roman</vt:lpstr>
      <vt:lpstr>Verdana</vt:lpstr>
      <vt:lpstr>Office Theme</vt:lpstr>
      <vt:lpstr>1_Office Theme</vt:lpstr>
      <vt:lpstr>Introduction to using the Electronic Design Notebook  for Capstone Design</vt:lpstr>
      <vt:lpstr>Outline</vt:lpstr>
      <vt:lpstr>What is the Electronic Design Notebook?</vt:lpstr>
      <vt:lpstr>Why Capstone uses EDN</vt:lpstr>
      <vt:lpstr>RPI Design Lab site</vt:lpstr>
      <vt:lpstr>Sample Capstone Project Home Page</vt:lpstr>
      <vt:lpstr>List of Electronic Design Notebook features</vt:lpstr>
      <vt:lpstr>User Roles</vt:lpstr>
      <vt:lpstr>Terminology</vt:lpstr>
      <vt:lpstr>Project Management</vt:lpstr>
      <vt:lpstr>Project Management</vt:lpstr>
      <vt:lpstr>Defining “Issues” (Tasks)</vt:lpstr>
      <vt:lpstr>Using “Issues”</vt:lpstr>
      <vt:lpstr>Task-Oriented Project Management Proactively Using Issues</vt:lpstr>
      <vt:lpstr>Implementing Your Gantt Chart in EDN</vt:lpstr>
      <vt:lpstr>Turn SOW Deliverables into Versions</vt:lpstr>
      <vt:lpstr>Creating Categories</vt:lpstr>
      <vt:lpstr>Creating Issues</vt:lpstr>
      <vt:lpstr>Managing EDN Issues</vt:lpstr>
      <vt:lpstr>Exceptions to Standard Workflow</vt:lpstr>
      <vt:lpstr>Issues and SCRUM</vt:lpstr>
      <vt:lpstr>Showing Your Roadmap</vt:lpstr>
      <vt:lpstr>Using the Project Roadmap</vt:lpstr>
      <vt:lpstr>Project Management Best Practice</vt:lpstr>
      <vt:lpstr>Wikis</vt:lpstr>
      <vt:lpstr>Capstone Support Wiki</vt:lpstr>
      <vt:lpstr>Creating a New Wiki Page</vt:lpstr>
      <vt:lpstr>Discussion “Forums”</vt:lpstr>
      <vt:lpstr>Discussion Forums</vt:lpstr>
      <vt:lpstr>Version Control / Subversion</vt:lpstr>
      <vt:lpstr>Version Control / Subversion</vt:lpstr>
      <vt:lpstr>What Goes Where?</vt:lpstr>
      <vt:lpstr>Best Practices</vt:lpstr>
      <vt:lpstr>Inventory Management</vt:lpstr>
      <vt:lpstr>Monitoring Student Progress</vt:lpstr>
      <vt:lpstr>User Statistics</vt:lpstr>
      <vt:lpstr>Participation</vt:lpstr>
      <vt:lpstr>Conclusions</vt:lpstr>
    </vt:vector>
  </TitlesOfParts>
  <Manager>Mark Anderson</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Redmine for Capstone Design</dc:title>
  <dc:subject>Redmine for Capstone Design</dc:subject>
  <dc:creator>Mark Anderson</dc:creator>
  <cp:keywords>Redmine</cp:keywords>
  <cp:lastModifiedBy>Kanai, Junichi</cp:lastModifiedBy>
  <cp:revision>222</cp:revision>
  <dcterms:created xsi:type="dcterms:W3CDTF">2006-08-16T00:00:00Z</dcterms:created>
  <dcterms:modified xsi:type="dcterms:W3CDTF">2022-10-28T20:27:26Z</dcterms:modified>
</cp:coreProperties>
</file>