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40D9E-BDFF-4E5C-9F73-C38FE2D29655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B342E-1473-42DB-B5C2-18EFB408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6C1A-3F6D-DC47-9892-7B7D06C91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329171-0E7F-35B4-5CD2-B5D9E5427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CCE3C-C5D5-8284-5132-706C9686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B830-7DE7-31E2-EB38-D1F13234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318D7-4535-6165-3478-6AC319C8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9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AF41-93AF-15DC-6EB4-3A1D9AE0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8C0A6-117F-8404-A067-9C09835B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0147D-F1FF-1B5B-E3E2-80B762F2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873C0-8A26-D1C2-D24D-1444571C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6B0F2-CE4C-E587-91EB-2A7513E9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93252-4315-F376-B4CE-E931FBA98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8B0D0-87D2-A673-66CA-C4522FF05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2190E-E502-F37A-E07C-6EDD2484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4BB-40F1-DFCF-2DD6-EFB99D65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54110-4F78-4092-6458-B4F5F84A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AEF4-906A-A293-C7F6-4206475D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6485-8133-17FE-092C-83C8F363B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D651E-5AAD-5C55-1CB7-0F9D2A33F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5AC72-8F98-8D29-F6DA-D4AEF4EC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AAE5-C5E7-D64E-AFED-3DAB218C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6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DCEE-2AA3-A361-5C9B-BB5306A5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86C7A-AA97-0F9A-2683-68F1E714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9BF8-030B-A3F7-753E-38F896751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093D-062C-C0ED-A5EE-123F9B67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92909-AF25-8763-F749-A1878DF4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640-0A46-72D0-4335-3F5ECE27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F11A-27E2-F10B-A96A-018A7BF1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58CDD-0750-4462-07F2-E69D22643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B5E53-7A3F-5145-B064-58A1BD41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0583E-9E4F-2A7B-1987-4497D7AF1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0440-AD3B-CAFE-23E1-EF379DDF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5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F608-0080-1DB6-065A-DEA911C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C1C71-5BCD-96BB-7038-C3513783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24B00-DF19-6F38-FB74-38860BA61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B1D0E1-5277-71BB-7CD7-47E1D80F0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D104C-0409-11D4-6171-9DEC3B010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2897D-A0E2-D561-449D-A33C7468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CE11A-1A9A-2EFC-B06A-002EA9AD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B7C80-436D-5CB2-5180-E6194C83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8880-BDB8-8582-2AB0-75A0A33A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811DF-B417-061C-DC37-52F6D9A4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BDFD-B9D3-97FF-16CE-BF3B07F6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786BF-C8E2-5011-23BC-A6FE7121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2AD38-8367-A1A4-2FC9-518A35A9C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5A5A0-0777-AE9E-1427-2978187D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1E71A-57BA-156D-8F69-875579A9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2857A-B47D-2A27-D495-AEA339C0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1D57-CFF9-BD87-7963-5770856E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0F7D6-6DA3-6A4D-F152-52DD7FF61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4D78-CA5B-FC1A-EBDE-3E81CEF3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3FD72-E6B4-0EC4-BEA1-3D04ED76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80D8D-7422-193F-F33C-899B0FF6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B68F-CD1C-577B-4A19-1DE444DA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376F7-A54E-3290-A055-29E2D1CF5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A392F-FDDD-511F-1619-B682C3256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7087-B0EB-7E30-9C2F-7B1171C7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BC7F0-EA88-1BDE-3777-BDD6262F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8A980-79BD-9F78-5AA1-81B923A18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6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64F7F-151B-B6CC-2A04-76A2C32F9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B4CD-66F1-70A8-83B6-7CBA5259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AC0CA-1C07-C2F1-D147-D866DACD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4D1FB-1A7E-4B21-B14A-BF1C131D46CE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3E8B-E09F-E626-FD5E-8FD174F2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7074-786F-AC50-19A3-51CFBA7FB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E081-13F0-40B8-83DB-986720C17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fsws.rpi.edu/AFS/dept/eng/cax/cad/ENG_DWG_Guidelines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405-8B4B-05CA-B83C-093B08AE6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33613"/>
          </a:xfrm>
        </p:spPr>
        <p:txBody>
          <a:bodyPr>
            <a:normAutofit/>
          </a:bodyPr>
          <a:lstStyle/>
          <a:p>
            <a:r>
              <a:rPr lang="en-US" dirty="0"/>
              <a:t>Capstone Drafting Guidelines Example</a:t>
            </a: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r>
              <a:rPr lang="en-US" sz="2000" dirty="0"/>
              <a:t>Visual examples of requirements from </a:t>
            </a:r>
            <a:r>
              <a:rPr lang="en-US" sz="2000" dirty="0">
                <a:hlinkClick r:id="rId2"/>
              </a:rPr>
              <a:t>https://afsws.rpi.edu/AFS/dept/eng/cax/cad/ENG_DWG_Guidelines.pdf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2AEF8-5891-3F42-D2AD-8D6F6B3C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Revised 06/28/2023</a:t>
            </a:r>
          </a:p>
        </p:txBody>
      </p:sp>
    </p:spTree>
    <p:extLst>
      <p:ext uri="{BB962C8B-B14F-4D97-AF65-F5344CB8AC3E}">
        <p14:creationId xmlns:p14="http://schemas.microsoft.com/office/powerpoint/2010/main" val="392954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6C84FE-7C6F-E6CB-E4F7-5A1F53FB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22" y="2710276"/>
            <a:ext cx="6766312" cy="14374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45EB65-77FD-DD9D-175B-9DBE8AC6E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61" y="5481473"/>
            <a:ext cx="6516094" cy="501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BA175-6E65-87B6-E56D-09872010AA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976"/>
          <a:stretch/>
        </p:blipFill>
        <p:spPr>
          <a:xfrm>
            <a:off x="4034414" y="242590"/>
            <a:ext cx="3815728" cy="2063288"/>
          </a:xfrm>
          <a:prstGeom prst="rect">
            <a:avLst/>
          </a:prstGeom>
        </p:spPr>
      </p:pic>
      <p:sp>
        <p:nvSpPr>
          <p:cNvPr id="6" name="Callout: Line 5">
            <a:extLst>
              <a:ext uri="{FF2B5EF4-FFF2-40B4-BE49-F238E27FC236}">
                <a16:creationId xmlns:a16="http://schemas.microsoft.com/office/drawing/2014/main" id="{482B6680-D5D4-879E-A500-010DF337E110}"/>
              </a:ext>
            </a:extLst>
          </p:cNvPr>
          <p:cNvSpPr/>
          <p:nvPr/>
        </p:nvSpPr>
        <p:spPr>
          <a:xfrm>
            <a:off x="3121106" y="1189468"/>
            <a:ext cx="406152" cy="276999"/>
          </a:xfrm>
          <a:prstGeom prst="borderCallout1">
            <a:avLst>
              <a:gd name="adj1" fmla="val 58483"/>
              <a:gd name="adj2" fmla="val 98544"/>
              <a:gd name="adj3" fmla="val 44424"/>
              <a:gd name="adj4" fmla="val 24925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A.1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7AF1F051-C75C-6912-E50F-A9A0CF0E8EFA}"/>
              </a:ext>
            </a:extLst>
          </p:cNvPr>
          <p:cNvSpPr/>
          <p:nvPr/>
        </p:nvSpPr>
        <p:spPr>
          <a:xfrm>
            <a:off x="9733940" y="3727271"/>
            <a:ext cx="406152" cy="276999"/>
          </a:xfrm>
          <a:prstGeom prst="borderCallout1">
            <a:avLst>
              <a:gd name="adj1" fmla="val 46522"/>
              <a:gd name="adj2" fmla="val 658"/>
              <a:gd name="adj3" fmla="val 30072"/>
              <a:gd name="adj4" fmla="val -1292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A.2</a:t>
            </a:r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B18869CF-E4E4-EBD3-92DF-14CBCE74CA1C}"/>
              </a:ext>
            </a:extLst>
          </p:cNvPr>
          <p:cNvSpPr/>
          <p:nvPr/>
        </p:nvSpPr>
        <p:spPr>
          <a:xfrm>
            <a:off x="5032993" y="5013429"/>
            <a:ext cx="406152" cy="276999"/>
          </a:xfrm>
          <a:prstGeom prst="borderCallout1">
            <a:avLst>
              <a:gd name="adj1" fmla="val 92129"/>
              <a:gd name="adj2" fmla="val 96934"/>
              <a:gd name="adj3" fmla="val 184298"/>
              <a:gd name="adj4" fmla="val 16055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A.3</a:t>
            </a:r>
          </a:p>
        </p:txBody>
      </p:sp>
      <p:sp>
        <p:nvSpPr>
          <p:cNvPr id="17" name="Callout: Line 16">
            <a:extLst>
              <a:ext uri="{FF2B5EF4-FFF2-40B4-BE49-F238E27FC236}">
                <a16:creationId xmlns:a16="http://schemas.microsoft.com/office/drawing/2014/main" id="{DDBC9B0A-1DCE-0870-57D1-EE57B7A610B8}"/>
              </a:ext>
            </a:extLst>
          </p:cNvPr>
          <p:cNvSpPr/>
          <p:nvPr/>
        </p:nvSpPr>
        <p:spPr>
          <a:xfrm>
            <a:off x="9530864" y="3290499"/>
            <a:ext cx="406152" cy="276999"/>
          </a:xfrm>
          <a:prstGeom prst="borderCallout1">
            <a:avLst>
              <a:gd name="adj1" fmla="val 105160"/>
              <a:gd name="adj2" fmla="val 40650"/>
              <a:gd name="adj3" fmla="val 142784"/>
              <a:gd name="adj4" fmla="val -6808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A.4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F8A308B4-BC50-1A87-8763-D9B87EEE6FC0}"/>
              </a:ext>
            </a:extLst>
          </p:cNvPr>
          <p:cNvSpPr/>
          <p:nvPr/>
        </p:nvSpPr>
        <p:spPr>
          <a:xfrm>
            <a:off x="2031989" y="3450272"/>
            <a:ext cx="406152" cy="276999"/>
          </a:xfrm>
          <a:prstGeom prst="borderCallout1">
            <a:avLst>
              <a:gd name="adj1" fmla="val 92129"/>
              <a:gd name="adj2" fmla="val 96934"/>
              <a:gd name="adj3" fmla="val 160378"/>
              <a:gd name="adj4" fmla="val 21439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A.5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876532BE-4C9B-00DD-C87C-6BA93B658F06}"/>
              </a:ext>
            </a:extLst>
          </p:cNvPr>
          <p:cNvSpPr/>
          <p:nvPr/>
        </p:nvSpPr>
        <p:spPr>
          <a:xfrm>
            <a:off x="7299550" y="4435129"/>
            <a:ext cx="406152" cy="276999"/>
          </a:xfrm>
          <a:prstGeom prst="borderCallout1">
            <a:avLst>
              <a:gd name="adj1" fmla="val 3086"/>
              <a:gd name="adj2" fmla="val 48055"/>
              <a:gd name="adj3" fmla="val -99164"/>
              <a:gd name="adj4" fmla="val 10061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A.6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F234319-C40F-54C9-7534-AE5F2482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545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1E411-0088-AA9B-A57B-5CF50F1CD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0"/>
            <a:ext cx="10598724" cy="6857998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637E970F-15F4-63C4-262D-7DF9BEFC3E18}"/>
              </a:ext>
            </a:extLst>
          </p:cNvPr>
          <p:cNvSpPr/>
          <p:nvPr/>
        </p:nvSpPr>
        <p:spPr>
          <a:xfrm>
            <a:off x="7339306" y="5549584"/>
            <a:ext cx="406152" cy="276999"/>
          </a:xfrm>
          <a:prstGeom prst="borderCallout1">
            <a:avLst>
              <a:gd name="adj1" fmla="val 101162"/>
              <a:gd name="adj2" fmla="val 74158"/>
              <a:gd name="adj3" fmla="val 233337"/>
              <a:gd name="adj4" fmla="val 15608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B.2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461999CA-3006-A077-A44E-72F6C9F27309}"/>
              </a:ext>
            </a:extLst>
          </p:cNvPr>
          <p:cNvSpPr/>
          <p:nvPr/>
        </p:nvSpPr>
        <p:spPr>
          <a:xfrm>
            <a:off x="5892924" y="1369553"/>
            <a:ext cx="406152" cy="276999"/>
          </a:xfrm>
          <a:prstGeom prst="borderCallout1">
            <a:avLst>
              <a:gd name="adj1" fmla="val 98770"/>
              <a:gd name="adj2" fmla="val 54581"/>
              <a:gd name="adj3" fmla="val 216987"/>
              <a:gd name="adj4" fmla="val 259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B.8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57A552-61D9-36DA-0F5E-9B14BC89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2" y="6356350"/>
            <a:ext cx="2743200" cy="365125"/>
          </a:xfrm>
        </p:spPr>
        <p:txBody>
          <a:bodyPr/>
          <a:lstStyle/>
          <a:p>
            <a:fld id="{4F4BE081-13F0-40B8-83DB-986720C1709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E53583AA-FF48-D528-033F-4940596C16F0}"/>
              </a:ext>
            </a:extLst>
          </p:cNvPr>
          <p:cNvSpPr/>
          <p:nvPr/>
        </p:nvSpPr>
        <p:spPr>
          <a:xfrm>
            <a:off x="7616008" y="2743440"/>
            <a:ext cx="406152" cy="276999"/>
          </a:xfrm>
          <a:prstGeom prst="borderCallout1">
            <a:avLst>
              <a:gd name="adj1" fmla="val 51160"/>
              <a:gd name="adj2" fmla="val -34"/>
              <a:gd name="adj3" fmla="val 80256"/>
              <a:gd name="adj4" fmla="val -9448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D.3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ABCE2A88-33E3-2D2A-0CD9-0E0D0C88EEE5}"/>
              </a:ext>
            </a:extLst>
          </p:cNvPr>
          <p:cNvSpPr/>
          <p:nvPr/>
        </p:nvSpPr>
        <p:spPr>
          <a:xfrm>
            <a:off x="2023329" y="2829666"/>
            <a:ext cx="406152" cy="276999"/>
          </a:xfrm>
          <a:prstGeom prst="borderCallout1">
            <a:avLst>
              <a:gd name="adj1" fmla="val 98939"/>
              <a:gd name="adj2" fmla="val 50325"/>
              <a:gd name="adj3" fmla="val 151924"/>
              <a:gd name="adj4" fmla="val 16620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D.3</a:t>
            </a:r>
          </a:p>
        </p:txBody>
      </p:sp>
    </p:spTree>
    <p:extLst>
      <p:ext uri="{BB962C8B-B14F-4D97-AF65-F5344CB8AC3E}">
        <p14:creationId xmlns:p14="http://schemas.microsoft.com/office/powerpoint/2010/main" val="1459884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A3E96-0856-9690-1A9C-C9FA9D6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"/>
            <a:ext cx="10598724" cy="6857998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47F7A74A-A74B-1794-C501-AF2084273CEF}"/>
              </a:ext>
            </a:extLst>
          </p:cNvPr>
          <p:cNvSpPr/>
          <p:nvPr/>
        </p:nvSpPr>
        <p:spPr>
          <a:xfrm>
            <a:off x="1507588" y="3017011"/>
            <a:ext cx="406152" cy="276999"/>
          </a:xfrm>
          <a:prstGeom prst="borderCallout1">
            <a:avLst>
              <a:gd name="adj1" fmla="val 47955"/>
              <a:gd name="adj2" fmla="val 98328"/>
              <a:gd name="adj3" fmla="val -26310"/>
              <a:gd name="adj4" fmla="val 18798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C.2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231A1EA8-9835-0CD4-53A4-01B4D0F07A70}"/>
              </a:ext>
            </a:extLst>
          </p:cNvPr>
          <p:cNvSpPr/>
          <p:nvPr/>
        </p:nvSpPr>
        <p:spPr>
          <a:xfrm>
            <a:off x="9004896" y="1880999"/>
            <a:ext cx="406152" cy="276999"/>
          </a:xfrm>
          <a:prstGeom prst="borderCallout1">
            <a:avLst>
              <a:gd name="adj1" fmla="val 3086"/>
              <a:gd name="adj2" fmla="val 48055"/>
              <a:gd name="adj3" fmla="val -113265"/>
              <a:gd name="adj4" fmla="val 16995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C.4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1D88C1AD-7101-048C-7574-F1B8A97C770D}"/>
              </a:ext>
            </a:extLst>
          </p:cNvPr>
          <p:cNvSpPr/>
          <p:nvPr/>
        </p:nvSpPr>
        <p:spPr>
          <a:xfrm>
            <a:off x="3534831" y="2231180"/>
            <a:ext cx="406152" cy="276999"/>
          </a:xfrm>
          <a:prstGeom prst="borderCallout1">
            <a:avLst>
              <a:gd name="adj1" fmla="val 53037"/>
              <a:gd name="adj2" fmla="val -825"/>
              <a:gd name="adj3" fmla="val 6184"/>
              <a:gd name="adj4" fmla="val -12627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C.7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A85B21EF-5933-03FD-F5C1-E1CF61A23D41}"/>
              </a:ext>
            </a:extLst>
          </p:cNvPr>
          <p:cNvSpPr/>
          <p:nvPr/>
        </p:nvSpPr>
        <p:spPr>
          <a:xfrm>
            <a:off x="9872108" y="3017012"/>
            <a:ext cx="406152" cy="276999"/>
          </a:xfrm>
          <a:prstGeom prst="borderCallout1">
            <a:avLst>
              <a:gd name="adj1" fmla="val 100816"/>
              <a:gd name="adj2" fmla="val 48054"/>
              <a:gd name="adj3" fmla="val 286342"/>
              <a:gd name="adj4" fmla="val 1739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D.2</a:t>
            </a:r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A45C07DA-845E-861F-20FE-181CCDD62536}"/>
              </a:ext>
            </a:extLst>
          </p:cNvPr>
          <p:cNvSpPr/>
          <p:nvPr/>
        </p:nvSpPr>
        <p:spPr>
          <a:xfrm>
            <a:off x="5183409" y="5639895"/>
            <a:ext cx="406152" cy="276999"/>
          </a:xfrm>
          <a:prstGeom prst="borderCallout1">
            <a:avLst>
              <a:gd name="adj1" fmla="val 100816"/>
              <a:gd name="adj2" fmla="val 48054"/>
              <a:gd name="adj3" fmla="val 197300"/>
              <a:gd name="adj4" fmla="val 15366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D.5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03DA01F5-4F94-9982-EAF1-691DA357B42F}"/>
              </a:ext>
            </a:extLst>
          </p:cNvPr>
          <p:cNvSpPr/>
          <p:nvPr/>
        </p:nvSpPr>
        <p:spPr>
          <a:xfrm>
            <a:off x="5093172" y="987958"/>
            <a:ext cx="406152" cy="276999"/>
          </a:xfrm>
          <a:prstGeom prst="borderCallout1">
            <a:avLst>
              <a:gd name="adj1" fmla="val 100816"/>
              <a:gd name="adj2" fmla="val 48054"/>
              <a:gd name="adj3" fmla="val 195128"/>
              <a:gd name="adj4" fmla="val 1295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D.7</a:t>
            </a:r>
          </a:p>
        </p:txBody>
      </p:sp>
      <p:sp>
        <p:nvSpPr>
          <p:cNvPr id="13" name="Callout: Line 12">
            <a:extLst>
              <a:ext uri="{FF2B5EF4-FFF2-40B4-BE49-F238E27FC236}">
                <a16:creationId xmlns:a16="http://schemas.microsoft.com/office/drawing/2014/main" id="{578FE3DA-AE97-5FEF-080D-F4C8FDB617F2}"/>
              </a:ext>
            </a:extLst>
          </p:cNvPr>
          <p:cNvSpPr/>
          <p:nvPr/>
        </p:nvSpPr>
        <p:spPr>
          <a:xfrm>
            <a:off x="6380923" y="469629"/>
            <a:ext cx="406152" cy="276999"/>
          </a:xfrm>
          <a:prstGeom prst="borderCallout1">
            <a:avLst>
              <a:gd name="adj1" fmla="val 100816"/>
              <a:gd name="adj2" fmla="val 48054"/>
              <a:gd name="adj3" fmla="val 227704"/>
              <a:gd name="adj4" fmla="val 9145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D.8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FF16D04-1A9C-3DC0-1CB1-35729298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945" y="6356350"/>
            <a:ext cx="2743200" cy="365125"/>
          </a:xfrm>
        </p:spPr>
        <p:txBody>
          <a:bodyPr/>
          <a:lstStyle/>
          <a:p>
            <a:fld id="{4F4BE081-13F0-40B8-83DB-986720C1709E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156BB20C-5FC7-4516-A2F6-12AB4A7D122C}"/>
              </a:ext>
            </a:extLst>
          </p:cNvPr>
          <p:cNvSpPr/>
          <p:nvPr/>
        </p:nvSpPr>
        <p:spPr>
          <a:xfrm>
            <a:off x="2968836" y="3152001"/>
            <a:ext cx="406152" cy="276999"/>
          </a:xfrm>
          <a:prstGeom prst="borderCallout1">
            <a:avLst>
              <a:gd name="adj1" fmla="val -3827"/>
              <a:gd name="adj2" fmla="val 47562"/>
              <a:gd name="adj3" fmla="val -91038"/>
              <a:gd name="adj4" fmla="val 1361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C.3</a:t>
            </a:r>
          </a:p>
        </p:txBody>
      </p:sp>
    </p:spTree>
    <p:extLst>
      <p:ext uri="{BB962C8B-B14F-4D97-AF65-F5344CB8AC3E}">
        <p14:creationId xmlns:p14="http://schemas.microsoft.com/office/powerpoint/2010/main" val="212097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D3A92-6A7F-73B4-9529-7A37484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7999"/>
          </a:xfrm>
          <a:prstGeom prst="rect">
            <a:avLst/>
          </a:prstGeom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BAFD5264-2120-D9D0-AA65-D3E724E7812E}"/>
              </a:ext>
            </a:extLst>
          </p:cNvPr>
          <p:cNvSpPr/>
          <p:nvPr/>
        </p:nvSpPr>
        <p:spPr>
          <a:xfrm>
            <a:off x="3243775" y="5462400"/>
            <a:ext cx="406152" cy="276999"/>
          </a:xfrm>
          <a:prstGeom prst="borderCallout1">
            <a:avLst>
              <a:gd name="adj1" fmla="val -1257"/>
              <a:gd name="adj2" fmla="val 68790"/>
              <a:gd name="adj3" fmla="val -102405"/>
              <a:gd name="adj4" fmla="val 13292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C.6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6FBF54A0-4ADB-1FDC-A9D1-D8F0B55430F1}"/>
              </a:ext>
            </a:extLst>
          </p:cNvPr>
          <p:cNvSpPr/>
          <p:nvPr/>
        </p:nvSpPr>
        <p:spPr>
          <a:xfrm>
            <a:off x="1830065" y="3693757"/>
            <a:ext cx="406152" cy="276999"/>
          </a:xfrm>
          <a:prstGeom prst="borderCallout1">
            <a:avLst>
              <a:gd name="adj1" fmla="val -1257"/>
              <a:gd name="adj2" fmla="val 74715"/>
              <a:gd name="adj3" fmla="val -80687"/>
              <a:gd name="adj4" fmla="val 20550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B0F0"/>
                </a:solidFill>
              </a:rPr>
              <a:t>B.4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3E8E0-39F3-3B61-EB4B-FF66E385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0225" y="6356350"/>
            <a:ext cx="2743200" cy="365125"/>
          </a:xfrm>
        </p:spPr>
        <p:txBody>
          <a:bodyPr/>
          <a:lstStyle/>
          <a:p>
            <a:fld id="{4F4BE081-13F0-40B8-83DB-986720C170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1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103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Capstone Drafting Guidelines Example   Visual examples of requirements from https://afsws.rpi.edu/AFS/dept/eng/cax/cad/ENG_DWG_Guidelines.pdf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Pawlikowski, Steven</dc:creator>
  <cp:lastModifiedBy>Aren Paster</cp:lastModifiedBy>
  <cp:revision>13</cp:revision>
  <cp:lastPrinted>2023-08-08T14:50:27Z</cp:lastPrinted>
  <dcterms:created xsi:type="dcterms:W3CDTF">2023-06-15T15:03:56Z</dcterms:created>
  <dcterms:modified xsi:type="dcterms:W3CDTF">2023-08-08T14:54:15Z</dcterms:modified>
</cp:coreProperties>
</file>