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9" r:id="rId30"/>
    <p:sldId id="290" r:id="rId31"/>
    <p:sldId id="291" r:id="rId32"/>
    <p:sldId id="292" r:id="rId33"/>
    <p:sldId id="287" r:id="rId34"/>
    <p:sldId id="282" r:id="rId35"/>
    <p:sldId id="283" r:id="rId36"/>
    <p:sldId id="288" r:id="rId37"/>
    <p:sldId id="293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61CE-8C0F-4DA2-B807-B6BCBA5C7219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67969-330F-453D-9B15-6E43C81DC4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opLog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324600"/>
            <a:ext cx="1524000" cy="53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C9FE8-B826-4F97-A2B1-BF76C8E2768E}" type="datetime1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AF5AD-7659-4A21-9BC0-510E96687F2D}" type="datetime1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0C0CF-F344-4B9C-9BED-34444C781EC2}" type="datetime1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0E7242-5859-4622-A602-2C4C4D263234}" type="datetime1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3A827-225A-4618-8B64-AC53694D97B2}" type="datetime1">
              <a:rPr lang="en-US" smtClean="0"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27AE90-02D0-4550-8250-8C7D8792A89A}" type="datetime1">
              <a:rPr lang="en-US" smtClean="0"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C6DF8-F25E-4755-8CB8-6CA474ACE270}" type="datetime1">
              <a:rPr lang="en-US" smtClean="0"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F35A11-3940-41CF-B853-27521E45FA14}" type="datetime1">
              <a:rPr lang="en-US" smtClean="0"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EDA83-5803-4E2E-8C06-E3E292CA7B61}" type="datetime1">
              <a:rPr lang="en-US" smtClean="0"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9D8ECE-DE76-4E52-8B4C-D3A6616AA498}" type="datetime1">
              <a:rPr lang="en-US" smtClean="0"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AA91-588E-41C6-B9C4-DCCC9D72A8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opLogo.pn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400" y="6324600"/>
            <a:ext cx="1524000" cy="5334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icrosoft.com/en-us/word/HA102552091033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bword.codeplex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logs.msdn.com/microsoft_office_word/archive/2006/10/04/Equations-in-Word-2007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 Word </a:t>
            </a:r>
            <a:r>
              <a:rPr lang="en-US" dirty="0" smtClean="0"/>
              <a:t>Time Saver Tips</a:t>
            </a:r>
            <a:br>
              <a:rPr lang="en-US" dirty="0" smtClean="0"/>
            </a:br>
            <a:r>
              <a:rPr lang="en-US" dirty="0" smtClean="0"/>
              <a:t>(DRAFT)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Junichi Kanai</a:t>
            </a:r>
            <a:br>
              <a:rPr lang="en-US" dirty="0" smtClean="0"/>
            </a:br>
            <a:r>
              <a:rPr lang="en-US" dirty="0" smtClean="0"/>
              <a:t>April,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AutoText Gallery – Activation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    , Word Options, Customize</a:t>
            </a:r>
          </a:p>
          <a:p>
            <a:endParaRPr lang="en-US" dirty="0" smtClean="0">
              <a:hlinkClick r:id="rId2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Source: </a:t>
            </a:r>
            <a:r>
              <a:rPr lang="en-US" sz="2000" dirty="0" smtClean="0">
                <a:hlinkClick r:id="rId2"/>
              </a:rPr>
              <a:t>http://office.microsoft.com/en-us/word/HA102552091033.aspx</a:t>
            </a:r>
            <a:endParaRPr lang="en-US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828800"/>
            <a:ext cx="50393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AutoText Gallery – Storing Texts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Type, Format, Select,        , Save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2438400"/>
            <a:ext cx="7267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63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AutoText Gallery – Storing Texts (2)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571625"/>
            <a:ext cx="72771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AutoText Gallery – Adding Texts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2524125"/>
            <a:ext cx="7248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Citation and </a:t>
            </a:r>
            <a:r>
              <a:rPr lang="en-US" b="1" dirty="0" smtClean="0"/>
              <a:t>Bibliography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Citation &amp; Bibliography Ribbon</a:t>
            </a:r>
          </a:p>
          <a:p>
            <a:r>
              <a:rPr lang="en-US" dirty="0" smtClean="0"/>
              <a:t>Additional Bibliography Styles</a:t>
            </a:r>
          </a:p>
          <a:p>
            <a:r>
              <a:rPr lang="en-US" dirty="0" smtClean="0"/>
              <a:t>Reusing Sources</a:t>
            </a:r>
          </a:p>
          <a:p>
            <a:r>
              <a:rPr lang="en-US" dirty="0" smtClean="0"/>
              <a:t>Insert Bibliography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&amp; Bibliography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References, Citations &amp; Bibliography</a:t>
            </a:r>
          </a:p>
          <a:p>
            <a:r>
              <a:rPr lang="en-US" dirty="0" smtClean="0"/>
              <a:t>Bibliography Styles</a:t>
            </a:r>
          </a:p>
          <a:p>
            <a:pPr lvl="1"/>
            <a:r>
              <a:rPr lang="en-US" dirty="0" smtClean="0"/>
              <a:t>APA (American Psychology Association), Chicago, MLA (Modern Language Association), </a:t>
            </a:r>
            <a:r>
              <a:rPr lang="en-US" dirty="0" err="1" smtClean="0"/>
              <a:t>Turabian</a:t>
            </a:r>
            <a:endParaRPr lang="en-US" dirty="0" smtClean="0"/>
          </a:p>
          <a:p>
            <a:pPr lvl="1"/>
            <a:r>
              <a:rPr lang="en-US" dirty="0" smtClean="0"/>
              <a:t>GB7714, GOST, ISO690, SIST02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7747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Bibliography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BibWord</a:t>
            </a:r>
            <a:r>
              <a:rPr lang="en-US" sz="2800" dirty="0" smtClean="0"/>
              <a:t> (</a:t>
            </a:r>
            <a:r>
              <a:rPr lang="en-US" sz="2800" dirty="0" smtClean="0">
                <a:hlinkClick r:id="rId2"/>
              </a:rPr>
              <a:t>http://bibword.codeplex.com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Readymade Styles</a:t>
            </a:r>
          </a:p>
          <a:p>
            <a:pPr lvl="1"/>
            <a:r>
              <a:rPr lang="en-US" sz="2400" dirty="0" smtClean="0"/>
              <a:t>Association </a:t>
            </a:r>
            <a:r>
              <a:rPr lang="en-US" sz="2400" dirty="0" smtClean="0"/>
              <a:t>for Computing Machinery (ACM) </a:t>
            </a:r>
            <a:endParaRPr lang="en-US" sz="2400" dirty="0" smtClean="0"/>
          </a:p>
          <a:p>
            <a:pPr lvl="1"/>
            <a:r>
              <a:rPr lang="en-US" sz="2400" dirty="0" smtClean="0"/>
              <a:t>American </a:t>
            </a:r>
            <a:r>
              <a:rPr lang="en-US" sz="2400" dirty="0" smtClean="0"/>
              <a:t>Chemical Society (ACS) American </a:t>
            </a:r>
            <a:endParaRPr lang="en-US" sz="2400" dirty="0" smtClean="0"/>
          </a:p>
          <a:p>
            <a:pPr lvl="1"/>
            <a:r>
              <a:rPr lang="en-US" sz="2400" dirty="0" smtClean="0"/>
              <a:t>Medical </a:t>
            </a:r>
            <a:r>
              <a:rPr lang="en-US" sz="2400" dirty="0" smtClean="0"/>
              <a:t>Association (AMA) </a:t>
            </a:r>
            <a:endParaRPr lang="en-US" sz="2400" dirty="0" smtClean="0"/>
          </a:p>
          <a:p>
            <a:pPr lvl="1"/>
            <a:r>
              <a:rPr lang="en-US" sz="2400" dirty="0" smtClean="0"/>
              <a:t>Council </a:t>
            </a:r>
            <a:r>
              <a:rPr lang="en-US" sz="2400" dirty="0" smtClean="0"/>
              <a:t>of Science Editors (CSE) </a:t>
            </a:r>
            <a:endParaRPr lang="en-US" sz="2400" dirty="0" smtClean="0"/>
          </a:p>
          <a:p>
            <a:pPr lvl="1"/>
            <a:r>
              <a:rPr lang="en-US" sz="2400" b="1" dirty="0" smtClean="0"/>
              <a:t>IEEE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 [1] and [Author]</a:t>
            </a:r>
            <a:endParaRPr lang="en-US" sz="2400" dirty="0" smtClean="0"/>
          </a:p>
          <a:p>
            <a:pPr lvl="1"/>
            <a:r>
              <a:rPr lang="en-US" sz="2400" dirty="0" smtClean="0"/>
              <a:t>Lecture </a:t>
            </a:r>
            <a:r>
              <a:rPr lang="en-US" sz="2400" dirty="0" smtClean="0"/>
              <a:t>Notes in Computer Science (LNCS) </a:t>
            </a:r>
            <a:endParaRPr lang="en-US" sz="2400" dirty="0" smtClean="0"/>
          </a:p>
          <a:p>
            <a:pPr lvl="1"/>
            <a:r>
              <a:rPr lang="en-US" sz="2400" dirty="0" smtClean="0"/>
              <a:t>Nature </a:t>
            </a:r>
          </a:p>
          <a:p>
            <a:r>
              <a:rPr lang="en-US" sz="2800" dirty="0" err="1" smtClean="0"/>
              <a:t>BibWord</a:t>
            </a:r>
            <a:r>
              <a:rPr lang="en-US" sz="2800" dirty="0" smtClean="0"/>
              <a:t> Extender </a:t>
            </a:r>
          </a:p>
          <a:p>
            <a:pPr lvl="1"/>
            <a:r>
              <a:rPr lang="en-US" sz="2400" dirty="0" smtClean="0"/>
              <a:t>External tool</a:t>
            </a:r>
          </a:p>
          <a:p>
            <a:pPr lvl="1"/>
            <a:r>
              <a:rPr lang="en-US" sz="2400" dirty="0" smtClean="0"/>
              <a:t>Support  the </a:t>
            </a:r>
            <a:r>
              <a:rPr lang="en-US" sz="2400" dirty="0" err="1" smtClean="0"/>
              <a:t>Name+Year</a:t>
            </a:r>
            <a:r>
              <a:rPr lang="en-US" sz="2400" dirty="0" smtClean="0"/>
              <a:t>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Source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Citation &amp; Bibliography, Insert Citation, Add New Source …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194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Source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00200"/>
            <a:ext cx="5848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905000" y="38100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066800"/>
          </a:xfrm>
        </p:spPr>
        <p:txBody>
          <a:bodyPr/>
          <a:lstStyle/>
          <a:p>
            <a:r>
              <a:rPr lang="en-US" dirty="0" smtClean="0"/>
              <a:t>Citation &amp; Bibliography, </a:t>
            </a:r>
            <a:r>
              <a:rPr lang="en-US" dirty="0" smtClean="0"/>
              <a:t>Manage Sources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035" y="2514600"/>
            <a:ext cx="53941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Abbreviations and Shortcuts</a:t>
            </a:r>
          </a:p>
          <a:p>
            <a:r>
              <a:rPr lang="en-US" dirty="0" smtClean="0"/>
              <a:t>Citation and Bibliography</a:t>
            </a:r>
          </a:p>
          <a:p>
            <a:r>
              <a:rPr lang="en-US" dirty="0" smtClean="0"/>
              <a:t>Equations</a:t>
            </a:r>
          </a:p>
          <a:p>
            <a:r>
              <a:rPr lang="en-US" dirty="0" smtClean="0"/>
              <a:t>Captions </a:t>
            </a:r>
            <a:r>
              <a:rPr lang="en-US" dirty="0" smtClean="0"/>
              <a:t>and Cross References</a:t>
            </a:r>
          </a:p>
          <a:p>
            <a:r>
              <a:rPr lang="en-US" dirty="0" smtClean="0"/>
              <a:t>(Image Manipulation)</a:t>
            </a:r>
            <a:endParaRPr lang="en-US" dirty="0" smtClean="0"/>
          </a:p>
          <a:p>
            <a:r>
              <a:rPr lang="en-US" dirty="0" smtClean="0"/>
              <a:t>(Master </a:t>
            </a:r>
            <a:r>
              <a:rPr lang="en-US" dirty="0" smtClean="0"/>
              <a:t>Document &amp; </a:t>
            </a:r>
            <a:r>
              <a:rPr lang="en-US" dirty="0" smtClean="0"/>
              <a:t>Subdocuments)</a:t>
            </a:r>
          </a:p>
          <a:p>
            <a:r>
              <a:rPr lang="en-US" dirty="0" smtClean="0"/>
              <a:t>Before Saving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Document Settings\</a:t>
            </a:r>
            <a:r>
              <a:rPr lang="en-US" dirty="0" err="1" smtClean="0"/>
              <a:t>YourAccount</a:t>
            </a:r>
            <a:r>
              <a:rPr lang="en-US" dirty="0" smtClean="0"/>
              <a:t>\Application Data\Microsoft\Bibliography\Sources.xml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2226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Citation &amp; Bibliography, </a:t>
            </a:r>
            <a:r>
              <a:rPr lang="en-US" dirty="0" smtClean="0"/>
              <a:t>Bibliography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8547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UI-Based Approach</a:t>
            </a:r>
          </a:p>
          <a:p>
            <a:r>
              <a:rPr lang="en-US" dirty="0" smtClean="0"/>
              <a:t>Linear Format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Insert, Symbols, Equation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2286000"/>
            <a:ext cx="8139112" cy="139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8077200" cy="12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419600" y="3810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/>
          <a:lstStyle/>
          <a:p>
            <a:r>
              <a:rPr lang="en-US" dirty="0" err="1" smtClean="0"/>
              <a:t>TeX</a:t>
            </a:r>
            <a:r>
              <a:rPr lang="en-US" dirty="0" smtClean="0"/>
              <a:t> like notation (example: x^2 for </a:t>
            </a:r>
            <a:r>
              <a:rPr lang="en-US" i="1" dirty="0" smtClean="0"/>
              <a:t>x</a:t>
            </a:r>
            <a:r>
              <a:rPr lang="en-US" baseline="30000" dirty="0" smtClean="0"/>
              <a:t>2)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blogs.msdn.com/microsoft_office_word/archive/2006/10/04/Equations-in-Word-2007.aspx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73201"/>
            <a:ext cx="7315200" cy="261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Headings, Captions &amp; Cross-Reference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Titles</a:t>
            </a:r>
          </a:p>
          <a:p>
            <a:r>
              <a:rPr lang="en-US" dirty="0" smtClean="0"/>
              <a:t>Table of Contents</a:t>
            </a:r>
          </a:p>
          <a:p>
            <a:r>
              <a:rPr lang="en-US" dirty="0" smtClean="0"/>
              <a:t>Captions</a:t>
            </a:r>
          </a:p>
          <a:p>
            <a:r>
              <a:rPr lang="en-US" dirty="0" smtClean="0"/>
              <a:t>List of Figures/Tables</a:t>
            </a:r>
          </a:p>
          <a:p>
            <a:r>
              <a:rPr lang="en-US" dirty="0" smtClean="0"/>
              <a:t>Equation Numbers</a:t>
            </a:r>
          </a:p>
          <a:p>
            <a:r>
              <a:rPr lang="en-US" dirty="0" smtClean="0"/>
              <a:t>Cross-Reference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Apply a Heading Style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7315200" cy="29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(1)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84646"/>
            <a:ext cx="7315200" cy="239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References, Table of Contents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(2)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0022"/>
            <a:ext cx="7315200" cy="272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Figure Caption – Below</a:t>
            </a:r>
          </a:p>
          <a:p>
            <a:r>
              <a:rPr lang="en-US" dirty="0" smtClean="0"/>
              <a:t>Table Caption - Above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10115"/>
            <a:ext cx="7315200" cy="30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Abbreviations and Shortcuts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Font Style &amp; Effects </a:t>
            </a:r>
          </a:p>
          <a:p>
            <a:r>
              <a:rPr lang="en-US" dirty="0" smtClean="0"/>
              <a:t>Greek Letters and Math Symbols</a:t>
            </a:r>
          </a:p>
          <a:p>
            <a:r>
              <a:rPr lang="en-US" dirty="0" smtClean="0"/>
              <a:t>Abbreviations with &amp; w/o Formatting</a:t>
            </a:r>
          </a:p>
          <a:p>
            <a:r>
              <a:rPr lang="en-US" dirty="0" smtClean="0"/>
              <a:t>AutoText Gallery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Figures/Tables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15200" cy="398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Number (1)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66850"/>
            <a:ext cx="7315200" cy="283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Number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/>
          <a:lstStyle/>
          <a:p>
            <a:r>
              <a:rPr lang="en-US" dirty="0" smtClean="0"/>
              <a:t>Tab Equation Tab Caption</a:t>
            </a:r>
          </a:p>
          <a:p>
            <a:pPr lvl="1"/>
            <a:r>
              <a:rPr lang="en-US" dirty="0" smtClean="0"/>
              <a:t>Tab1 – Center @ 3.25”</a:t>
            </a:r>
          </a:p>
          <a:p>
            <a:pPr lvl="1"/>
            <a:r>
              <a:rPr lang="en-US" dirty="0" smtClean="0"/>
              <a:t>Tab2 – Right @ 6.25”</a:t>
            </a:r>
          </a:p>
          <a:p>
            <a:r>
              <a:rPr lang="en-US" dirty="0" smtClean="0"/>
              <a:t>Create &amp; apply your own equation style</a:t>
            </a:r>
          </a:p>
          <a:p>
            <a:r>
              <a:rPr lang="en-US" dirty="0" smtClean="0"/>
              <a:t>Create your own keyboard macro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238210"/>
            <a:ext cx="7315200" cy="62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495800" y="4724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781800" y="4724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Numbered items can be automatically updated</a:t>
            </a:r>
          </a:p>
          <a:p>
            <a:r>
              <a:rPr lang="en-US" dirty="0" smtClean="0"/>
              <a:t>Dynamic Links useful in PDF documents</a:t>
            </a:r>
          </a:p>
          <a:p>
            <a:r>
              <a:rPr lang="en-US" dirty="0" smtClean="0"/>
              <a:t>Page numbers are useful in printed documents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16659"/>
            <a:ext cx="7315200" cy="19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Cross-Reference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Numbered section titles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315200" cy="37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Cross-Reference Appendixes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15200" cy="359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Cross-Reference Fig/Table/</a:t>
            </a:r>
            <a:r>
              <a:rPr lang="en-US" dirty="0" err="1" smtClean="0"/>
              <a:t>Equ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Select a Reference Type first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7315200" cy="356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Cross-Reference Fig/Table/</a:t>
            </a:r>
            <a:r>
              <a:rPr lang="en-US" dirty="0" err="1" smtClean="0"/>
              <a:t>Equ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Select how a caption to be shown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315200" cy="370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Saving a File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update automatically generated items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 the entire document (Ctrl-A), F9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Font Style &amp;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Avoid m^2 or m**2; Use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Word </a:t>
            </a:r>
            <a:r>
              <a:rPr lang="en-US" dirty="0" smtClean="0"/>
              <a:t>’03 &amp; later: Type, Select, Right-Click, Font…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8401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Font Style &amp; Effects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MS Word ‘07 &amp; Later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2943225"/>
            <a:ext cx="3371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Style &amp; Effects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Word ‘03 and Later – Keyboard Shortcuts</a:t>
            </a:r>
          </a:p>
          <a:p>
            <a:pPr lvl="1"/>
            <a:r>
              <a:rPr lang="en-US" dirty="0" smtClean="0"/>
              <a:t>Bold: </a:t>
            </a:r>
            <a:r>
              <a:rPr lang="en-US" dirty="0" err="1" smtClean="0"/>
              <a:t>Ctrl+b</a:t>
            </a:r>
            <a:endParaRPr lang="en-US" dirty="0" smtClean="0"/>
          </a:p>
          <a:p>
            <a:pPr lvl="1"/>
            <a:r>
              <a:rPr lang="en-US" dirty="0" smtClean="0"/>
              <a:t>Italic: </a:t>
            </a:r>
            <a:r>
              <a:rPr lang="en-US" dirty="0" err="1" smtClean="0"/>
              <a:t>Ctrl+I</a:t>
            </a:r>
            <a:endParaRPr lang="en-US" dirty="0" smtClean="0"/>
          </a:p>
          <a:p>
            <a:pPr lvl="1"/>
            <a:r>
              <a:rPr lang="en-US" dirty="0" smtClean="0"/>
              <a:t>Underlined: </a:t>
            </a:r>
            <a:r>
              <a:rPr lang="en-US" dirty="0" err="1" smtClean="0"/>
              <a:t>Ctrl+u</a:t>
            </a:r>
            <a:endParaRPr lang="en-US" dirty="0" smtClean="0"/>
          </a:p>
          <a:p>
            <a:pPr lvl="1"/>
            <a:r>
              <a:rPr lang="en-US" dirty="0" err="1" smtClean="0"/>
              <a:t>Superscirpt</a:t>
            </a:r>
            <a:r>
              <a:rPr lang="en-US" dirty="0" smtClean="0"/>
              <a:t>: Ctrl++</a:t>
            </a:r>
          </a:p>
          <a:p>
            <a:pPr lvl="1"/>
            <a:r>
              <a:rPr lang="en-US" dirty="0" smtClean="0"/>
              <a:t>Subscript: Ctrl+=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Letter and Math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     </a:t>
            </a:r>
            <a:r>
              <a:rPr lang="en-US" sz="2800" dirty="0" smtClean="0">
                <a:sym typeface="Symbol"/>
              </a:rPr>
              <a:t>Word Options, Proofing, AutoCorrect Options</a:t>
            </a:r>
            <a:r>
              <a:rPr lang="en-US" sz="2800" dirty="0" smtClean="0">
                <a:sym typeface="Symbol"/>
              </a:rPr>
              <a:t>…,</a:t>
            </a:r>
            <a:endParaRPr lang="en-US" sz="2800" dirty="0" smtClean="0">
              <a:sym typeface="Symbol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600" y="2514600"/>
            <a:ext cx="322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 w/o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     </a:t>
            </a:r>
            <a:r>
              <a:rPr lang="en-US" sz="2800" dirty="0" smtClean="0">
                <a:sym typeface="Symbol"/>
              </a:rPr>
              <a:t>Word Options, Proofing, AutoCorrect Options…</a:t>
            </a:r>
          </a:p>
          <a:p>
            <a:pPr lvl="1" algn="ctr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Example: \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Symbol"/>
              </a:rPr>
              <a:t>rpi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  Rensselaer Polytechnic Institute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322303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 with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/>
              </a:rPr>
              <a:t>Type, Format,      , </a:t>
            </a:r>
            <a:r>
              <a:rPr lang="en-US" sz="2800" dirty="0" smtClean="0">
                <a:sym typeface="Symbol"/>
              </a:rPr>
              <a:t>Word Options, Proofing, AutoCorrect Options…</a:t>
            </a:r>
          </a:p>
          <a:p>
            <a:r>
              <a:rPr lang="en-US" sz="2800" dirty="0" smtClean="0">
                <a:sym typeface="Symbol"/>
              </a:rPr>
              <a:t>Make sure to select </a:t>
            </a:r>
            <a:br>
              <a:rPr lang="en-US" sz="2800" dirty="0" smtClean="0">
                <a:sym typeface="Symbol"/>
              </a:rPr>
            </a:br>
            <a:r>
              <a:rPr lang="en-US" sz="2800" b="1" dirty="0" smtClean="0">
                <a:sym typeface="Symbol"/>
              </a:rPr>
              <a:t>Formatted text</a:t>
            </a:r>
          </a:p>
          <a:p>
            <a:r>
              <a:rPr lang="en-US" sz="2800" dirty="0" smtClean="0">
                <a:sym typeface="Symbol"/>
              </a:rPr>
              <a:t>Example: </a:t>
            </a:r>
            <a:r>
              <a:rPr lang="en-US" sz="2800" dirty="0" err="1" smtClean="0">
                <a:sym typeface="Symbol"/>
              </a:rPr>
              <a:t>cd</a:t>
            </a:r>
            <a:r>
              <a:rPr lang="en-US" sz="2800" dirty="0" smtClean="0">
                <a:sym typeface="Symbol"/>
              </a:rPr>
              <a:t>/m2  </a:t>
            </a:r>
            <a:r>
              <a:rPr lang="en-US" sz="2800" dirty="0" err="1" smtClean="0">
                <a:sym typeface="Symbol"/>
              </a:rPr>
              <a:t>cd</a:t>
            </a:r>
            <a:r>
              <a:rPr lang="en-US" sz="2800" dirty="0" smtClean="0">
                <a:sym typeface="Symbol"/>
              </a:rPr>
              <a:t>/m</a:t>
            </a:r>
            <a:r>
              <a:rPr lang="en-US" sz="2800" baseline="30000" dirty="0" smtClean="0">
                <a:sym typeface="Symbol"/>
              </a:rPr>
              <a:t>2</a:t>
            </a:r>
          </a:p>
          <a:p>
            <a:endParaRPr lang="en-US" sz="2800" dirty="0" smtClean="0">
              <a:sym typeface="Symbol"/>
            </a:endParaRPr>
          </a:p>
          <a:p>
            <a:endParaRPr lang="en-US" sz="2800" dirty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sym typeface="Symbol"/>
              </a:rPr>
              <a:t/>
            </a:r>
            <a:br>
              <a:rPr lang="en-US" sz="2400" dirty="0" smtClean="0">
                <a:solidFill>
                  <a:srgbClr val="FF0000"/>
                </a:solidFill>
                <a:sym typeface="Symbol"/>
              </a:rPr>
            </a:br>
            <a:endParaRPr lang="en-US" sz="2400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sym typeface="Symbol"/>
              </a:rPr>
              <a:t>Note: Include a  </a:t>
            </a:r>
            <a:r>
              <a:rPr lang="en-US" sz="2400" smtClean="0">
                <a:solidFill>
                  <a:srgbClr val="FF0000"/>
                </a:solidFill>
                <a:sym typeface="Symbol"/>
              </a:rPr>
              <a:t>blank space that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is not a superscript (subscript)</a:t>
            </a:r>
            <a:endParaRPr lang="en-US" sz="2400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2192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AA91-588E-41C6-B9C4-DCCC9D72A8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602</Words>
  <Application>Microsoft Office PowerPoint</Application>
  <PresentationFormat>On-screen Show (4:3)</PresentationFormat>
  <Paragraphs>174</Paragraphs>
  <Slides>38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MS Word Time Saver Tips (DRAFT)</vt:lpstr>
      <vt:lpstr>Outline</vt:lpstr>
      <vt:lpstr>Abbreviations and Shortcuts </vt:lpstr>
      <vt:lpstr>Font Style &amp; Effects</vt:lpstr>
      <vt:lpstr>Font Style &amp; Effects (cont’d)</vt:lpstr>
      <vt:lpstr>Font Style &amp; Effects (cont’d)</vt:lpstr>
      <vt:lpstr>Greek Letter and Math Symbols</vt:lpstr>
      <vt:lpstr>Abbreviations w/o Formatting</vt:lpstr>
      <vt:lpstr>Abbreviations with Formatting</vt:lpstr>
      <vt:lpstr>AutoText Gallery – Activation</vt:lpstr>
      <vt:lpstr>AutoText Gallery – Storing Texts (1)</vt:lpstr>
      <vt:lpstr>AutoText Gallery – Storing Texts (2)</vt:lpstr>
      <vt:lpstr>AutoText Gallery – Adding Texts</vt:lpstr>
      <vt:lpstr>Citation and Bibliography</vt:lpstr>
      <vt:lpstr>Citation &amp; Bibliography Ribbon</vt:lpstr>
      <vt:lpstr>Additional Bibliography Styles</vt:lpstr>
      <vt:lpstr>Adding a New Source (1)</vt:lpstr>
      <vt:lpstr>Adding a New Source (2)</vt:lpstr>
      <vt:lpstr>Reusing Sources</vt:lpstr>
      <vt:lpstr>Database File</vt:lpstr>
      <vt:lpstr>Insert Bibliography</vt:lpstr>
      <vt:lpstr>Equations</vt:lpstr>
      <vt:lpstr>UI-Based Approach</vt:lpstr>
      <vt:lpstr>Linear Format</vt:lpstr>
      <vt:lpstr>Headings, Captions &amp; Cross-Reference</vt:lpstr>
      <vt:lpstr>Section Titles</vt:lpstr>
      <vt:lpstr>Table of Contents (1)</vt:lpstr>
      <vt:lpstr>Table of Contents (2)</vt:lpstr>
      <vt:lpstr>Captions</vt:lpstr>
      <vt:lpstr>List of Figures/Tables</vt:lpstr>
      <vt:lpstr>Equation Number (1)</vt:lpstr>
      <vt:lpstr>Equation Number (2)</vt:lpstr>
      <vt:lpstr>Cross-Reference</vt:lpstr>
      <vt:lpstr>Cross-Reference Sections</vt:lpstr>
      <vt:lpstr>Cross-Reference Appendixes</vt:lpstr>
      <vt:lpstr>Cross-Reference Fig/Table/Equ (1)</vt:lpstr>
      <vt:lpstr>Cross-Reference Fig/Table/Equ (2)</vt:lpstr>
      <vt:lpstr>Before Saving a File</vt:lpstr>
    </vt:vector>
  </TitlesOfParts>
  <Company>RPI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Junichi Kanai</dc:creator>
  <cp:lastModifiedBy>Junichi Kanai</cp:lastModifiedBy>
  <cp:revision>16</cp:revision>
  <dcterms:created xsi:type="dcterms:W3CDTF">2010-04-19T19:42:03Z</dcterms:created>
  <dcterms:modified xsi:type="dcterms:W3CDTF">2010-04-22T14:47:58Z</dcterms:modified>
</cp:coreProperties>
</file>