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0" r:id="rId5"/>
    <p:sldId id="265" r:id="rId6"/>
    <p:sldId id="261" r:id="rId7"/>
    <p:sldId id="264" r:id="rId8"/>
    <p:sldId id="259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8519-9649-4698-9440-241E838DE20A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4F135-270C-4D91-B46E-B84CA8EC4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4F135-270C-4D91-B46E-B84CA8EC48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3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7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3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3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2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0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4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2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3C9B5-D1E4-41C4-9032-1ACE4595E51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Lab_logo cop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00" y="99240"/>
            <a:ext cx="1828800" cy="58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1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buddies.org/engineering-design-process/engineering-design-notebook.shtml#overview" TargetMode="External"/><Relationship Id="rId2" Type="http://schemas.openxmlformats.org/officeDocument/2006/relationships/hyperlink" Target="https://designlab.eng.rpi.edu/redmine/projects/capstone-support-dev/wiki/EDN_FA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08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Electronic Design Notebook</a:t>
            </a:r>
            <a:b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(EDN)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21916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</a:rPr>
              <a:t>Capstone Design</a:t>
            </a:r>
            <a:endParaRPr lang="en-US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spc="-1" dirty="0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</a:rPr>
              <a:t>Spring 2018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69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Aspects of Engineering Documentation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Patents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r>
              <a:rPr lang="en-US" dirty="0" smtClean="0"/>
              <a:t>History of your invention</a:t>
            </a:r>
          </a:p>
          <a:p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Regulatory Product Approval and Certification</a:t>
            </a:r>
          </a:p>
          <a:p>
            <a:pPr lvl="1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Aerospace, Medical, etc.</a:t>
            </a:r>
          </a:p>
          <a:p>
            <a:pPr lvl="1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Ex. Design History File (DHF) required by the FDA</a:t>
            </a:r>
          </a:p>
          <a:p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Protection Against Product Liability</a:t>
            </a:r>
          </a:p>
          <a:p>
            <a:pPr lvl="1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Proof of Due Diligence</a:t>
            </a:r>
            <a:b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7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is it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Living record of your work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Evolution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of your product is traceable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Your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 (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experiments/tests)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 reproducible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Your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work, including decision making process,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can be understood by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others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Why?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Business </a:t>
            </a:r>
          </a:p>
          <a:p>
            <a:pPr lvl="1"/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Continuity</a:t>
            </a:r>
          </a:p>
          <a:p>
            <a:pPr lvl="1"/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Maintenance / Support</a:t>
            </a:r>
          </a:p>
          <a:p>
            <a:pPr lvl="1"/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Technology Transfer</a:t>
            </a:r>
          </a:p>
          <a:p>
            <a:pPr lvl="1"/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Legal documents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Grading</a:t>
            </a:r>
          </a:p>
          <a:p>
            <a:pPr lvl="1"/>
            <a:r>
              <a:rPr lang="en-US" sz="32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 documentation = Nothing to grade = No point earned = 0</a:t>
            </a:r>
          </a:p>
          <a:p>
            <a:pPr lvl="1"/>
            <a:endParaRPr lang="en-US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endParaRPr lang="en-US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6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Should I Record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esearch and insight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Interviews and observations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Ideas, concepts, sketches, charts, diagrams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Calculations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Analyses – technical and non-technical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Experiments, debugging,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tests</a:t>
            </a:r>
          </a:p>
          <a:p>
            <a:pPr marL="800280" lvl="1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Hypothesis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procedures, equipment used, steps taken, data, results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Future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work/ideas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7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Use EDN? (Best Practices)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Team Contact Information</a:t>
            </a:r>
          </a:p>
          <a:p>
            <a:pPr lvl="1"/>
            <a:r>
              <a:rPr lang="en-US" b="1" dirty="0" smtClean="0"/>
              <a:t>Table of Contents to Project</a:t>
            </a:r>
          </a:p>
          <a:p>
            <a:pPr lvl="1"/>
            <a:r>
              <a:rPr lang="en-US" dirty="0" smtClean="0"/>
              <a:t>Glossary 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i="1" dirty="0" smtClean="0">
                <a:sym typeface="Symbol" panose="05050102010706020507" pitchFamily="18" charset="2"/>
              </a:rPr>
              <a:t>Final Report</a:t>
            </a:r>
            <a:endParaRPr lang="en-US" i="1" dirty="0" smtClean="0"/>
          </a:p>
          <a:p>
            <a:pPr lvl="1"/>
            <a:r>
              <a:rPr lang="en-US" dirty="0" smtClean="0"/>
              <a:t>Engineering Standards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i="1" dirty="0">
                <a:sym typeface="Symbol" panose="05050102010706020507" pitchFamily="18" charset="2"/>
              </a:rPr>
              <a:t>Final </a:t>
            </a:r>
            <a:r>
              <a:rPr lang="en-US" i="1" dirty="0" smtClean="0">
                <a:sym typeface="Symbol" panose="05050102010706020507" pitchFamily="18" charset="2"/>
              </a:rPr>
              <a:t>Report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Standard Operational Procedures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Forums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Projects Management – Meeting Minutes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Design </a:t>
            </a:r>
            <a:r>
              <a:rPr lang="en-US" dirty="0">
                <a:sym typeface="Symbol" panose="05050102010706020507" pitchFamily="18" charset="2"/>
              </a:rPr>
              <a:t>- All technical work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Repository</a:t>
            </a:r>
          </a:p>
          <a:p>
            <a:pPr lvl="1"/>
            <a:r>
              <a:rPr lang="en-US" dirty="0" smtClean="0"/>
              <a:t>CAD &amp; Software Code</a:t>
            </a:r>
          </a:p>
          <a:p>
            <a:pPr lvl="1"/>
            <a:r>
              <a:rPr lang="en-US" dirty="0" smtClean="0"/>
              <a:t>Bill of Materials</a:t>
            </a:r>
          </a:p>
          <a:p>
            <a:r>
              <a:rPr lang="en-US" dirty="0" smtClean="0"/>
              <a:t>Issues </a:t>
            </a:r>
          </a:p>
          <a:p>
            <a:pPr lvl="1"/>
            <a:r>
              <a:rPr lang="en-US" dirty="0" smtClean="0"/>
              <a:t>Track Tasks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 Study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Electronic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Design Notebook FAQ</a:t>
            </a:r>
          </a:p>
          <a:p>
            <a:pPr marL="800280" lvl="1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https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://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designlab.eng.rpi.edu/redmine/projects/capstone-support-dev/wiki/EDN_FAQ</a:t>
            </a: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Science </a:t>
            </a:r>
            <a:r>
              <a:rPr lang="en-US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Buddies: Design Notebook </a:t>
            </a:r>
            <a:r>
              <a:rPr lang="en-US" sz="3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Overview</a:t>
            </a:r>
          </a:p>
          <a:p>
            <a:pPr marL="800280" lvl="1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u="sng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hlinkClick r:id="rId3"/>
              </a:rPr>
              <a:t>http</a:t>
            </a:r>
            <a:r>
              <a:rPr lang="en-US" u="sng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hlinkClick r:id="rId3"/>
              </a:rPr>
              <a:t>://</a:t>
            </a:r>
            <a:r>
              <a:rPr lang="en-US" u="sng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hlinkClick r:id="rId3"/>
              </a:rPr>
              <a:t>www.sciencebuddies.org/engineering-design-process/engineering-design-notebook.shtml#overview</a:t>
            </a:r>
            <a:endParaRPr lang="en-US" u="sng" spc="-1" dirty="0" smtClean="0">
              <a:solidFill>
                <a:srgbClr val="0000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43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80" y="27933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Q&amp;A</a:t>
            </a:r>
            <a:endParaRPr lang="en-US" sz="11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2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Should I Use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Traditional </a:t>
            </a:r>
            <a:r>
              <a:rPr lang="en-US" sz="3200" spc="-1" dirty="0" smtClean="0">
                <a:uFill>
                  <a:solidFill>
                    <a:srgbClr val="FFFFFF"/>
                  </a:solidFill>
                </a:uFill>
              </a:rPr>
              <a:t>Paper Notebook</a:t>
            </a:r>
          </a:p>
          <a:p>
            <a:pPr marL="800280" lvl="1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Bounded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and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numbered</a:t>
            </a:r>
          </a:p>
          <a:p>
            <a:pPr marL="800280" lvl="1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Loose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leaf paper not allowed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Electronic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Design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Notebook (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EDN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</a:t>
            </a:r>
          </a:p>
          <a:p>
            <a:pPr marL="800280" lvl="1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Keeping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electronic documents on </a:t>
            </a:r>
            <a:r>
              <a:rPr lang="en-US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your own PC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 not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sufficient</a:t>
            </a:r>
          </a:p>
          <a:p>
            <a:pPr marL="800280" lvl="1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Needs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 be shareable across the team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85484" y="4982283"/>
            <a:ext cx="7091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At The Design Lab, we REQUIRE the </a:t>
            </a:r>
            <a:r>
              <a:rPr lang="en-US" sz="2400" b="1" dirty="0" smtClean="0">
                <a:solidFill>
                  <a:srgbClr val="FF0000"/>
                </a:solidFill>
              </a:rPr>
              <a:t>EDN </a:t>
            </a:r>
            <a:r>
              <a:rPr lang="en-US" sz="2400" b="1" dirty="0" smtClean="0">
                <a:solidFill>
                  <a:srgbClr val="FF0000"/>
                </a:solidFill>
              </a:rPr>
              <a:t>and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STRONGLY recommend also using the paper notebook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95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C9B5-D1E4-41C4-9032-1ACE4595E51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Table 2"/>
          <p:cNvGraphicFramePr/>
          <p:nvPr>
            <p:extLst>
              <p:ext uri="{D42A27DB-BD31-4B8C-83A1-F6EECF244321}">
                <p14:modId xmlns:p14="http://schemas.microsoft.com/office/powerpoint/2010/main" val="2357978270"/>
              </p:ext>
            </p:extLst>
          </p:nvPr>
        </p:nvGraphicFramePr>
        <p:xfrm>
          <a:off x="920750" y="979488"/>
          <a:ext cx="10350500" cy="5446664"/>
        </p:xfrm>
        <a:graphic>
          <a:graphicData uri="http://schemas.openxmlformats.org/drawingml/2006/table">
            <a:tbl>
              <a:tblPr/>
              <a:tblGrid>
                <a:gridCol w="5175250"/>
                <a:gridCol w="5175250"/>
              </a:tblGrid>
              <a:tr h="38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Physical Notebook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Electronic Design </a:t>
                      </a: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Notebook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93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Paper and Ink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Each page must be sequentially numbered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Do not erase -- must cross out text and correct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Forum – Write once (Not editable), 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Post any correction as a reply 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 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the original message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Wiki – Editable but the history is recorded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Repository - History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</a:tr>
              <a:tr h="512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</a:rPr>
                        <a:t>Cover (Title) Page – </a:t>
                      </a:r>
                      <a:r>
                        <a:rPr lang="en-US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</a:rPr>
                        <a:t>Your name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</a:rPr>
                        <a:t>; Date the notebook was started and ended; Your full contact information</a:t>
                      </a:r>
                      <a:endParaRPr lang="en-US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Create a team contact wiki page</a:t>
                      </a:r>
                      <a:br>
                        <a:rPr lang="en-US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</a:br>
                      <a:r>
                        <a:rPr lang="en-US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Date and time stamp by the system clock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5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</a:rPr>
                        <a:t>Table of Contents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</a:rPr>
                        <a:t>Create</a:t>
                      </a:r>
                      <a:r>
                        <a:rPr lang="en-US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</a:rPr>
                        <a:t> a semester wiki page as your table of contents and link useful information</a:t>
                      </a:r>
                      <a:endParaRPr lang="en-US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7235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Document your work sequentially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Do not leave any blank space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Do not allow another person to use the note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Document your work as you </a:t>
                      </a:r>
                      <a:r>
                        <a:rPr lang="en-US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Mainly</a:t>
                      </a:r>
                      <a:r>
                        <a:rPr lang="en-US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use the Forum (threaded discussion)</a:t>
                      </a:r>
                      <a:endParaRPr lang="en-US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Do not allow another person to use your </a:t>
                      </a:r>
                      <a:r>
                        <a:rPr lang="en-US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account</a:t>
                      </a:r>
                      <a:endParaRPr lang="en-US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5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Glue a photo/data 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printed/engineering drawings/circuit schematics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Attach a data file/image file to a message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Up load a file to the repository</a:t>
                      </a:r>
                      <a:endParaRPr lang="en-US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0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Manually date each entry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Weak Date and Time stamp  by the  system clock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Signature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Weak Signature – User ID and Password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125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Signed by non-inventor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Typically not signed by another person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reply to a message by another 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person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Keep the 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notebook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(Carbon 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copied / make copies)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Automatically backed up</a:t>
                      </a:r>
                      <a:endParaRPr lang="en-US" sz="1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88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Difficult to share information/ideas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Easy to share information/ideas</a:t>
                      </a:r>
                      <a:endParaRPr lang="en-US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Widescreen</PresentationFormat>
  <Paragraphs>125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Electronic Design Notebook (EDN)</vt:lpstr>
      <vt:lpstr>What is it?</vt:lpstr>
      <vt:lpstr>Why? </vt:lpstr>
      <vt:lpstr>What Should I Record?</vt:lpstr>
      <vt:lpstr>How Should I Use EDN? (Best Practices)</vt:lpstr>
      <vt:lpstr>To Study Further</vt:lpstr>
      <vt:lpstr>Q&amp;A</vt:lpstr>
      <vt:lpstr>What Should I Use?</vt:lpstr>
      <vt:lpstr>How?</vt:lpstr>
      <vt:lpstr>Legal Aspects of Engineering Documentation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2018-01-19T04:25:33Z</dcterms:created>
  <dcterms:modified xsi:type="dcterms:W3CDTF">2018-01-19T04:52:27Z</dcterms:modified>
</cp:coreProperties>
</file>