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3" r:id="rId4"/>
    <p:sldId id="260" r:id="rId5"/>
    <p:sldId id="265" r:id="rId6"/>
    <p:sldId id="261" r:id="rId7"/>
    <p:sldId id="264" r:id="rId8"/>
    <p:sldId id="259" r:id="rId9"/>
    <p:sldId id="262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78519-9649-4698-9440-241E838DE20A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4F135-270C-4D91-B46E-B84CA8EC4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4F135-270C-4D91-B46E-B84CA8EC48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37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C9B5-D1E4-41C4-9032-1ACE4595E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578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C9B5-D1E4-41C4-9032-1ACE4595E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22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C9B5-D1E4-41C4-9032-1ACE4595E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38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C9B5-D1E4-41C4-9032-1ACE4595E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93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C9B5-D1E4-41C4-9032-1ACE4595E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96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Design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C9B5-D1E4-41C4-9032-1ACE4595E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453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Design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C9B5-D1E4-41C4-9032-1ACE4595E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2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Design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C9B5-D1E4-41C4-9032-1ACE4595E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72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Design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C9B5-D1E4-41C4-9032-1ACE4595E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0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Design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C9B5-D1E4-41C4-9032-1ACE4595E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4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Fall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Design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C9B5-D1E4-41C4-9032-1ACE4595E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322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Fall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Capstone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3C9B5-D1E4-41C4-9032-1ACE4595E51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designLab_logo copy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6200" y="99240"/>
            <a:ext cx="1828800" cy="586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313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buddies.org/engineering-design-process/engineering-design-notebook.shtml#overview" TargetMode="External"/><Relationship Id="rId2" Type="http://schemas.openxmlformats.org/officeDocument/2006/relationships/hyperlink" Target="https://designlab.eng.rpi.edu/redmine/projects/capstone-support-dev/wiki/EDN_FAQ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2083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Electronic Design Notebook</a:t>
            </a:r>
            <a:br>
              <a:rPr lang="en-US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</a:b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(EDN)</a:t>
            </a:r>
            <a:endParaRPr lang="en-US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21916"/>
            <a:ext cx="9144000" cy="16557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3200" spc="-1" dirty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</a:rPr>
              <a:t>Capstone Design</a:t>
            </a:r>
            <a:endParaRPr lang="en-US" sz="32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3200" spc="-1" dirty="0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</a:rPr>
              <a:t>Spring 2018</a:t>
            </a:r>
            <a:endParaRPr lang="en-US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693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Legal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Aspects of Engineering Documentation</a:t>
            </a:r>
            <a:endParaRPr lang="en-US" sz="5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Patents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lvl="1"/>
            <a:r>
              <a:rPr lang="en-US" dirty="0" smtClean="0"/>
              <a:t>History of your invention</a:t>
            </a:r>
          </a:p>
          <a:p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Regulatory Product Approval and Certification</a:t>
            </a:r>
          </a:p>
          <a:p>
            <a:pPr lvl="1"/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Aerospace, Medical, etc.</a:t>
            </a:r>
          </a:p>
          <a:p>
            <a:pPr lvl="1"/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Ex. Design History File (DHF) required by the FDA</a:t>
            </a:r>
          </a:p>
          <a:p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Protection Against Product Liability</a:t>
            </a:r>
          </a:p>
          <a:p>
            <a:pPr lvl="1"/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Proof of Due Diligence</a:t>
            </a:r>
            <a:b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</a:b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Spring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Design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C9B5-D1E4-41C4-9032-1ACE4595E51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76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What is it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Living record of your work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Evolution 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of your product is traceable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Your </a:t>
            </a: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work (</a:t>
            </a: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experiments/tests) 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 reproducible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Your </a:t>
            </a: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work, including decision making process, 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can be understood by </a:t>
            </a: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others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C9B5-D1E4-41C4-9032-1ACE4595E517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Spring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Design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3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latin typeface="+mn-lt"/>
              </a:rPr>
              <a:t>Why?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Business </a:t>
            </a:r>
          </a:p>
          <a:p>
            <a:pPr lvl="1"/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Continuity</a:t>
            </a:r>
          </a:p>
          <a:p>
            <a:pPr lvl="1"/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Maintenance / Support</a:t>
            </a:r>
          </a:p>
          <a:p>
            <a:pPr lvl="1"/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Technology Transfer</a:t>
            </a:r>
          </a:p>
          <a:p>
            <a:pPr lvl="1"/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Legal documents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Grading</a:t>
            </a:r>
          </a:p>
          <a:p>
            <a:pPr lvl="1"/>
            <a:r>
              <a:rPr lang="en-US" sz="3200" spc="-1" dirty="0" smtClean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</a:rPr>
              <a:t>No documentation = Nothing to grade = No point earned = 0</a:t>
            </a:r>
          </a:p>
          <a:p>
            <a:pPr lvl="1"/>
            <a:endParaRPr lang="en-US" spc="-1" dirty="0">
              <a:solidFill>
                <a:srgbClr val="FF0000"/>
              </a:solidFill>
              <a:uFill>
                <a:solidFill>
                  <a:srgbClr val="FFFFFF"/>
                </a:solidFill>
              </a:uFill>
            </a:endParaRPr>
          </a:p>
          <a:p>
            <a:pPr lvl="1"/>
            <a:endParaRPr lang="en-US" spc="-1" dirty="0" smtClean="0">
              <a:solidFill>
                <a:srgbClr val="FF0000"/>
              </a:solidFill>
              <a:uFill>
                <a:solidFill>
                  <a:srgbClr val="FFFFFF"/>
                </a:solidFill>
              </a:uFill>
            </a:endParaRP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Spring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Design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C9B5-D1E4-41C4-9032-1ACE4595E51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668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What Should I Record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</a:t>
            </a: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esearch and insight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Interviews and observations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Ideas, concepts, sketches, charts, diagrams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Calculations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Analyses – technical and non-technical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Experiments, debugging, </a:t>
            </a: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tests</a:t>
            </a:r>
          </a:p>
          <a:p>
            <a:pPr marL="800280" lvl="1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Hypothesis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procedures, equipment used, steps taken, data, results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Future </a:t>
            </a: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work/ideas</a:t>
            </a:r>
            <a:endParaRPr lang="en-US" sz="3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Spring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C9B5-D1E4-41C4-9032-1ACE4595E51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78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Should I Use EDN? (Best Practices)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Wiki</a:t>
            </a:r>
          </a:p>
          <a:p>
            <a:pPr lvl="1"/>
            <a:r>
              <a:rPr lang="en-US" dirty="0" smtClean="0"/>
              <a:t>Team Contact Information</a:t>
            </a:r>
          </a:p>
          <a:p>
            <a:pPr lvl="1"/>
            <a:r>
              <a:rPr lang="en-US" b="1" dirty="0" smtClean="0"/>
              <a:t>Table of Contents to Project</a:t>
            </a:r>
          </a:p>
          <a:p>
            <a:pPr lvl="1"/>
            <a:r>
              <a:rPr lang="en-US" dirty="0" smtClean="0"/>
              <a:t>Glossary </a:t>
            </a:r>
            <a:r>
              <a:rPr lang="en-US" dirty="0" smtClean="0">
                <a:sym typeface="Symbol" panose="05050102010706020507" pitchFamily="18" charset="2"/>
              </a:rPr>
              <a:t> </a:t>
            </a:r>
            <a:r>
              <a:rPr lang="en-US" i="1" dirty="0" smtClean="0">
                <a:sym typeface="Symbol" panose="05050102010706020507" pitchFamily="18" charset="2"/>
              </a:rPr>
              <a:t>Final Report</a:t>
            </a:r>
            <a:endParaRPr lang="en-US" i="1" dirty="0" smtClean="0"/>
          </a:p>
          <a:p>
            <a:pPr lvl="1"/>
            <a:r>
              <a:rPr lang="en-US" dirty="0" smtClean="0"/>
              <a:t>Engineering Standards </a:t>
            </a:r>
            <a:r>
              <a:rPr lang="en-US" dirty="0">
                <a:sym typeface="Symbol" panose="05050102010706020507" pitchFamily="18" charset="2"/>
              </a:rPr>
              <a:t> </a:t>
            </a:r>
            <a:r>
              <a:rPr lang="en-US" i="1" dirty="0">
                <a:sym typeface="Symbol" panose="05050102010706020507" pitchFamily="18" charset="2"/>
              </a:rPr>
              <a:t>Final </a:t>
            </a:r>
            <a:r>
              <a:rPr lang="en-US" i="1" dirty="0" smtClean="0">
                <a:sym typeface="Symbol" panose="05050102010706020507" pitchFamily="18" charset="2"/>
              </a:rPr>
              <a:t>Report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Standard Operational Procedures</a:t>
            </a:r>
          </a:p>
          <a:p>
            <a:r>
              <a:rPr lang="en-US" dirty="0" smtClean="0">
                <a:sym typeface="Symbol" panose="05050102010706020507" pitchFamily="18" charset="2"/>
              </a:rPr>
              <a:t>Forums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Projects Management – Meeting Minutes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Design </a:t>
            </a:r>
            <a:r>
              <a:rPr lang="en-US" dirty="0">
                <a:sym typeface="Symbol" panose="05050102010706020507" pitchFamily="18" charset="2"/>
              </a:rPr>
              <a:t>- All technical work</a:t>
            </a:r>
          </a:p>
          <a:p>
            <a:pPr lvl="1"/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Repository</a:t>
            </a:r>
          </a:p>
          <a:p>
            <a:pPr lvl="1"/>
            <a:r>
              <a:rPr lang="en-US" dirty="0" smtClean="0"/>
              <a:t>CAD &amp; Software Code</a:t>
            </a:r>
          </a:p>
          <a:p>
            <a:pPr lvl="1"/>
            <a:r>
              <a:rPr lang="en-US" dirty="0" smtClean="0"/>
              <a:t>Bill of Materials</a:t>
            </a:r>
          </a:p>
          <a:p>
            <a:r>
              <a:rPr lang="en-US" dirty="0" smtClean="0"/>
              <a:t>Issues </a:t>
            </a:r>
          </a:p>
          <a:p>
            <a:pPr lvl="1"/>
            <a:r>
              <a:rPr lang="en-US" dirty="0" smtClean="0"/>
              <a:t>Track Tasks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Spring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C9B5-D1E4-41C4-9032-1ACE4595E51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2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 Study Further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Electronic </a:t>
            </a: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Design Notebook FAQ</a:t>
            </a:r>
          </a:p>
          <a:p>
            <a:pPr marL="800280" lvl="1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hlinkClick r:id="rId2"/>
              </a:rPr>
              <a:t>https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hlinkClick r:id="rId2"/>
              </a:rPr>
              <a:t>://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hlinkClick r:id="rId2"/>
              </a:rPr>
              <a:t>designlab.eng.rpi.edu/redmine/projects/capstone-support-dev/wiki/EDN_FAQ</a:t>
            </a:r>
            <a:endParaRPr lang="en-US" sz="28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3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Science </a:t>
            </a:r>
            <a:r>
              <a:rPr lang="en-US" sz="33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Buddies: Design Notebook </a:t>
            </a:r>
            <a:r>
              <a:rPr lang="en-US" sz="33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Overview</a:t>
            </a:r>
          </a:p>
          <a:p>
            <a:pPr marL="800280" lvl="1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u="sng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hlinkClick r:id="rId3"/>
              </a:rPr>
              <a:t>http</a:t>
            </a:r>
            <a:r>
              <a:rPr lang="en-US" u="sng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hlinkClick r:id="rId3"/>
              </a:rPr>
              <a:t>://</a:t>
            </a:r>
            <a:r>
              <a:rPr lang="en-US" u="sng" spc="-1" dirty="0" smtClean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hlinkClick r:id="rId3"/>
              </a:rPr>
              <a:t>www.sciencebuddies.org/engineering-design-process/engineering-design-notebook.shtml#overview</a:t>
            </a:r>
            <a:endParaRPr lang="en-US" u="sng" spc="-1" dirty="0" smtClean="0">
              <a:solidFill>
                <a:srgbClr val="0000FF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Spring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C9B5-D1E4-41C4-9032-1ACE4595E51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943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880" y="279336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1500" dirty="0" smtClean="0"/>
              <a:t>Q&amp;A</a:t>
            </a:r>
            <a:endParaRPr lang="en-US" sz="115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Spring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C9B5-D1E4-41C4-9032-1ACE4595E51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24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What Should I Use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Traditional </a:t>
            </a:r>
            <a:r>
              <a:rPr lang="en-US" sz="3200" spc="-1" dirty="0" smtClean="0">
                <a:uFill>
                  <a:solidFill>
                    <a:srgbClr val="FFFFFF"/>
                  </a:solidFill>
                </a:uFill>
              </a:rPr>
              <a:t>Paper Notebook</a:t>
            </a:r>
          </a:p>
          <a:p>
            <a:pPr marL="800280" lvl="1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Bounded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and </a:t>
            </a:r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numbered</a:t>
            </a:r>
          </a:p>
          <a:p>
            <a:pPr marL="800280" lvl="1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Loose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leaf paper not allowed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Electronic </a:t>
            </a: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Design</a:t>
            </a: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Notebook (</a:t>
            </a: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EDN</a:t>
            </a:r>
            <a:r>
              <a:rPr lang="en-US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)</a:t>
            </a:r>
          </a:p>
          <a:p>
            <a:pPr marL="800280" lvl="1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Keeping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electronic documents on </a:t>
            </a:r>
            <a:r>
              <a:rPr lang="en-US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your own PC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 not </a:t>
            </a:r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sufficient</a:t>
            </a:r>
          </a:p>
          <a:p>
            <a:pPr marL="800280" lvl="1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Needs </a:t>
            </a:r>
            <a:r>
              <a:rPr 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to be shareable across the team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Spring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C9B5-D1E4-41C4-9032-1ACE4595E517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85484" y="4982283"/>
            <a:ext cx="70911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At The Design Lab, we REQUIRE the </a:t>
            </a:r>
            <a:r>
              <a:rPr lang="en-US" sz="2400" b="1" dirty="0" smtClean="0">
                <a:solidFill>
                  <a:srgbClr val="FF0000"/>
                </a:solidFill>
              </a:rPr>
              <a:t>EDN </a:t>
            </a:r>
            <a:r>
              <a:rPr lang="en-US" sz="2400" b="1" dirty="0" smtClean="0">
                <a:solidFill>
                  <a:srgbClr val="FF0000"/>
                </a:solidFill>
              </a:rPr>
              <a:t>and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STRONGLY recommend also using the paper notebook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6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952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Spring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Capstone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3C9B5-D1E4-41C4-9032-1ACE4595E517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8" name="Table 2"/>
          <p:cNvGraphicFramePr/>
          <p:nvPr>
            <p:extLst>
              <p:ext uri="{D42A27DB-BD31-4B8C-83A1-F6EECF244321}">
                <p14:modId xmlns:p14="http://schemas.microsoft.com/office/powerpoint/2010/main" val="2357978270"/>
              </p:ext>
            </p:extLst>
          </p:nvPr>
        </p:nvGraphicFramePr>
        <p:xfrm>
          <a:off x="920750" y="979488"/>
          <a:ext cx="10350500" cy="5446664"/>
        </p:xfrm>
        <a:graphic>
          <a:graphicData uri="http://schemas.openxmlformats.org/drawingml/2006/table">
            <a:tbl>
              <a:tblPr/>
              <a:tblGrid>
                <a:gridCol w="5175250"/>
                <a:gridCol w="5175250"/>
              </a:tblGrid>
              <a:tr h="389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Physical Notebook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1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Electronic Design </a:t>
                      </a:r>
                      <a:r>
                        <a:rPr lang="en-US" sz="1600" b="1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Notebook</a:t>
                      </a:r>
                      <a:endParaRPr lang="en-US" sz="16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9346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Paper and Ink</a:t>
                      </a:r>
                      <a:endParaRPr lang="en-US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Each page must be sequentially numbered</a:t>
                      </a:r>
                      <a:endParaRPr lang="en-US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Do not erase -- must cross out text and correct</a:t>
                      </a:r>
                      <a:endParaRPr lang="en-US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Forum – Write once (Not editable), </a:t>
                      </a:r>
                      <a:endParaRPr lang="en-US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               Post any correction as a reply 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to 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the original message</a:t>
                      </a:r>
                      <a:endParaRPr lang="en-US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Wiki – Editable but the history is recorded</a:t>
                      </a:r>
                      <a:endParaRPr lang="en-US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Repository - History</a:t>
                      </a:r>
                      <a:endParaRPr lang="en-US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7"/>
                    </a:solidFill>
                  </a:tcPr>
                </a:tc>
              </a:tr>
              <a:tr h="5125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 panose="020F0502020204030204" pitchFamily="34" charset="0"/>
                        </a:rPr>
                        <a:t>Cover (Title) Page – </a:t>
                      </a:r>
                      <a:r>
                        <a:rPr lang="en-US" sz="1400" b="1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 panose="020F0502020204030204" pitchFamily="34" charset="0"/>
                        </a:rPr>
                        <a:t>Your name</a:t>
                      </a:r>
                      <a:r>
                        <a:rPr lang="en-US" sz="14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 panose="020F0502020204030204" pitchFamily="34" charset="0"/>
                        </a:rPr>
                        <a:t>; Date the notebook was started and ended; Your full contact information</a:t>
                      </a:r>
                      <a:endParaRPr lang="en-US" sz="1400" b="0" strike="noStrike" spc="-1" dirty="0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1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Create a team contact wiki page</a:t>
                      </a:r>
                      <a:br>
                        <a:rPr lang="en-US" sz="1200" b="1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</a:br>
                      <a:r>
                        <a:rPr lang="en-US" sz="12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Date and time stamp by the system clock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125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 panose="020F0502020204030204" pitchFamily="34" charset="0"/>
                        </a:rPr>
                        <a:t>Table of Contents</a:t>
                      </a:r>
                      <a:endParaRPr lang="en-US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 panose="020F0502020204030204" pitchFamily="34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 panose="020F0502020204030204" pitchFamily="34" charset="0"/>
                        </a:rPr>
                        <a:t>Create</a:t>
                      </a:r>
                      <a:r>
                        <a:rPr lang="en-US" sz="1400" b="1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 panose="020F0502020204030204" pitchFamily="34" charset="0"/>
                        </a:rPr>
                        <a:t> a semester wiki page as your table of contents and link useful information</a:t>
                      </a:r>
                      <a:endParaRPr lang="en-US" sz="1400" b="1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libri" panose="020F0502020204030204" pitchFamily="34" charset="0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7235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Document your work sequentially</a:t>
                      </a:r>
                      <a:endParaRPr lang="en-US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Do not leave any blank space</a:t>
                      </a:r>
                      <a:endParaRPr lang="en-US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Do not allow another person to use the note</a:t>
                      </a:r>
                      <a:endParaRPr lang="en-US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Document your work as you </a:t>
                      </a:r>
                      <a:r>
                        <a:rPr lang="en-US" sz="14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go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Mainly</a:t>
                      </a:r>
                      <a:r>
                        <a:rPr lang="en-US" sz="1400" b="1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 use the Forum (threaded discussion)</a:t>
                      </a:r>
                      <a:endParaRPr lang="en-US" sz="1400" b="1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Do not allow another person to use your </a:t>
                      </a:r>
                      <a:r>
                        <a:rPr lang="en-US" sz="1400" b="1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account</a:t>
                      </a:r>
                      <a:endParaRPr lang="en-US" sz="1400" b="1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125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Glue a photo/data 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printed/engineering drawings/circuit schematics</a:t>
                      </a:r>
                      <a:endParaRPr lang="en-US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Attach a data file/image file to a message</a:t>
                      </a:r>
                      <a:endParaRPr lang="en-US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1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Up load a file to the repository</a:t>
                      </a:r>
                      <a:endParaRPr lang="en-US" sz="1400" b="1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01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Manually date each entry</a:t>
                      </a:r>
                      <a:endParaRPr lang="en-US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Weak Date and Time stamp  by the  system clock</a:t>
                      </a:r>
                      <a:endParaRPr lang="en-US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1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Signature</a:t>
                      </a:r>
                      <a:endParaRPr lang="en-US" sz="1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Weak Signature – User ID and Password</a:t>
                      </a:r>
                      <a:endParaRPr lang="en-US" sz="1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5125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Signed by non-inventor</a:t>
                      </a:r>
                      <a:endParaRPr lang="en-US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Typically not signed by another person</a:t>
                      </a:r>
                      <a:endParaRPr lang="en-US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 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reply to a message by another 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person</a:t>
                      </a:r>
                      <a:endParaRPr lang="en-US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99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Keep the 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notebook</a:t>
                      </a:r>
                      <a:r>
                        <a:rPr lang="en-US" sz="1400" b="0" strike="noStrike" spc="-1" baseline="0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lang="en-US" sz="14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(Carbon </a:t>
                      </a: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copied / make copies)</a:t>
                      </a:r>
                      <a:endParaRPr lang="en-US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Automatically backed up</a:t>
                      </a:r>
                      <a:endParaRPr lang="en-US" sz="1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883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Difficult to share information/ideas</a:t>
                      </a:r>
                      <a:endParaRPr lang="en-US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</a:rPr>
                        <a:t>Easy to share information/ideas</a:t>
                      </a:r>
                      <a:endParaRPr lang="en-US" sz="14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5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543</Words>
  <Application>Microsoft Office PowerPoint</Application>
  <PresentationFormat>Widescreen</PresentationFormat>
  <Paragraphs>125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Office Theme</vt:lpstr>
      <vt:lpstr>Electronic Design Notebook (EDN)</vt:lpstr>
      <vt:lpstr>What is it?</vt:lpstr>
      <vt:lpstr>Why? </vt:lpstr>
      <vt:lpstr>What Should I Record?</vt:lpstr>
      <vt:lpstr>How Should I Use EDN? (Best Practices)</vt:lpstr>
      <vt:lpstr>To Study Further</vt:lpstr>
      <vt:lpstr>Q&amp;A</vt:lpstr>
      <vt:lpstr>What Should I Use?</vt:lpstr>
      <vt:lpstr>How?</vt:lpstr>
      <vt:lpstr>Legal Aspects of Engineering Documentation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2018-01-19T04:25:33Z</dcterms:created>
  <dcterms:modified xsi:type="dcterms:W3CDTF">2018-01-19T04:52:27Z</dcterms:modified>
</cp:coreProperties>
</file>