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1945600" cy="32918400"/>
  <p:notesSz cx="7010400" cy="92964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74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54"/>
  </p:normalViewPr>
  <p:slideViewPr>
    <p:cSldViewPr snapToGrid="0" snapToObjects="1">
      <p:cViewPr>
        <p:scale>
          <a:sx n="50" d="100"/>
          <a:sy n="50" d="100"/>
        </p:scale>
        <p:origin x="-372" y="61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C09DD94-AB0C-034B-8B6A-E63FD7661BFF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59038" y="1162050"/>
            <a:ext cx="2092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44FDB80-5A98-514D-B427-AF312BDD8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3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FDB80-5A98-514D-B427-AF312BDD85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9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7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2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0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8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2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6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1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2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0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2942A-9BD5-8B49-A98F-112ADF8C10D8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A754-5D95-CD42-80A2-C21C720A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1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5A876F-20A1-454B-A02A-6B0A1B785A13}"/>
              </a:ext>
            </a:extLst>
          </p:cNvPr>
          <p:cNvSpPr txBox="1"/>
          <p:nvPr/>
        </p:nvSpPr>
        <p:spPr>
          <a:xfrm>
            <a:off x="4184257" y="2259490"/>
            <a:ext cx="11049000" cy="14478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800" b="1" dirty="0">
                <a:ln w="3175">
                  <a:noFill/>
                </a:ln>
                <a:latin typeface="Helvetica" pitchFamily="2" charset="0"/>
              </a:rPr>
              <a:t>The Design Process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6E3E25C9-6232-8242-910C-00207D816C52}"/>
              </a:ext>
            </a:extLst>
          </p:cNvPr>
          <p:cNvSpPr/>
          <p:nvPr/>
        </p:nvSpPr>
        <p:spPr>
          <a:xfrm>
            <a:off x="1563294" y="3707290"/>
            <a:ext cx="16290929" cy="1175657"/>
          </a:xfrm>
          <a:prstGeom prst="roundRect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ln w="28575">
                  <a:noFill/>
                </a:ln>
                <a:latin typeface="Helvetica" pitchFamily="2" charset="0"/>
              </a:rPr>
              <a:t>Customer Needs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="" id="{0E7668D8-3162-894D-B163-5F23771EA395}"/>
              </a:ext>
            </a:extLst>
          </p:cNvPr>
          <p:cNvSpPr/>
          <p:nvPr/>
        </p:nvSpPr>
        <p:spPr>
          <a:xfrm>
            <a:off x="1563294" y="6963321"/>
            <a:ext cx="16290929" cy="1370457"/>
          </a:xfrm>
          <a:prstGeom prst="roundRect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ln w="28575">
                  <a:noFill/>
                </a:ln>
                <a:latin typeface="Helvetica" pitchFamily="2" charset="0"/>
              </a:rPr>
              <a:t>Engineering Requirements/Metrics (Project Specifications)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A0EDCB9F-D4DD-9249-82A6-8B42B8E30D0E}"/>
              </a:ext>
            </a:extLst>
          </p:cNvPr>
          <p:cNvSpPr/>
          <p:nvPr/>
        </p:nvSpPr>
        <p:spPr>
          <a:xfrm>
            <a:off x="1631029" y="18380258"/>
            <a:ext cx="16200552" cy="1175657"/>
          </a:xfrm>
          <a:prstGeom prst="roundRect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ln w="28575">
                  <a:noFill/>
                </a:ln>
                <a:latin typeface="Helvetica" pitchFamily="2" charset="0"/>
              </a:rPr>
              <a:t>System Design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CC3AD0A4-5D03-514C-96FC-E1E7C5F5834C}"/>
              </a:ext>
            </a:extLst>
          </p:cNvPr>
          <p:cNvSpPr/>
          <p:nvPr/>
        </p:nvSpPr>
        <p:spPr>
          <a:xfrm>
            <a:off x="1653440" y="15108793"/>
            <a:ext cx="16178141" cy="1269884"/>
          </a:xfrm>
          <a:prstGeom prst="roundRect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ln w="28575">
                  <a:noFill/>
                </a:ln>
                <a:latin typeface="Helvetica" pitchFamily="2" charset="0"/>
              </a:rPr>
              <a:t>Sponsor Concept Selection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34AAEE35-B5BE-E449-8904-EB99134AFD8F}"/>
              </a:ext>
            </a:extLst>
          </p:cNvPr>
          <p:cNvSpPr/>
          <p:nvPr/>
        </p:nvSpPr>
        <p:spPr>
          <a:xfrm>
            <a:off x="1563293" y="11364552"/>
            <a:ext cx="16290929" cy="1322386"/>
          </a:xfrm>
          <a:prstGeom prst="roundRect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ln w="28575">
                  <a:noFill/>
                </a:ln>
                <a:latin typeface="Helvetica" pitchFamily="2" charset="0"/>
              </a:rPr>
              <a:t>Concept Generation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29F832B1-E227-1E41-BCD0-10C18C124CCC}"/>
              </a:ext>
            </a:extLst>
          </p:cNvPr>
          <p:cNvSpPr/>
          <p:nvPr/>
        </p:nvSpPr>
        <p:spPr>
          <a:xfrm>
            <a:off x="1629340" y="22013668"/>
            <a:ext cx="16224882" cy="1128547"/>
          </a:xfrm>
          <a:prstGeom prst="roundRect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ln w="28575">
                  <a:noFill/>
                </a:ln>
                <a:latin typeface="Helvetica" pitchFamily="2" charset="0"/>
              </a:rPr>
              <a:t>Detailed Design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xmlns="" id="{1E828CDC-01D6-5649-8FB1-F329D01410EE}"/>
              </a:ext>
            </a:extLst>
          </p:cNvPr>
          <p:cNvSpPr/>
          <p:nvPr/>
        </p:nvSpPr>
        <p:spPr>
          <a:xfrm>
            <a:off x="1629340" y="25097065"/>
            <a:ext cx="16224882" cy="1190421"/>
          </a:xfrm>
          <a:prstGeom prst="roundRect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ln w="28575">
                  <a:noFill/>
                </a:ln>
                <a:latin typeface="Helvetica" pitchFamily="2" charset="0"/>
              </a:rPr>
              <a:t>System Integration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67B4FF08-2FB5-444D-A25E-22A2F83B024C}"/>
              </a:ext>
            </a:extLst>
          </p:cNvPr>
          <p:cNvSpPr/>
          <p:nvPr/>
        </p:nvSpPr>
        <p:spPr>
          <a:xfrm>
            <a:off x="1629340" y="27890854"/>
            <a:ext cx="16224882" cy="1114626"/>
          </a:xfrm>
          <a:prstGeom prst="roundRect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ln w="28575">
                  <a:noFill/>
                </a:ln>
                <a:latin typeface="Helvetica" pitchFamily="2" charset="0"/>
              </a:rPr>
              <a:t>System Test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xmlns="" id="{2DB12D4C-6D16-7C49-A285-F11B6F21EFFB}"/>
              </a:ext>
            </a:extLst>
          </p:cNvPr>
          <p:cNvSpPr/>
          <p:nvPr/>
        </p:nvSpPr>
        <p:spPr>
          <a:xfrm>
            <a:off x="1563294" y="4882110"/>
            <a:ext cx="16290929" cy="182817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Based on Customer Interviews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May not be Highly Technical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Usually Qualitative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xmlns="" id="{81B24F99-142F-4544-9C21-3C86A78A4F63}"/>
              </a:ext>
            </a:extLst>
          </p:cNvPr>
          <p:cNvSpPr/>
          <p:nvPr/>
        </p:nvSpPr>
        <p:spPr>
          <a:xfrm>
            <a:off x="1563294" y="8336658"/>
            <a:ext cx="16290929" cy="279180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Identify Measurements &amp; Units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Detailed and Prioritized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Quantitative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Identify Applicable Engineering Standards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xmlns="" id="{0F7D1093-47BE-C548-911C-DF65570FC8A1}"/>
              </a:ext>
            </a:extLst>
          </p:cNvPr>
          <p:cNvSpPr/>
          <p:nvPr/>
        </p:nvSpPr>
        <p:spPr>
          <a:xfrm>
            <a:off x="1653440" y="16394137"/>
            <a:ext cx="16177405" cy="174384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Use the Project Specifications as Criteria for Judging and Down Selecting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Sponsor Selects Alternative(s) to Pursue 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xmlns="" id="{9497E874-DD81-744C-ABCD-9D127F6E3E47}"/>
              </a:ext>
            </a:extLst>
          </p:cNvPr>
          <p:cNvSpPr/>
          <p:nvPr/>
        </p:nvSpPr>
        <p:spPr>
          <a:xfrm>
            <a:off x="1629340" y="26287486"/>
            <a:ext cx="16224882" cy="136727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Bring All Subsystems Together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xmlns="" id="{06543680-6D89-D544-9518-49B1F11F5197}"/>
              </a:ext>
            </a:extLst>
          </p:cNvPr>
          <p:cNvSpPr/>
          <p:nvPr/>
        </p:nvSpPr>
        <p:spPr>
          <a:xfrm>
            <a:off x="1563293" y="12686938"/>
            <a:ext cx="16290929" cy="217341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Brainstorming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Benchmarking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Sketching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Preliminary Engineering Calculations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Feasibility Assessment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Multiple Feasible Concepts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>
              <a:latin typeface="Helvetica" pitchFamily="2" charset="0"/>
            </a:endParaRP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xmlns="" id="{BD2F96C3-6F3E-5942-8488-BA8593F835C6}"/>
              </a:ext>
            </a:extLst>
          </p:cNvPr>
          <p:cNvSpPr/>
          <p:nvPr/>
        </p:nvSpPr>
        <p:spPr>
          <a:xfrm>
            <a:off x="1629388" y="19555915"/>
            <a:ext cx="16224835" cy="21673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Identify Subsystems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Identify Interfaces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Helvetica" pitchFamily="2" charset="0"/>
              </a:rPr>
              <a:t>Set </a:t>
            </a:r>
            <a:r>
              <a:rPr lang="en-US" sz="3200" dirty="0">
                <a:latin typeface="Helvetica" pitchFamily="2" charset="0"/>
              </a:rPr>
              <a:t>Task Assignments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xmlns="" id="{5327A019-2D14-3444-9729-582EF9374F92}"/>
              </a:ext>
            </a:extLst>
          </p:cNvPr>
          <p:cNvSpPr/>
          <p:nvPr/>
        </p:nvSpPr>
        <p:spPr>
          <a:xfrm>
            <a:off x="1629388" y="23142216"/>
            <a:ext cx="16224834" cy="170520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Detailed Design for each Subsystem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Helvetica" pitchFamily="2" charset="0"/>
              </a:rPr>
              <a:t>Build</a:t>
            </a:r>
            <a:endParaRPr lang="en-US" sz="3200" dirty="0">
              <a:latin typeface="Helvetica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Test Subsystems According to a Formal Test Plan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xmlns="" id="{98B38A3D-241E-8943-88C5-F04CEF4D67CD}"/>
              </a:ext>
            </a:extLst>
          </p:cNvPr>
          <p:cNvSpPr/>
          <p:nvPr/>
        </p:nvSpPr>
        <p:spPr>
          <a:xfrm>
            <a:off x="1629340" y="29005481"/>
            <a:ext cx="16224882" cy="161912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Formal Test Plan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Verify that Solution Meets Project Requirements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xmlns="" id="{F2410EF4-1551-8447-A204-78B549D14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671" y="1487939"/>
            <a:ext cx="3324879" cy="1063961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AE74127A-C8FB-EB4A-9D79-4011A6C637A2}"/>
              </a:ext>
            </a:extLst>
          </p:cNvPr>
          <p:cNvSpPr txBox="1"/>
          <p:nvPr/>
        </p:nvSpPr>
        <p:spPr>
          <a:xfrm rot="5400000">
            <a:off x="18793915" y="13421420"/>
            <a:ext cx="25461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Problem Not Solved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CEA6ED1-9202-4D44-80AC-2DE7C5777421}"/>
              </a:ext>
            </a:extLst>
          </p:cNvPr>
          <p:cNvGrpSpPr/>
          <p:nvPr/>
        </p:nvGrpSpPr>
        <p:grpSpPr>
          <a:xfrm>
            <a:off x="17825425" y="15953682"/>
            <a:ext cx="1446002" cy="3061934"/>
            <a:chOff x="17825425" y="15953682"/>
            <a:chExt cx="1446002" cy="3061934"/>
          </a:xfrm>
        </p:grpSpPr>
        <p:sp>
          <p:nvSpPr>
            <p:cNvPr id="41" name="Bent-Up Arrow 40">
              <a:extLst>
                <a:ext uri="{FF2B5EF4-FFF2-40B4-BE49-F238E27FC236}">
                  <a16:creationId xmlns:a16="http://schemas.microsoft.com/office/drawing/2014/main" xmlns="" id="{4937B1C1-7AFA-7943-AB9B-0157FB087E87}"/>
                </a:ext>
              </a:extLst>
            </p:cNvPr>
            <p:cNvSpPr/>
            <p:nvPr/>
          </p:nvSpPr>
          <p:spPr>
            <a:xfrm rot="16200000">
              <a:off x="17017459" y="16761648"/>
              <a:ext cx="3061934" cy="1446002"/>
            </a:xfrm>
            <a:prstGeom prst="bentUpArrow">
              <a:avLst>
                <a:gd name="adj1" fmla="val 24422"/>
                <a:gd name="adj2" fmla="val 23300"/>
                <a:gd name="adj3" fmla="val 31323"/>
              </a:avLst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AEBC63E8-A69C-6240-9A4D-88C7CCAC9191}"/>
                </a:ext>
              </a:extLst>
            </p:cNvPr>
            <p:cNvSpPr/>
            <p:nvPr/>
          </p:nvSpPr>
          <p:spPr>
            <a:xfrm>
              <a:off x="17825425" y="18642767"/>
              <a:ext cx="1446002" cy="372849"/>
            </a:xfrm>
            <a:prstGeom prst="rect">
              <a:avLst/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975648D5-18E3-3F45-A28C-91FE03EA160B}"/>
              </a:ext>
            </a:extLst>
          </p:cNvPr>
          <p:cNvGrpSpPr/>
          <p:nvPr/>
        </p:nvGrpSpPr>
        <p:grpSpPr>
          <a:xfrm>
            <a:off x="17825427" y="19015616"/>
            <a:ext cx="1446003" cy="3682761"/>
            <a:chOff x="17825427" y="19015616"/>
            <a:chExt cx="1446003" cy="3682761"/>
          </a:xfrm>
        </p:grpSpPr>
        <p:sp>
          <p:nvSpPr>
            <p:cNvPr id="58" name="Bent-Up Arrow 57">
              <a:extLst>
                <a:ext uri="{FF2B5EF4-FFF2-40B4-BE49-F238E27FC236}">
                  <a16:creationId xmlns:a16="http://schemas.microsoft.com/office/drawing/2014/main" xmlns="" id="{B29D22EE-77CC-8E49-89F9-8B5337350F91}"/>
                </a:ext>
              </a:extLst>
            </p:cNvPr>
            <p:cNvSpPr/>
            <p:nvPr/>
          </p:nvSpPr>
          <p:spPr>
            <a:xfrm rot="16200000">
              <a:off x="16707048" y="20133995"/>
              <a:ext cx="3682761" cy="1446003"/>
            </a:xfrm>
            <a:prstGeom prst="bentUpArrow">
              <a:avLst>
                <a:gd name="adj1" fmla="val 24422"/>
                <a:gd name="adj2" fmla="val 23300"/>
                <a:gd name="adj3" fmla="val 31323"/>
              </a:avLst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xmlns="" id="{0B6B2666-6D79-4541-B92A-2A1974444266}"/>
                </a:ext>
              </a:extLst>
            </p:cNvPr>
            <p:cNvSpPr/>
            <p:nvPr/>
          </p:nvSpPr>
          <p:spPr>
            <a:xfrm>
              <a:off x="17868637" y="22298859"/>
              <a:ext cx="1402790" cy="399518"/>
            </a:xfrm>
            <a:prstGeom prst="rect">
              <a:avLst/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139EA1C1-052F-584B-80D5-F75EEB6A9C6E}"/>
              </a:ext>
            </a:extLst>
          </p:cNvPr>
          <p:cNvGrpSpPr/>
          <p:nvPr/>
        </p:nvGrpSpPr>
        <p:grpSpPr>
          <a:xfrm>
            <a:off x="17825426" y="22736560"/>
            <a:ext cx="1473118" cy="3046140"/>
            <a:chOff x="17825426" y="22736560"/>
            <a:chExt cx="1473118" cy="3046140"/>
          </a:xfrm>
        </p:grpSpPr>
        <p:sp>
          <p:nvSpPr>
            <p:cNvPr id="60" name="Bent-Up Arrow 59">
              <a:extLst>
                <a:ext uri="{FF2B5EF4-FFF2-40B4-BE49-F238E27FC236}">
                  <a16:creationId xmlns:a16="http://schemas.microsoft.com/office/drawing/2014/main" xmlns="" id="{8F0FB51B-C9E4-2741-9781-029528DCA73F}"/>
                </a:ext>
              </a:extLst>
            </p:cNvPr>
            <p:cNvSpPr/>
            <p:nvPr/>
          </p:nvSpPr>
          <p:spPr>
            <a:xfrm rot="16200000">
              <a:off x="17038915" y="23523071"/>
              <a:ext cx="3046139" cy="1473118"/>
            </a:xfrm>
            <a:prstGeom prst="bentUpArrow">
              <a:avLst>
                <a:gd name="adj1" fmla="val 24422"/>
                <a:gd name="adj2" fmla="val 23300"/>
                <a:gd name="adj3" fmla="val 31323"/>
              </a:avLst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EECC1722-5388-4F4D-AEBC-F0914B92F252}"/>
                </a:ext>
              </a:extLst>
            </p:cNvPr>
            <p:cNvSpPr/>
            <p:nvPr/>
          </p:nvSpPr>
          <p:spPr>
            <a:xfrm>
              <a:off x="17854222" y="25376476"/>
              <a:ext cx="1444321" cy="406224"/>
            </a:xfrm>
            <a:prstGeom prst="rect">
              <a:avLst/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BBDFF8D2-D382-4641-9DFF-AA67619BEB44}"/>
              </a:ext>
            </a:extLst>
          </p:cNvPr>
          <p:cNvGrpSpPr/>
          <p:nvPr/>
        </p:nvGrpSpPr>
        <p:grpSpPr>
          <a:xfrm>
            <a:off x="17846155" y="25818934"/>
            <a:ext cx="1452391" cy="2896094"/>
            <a:chOff x="17846155" y="25818934"/>
            <a:chExt cx="1452391" cy="2896094"/>
          </a:xfrm>
        </p:grpSpPr>
        <p:sp>
          <p:nvSpPr>
            <p:cNvPr id="62" name="Bent-Up Arrow 61">
              <a:extLst>
                <a:ext uri="{FF2B5EF4-FFF2-40B4-BE49-F238E27FC236}">
                  <a16:creationId xmlns:a16="http://schemas.microsoft.com/office/drawing/2014/main" xmlns="" id="{1C945AEC-9051-7241-AF0B-069976671086}"/>
                </a:ext>
              </a:extLst>
            </p:cNvPr>
            <p:cNvSpPr/>
            <p:nvPr/>
          </p:nvSpPr>
          <p:spPr>
            <a:xfrm rot="16200000">
              <a:off x="17124304" y="26540785"/>
              <a:ext cx="2896094" cy="1452391"/>
            </a:xfrm>
            <a:prstGeom prst="bentUpArrow">
              <a:avLst>
                <a:gd name="adj1" fmla="val 24422"/>
                <a:gd name="adj2" fmla="val 23300"/>
                <a:gd name="adj3" fmla="val 31323"/>
              </a:avLst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xmlns="" id="{3C34B728-C1DF-C846-9E2E-586403482B59}"/>
                </a:ext>
              </a:extLst>
            </p:cNvPr>
            <p:cNvSpPr/>
            <p:nvPr/>
          </p:nvSpPr>
          <p:spPr>
            <a:xfrm>
              <a:off x="17871172" y="28328111"/>
              <a:ext cx="1427371" cy="386917"/>
            </a:xfrm>
            <a:prstGeom prst="rect">
              <a:avLst/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9D738884-6D94-9542-B5F4-ABE934BE29FB}"/>
              </a:ext>
            </a:extLst>
          </p:cNvPr>
          <p:cNvGrpSpPr/>
          <p:nvPr/>
        </p:nvGrpSpPr>
        <p:grpSpPr>
          <a:xfrm>
            <a:off x="17825425" y="12050292"/>
            <a:ext cx="1448084" cy="3865207"/>
            <a:chOff x="17825425" y="12050292"/>
            <a:chExt cx="1448084" cy="3865207"/>
          </a:xfrm>
        </p:grpSpPr>
        <p:sp>
          <p:nvSpPr>
            <p:cNvPr id="69" name="Bent-Up Arrow 68">
              <a:extLst>
                <a:ext uri="{FF2B5EF4-FFF2-40B4-BE49-F238E27FC236}">
                  <a16:creationId xmlns:a16="http://schemas.microsoft.com/office/drawing/2014/main" xmlns="" id="{4529BC43-E47C-774F-929F-5562EC73B7EF}"/>
                </a:ext>
              </a:extLst>
            </p:cNvPr>
            <p:cNvSpPr/>
            <p:nvPr/>
          </p:nvSpPr>
          <p:spPr>
            <a:xfrm rot="16200000">
              <a:off x="16638470" y="13280461"/>
              <a:ext cx="3865207" cy="1404870"/>
            </a:xfrm>
            <a:prstGeom prst="bentUpArrow">
              <a:avLst>
                <a:gd name="adj1" fmla="val 24422"/>
                <a:gd name="adj2" fmla="val 23300"/>
                <a:gd name="adj3" fmla="val 31323"/>
              </a:avLst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xmlns="" id="{A8A51DC5-24B3-7343-A6C6-878B14BBD8A7}"/>
                </a:ext>
              </a:extLst>
            </p:cNvPr>
            <p:cNvSpPr/>
            <p:nvPr/>
          </p:nvSpPr>
          <p:spPr>
            <a:xfrm>
              <a:off x="17825425" y="15545063"/>
              <a:ext cx="1446002" cy="370435"/>
            </a:xfrm>
            <a:prstGeom prst="rect">
              <a:avLst/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F4EC36BA-36F4-FB40-BDD5-231AB268ABBD}"/>
              </a:ext>
            </a:extLst>
          </p:cNvPr>
          <p:cNvGrpSpPr/>
          <p:nvPr/>
        </p:nvGrpSpPr>
        <p:grpSpPr>
          <a:xfrm>
            <a:off x="17854222" y="3901055"/>
            <a:ext cx="1444321" cy="3780736"/>
            <a:chOff x="17854222" y="3901055"/>
            <a:chExt cx="1444321" cy="3780736"/>
          </a:xfrm>
        </p:grpSpPr>
        <p:sp>
          <p:nvSpPr>
            <p:cNvPr id="71" name="Bent-Up Arrow 70">
              <a:extLst>
                <a:ext uri="{FF2B5EF4-FFF2-40B4-BE49-F238E27FC236}">
                  <a16:creationId xmlns:a16="http://schemas.microsoft.com/office/drawing/2014/main" xmlns="" id="{FB6D8725-A0A5-2549-93AA-65C9EB486B7A}"/>
                </a:ext>
              </a:extLst>
            </p:cNvPr>
            <p:cNvSpPr/>
            <p:nvPr/>
          </p:nvSpPr>
          <p:spPr>
            <a:xfrm rot="16200000">
              <a:off x="16686015" y="5069262"/>
              <a:ext cx="3780735" cy="1444321"/>
            </a:xfrm>
            <a:prstGeom prst="bentUpArrow">
              <a:avLst>
                <a:gd name="adj1" fmla="val 24422"/>
                <a:gd name="adj2" fmla="val 23300"/>
                <a:gd name="adj3" fmla="val 31323"/>
              </a:avLst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xmlns="" id="{CCA8C3FD-701C-954B-856B-E394F9BA60A7}"/>
                </a:ext>
              </a:extLst>
            </p:cNvPr>
            <p:cNvSpPr/>
            <p:nvPr/>
          </p:nvSpPr>
          <p:spPr>
            <a:xfrm>
              <a:off x="17869528" y="7295465"/>
              <a:ext cx="1429015" cy="386326"/>
            </a:xfrm>
            <a:prstGeom prst="rect">
              <a:avLst/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DEC9F827-28AC-9242-8925-91592699165F}"/>
              </a:ext>
            </a:extLst>
          </p:cNvPr>
          <p:cNvSpPr txBox="1"/>
          <p:nvPr/>
        </p:nvSpPr>
        <p:spPr>
          <a:xfrm rot="5400000">
            <a:off x="18081714" y="5252812"/>
            <a:ext cx="39705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Clarify Requirements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10E83653-C14B-D745-B61B-79CB80E390AB}"/>
              </a:ext>
            </a:extLst>
          </p:cNvPr>
          <p:cNvSpPr txBox="1"/>
          <p:nvPr/>
        </p:nvSpPr>
        <p:spPr>
          <a:xfrm rot="5400000">
            <a:off x="18562170" y="17003612"/>
            <a:ext cx="30096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Clarify Overall Design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491C67EB-6A83-B14A-AED6-DD77DFEBE668}"/>
              </a:ext>
            </a:extLst>
          </p:cNvPr>
          <p:cNvSpPr txBox="1"/>
          <p:nvPr/>
        </p:nvSpPr>
        <p:spPr>
          <a:xfrm rot="5400000">
            <a:off x="18541982" y="20318387"/>
            <a:ext cx="30500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Requirements Not Met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5280CAF9-DE12-014C-89E2-7704C893B6E9}"/>
              </a:ext>
            </a:extLst>
          </p:cNvPr>
          <p:cNvSpPr txBox="1"/>
          <p:nvPr/>
        </p:nvSpPr>
        <p:spPr>
          <a:xfrm rot="5400000">
            <a:off x="18299515" y="23717884"/>
            <a:ext cx="35349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Complete Design Integration 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0FBBF63A-161C-E043-A0F8-C51020068B68}"/>
              </a:ext>
            </a:extLst>
          </p:cNvPr>
          <p:cNvSpPr txBox="1"/>
          <p:nvPr/>
        </p:nvSpPr>
        <p:spPr>
          <a:xfrm rot="5400000">
            <a:off x="18693346" y="26728371"/>
            <a:ext cx="28373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Questionable Test Results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6CCAECDE-7A95-8044-9C2E-DA85E8B27859}"/>
              </a:ext>
            </a:extLst>
          </p:cNvPr>
          <p:cNvSpPr txBox="1"/>
          <p:nvPr/>
        </p:nvSpPr>
        <p:spPr>
          <a:xfrm rot="5400000">
            <a:off x="18081714" y="9358772"/>
            <a:ext cx="39705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Provide Variety </a:t>
            </a:r>
          </a:p>
          <a:p>
            <a:pPr algn="ctr"/>
            <a:r>
              <a:rPr lang="en-US" sz="3200" dirty="0">
                <a:latin typeface="Helvetica" pitchFamily="2" charset="0"/>
              </a:rPr>
              <a:t>of Concepts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330640F4-3AEB-014B-ACD7-62373DA15D00}"/>
              </a:ext>
            </a:extLst>
          </p:cNvPr>
          <p:cNvSpPr txBox="1"/>
          <p:nvPr/>
        </p:nvSpPr>
        <p:spPr>
          <a:xfrm>
            <a:off x="3972740" y="31259427"/>
            <a:ext cx="13672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Helvetica" pitchFamily="2" charset="0"/>
              </a:rPr>
              <a:t>Each Step Produces One or More Design Artifacts for Posting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5183769E-5D58-4642-BC59-F71293ECCA51}"/>
              </a:ext>
            </a:extLst>
          </p:cNvPr>
          <p:cNvGrpSpPr/>
          <p:nvPr/>
        </p:nvGrpSpPr>
        <p:grpSpPr>
          <a:xfrm>
            <a:off x="17846157" y="7729287"/>
            <a:ext cx="1429010" cy="4305543"/>
            <a:chOff x="17846157" y="7729287"/>
            <a:chExt cx="1429010" cy="4305543"/>
          </a:xfrm>
        </p:grpSpPr>
        <p:sp>
          <p:nvSpPr>
            <p:cNvPr id="47" name="Bent-Up Arrow 46">
              <a:extLst>
                <a:ext uri="{FF2B5EF4-FFF2-40B4-BE49-F238E27FC236}">
                  <a16:creationId xmlns:a16="http://schemas.microsoft.com/office/drawing/2014/main" xmlns="" id="{6BD7ED12-5CC1-AB4B-BDD9-17128F15E77C}"/>
                </a:ext>
              </a:extLst>
            </p:cNvPr>
            <p:cNvSpPr/>
            <p:nvPr/>
          </p:nvSpPr>
          <p:spPr>
            <a:xfrm rot="16200000">
              <a:off x="16407891" y="9167553"/>
              <a:ext cx="4305542" cy="1429010"/>
            </a:xfrm>
            <a:prstGeom prst="bentUpArrow">
              <a:avLst>
                <a:gd name="adj1" fmla="val 24422"/>
                <a:gd name="adj2" fmla="val 23300"/>
                <a:gd name="adj3" fmla="val 31323"/>
              </a:avLst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7F0421E6-C213-A84F-8443-5F1FD5FB66DC}"/>
                </a:ext>
              </a:extLst>
            </p:cNvPr>
            <p:cNvSpPr/>
            <p:nvPr/>
          </p:nvSpPr>
          <p:spPr>
            <a:xfrm>
              <a:off x="17861299" y="11629341"/>
              <a:ext cx="1413867" cy="405489"/>
            </a:xfrm>
            <a:prstGeom prst="rect">
              <a:avLst/>
            </a:prstGeom>
            <a:ln>
              <a:solidFill>
                <a:srgbClr val="4674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0411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1776</TotalTime>
  <Words>141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Oliveri, Marco Maria</dc:creator>
  <cp:lastModifiedBy>arc-admin</cp:lastModifiedBy>
  <cp:revision>50</cp:revision>
  <cp:lastPrinted>2018-07-25T12:27:17Z</cp:lastPrinted>
  <dcterms:created xsi:type="dcterms:W3CDTF">2018-07-09T13:55:45Z</dcterms:created>
  <dcterms:modified xsi:type="dcterms:W3CDTF">2018-08-22T17:44:16Z</dcterms:modified>
</cp:coreProperties>
</file>