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945600" cy="32918400"/>
  <p:notesSz cx="7010400" cy="92964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nemann, Kathryn A." initials="D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napToGrid="0" snapToObjects="1">
      <p:cViewPr varScale="1">
        <p:scale>
          <a:sx n="16" d="100"/>
          <a:sy n="16" d="100"/>
        </p:scale>
        <p:origin x="850" y="115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50" tIns="46574" rIns="93150" bIns="465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6434"/>
          </a:xfrm>
          <a:prstGeom prst="rect">
            <a:avLst/>
          </a:prstGeom>
        </p:spPr>
        <p:txBody>
          <a:bodyPr vert="horz" lIns="93150" tIns="46574" rIns="93150" bIns="46574" rtlCol="0"/>
          <a:lstStyle>
            <a:lvl1pPr algn="r">
              <a:defRPr sz="1200"/>
            </a:lvl1pPr>
          </a:lstStyle>
          <a:p>
            <a:fld id="{2D0F4A78-1341-5846-837A-52132E86CD1E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1162050"/>
            <a:ext cx="2092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4" rIns="93150" bIns="465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50" tIns="46574" rIns="93150" bIns="4657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6433"/>
          </a:xfrm>
          <a:prstGeom prst="rect">
            <a:avLst/>
          </a:prstGeom>
        </p:spPr>
        <p:txBody>
          <a:bodyPr vert="horz" lIns="93150" tIns="46574" rIns="93150" bIns="465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6433"/>
          </a:xfrm>
          <a:prstGeom prst="rect">
            <a:avLst/>
          </a:prstGeom>
        </p:spPr>
        <p:txBody>
          <a:bodyPr vert="horz" lIns="93150" tIns="46574" rIns="93150" bIns="46574" rtlCol="0" anchor="b"/>
          <a:lstStyle>
            <a:lvl1pPr algn="r">
              <a:defRPr sz="1200"/>
            </a:lvl1pPr>
          </a:lstStyle>
          <a:p>
            <a:fld id="{659C2AFD-DD53-C741-86C0-359F844F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7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C2AFD-DD53-C741-86C0-359F844F90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2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1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7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0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4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7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7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9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3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9792-9508-FC4A-B8E7-E73F291AEFB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9E15C-81E2-9442-8E4F-9085AAC0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3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foundbalance.com/new-year-new-goal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ight Arrow 48">
            <a:extLst>
              <a:ext uri="{FF2B5EF4-FFF2-40B4-BE49-F238E27FC236}">
                <a16:creationId xmlns:a16="http://schemas.microsoft.com/office/drawing/2014/main" id="{DBF9A843-062F-7944-B1E4-97D43586922D}"/>
              </a:ext>
            </a:extLst>
          </p:cNvPr>
          <p:cNvSpPr/>
          <p:nvPr/>
        </p:nvSpPr>
        <p:spPr>
          <a:xfrm>
            <a:off x="3149600" y="28118821"/>
            <a:ext cx="6716295" cy="2983189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203200" dist="254000" dir="732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6CC9231F-A671-A543-A618-4CE16E9A4D6B}"/>
              </a:ext>
            </a:extLst>
          </p:cNvPr>
          <p:cNvSpPr/>
          <p:nvPr/>
        </p:nvSpPr>
        <p:spPr>
          <a:xfrm>
            <a:off x="3149600" y="22855039"/>
            <a:ext cx="6716295" cy="2983189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203200" dist="254000" dir="732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A534C541-3841-894D-8248-D74215C5648C}"/>
              </a:ext>
            </a:extLst>
          </p:cNvPr>
          <p:cNvSpPr/>
          <p:nvPr/>
        </p:nvSpPr>
        <p:spPr>
          <a:xfrm>
            <a:off x="3149600" y="17591256"/>
            <a:ext cx="6716295" cy="2983189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203200" dist="254000" dir="732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366D11E-5F60-F949-B7F1-A3CF1D68F23B}"/>
              </a:ext>
            </a:extLst>
          </p:cNvPr>
          <p:cNvSpPr/>
          <p:nvPr/>
        </p:nvSpPr>
        <p:spPr>
          <a:xfrm>
            <a:off x="3149600" y="12592253"/>
            <a:ext cx="6716295" cy="298318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203200" dist="254000" dir="732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D6D4CE-B2A9-884F-9ABE-44B6CE6337D1}"/>
              </a:ext>
            </a:extLst>
          </p:cNvPr>
          <p:cNvSpPr txBox="1"/>
          <p:nvPr/>
        </p:nvSpPr>
        <p:spPr>
          <a:xfrm>
            <a:off x="0" y="1451425"/>
            <a:ext cx="213041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elvetica" pitchFamily="2" charset="0"/>
              </a:rPr>
              <a:t>Setting                      Goals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576B3A-F6DC-2A4B-8870-EDB7826F7C15}"/>
              </a:ext>
            </a:extLst>
          </p:cNvPr>
          <p:cNvSpPr txBox="1"/>
          <p:nvPr/>
        </p:nvSpPr>
        <p:spPr>
          <a:xfrm>
            <a:off x="1225464" y="4606138"/>
            <a:ext cx="19329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S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pecific </a:t>
            </a: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and challenging goals lead to better performance (Locke, 1968). 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Creating </a:t>
            </a: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a 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plan with SMART </a:t>
            </a: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goals 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is helpful for engineering design. </a:t>
            </a:r>
            <a:endParaRPr lang="en-US" sz="4600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578F18-5819-8849-A562-B832F9265D8D}"/>
              </a:ext>
            </a:extLst>
          </p:cNvPr>
          <p:cNvSpPr/>
          <p:nvPr/>
        </p:nvSpPr>
        <p:spPr>
          <a:xfrm>
            <a:off x="5984760" y="674288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S</a:t>
            </a:r>
            <a:endParaRPr lang="en-US" sz="3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08FD71-E0B8-8D4C-93A0-D13C4D7148D6}"/>
              </a:ext>
            </a:extLst>
          </p:cNvPr>
          <p:cNvSpPr/>
          <p:nvPr/>
        </p:nvSpPr>
        <p:spPr>
          <a:xfrm>
            <a:off x="10415944" y="674288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A</a:t>
            </a:r>
            <a:endParaRPr lang="en-US" sz="287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FA4583-1526-8C47-A3C3-AF1A35BAD6EE}"/>
              </a:ext>
            </a:extLst>
          </p:cNvPr>
          <p:cNvSpPr/>
          <p:nvPr/>
        </p:nvSpPr>
        <p:spPr>
          <a:xfrm>
            <a:off x="8200352" y="674288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34BBAF-5903-E241-BA67-00E5F35A42B9}"/>
              </a:ext>
            </a:extLst>
          </p:cNvPr>
          <p:cNvSpPr/>
          <p:nvPr/>
        </p:nvSpPr>
        <p:spPr>
          <a:xfrm>
            <a:off x="12449784" y="674288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R</a:t>
            </a:r>
            <a:endParaRPr lang="en-US" sz="287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0BE5A8-95F7-D34A-90E6-CBD9FAE4C7E3}"/>
              </a:ext>
            </a:extLst>
          </p:cNvPr>
          <p:cNvSpPr/>
          <p:nvPr/>
        </p:nvSpPr>
        <p:spPr>
          <a:xfrm>
            <a:off x="14483624" y="674287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T</a:t>
            </a:r>
            <a:endParaRPr lang="en-US" sz="287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41E798-60D8-F644-80C6-7B87B3E921B6}"/>
              </a:ext>
            </a:extLst>
          </p:cNvPr>
          <p:cNvSpPr/>
          <p:nvPr/>
        </p:nvSpPr>
        <p:spPr>
          <a:xfrm>
            <a:off x="625360" y="7481488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S</a:t>
            </a:r>
            <a:endParaRPr lang="en-US" sz="3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12BBB7-0A57-744A-BC9F-583D88A978DE}"/>
              </a:ext>
            </a:extLst>
          </p:cNvPr>
          <p:cNvSpPr/>
          <p:nvPr/>
        </p:nvSpPr>
        <p:spPr>
          <a:xfrm>
            <a:off x="625360" y="12198718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963DBA-7E7A-DF4C-A15D-4582D8837EF0}"/>
              </a:ext>
            </a:extLst>
          </p:cNvPr>
          <p:cNvSpPr/>
          <p:nvPr/>
        </p:nvSpPr>
        <p:spPr>
          <a:xfrm>
            <a:off x="625360" y="17197721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A</a:t>
            </a:r>
            <a:endParaRPr lang="en-US" sz="287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F0B92A8-F6C3-C542-AA68-B3A63664FB72}"/>
              </a:ext>
            </a:extLst>
          </p:cNvPr>
          <p:cNvSpPr/>
          <p:nvPr/>
        </p:nvSpPr>
        <p:spPr>
          <a:xfrm>
            <a:off x="625360" y="22461504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R</a:t>
            </a:r>
            <a:endParaRPr lang="en-US" sz="287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7682FB6-B8EB-844B-97FA-F79EC6C5984D}"/>
              </a:ext>
            </a:extLst>
          </p:cNvPr>
          <p:cNvSpPr/>
          <p:nvPr/>
        </p:nvSpPr>
        <p:spPr>
          <a:xfrm>
            <a:off x="625360" y="27725287"/>
            <a:ext cx="203384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elvetica" pitchFamily="2" charset="0"/>
              </a:rPr>
              <a:t>T</a:t>
            </a:r>
            <a:endParaRPr lang="en-US" sz="287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elvetica" pitchFamily="2" charset="0"/>
            </a:endParaRP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DCF88E18-D734-EC4A-A903-AF426088B126}"/>
              </a:ext>
            </a:extLst>
          </p:cNvPr>
          <p:cNvSpPr/>
          <p:nvPr/>
        </p:nvSpPr>
        <p:spPr>
          <a:xfrm>
            <a:off x="3149600" y="7875022"/>
            <a:ext cx="6716295" cy="2983189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203200" dist="254000" dir="732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92E2D7-82FA-1C47-A0D0-C9BC416C0C4C}"/>
              </a:ext>
            </a:extLst>
          </p:cNvPr>
          <p:cNvSpPr txBox="1"/>
          <p:nvPr/>
        </p:nvSpPr>
        <p:spPr>
          <a:xfrm>
            <a:off x="10212576" y="7325996"/>
            <a:ext cx="11480800" cy="48790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Be as specific as possible.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Who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 will be involved?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What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do you want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achieve?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When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? What is your timeline? 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Where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will you do it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?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Why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are you doing this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691F11-9D3F-5941-A15D-118C5357E37F}"/>
              </a:ext>
            </a:extLst>
          </p:cNvPr>
          <p:cNvSpPr txBox="1"/>
          <p:nvPr/>
        </p:nvSpPr>
        <p:spPr>
          <a:xfrm>
            <a:off x="10234192" y="12841009"/>
            <a:ext cx="11480800" cy="2485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Measurements give you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specific feedback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 and hold you accountable. How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will you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measure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 success?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7C35116-DDA9-9F46-97C8-A56D67AF45B8}"/>
              </a:ext>
            </a:extLst>
          </p:cNvPr>
          <p:cNvSpPr txBox="1"/>
          <p:nvPr/>
        </p:nvSpPr>
        <p:spPr>
          <a:xfrm>
            <a:off x="10234192" y="17840012"/>
            <a:ext cx="11480800" cy="2485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Make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sure the goals you set are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attainable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, while also challenging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you.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1A9A0C-F0B9-0E4B-BFBE-81E17CAB94F5}"/>
              </a:ext>
            </a:extLst>
          </p:cNvPr>
          <p:cNvSpPr txBox="1"/>
          <p:nvPr/>
        </p:nvSpPr>
        <p:spPr>
          <a:xfrm>
            <a:off x="10210192" y="23103792"/>
            <a:ext cx="11480800" cy="2485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our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goals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should align with the 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overall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project objective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.  Are your goals relevant to the project?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206722-0300-AC4A-9428-53C9FDB24CB3}"/>
              </a:ext>
            </a:extLst>
          </p:cNvPr>
          <p:cNvSpPr txBox="1"/>
          <p:nvPr/>
        </p:nvSpPr>
        <p:spPr>
          <a:xfrm>
            <a:off x="10234192" y="28367578"/>
            <a:ext cx="11480800" cy="2485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timeframe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 makes you accountable and motivates you. Set start and end dates for your goals.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936FD53-E5BF-6C41-9E02-9F2293C8D39B}"/>
              </a:ext>
            </a:extLst>
          </p:cNvPr>
          <p:cNvSpPr txBox="1"/>
          <p:nvPr/>
        </p:nvSpPr>
        <p:spPr>
          <a:xfrm>
            <a:off x="3818504" y="8703973"/>
            <a:ext cx="4332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elvetica" pitchFamily="2" charset="0"/>
              </a:rPr>
              <a:t>Specific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5C396FE-9386-A44D-B173-3DB5D75E43F6}"/>
              </a:ext>
            </a:extLst>
          </p:cNvPr>
          <p:cNvSpPr txBox="1"/>
          <p:nvPr/>
        </p:nvSpPr>
        <p:spPr>
          <a:xfrm>
            <a:off x="3627920" y="23684913"/>
            <a:ext cx="4779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elvetica" pitchFamily="2" charset="0"/>
              </a:rPr>
              <a:t>Relevant</a:t>
            </a:r>
            <a:endParaRPr lang="en-US" b="1" dirty="0">
              <a:ln w="9525">
                <a:solidFill>
                  <a:schemeClr val="tx1"/>
                </a:solidFill>
              </a:ln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3670B0-7B55-0C40-BD63-65387FD12F84}"/>
              </a:ext>
            </a:extLst>
          </p:cNvPr>
          <p:cNvSpPr txBox="1"/>
          <p:nvPr/>
        </p:nvSpPr>
        <p:spPr>
          <a:xfrm>
            <a:off x="3149600" y="13422127"/>
            <a:ext cx="5842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elvetica" pitchFamily="2" charset="0"/>
              </a:rPr>
              <a:t>Measurable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A78004-9FF4-4D41-98E0-E663A9F7400A}"/>
              </a:ext>
            </a:extLst>
          </p:cNvPr>
          <p:cNvSpPr txBox="1"/>
          <p:nvPr/>
        </p:nvSpPr>
        <p:spPr>
          <a:xfrm>
            <a:off x="3352420" y="18421130"/>
            <a:ext cx="54359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elvetica" pitchFamily="2" charset="0"/>
              </a:rPr>
              <a:t>Attainable</a:t>
            </a:r>
            <a:endParaRPr lang="en-US" b="1" dirty="0">
              <a:ln w="9525">
                <a:solidFill>
                  <a:schemeClr val="tx1"/>
                </a:solidFill>
              </a:ln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7726A1A-E7D0-0C44-A980-A39387389B25}"/>
              </a:ext>
            </a:extLst>
          </p:cNvPr>
          <p:cNvSpPr txBox="1"/>
          <p:nvPr/>
        </p:nvSpPr>
        <p:spPr>
          <a:xfrm>
            <a:off x="3141192" y="29041028"/>
            <a:ext cx="706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elvetica" pitchFamily="2" charset="0"/>
              </a:rPr>
              <a:t>Time-Oriented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15F6B2D-B8A6-E846-8411-DB2EBBC99C6B}"/>
              </a:ext>
            </a:extLst>
          </p:cNvPr>
          <p:cNvSpPr txBox="1"/>
          <p:nvPr/>
        </p:nvSpPr>
        <p:spPr>
          <a:xfrm>
            <a:off x="2659200" y="32119058"/>
            <a:ext cx="16253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Based loosely on 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http://www.newfoundbalance.com/new-year-new-goals/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other templates.</a:t>
            </a:r>
          </a:p>
        </p:txBody>
      </p:sp>
    </p:spTree>
    <p:extLst>
      <p:ext uri="{BB962C8B-B14F-4D97-AF65-F5344CB8AC3E}">
        <p14:creationId xmlns:p14="http://schemas.microsoft.com/office/powerpoint/2010/main" val="163483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155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Oliveri, Marco Maria</dc:creator>
  <cp:lastModifiedBy>Aren Paster</cp:lastModifiedBy>
  <cp:revision>24</cp:revision>
  <cp:lastPrinted>2018-09-05T16:56:52Z</cp:lastPrinted>
  <dcterms:created xsi:type="dcterms:W3CDTF">2018-07-06T16:59:50Z</dcterms:created>
  <dcterms:modified xsi:type="dcterms:W3CDTF">2018-09-05T19:05:40Z</dcterms:modified>
</cp:coreProperties>
</file>