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449" autoAdjust="0"/>
    <p:restoredTop sz="94660"/>
  </p:normalViewPr>
  <p:slideViewPr>
    <p:cSldViewPr>
      <p:cViewPr varScale="1">
        <p:scale>
          <a:sx n="104" d="100"/>
          <a:sy n="104" d="100"/>
        </p:scale>
        <p:origin x="-1104"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6872E2F-E77F-453C-A327-77C161C374A5}" type="datetimeFigureOut">
              <a:rPr lang="en-US" smtClean="0"/>
              <a:t>12/8/2008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46729A-002D-4230-8D00-5D80ED5351A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872E2F-E77F-453C-A327-77C161C374A5}" type="datetimeFigureOut">
              <a:rPr lang="en-US" smtClean="0"/>
              <a:t>12/8/2008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46729A-002D-4230-8D00-5D80ED5351A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872E2F-E77F-453C-A327-77C161C374A5}" type="datetimeFigureOut">
              <a:rPr lang="en-US" smtClean="0"/>
              <a:t>12/8/2008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46729A-002D-4230-8D00-5D80ED5351A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872E2F-E77F-453C-A327-77C161C374A5}" type="datetimeFigureOut">
              <a:rPr lang="en-US" smtClean="0"/>
              <a:t>12/8/2008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46729A-002D-4230-8D00-5D80ED5351A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872E2F-E77F-453C-A327-77C161C374A5}" type="datetimeFigureOut">
              <a:rPr lang="en-US" smtClean="0"/>
              <a:t>12/8/2008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46729A-002D-4230-8D00-5D80ED5351A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6872E2F-E77F-453C-A327-77C161C374A5}" type="datetimeFigureOut">
              <a:rPr lang="en-US" smtClean="0"/>
              <a:t>12/8/2008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46729A-002D-4230-8D00-5D80ED5351A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6872E2F-E77F-453C-A327-77C161C374A5}" type="datetimeFigureOut">
              <a:rPr lang="en-US" smtClean="0"/>
              <a:t>12/8/2008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46729A-002D-4230-8D00-5D80ED5351A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6872E2F-E77F-453C-A327-77C161C374A5}" type="datetimeFigureOut">
              <a:rPr lang="en-US" smtClean="0"/>
              <a:t>12/8/2008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46729A-002D-4230-8D00-5D80ED5351A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872E2F-E77F-453C-A327-77C161C374A5}" type="datetimeFigureOut">
              <a:rPr lang="en-US" smtClean="0"/>
              <a:t>12/8/2008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46729A-002D-4230-8D00-5D80ED5351A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872E2F-E77F-453C-A327-77C161C374A5}" type="datetimeFigureOut">
              <a:rPr lang="en-US" smtClean="0"/>
              <a:t>12/8/2008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46729A-002D-4230-8D00-5D80ED5351A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872E2F-E77F-453C-A327-77C161C374A5}" type="datetimeFigureOut">
              <a:rPr lang="en-US" smtClean="0"/>
              <a:t>12/8/2008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46729A-002D-4230-8D00-5D80ED5351A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872E2F-E77F-453C-A327-77C161C374A5}" type="datetimeFigureOut">
              <a:rPr lang="en-US" smtClean="0"/>
              <a:t>12/8/2008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46729A-002D-4230-8D00-5D80ED5351A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Intro to Power Supplies</a:t>
            </a:r>
            <a:endParaRPr lang="en-US" dirty="0"/>
          </a:p>
        </p:txBody>
      </p:sp>
      <p:sp>
        <p:nvSpPr>
          <p:cNvPr id="3" name="Subtitle 2"/>
          <p:cNvSpPr>
            <a:spLocks noGrp="1"/>
          </p:cNvSpPr>
          <p:nvPr>
            <p:ph type="subTitle" idx="1"/>
          </p:nvPr>
        </p:nvSpPr>
        <p:spPr/>
        <p:txBody>
          <a:bodyPr>
            <a:normAutofit fontScale="92500" lnSpcReduction="20000"/>
          </a:bodyPr>
          <a:lstStyle/>
          <a:p>
            <a:r>
              <a:rPr lang="en-US" dirty="0" smtClean="0"/>
              <a:t>Mark Anderson</a:t>
            </a:r>
          </a:p>
          <a:p>
            <a:r>
              <a:rPr lang="en-US" sz="2800" dirty="0" smtClean="0"/>
              <a:t>Project Engineer</a:t>
            </a:r>
          </a:p>
          <a:p>
            <a:r>
              <a:rPr lang="en-US" sz="2800" dirty="0" smtClean="0"/>
              <a:t>Design Lab</a:t>
            </a:r>
          </a:p>
          <a:p>
            <a:r>
              <a:rPr lang="en-US" sz="2800" dirty="0" smtClean="0"/>
              <a:t>12/2008</a:t>
            </a:r>
            <a:endParaRPr lang="en-US"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Typical Power Sources</a:t>
            </a:r>
            <a:endParaRPr lang="en-US" dirty="0"/>
          </a:p>
        </p:txBody>
      </p:sp>
      <p:graphicFrame>
        <p:nvGraphicFramePr>
          <p:cNvPr id="5" name="Content Placeholder 4"/>
          <p:cNvGraphicFramePr>
            <a:graphicFrameLocks noGrp="1"/>
          </p:cNvGraphicFramePr>
          <p:nvPr>
            <p:ph idx="1"/>
          </p:nvPr>
        </p:nvGraphicFramePr>
        <p:xfrm>
          <a:off x="457200" y="1600200"/>
          <a:ext cx="8229600" cy="3323424"/>
        </p:xfrm>
        <a:graphic>
          <a:graphicData uri="http://schemas.openxmlformats.org/drawingml/2006/table">
            <a:tbl>
              <a:tblPr firstRow="1" bandRow="1">
                <a:tableStyleId>{5C22544A-7EE6-4342-B048-85BDC9FD1C3A}</a:tableStyleId>
              </a:tblPr>
              <a:tblGrid>
                <a:gridCol w="4114800"/>
                <a:gridCol w="4114800"/>
              </a:tblGrid>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Output Type</a:t>
                      </a:r>
                    </a:p>
                    <a:p>
                      <a:endParaRPr lang="en-US" dirty="0"/>
                    </a:p>
                  </a:txBody>
                  <a:tcPr/>
                </a:tc>
                <a:tc>
                  <a:txBody>
                    <a:bodyPr/>
                    <a:lstStyle/>
                    <a:p>
                      <a:pPr algn="r"/>
                      <a:r>
                        <a:rPr lang="en-US" dirty="0" smtClean="0"/>
                        <a:t>Type</a:t>
                      </a:r>
                      <a:endParaRPr lang="en-US" dirty="0"/>
                    </a:p>
                  </a:txBody>
                  <a:tcPr/>
                </a:tc>
              </a:tr>
              <a:tr h="854544">
                <a:tc>
                  <a:txBody>
                    <a:bodyPr/>
                    <a:lstStyle/>
                    <a:p>
                      <a:r>
                        <a:rPr lang="en-US" dirty="0" smtClean="0"/>
                        <a:t>Single</a:t>
                      </a:r>
                      <a:r>
                        <a:rPr lang="en-US" baseline="0" dirty="0" smtClean="0"/>
                        <a:t> Voltage</a:t>
                      </a:r>
                    </a:p>
                    <a:p>
                      <a:r>
                        <a:rPr lang="en-US" baseline="0" dirty="0" smtClean="0"/>
                        <a:t>(single ended)</a:t>
                      </a:r>
                      <a:endParaRPr lang="en-US" dirty="0"/>
                    </a:p>
                  </a:txBody>
                  <a:tcPr/>
                </a:tc>
                <a:tc>
                  <a:txBody>
                    <a:bodyPr/>
                    <a:lstStyle/>
                    <a:p>
                      <a:pPr algn="r"/>
                      <a:r>
                        <a:rPr lang="en-US" dirty="0" smtClean="0"/>
                        <a:t>Fixed</a:t>
                      </a:r>
                      <a:endParaRPr lang="en-US" dirty="0"/>
                    </a:p>
                  </a:txBody>
                  <a:tcPr/>
                </a:tc>
              </a:tr>
              <a:tr h="854544">
                <a:tc>
                  <a:txBody>
                    <a:bodyPr/>
                    <a:lstStyle/>
                    <a:p>
                      <a:r>
                        <a:rPr lang="en-US" dirty="0" smtClean="0"/>
                        <a:t>Dual Voltage</a:t>
                      </a:r>
                    </a:p>
                    <a:p>
                      <a:r>
                        <a:rPr lang="en-US" dirty="0" smtClean="0"/>
                        <a:t>(dual output – the two outputs are equal but</a:t>
                      </a:r>
                      <a:r>
                        <a:rPr lang="en-US" baseline="0" dirty="0" smtClean="0"/>
                        <a:t> opposite)</a:t>
                      </a:r>
                      <a:endParaRPr lang="en-US" dirty="0"/>
                    </a:p>
                  </a:txBody>
                  <a:tcPr/>
                </a:tc>
                <a:tc>
                  <a:txBody>
                    <a:bodyPr/>
                    <a:lstStyle/>
                    <a:p>
                      <a:pPr algn="r"/>
                      <a:r>
                        <a:rPr lang="en-US" dirty="0" smtClean="0"/>
                        <a:t>Variable</a:t>
                      </a:r>
                      <a:endParaRPr lang="en-US" dirty="0"/>
                    </a:p>
                  </a:txBody>
                  <a:tcPr/>
                </a:tc>
              </a:tr>
              <a:tr h="854544">
                <a:tc>
                  <a:txBody>
                    <a:bodyPr/>
                    <a:lstStyle/>
                    <a:p>
                      <a:r>
                        <a:rPr lang="en-US" dirty="0" smtClean="0"/>
                        <a:t>Triple</a:t>
                      </a:r>
                      <a:r>
                        <a:rPr lang="en-US" baseline="0" dirty="0" smtClean="0"/>
                        <a:t> Voltage</a:t>
                      </a:r>
                    </a:p>
                    <a:p>
                      <a:r>
                        <a:rPr lang="en-US" baseline="0" dirty="0" smtClean="0"/>
                        <a:t>(usually a single ended with a dual in the same package)</a:t>
                      </a:r>
                      <a:endParaRPr lang="en-US" dirty="0"/>
                    </a:p>
                  </a:txBody>
                  <a:tcPr/>
                </a:tc>
                <a:tc>
                  <a:txBody>
                    <a:bodyPr/>
                    <a:lstStyle/>
                    <a:p>
                      <a:endParaRPr lang="en-US" dirty="0"/>
                    </a:p>
                  </a:txBody>
                  <a:tcPr/>
                </a:tc>
              </a:tr>
            </a:tbl>
          </a:graphicData>
        </a:graphic>
      </p:graphicFrame>
      <p:cxnSp>
        <p:nvCxnSpPr>
          <p:cNvPr id="7" name="Straight Arrow Connector 6"/>
          <p:cNvCxnSpPr/>
          <p:nvPr/>
        </p:nvCxnSpPr>
        <p:spPr>
          <a:xfrm>
            <a:off x="2057400" y="2438400"/>
            <a:ext cx="5638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2057400" y="3427412"/>
            <a:ext cx="5638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2057400" y="3581400"/>
            <a:ext cx="56388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2057400" y="2590800"/>
            <a:ext cx="56388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2057400" y="2590800"/>
            <a:ext cx="5638800" cy="6080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2057400" y="2743200"/>
            <a:ext cx="5638800" cy="1371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Details</a:t>
            </a:r>
            <a:endParaRPr lang="en-US" dirty="0"/>
          </a:p>
        </p:txBody>
      </p:sp>
      <p:sp>
        <p:nvSpPr>
          <p:cNvPr id="4" name="Content Placeholder 3"/>
          <p:cNvSpPr txBox="1">
            <a:spLocks noGrp="1"/>
          </p:cNvSpPr>
          <p:nvPr>
            <p:ph idx="1"/>
          </p:nvPr>
        </p:nvSpPr>
        <p:spPr>
          <a:xfrm>
            <a:off x="457200" y="1600200"/>
            <a:ext cx="8229600" cy="4684359"/>
          </a:xfrm>
          <a:prstGeom prst="rect">
            <a:avLst/>
          </a:prstGeom>
          <a:noFill/>
        </p:spPr>
        <p:txBody>
          <a:bodyPr wrap="square" rtlCol="0">
            <a:spAutoFit/>
          </a:bodyPr>
          <a:lstStyle/>
          <a:p>
            <a:r>
              <a:rPr lang="en-US" sz="2400" dirty="0" smtClean="0"/>
              <a:t>Batteries are examples of single voltage fixed supplies</a:t>
            </a:r>
          </a:p>
          <a:p>
            <a:r>
              <a:rPr lang="en-US" sz="2400" dirty="0" smtClean="0"/>
              <a:t>Supplies may be either “grounded” or “floating”</a:t>
            </a:r>
          </a:p>
          <a:p>
            <a:pPr lvl="1"/>
            <a:r>
              <a:rPr lang="en-US" sz="2000" dirty="0" smtClean="0"/>
              <a:t>Grounded supplies may have either the positive or negative output grounded to the chassis</a:t>
            </a:r>
          </a:p>
          <a:p>
            <a:pPr lvl="1"/>
            <a:r>
              <a:rPr lang="en-US" sz="2000" dirty="0" smtClean="0"/>
              <a:t>Floating supplies have </a:t>
            </a:r>
            <a:r>
              <a:rPr lang="en-US" sz="2000" b="1" i="1" dirty="0" smtClean="0"/>
              <a:t>neither</a:t>
            </a:r>
            <a:r>
              <a:rPr lang="en-US" sz="2000" dirty="0" smtClean="0"/>
              <a:t> positive nor negative output grounded</a:t>
            </a:r>
          </a:p>
          <a:p>
            <a:r>
              <a:rPr lang="en-US" sz="2400" dirty="0" smtClean="0"/>
              <a:t>Grounded supplies typically have these terminals:</a:t>
            </a:r>
          </a:p>
          <a:p>
            <a:pPr lvl="1"/>
            <a:r>
              <a:rPr lang="en-US" sz="2000" dirty="0" smtClean="0"/>
              <a:t>Red (positive) </a:t>
            </a:r>
          </a:p>
          <a:p>
            <a:pPr lvl="1"/>
            <a:r>
              <a:rPr lang="en-US" sz="2000" dirty="0" smtClean="0"/>
              <a:t>Black (negative)</a:t>
            </a:r>
            <a:endParaRPr lang="en-US" sz="2400" dirty="0" smtClean="0"/>
          </a:p>
          <a:p>
            <a:r>
              <a:rPr lang="en-US" sz="2400" dirty="0" smtClean="0"/>
              <a:t>Floating supplies typically have these terminals:</a:t>
            </a:r>
          </a:p>
          <a:p>
            <a:pPr lvl="1"/>
            <a:r>
              <a:rPr lang="en-US" sz="2000" dirty="0" smtClean="0"/>
              <a:t>Red (positive) </a:t>
            </a:r>
          </a:p>
          <a:p>
            <a:pPr lvl="1"/>
            <a:r>
              <a:rPr lang="en-US" sz="2000" dirty="0" smtClean="0"/>
              <a:t>Black (negative)</a:t>
            </a:r>
          </a:p>
          <a:p>
            <a:pPr lvl="1"/>
            <a:r>
              <a:rPr lang="en-US" sz="2000" dirty="0"/>
              <a:t>G</a:t>
            </a:r>
            <a:r>
              <a:rPr lang="en-US" sz="2000" dirty="0" smtClean="0"/>
              <a:t>reen (ground / chassis))</a:t>
            </a:r>
            <a:endParaRPr lang="en-US" sz="2000" dirty="0"/>
          </a:p>
        </p:txBody>
      </p:sp>
      <p:sp>
        <p:nvSpPr>
          <p:cNvPr id="5" name="TextBox 4"/>
          <p:cNvSpPr txBox="1"/>
          <p:nvPr/>
        </p:nvSpPr>
        <p:spPr>
          <a:xfrm>
            <a:off x="4343400" y="5181600"/>
            <a:ext cx="4419600" cy="1200329"/>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2400" dirty="0" smtClean="0"/>
              <a:t>Use a meter to verify whether your supply is grounded or floating!</a:t>
            </a: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Q&amp;A</a:t>
            </a:r>
            <a:endParaRPr lang="en-US" dirty="0"/>
          </a:p>
        </p:txBody>
      </p:sp>
      <p:graphicFrame>
        <p:nvGraphicFramePr>
          <p:cNvPr id="4" name="Content Placeholder 3"/>
          <p:cNvGraphicFramePr>
            <a:graphicFrameLocks noGrp="1"/>
          </p:cNvGraphicFramePr>
          <p:nvPr>
            <p:ph idx="1"/>
          </p:nvPr>
        </p:nvGraphicFramePr>
        <p:xfrm>
          <a:off x="457200" y="1600200"/>
          <a:ext cx="8229600" cy="457708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Question</a:t>
                      </a:r>
                      <a:endParaRPr lang="en-US" dirty="0"/>
                    </a:p>
                  </a:txBody>
                  <a:tcPr/>
                </a:tc>
                <a:tc>
                  <a:txBody>
                    <a:bodyPr/>
                    <a:lstStyle/>
                    <a:p>
                      <a:r>
                        <a:rPr lang="en-US" dirty="0" smtClean="0"/>
                        <a:t>Answer</a:t>
                      </a:r>
                      <a:endParaRPr lang="en-US" dirty="0"/>
                    </a:p>
                  </a:txBody>
                  <a:tcPr/>
                </a:tc>
              </a:tr>
              <a:tr h="370840">
                <a:tc>
                  <a:txBody>
                    <a:bodyPr/>
                    <a:lstStyle/>
                    <a:p>
                      <a:r>
                        <a:rPr lang="en-US" dirty="0" smtClean="0"/>
                        <a:t>My power supply has three</a:t>
                      </a:r>
                      <a:r>
                        <a:rPr lang="en-US" baseline="0" dirty="0" smtClean="0"/>
                        <a:t> </a:t>
                      </a:r>
                      <a:r>
                        <a:rPr lang="en-US" dirty="0" smtClean="0"/>
                        <a:t>terminals – red, black and one labeled</a:t>
                      </a:r>
                      <a:r>
                        <a:rPr lang="en-US" baseline="0" dirty="0" smtClean="0"/>
                        <a:t> “COM”. </a:t>
                      </a:r>
                    </a:p>
                    <a:p>
                      <a:endParaRPr lang="en-US" baseline="0" dirty="0" smtClean="0"/>
                    </a:p>
                    <a:p>
                      <a:r>
                        <a:rPr lang="en-US" baseline="0" dirty="0" smtClean="0"/>
                        <a:t>How do I use these?</a:t>
                      </a:r>
                      <a:endParaRPr lang="en-US" dirty="0"/>
                    </a:p>
                  </a:txBody>
                  <a:tcPr/>
                </a:tc>
                <a:tc>
                  <a:txBody>
                    <a:bodyPr/>
                    <a:lstStyle/>
                    <a:p>
                      <a:r>
                        <a:rPr lang="en-US" dirty="0" smtClean="0"/>
                        <a:t>This is a dual output supply. The</a:t>
                      </a:r>
                      <a:r>
                        <a:rPr lang="en-US" baseline="0" dirty="0" smtClean="0"/>
                        <a:t> supply provides both a positive and negative voltage with respect to the common </a:t>
                      </a:r>
                      <a:r>
                        <a:rPr lang="en-US" dirty="0" smtClean="0"/>
                        <a:t> (COM) terminal. The</a:t>
                      </a:r>
                      <a:r>
                        <a:rPr lang="en-US" baseline="0" dirty="0" smtClean="0"/>
                        <a:t> positive voltage is available between the red and common terminals. The negative output is available between the common and black terminals.</a:t>
                      </a:r>
                    </a:p>
                    <a:p>
                      <a:endParaRPr lang="en-US" baseline="0" dirty="0" smtClean="0"/>
                    </a:p>
                    <a:p>
                      <a:r>
                        <a:rPr lang="en-US" baseline="0" dirty="0" smtClean="0"/>
                        <a:t>When commercially made, these are typically floating supplies – meaning that the common terminal is NOT connected to the chassis ground. You may need to make that connection between common and ground yourself.</a:t>
                      </a:r>
                      <a:endParaRPr lang="en-US" dirty="0"/>
                    </a:p>
                  </a:txBody>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Q&amp;A</a:t>
            </a:r>
            <a:endParaRPr lang="en-US" dirty="0"/>
          </a:p>
        </p:txBody>
      </p:sp>
      <p:graphicFrame>
        <p:nvGraphicFramePr>
          <p:cNvPr id="4" name="Content Placeholder 3"/>
          <p:cNvGraphicFramePr>
            <a:graphicFrameLocks noGrp="1"/>
          </p:cNvGraphicFramePr>
          <p:nvPr>
            <p:ph idx="1"/>
          </p:nvPr>
        </p:nvGraphicFramePr>
        <p:xfrm>
          <a:off x="457200" y="1600200"/>
          <a:ext cx="8229600" cy="430276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Question</a:t>
                      </a:r>
                      <a:endParaRPr lang="en-US" dirty="0"/>
                    </a:p>
                  </a:txBody>
                  <a:tcPr/>
                </a:tc>
                <a:tc>
                  <a:txBody>
                    <a:bodyPr/>
                    <a:lstStyle/>
                    <a:p>
                      <a:r>
                        <a:rPr lang="en-US" dirty="0" smtClean="0"/>
                        <a:t>Answer</a:t>
                      </a:r>
                      <a:endParaRPr lang="en-US" dirty="0"/>
                    </a:p>
                  </a:txBody>
                  <a:tcPr/>
                </a:tc>
              </a:tr>
              <a:tr h="370840">
                <a:tc>
                  <a:txBody>
                    <a:bodyPr/>
                    <a:lstStyle/>
                    <a:p>
                      <a:r>
                        <a:rPr lang="en-US" dirty="0" smtClean="0"/>
                        <a:t>My power supply has two other terminals labeled “S+” and “S-”  -- what are those?</a:t>
                      </a:r>
                      <a:endParaRPr lang="en-US" dirty="0"/>
                    </a:p>
                  </a:txBody>
                  <a:tcPr/>
                </a:tc>
                <a:tc>
                  <a:txBody>
                    <a:bodyPr/>
                    <a:lstStyle/>
                    <a:p>
                      <a:r>
                        <a:rPr lang="en-US" dirty="0" smtClean="0"/>
                        <a:t>These are “sense” inputs to the supply.</a:t>
                      </a:r>
                      <a:r>
                        <a:rPr lang="en-US" baseline="0" dirty="0" smtClean="0"/>
                        <a:t> Generally they can be left disconnected or the S+ can be </a:t>
                      </a:r>
                      <a:r>
                        <a:rPr lang="en-US" baseline="0" dirty="0" err="1" smtClean="0"/>
                        <a:t>jumpered</a:t>
                      </a:r>
                      <a:r>
                        <a:rPr lang="en-US" baseline="0" dirty="0" smtClean="0"/>
                        <a:t> to the “+” terminal and the S- can be connected to the “-”. </a:t>
                      </a:r>
                    </a:p>
                    <a:p>
                      <a:endParaRPr lang="en-US" baseline="0" dirty="0" smtClean="0"/>
                    </a:p>
                    <a:p>
                      <a:r>
                        <a:rPr lang="en-US" dirty="0" smtClean="0"/>
                        <a:t>For high accuracy applications</a:t>
                      </a:r>
                      <a:r>
                        <a:rPr lang="en-US" baseline="0" dirty="0" smtClean="0"/>
                        <a:t> at high currents, you connect a second pair of wires from these terminals directly to your load device. These allow the supply to “sense” the actual voltage at the load, which then allows it to compensate for the voltage drop across the length of the conductors.</a:t>
                      </a:r>
                      <a:endParaRPr lang="en-US" dirty="0"/>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Q&amp;A</a:t>
            </a:r>
            <a:endParaRPr lang="en-US" dirty="0"/>
          </a:p>
        </p:txBody>
      </p:sp>
      <p:graphicFrame>
        <p:nvGraphicFramePr>
          <p:cNvPr id="4" name="Content Placeholder 3"/>
          <p:cNvGraphicFramePr>
            <a:graphicFrameLocks noGrp="1"/>
          </p:cNvGraphicFramePr>
          <p:nvPr>
            <p:ph idx="1"/>
          </p:nvPr>
        </p:nvGraphicFramePr>
        <p:xfrm>
          <a:off x="457200" y="1600200"/>
          <a:ext cx="8229600" cy="485140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Question</a:t>
                      </a:r>
                      <a:endParaRPr lang="en-US" dirty="0"/>
                    </a:p>
                  </a:txBody>
                  <a:tcPr/>
                </a:tc>
                <a:tc>
                  <a:txBody>
                    <a:bodyPr/>
                    <a:lstStyle/>
                    <a:p>
                      <a:r>
                        <a:rPr lang="en-US" dirty="0" smtClean="0"/>
                        <a:t>Answer</a:t>
                      </a:r>
                      <a:endParaRPr lang="en-US" dirty="0"/>
                    </a:p>
                  </a:txBody>
                  <a:tcPr/>
                </a:tc>
              </a:tr>
              <a:tr h="370840">
                <a:tc>
                  <a:txBody>
                    <a:bodyPr/>
                    <a:lstStyle/>
                    <a:p>
                      <a:r>
                        <a:rPr lang="en-US" dirty="0" smtClean="0"/>
                        <a:t>I need 5 volts for part of my circuit and both +12 and -12 volts for another</a:t>
                      </a:r>
                      <a:r>
                        <a:rPr lang="en-US" baseline="0" dirty="0" smtClean="0"/>
                        <a:t> part of my circuit. What do I do?</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You need a power supply system with three outputs. You need </a:t>
                      </a:r>
                      <a:r>
                        <a:rPr lang="en-US" baseline="0" dirty="0" smtClean="0"/>
                        <a:t>two separate supplies – a single ended and a dual output. </a:t>
                      </a:r>
                      <a:r>
                        <a:rPr lang="en-US" dirty="0" smtClean="0"/>
                        <a:t>These may be available as two independent</a:t>
                      </a:r>
                      <a:r>
                        <a:rPr lang="en-US" baseline="0" dirty="0" smtClean="0"/>
                        <a:t> supplies in a single package. </a:t>
                      </a:r>
                      <a:r>
                        <a:rPr lang="en-US" dirty="0" smtClean="0"/>
                        <a:t>One supply will have a</a:t>
                      </a:r>
                      <a:r>
                        <a:rPr lang="en-US" baseline="0" dirty="0" smtClean="0"/>
                        <a:t> </a:t>
                      </a:r>
                      <a:r>
                        <a:rPr lang="en-US" dirty="0" smtClean="0"/>
                        <a:t>single ended output set for 5 volts. The other is a dual supply which you should set for 12 volts.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If</a:t>
                      </a:r>
                      <a:r>
                        <a:rPr lang="en-US" baseline="0" dirty="0" smtClean="0"/>
                        <a:t> your +5 and +/- 12 circuits share a common ground then be sure to connect the -5 terminal to the common terminal and for safety, connect that to the green chassis ground terminal on the power supply.</a:t>
                      </a:r>
                      <a:endParaRPr lang="en-US" dirty="0" smtClean="0"/>
                    </a:p>
                    <a:p>
                      <a:endParaRPr lang="en-US" dirty="0"/>
                    </a:p>
                  </a:txBody>
                  <a:tcPr/>
                </a:tc>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884</TotalTime>
  <Words>511</Words>
  <Application>Microsoft Office PowerPoint</Application>
  <PresentationFormat>On-screen Show (4:3)</PresentationFormat>
  <Paragraphs>52</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Intro to Power Supplies</vt:lpstr>
      <vt:lpstr>Typical Power Sources</vt:lpstr>
      <vt:lpstr>The Details</vt:lpstr>
      <vt:lpstr>Q&amp;A</vt:lpstr>
      <vt:lpstr>Q&amp;A</vt:lpstr>
      <vt:lpstr>Q&amp;A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 to Power Supplies</dc:title>
  <dc:creator>Mark Anderson</dc:creator>
  <cp:lastModifiedBy>Mark Anderson</cp:lastModifiedBy>
  <cp:revision>12</cp:revision>
  <dcterms:created xsi:type="dcterms:W3CDTF">2008-12-09T00:52:58Z</dcterms:created>
  <dcterms:modified xsi:type="dcterms:W3CDTF">2008-12-09T15:37:29Z</dcterms:modified>
</cp:coreProperties>
</file>