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5" r:id="rId2"/>
  </p:sldMasterIdLst>
  <p:notesMasterIdLst>
    <p:notesMasterId r:id="rId96"/>
  </p:notesMasterIdLst>
  <p:handoutMasterIdLst>
    <p:handoutMasterId r:id="rId97"/>
  </p:handoutMasterIdLst>
  <p:sldIdLst>
    <p:sldId id="386" r:id="rId3"/>
    <p:sldId id="259" r:id="rId4"/>
    <p:sldId id="588" r:id="rId5"/>
    <p:sldId id="607" r:id="rId6"/>
    <p:sldId id="589" r:id="rId7"/>
    <p:sldId id="590" r:id="rId8"/>
    <p:sldId id="447" r:id="rId9"/>
    <p:sldId id="606" r:id="rId10"/>
    <p:sldId id="473" r:id="rId11"/>
    <p:sldId id="475" r:id="rId12"/>
    <p:sldId id="521" r:id="rId13"/>
    <p:sldId id="567" r:id="rId14"/>
    <p:sldId id="568" r:id="rId15"/>
    <p:sldId id="569" r:id="rId16"/>
    <p:sldId id="570" r:id="rId17"/>
    <p:sldId id="571" r:id="rId18"/>
    <p:sldId id="266" r:id="rId19"/>
    <p:sldId id="477" r:id="rId20"/>
    <p:sldId id="269" r:id="rId21"/>
    <p:sldId id="449" r:id="rId22"/>
    <p:sldId id="268" r:id="rId23"/>
    <p:sldId id="267" r:id="rId24"/>
    <p:sldId id="321" r:id="rId25"/>
    <p:sldId id="478" r:id="rId26"/>
    <p:sldId id="508" r:id="rId27"/>
    <p:sldId id="273" r:id="rId28"/>
    <p:sldId id="514" r:id="rId29"/>
    <p:sldId id="572" r:id="rId30"/>
    <p:sldId id="573" r:id="rId31"/>
    <p:sldId id="574" r:id="rId32"/>
    <p:sldId id="575" r:id="rId33"/>
    <p:sldId id="576" r:id="rId34"/>
    <p:sldId id="515" r:id="rId35"/>
    <p:sldId id="516" r:id="rId36"/>
    <p:sldId id="490" r:id="rId37"/>
    <p:sldId id="407" r:id="rId38"/>
    <p:sldId id="408" r:id="rId39"/>
    <p:sldId id="448" r:id="rId40"/>
    <p:sldId id="564" r:id="rId41"/>
    <p:sldId id="458" r:id="rId42"/>
    <p:sldId id="513" r:id="rId43"/>
    <p:sldId id="517" r:id="rId44"/>
    <p:sldId id="578" r:id="rId45"/>
    <p:sldId id="579" r:id="rId46"/>
    <p:sldId id="622" r:id="rId47"/>
    <p:sldId id="623" r:id="rId48"/>
    <p:sldId id="624" r:id="rId49"/>
    <p:sldId id="549" r:id="rId50"/>
    <p:sldId id="510" r:id="rId51"/>
    <p:sldId id="625" r:id="rId52"/>
    <p:sldId id="511" r:id="rId53"/>
    <p:sldId id="491" r:id="rId54"/>
    <p:sldId id="565" r:id="rId55"/>
    <p:sldId id="409" r:id="rId56"/>
    <p:sldId id="426" r:id="rId57"/>
    <p:sldId id="603" r:id="rId58"/>
    <p:sldId id="414" r:id="rId59"/>
    <p:sldId id="415" r:id="rId60"/>
    <p:sldId id="509" r:id="rId61"/>
    <p:sldId id="503" r:id="rId62"/>
    <p:sldId id="585" r:id="rId63"/>
    <p:sldId id="630" r:id="rId64"/>
    <p:sldId id="631" r:id="rId65"/>
    <p:sldId id="632" r:id="rId66"/>
    <p:sldId id="633" r:id="rId67"/>
    <p:sldId id="634" r:id="rId68"/>
    <p:sldId id="635" r:id="rId69"/>
    <p:sldId id="626" r:id="rId70"/>
    <p:sldId id="413" r:id="rId71"/>
    <p:sldId id="430" r:id="rId72"/>
    <p:sldId id="431" r:id="rId73"/>
    <p:sldId id="432" r:id="rId74"/>
    <p:sldId id="456" r:id="rId75"/>
    <p:sldId id="460" r:id="rId76"/>
    <p:sldId id="501" r:id="rId77"/>
    <p:sldId id="518" r:id="rId78"/>
    <p:sldId id="613" r:id="rId79"/>
    <p:sldId id="636" r:id="rId80"/>
    <p:sldId id="637" r:id="rId81"/>
    <p:sldId id="638" r:id="rId82"/>
    <p:sldId id="639" r:id="rId83"/>
    <p:sldId id="640" r:id="rId84"/>
    <p:sldId id="629" r:id="rId85"/>
    <p:sldId id="547" r:id="rId86"/>
    <p:sldId id="628" r:id="rId87"/>
    <p:sldId id="627" r:id="rId88"/>
    <p:sldId id="548" r:id="rId89"/>
    <p:sldId id="595" r:id="rId90"/>
    <p:sldId id="608" r:id="rId91"/>
    <p:sldId id="596" r:id="rId92"/>
    <p:sldId id="597" r:id="rId93"/>
    <p:sldId id="598" r:id="rId94"/>
    <p:sldId id="599" r:id="rId95"/>
  </p:sldIdLst>
  <p:sldSz cx="9144000" cy="6858000" type="screen4x3"/>
  <p:notesSz cx="6997700" cy="9271000"/>
  <p:defaultTextStyle>
    <a:defPPr>
      <a:defRPr lang="en-US"/>
    </a:defPPr>
    <a:lvl1pPr algn="ctr" rtl="0" eaLnBrk="0" fontAlgn="base" hangingPunct="0">
      <a:spcBef>
        <a:spcPct val="0"/>
      </a:spcBef>
      <a:spcAft>
        <a:spcPct val="0"/>
      </a:spcAft>
      <a:defRPr sz="2400" b="1" kern="1200">
        <a:solidFill>
          <a:schemeClr val="tx1"/>
        </a:solidFill>
        <a:latin typeface="Arial Narrow" pitchFamily="34" charset="0"/>
        <a:ea typeface="+mn-ea"/>
        <a:cs typeface="+mn-cs"/>
      </a:defRPr>
    </a:lvl1pPr>
    <a:lvl2pPr marL="457200" algn="ctr" rtl="0" eaLnBrk="0" fontAlgn="base" hangingPunct="0">
      <a:spcBef>
        <a:spcPct val="0"/>
      </a:spcBef>
      <a:spcAft>
        <a:spcPct val="0"/>
      </a:spcAft>
      <a:defRPr sz="2400" b="1" kern="1200">
        <a:solidFill>
          <a:schemeClr val="tx1"/>
        </a:solidFill>
        <a:latin typeface="Arial Narrow" pitchFamily="34" charset="0"/>
        <a:ea typeface="+mn-ea"/>
        <a:cs typeface="+mn-cs"/>
      </a:defRPr>
    </a:lvl2pPr>
    <a:lvl3pPr marL="914400" algn="ctr" rtl="0" eaLnBrk="0" fontAlgn="base" hangingPunct="0">
      <a:spcBef>
        <a:spcPct val="0"/>
      </a:spcBef>
      <a:spcAft>
        <a:spcPct val="0"/>
      </a:spcAft>
      <a:defRPr sz="2400" b="1" kern="1200">
        <a:solidFill>
          <a:schemeClr val="tx1"/>
        </a:solidFill>
        <a:latin typeface="Arial Narrow" pitchFamily="34" charset="0"/>
        <a:ea typeface="+mn-ea"/>
        <a:cs typeface="+mn-cs"/>
      </a:defRPr>
    </a:lvl3pPr>
    <a:lvl4pPr marL="1371600" algn="ctr" rtl="0" eaLnBrk="0" fontAlgn="base" hangingPunct="0">
      <a:spcBef>
        <a:spcPct val="0"/>
      </a:spcBef>
      <a:spcAft>
        <a:spcPct val="0"/>
      </a:spcAft>
      <a:defRPr sz="2400" b="1" kern="1200">
        <a:solidFill>
          <a:schemeClr val="tx1"/>
        </a:solidFill>
        <a:latin typeface="Arial Narrow" pitchFamily="34" charset="0"/>
        <a:ea typeface="+mn-ea"/>
        <a:cs typeface="+mn-cs"/>
      </a:defRPr>
    </a:lvl4pPr>
    <a:lvl5pPr marL="1828800" algn="ctr" rtl="0" eaLnBrk="0" fontAlgn="base" hangingPunct="0">
      <a:spcBef>
        <a:spcPct val="0"/>
      </a:spcBef>
      <a:spcAft>
        <a:spcPct val="0"/>
      </a:spcAft>
      <a:defRPr sz="2400" b="1" kern="1200">
        <a:solidFill>
          <a:schemeClr val="tx1"/>
        </a:solidFill>
        <a:latin typeface="Arial Narrow" pitchFamily="34" charset="0"/>
        <a:ea typeface="+mn-ea"/>
        <a:cs typeface="+mn-cs"/>
      </a:defRPr>
    </a:lvl5pPr>
    <a:lvl6pPr marL="2286000" algn="l" defTabSz="914400" rtl="0" eaLnBrk="1" latinLnBrk="0" hangingPunct="1">
      <a:defRPr sz="2400" b="1" kern="1200">
        <a:solidFill>
          <a:schemeClr val="tx1"/>
        </a:solidFill>
        <a:latin typeface="Arial Narrow" pitchFamily="34" charset="0"/>
        <a:ea typeface="+mn-ea"/>
        <a:cs typeface="+mn-cs"/>
      </a:defRPr>
    </a:lvl6pPr>
    <a:lvl7pPr marL="2743200" algn="l" defTabSz="914400" rtl="0" eaLnBrk="1" latinLnBrk="0" hangingPunct="1">
      <a:defRPr sz="2400" b="1" kern="1200">
        <a:solidFill>
          <a:schemeClr val="tx1"/>
        </a:solidFill>
        <a:latin typeface="Arial Narrow" pitchFamily="34" charset="0"/>
        <a:ea typeface="+mn-ea"/>
        <a:cs typeface="+mn-cs"/>
      </a:defRPr>
    </a:lvl7pPr>
    <a:lvl8pPr marL="3200400" algn="l" defTabSz="914400" rtl="0" eaLnBrk="1" latinLnBrk="0" hangingPunct="1">
      <a:defRPr sz="2400" b="1" kern="1200">
        <a:solidFill>
          <a:schemeClr val="tx1"/>
        </a:solidFill>
        <a:latin typeface="Arial Narrow" pitchFamily="34" charset="0"/>
        <a:ea typeface="+mn-ea"/>
        <a:cs typeface="+mn-cs"/>
      </a:defRPr>
    </a:lvl8pPr>
    <a:lvl9pPr marL="3657600" algn="l" defTabSz="914400" rtl="0" eaLnBrk="1" latinLnBrk="0" hangingPunct="1">
      <a:defRPr sz="2400" b="1" kern="1200">
        <a:solidFill>
          <a:schemeClr val="tx1"/>
        </a:solidFill>
        <a:latin typeface="Arial Narrow"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im Cahow" initials="" lastIdx="21" clrIdx="0"/>
  <p:cmAuthor id="1" name="eluther"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webPr encoding="windows-1252"/>
  <p:clrMru>
    <a:srgbClr val="006699"/>
    <a:srgbClr val="DBE1CB"/>
    <a:srgbClr val="CCECFF"/>
    <a:srgbClr val="2A527A"/>
    <a:srgbClr val="406440"/>
    <a:srgbClr val="9F9F55"/>
    <a:srgbClr val="FFCC00"/>
    <a:srgbClr val="E5CD55"/>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showOutlineIcons="0">
    <p:restoredLeft sz="16699" autoAdjust="0"/>
    <p:restoredTop sz="87977" autoAdjust="0"/>
  </p:normalViewPr>
  <p:slideViewPr>
    <p:cSldViewPr>
      <p:cViewPr>
        <p:scale>
          <a:sx n="100" d="100"/>
          <a:sy n="100" d="100"/>
        </p:scale>
        <p:origin x="-117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2" d="100"/>
          <a:sy n="82" d="100"/>
        </p:scale>
        <p:origin x="-3096" y="-78"/>
      </p:cViewPr>
      <p:guideLst>
        <p:guide orient="horz" pos="2919"/>
        <p:guide pos="2204"/>
      </p:guideLst>
    </p:cSldViewPr>
  </p:notesViewPr>
  <p:gridSpacing cx="39327138" cy="3932713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image" Target="../media/image11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7.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5.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png"/><Relationship Id="rId4" Type="http://schemas.openxmlformats.org/officeDocument/2006/relationships/image" Target="../media/image4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3030538" cy="463550"/>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lvl1pPr algn="l" defTabSz="930252" eaLnBrk="1" hangingPunct="1">
              <a:defRPr sz="1200" b="0">
                <a:latin typeface="Times New Roman" pitchFamily="18" charset="0"/>
              </a:defRPr>
            </a:lvl1pPr>
          </a:lstStyle>
          <a:p>
            <a:endParaRPr lang="en-US"/>
          </a:p>
        </p:txBody>
      </p:sp>
      <p:sp>
        <p:nvSpPr>
          <p:cNvPr id="76803" name="Rectangle 3"/>
          <p:cNvSpPr>
            <a:spLocks noGrp="1" noChangeArrowheads="1"/>
          </p:cNvSpPr>
          <p:nvPr>
            <p:ph type="dt" sz="quarter" idx="1"/>
          </p:nvPr>
        </p:nvSpPr>
        <p:spPr bwMode="auto">
          <a:xfrm>
            <a:off x="3967164" y="0"/>
            <a:ext cx="3030537" cy="463550"/>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lvl1pPr algn="r" defTabSz="930252" eaLnBrk="1" hangingPunct="1">
              <a:defRPr sz="1200" b="0">
                <a:latin typeface="Times New Roman" pitchFamily="18" charset="0"/>
              </a:defRPr>
            </a:lvl1pPr>
          </a:lstStyle>
          <a:p>
            <a:endParaRPr lang="en-US"/>
          </a:p>
        </p:txBody>
      </p:sp>
      <p:sp>
        <p:nvSpPr>
          <p:cNvPr id="76804" name="Rectangle 4"/>
          <p:cNvSpPr>
            <a:spLocks noGrp="1" noChangeArrowheads="1"/>
          </p:cNvSpPr>
          <p:nvPr>
            <p:ph type="ftr" sz="quarter" idx="2"/>
          </p:nvPr>
        </p:nvSpPr>
        <p:spPr bwMode="auto">
          <a:xfrm>
            <a:off x="0" y="8807450"/>
            <a:ext cx="3030538" cy="463550"/>
          </a:xfrm>
          <a:prstGeom prst="rect">
            <a:avLst/>
          </a:prstGeom>
          <a:noFill/>
          <a:ln w="9525">
            <a:noFill/>
            <a:miter lim="800000"/>
            <a:headEnd/>
            <a:tailEnd/>
          </a:ln>
          <a:effectLst/>
        </p:spPr>
        <p:txBody>
          <a:bodyPr vert="horz" wrap="square" lIns="92931" tIns="46465" rIns="92931" bIns="46465" numCol="1" anchor="b" anchorCtr="0" compatLnSpc="1">
            <a:prstTxWarp prst="textNoShape">
              <a:avLst/>
            </a:prstTxWarp>
          </a:bodyPr>
          <a:lstStyle>
            <a:lvl1pPr algn="l" defTabSz="930252" eaLnBrk="1" hangingPunct="1">
              <a:defRPr sz="1200" b="0">
                <a:latin typeface="Times New Roman" pitchFamily="18" charset="0"/>
              </a:defRPr>
            </a:lvl1pPr>
          </a:lstStyle>
          <a:p>
            <a:endParaRPr lang="en-US"/>
          </a:p>
        </p:txBody>
      </p:sp>
      <p:sp>
        <p:nvSpPr>
          <p:cNvPr id="76805" name="Rectangle 5"/>
          <p:cNvSpPr>
            <a:spLocks noGrp="1" noChangeArrowheads="1"/>
          </p:cNvSpPr>
          <p:nvPr>
            <p:ph type="sldNum" sz="quarter" idx="3"/>
          </p:nvPr>
        </p:nvSpPr>
        <p:spPr bwMode="auto">
          <a:xfrm>
            <a:off x="3967164" y="8807450"/>
            <a:ext cx="3030537" cy="463550"/>
          </a:xfrm>
          <a:prstGeom prst="rect">
            <a:avLst/>
          </a:prstGeom>
          <a:noFill/>
          <a:ln w="9525">
            <a:noFill/>
            <a:miter lim="800000"/>
            <a:headEnd/>
            <a:tailEnd/>
          </a:ln>
          <a:effectLst/>
        </p:spPr>
        <p:txBody>
          <a:bodyPr vert="horz" wrap="square" lIns="92931" tIns="46465" rIns="92931" bIns="46465" numCol="1" anchor="b" anchorCtr="0" compatLnSpc="1">
            <a:prstTxWarp prst="textNoShape">
              <a:avLst/>
            </a:prstTxWarp>
          </a:bodyPr>
          <a:lstStyle>
            <a:lvl1pPr algn="r" defTabSz="930252" eaLnBrk="1" hangingPunct="1">
              <a:defRPr sz="1200" b="0">
                <a:latin typeface="Times New Roman" pitchFamily="18" charset="0"/>
              </a:defRPr>
            </a:lvl1pPr>
          </a:lstStyle>
          <a:p>
            <a:fld id="{22A979D8-8182-4E91-AB74-300DD1DE4D8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30538" cy="463550"/>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lvl1pPr algn="l" defTabSz="930252" eaLnBrk="1" hangingPunct="1">
              <a:defRPr sz="1200" b="0">
                <a:latin typeface="Times New Roman" pitchFamily="18" charset="0"/>
              </a:defRPr>
            </a:lvl1pPr>
          </a:lstStyle>
          <a:p>
            <a:endParaRPr lang="en-US"/>
          </a:p>
        </p:txBody>
      </p:sp>
      <p:sp>
        <p:nvSpPr>
          <p:cNvPr id="10243" name="Rectangle 3"/>
          <p:cNvSpPr>
            <a:spLocks noGrp="1" noChangeArrowheads="1"/>
          </p:cNvSpPr>
          <p:nvPr>
            <p:ph type="dt" idx="1"/>
          </p:nvPr>
        </p:nvSpPr>
        <p:spPr bwMode="auto">
          <a:xfrm>
            <a:off x="3967164" y="0"/>
            <a:ext cx="3030537" cy="463550"/>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lvl1pPr algn="r" defTabSz="930252" eaLnBrk="1" hangingPunct="1">
              <a:defRPr sz="1200" b="0">
                <a:latin typeface="Times New Roman" pitchFamily="18" charset="0"/>
              </a:defRPr>
            </a:lvl1pPr>
          </a:lstStyle>
          <a:p>
            <a:endParaRPr lang="en-US"/>
          </a:p>
        </p:txBody>
      </p:sp>
      <p:sp>
        <p:nvSpPr>
          <p:cNvPr id="10244" name="Rectangle 4"/>
          <p:cNvSpPr>
            <a:spLocks noGrp="1" noRot="1" noChangeAspect="1" noChangeArrowheads="1" noTextEdit="1"/>
          </p:cNvSpPr>
          <p:nvPr>
            <p:ph type="sldImg" idx="2"/>
          </p:nvPr>
        </p:nvSpPr>
        <p:spPr bwMode="auto">
          <a:xfrm>
            <a:off x="1184275" y="695325"/>
            <a:ext cx="4630738" cy="3475038"/>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31863" y="4403725"/>
            <a:ext cx="5133975" cy="4171950"/>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100" kern="1200">
        <a:solidFill>
          <a:schemeClr val="tx1"/>
        </a:solidFill>
        <a:latin typeface="Times New Roman" pitchFamily="18" charset="0"/>
        <a:ea typeface="+mn-ea"/>
        <a:cs typeface="+mn-cs"/>
      </a:defRPr>
    </a:lvl1pPr>
    <a:lvl2pPr marL="457200" algn="l" rtl="0" fontAlgn="base">
      <a:spcBef>
        <a:spcPct val="30000"/>
      </a:spcBef>
      <a:spcAft>
        <a:spcPct val="0"/>
      </a:spcAft>
      <a:defRPr sz="1100" kern="1200">
        <a:solidFill>
          <a:schemeClr val="tx1"/>
        </a:solidFill>
        <a:latin typeface="Times New Roman" pitchFamily="18" charset="0"/>
        <a:ea typeface="+mn-ea"/>
        <a:cs typeface="+mn-cs"/>
      </a:defRPr>
    </a:lvl2pPr>
    <a:lvl3pPr marL="914400" algn="l" rtl="0" fontAlgn="base">
      <a:spcBef>
        <a:spcPct val="30000"/>
      </a:spcBef>
      <a:spcAft>
        <a:spcPct val="0"/>
      </a:spcAft>
      <a:defRPr sz="1100" kern="1200">
        <a:solidFill>
          <a:schemeClr val="tx1"/>
        </a:solidFill>
        <a:latin typeface="Times New Roman" pitchFamily="18" charset="0"/>
        <a:ea typeface="+mn-ea"/>
        <a:cs typeface="+mn-cs"/>
      </a:defRPr>
    </a:lvl3pPr>
    <a:lvl4pPr marL="1371600" algn="l" rtl="0" fontAlgn="base">
      <a:spcBef>
        <a:spcPct val="30000"/>
      </a:spcBef>
      <a:spcAft>
        <a:spcPct val="0"/>
      </a:spcAft>
      <a:defRPr sz="1100" kern="1200">
        <a:solidFill>
          <a:schemeClr val="tx1"/>
        </a:solidFill>
        <a:latin typeface="Times New Roman" pitchFamily="18" charset="0"/>
        <a:ea typeface="+mn-ea"/>
        <a:cs typeface="+mn-cs"/>
      </a:defRPr>
    </a:lvl4pPr>
    <a:lvl5pPr marL="1828800" algn="l" rtl="0" fontAlgn="base">
      <a:spcBef>
        <a:spcPct val="30000"/>
      </a:spcBef>
      <a:spcAft>
        <a:spcPct val="0"/>
      </a:spcAft>
      <a:defRPr sz="11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vmlDrawing" Target="../drawings/vmlDrawing3.vml"/><Relationship Id="rId4" Type="http://schemas.openxmlformats.org/officeDocument/2006/relationships/oleObject" Target="../embeddings/oleObject3.bin"/></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image" Target="../media/image28.png"/></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image" Target="../media/image46.jpeg"/></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image" Target="../media/image90.png"/><Relationship Id="rId4" Type="http://schemas.openxmlformats.org/officeDocument/2006/relationships/image" Target="../media/image89.png"/></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image" Target="../media/image112.png"/></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notesSlides/_rels/notesSlide5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slide" Target="../slides/slide66.xml"/><Relationship Id="rId1" Type="http://schemas.openxmlformats.org/officeDocument/2006/relationships/notesMaster" Target="../notesMasters/notesMaster1.xml"/><Relationship Id="rId4" Type="http://schemas.openxmlformats.org/officeDocument/2006/relationships/image" Target="../media/image137.png"/></Relationships>
</file>

<file path=ppt/notesSlides/_rels/notesSlide6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image" Target="../media/image141.png"/></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lvhelp.chm::/Using_Navigation_Window.html"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8" Type="http://schemas.openxmlformats.org/officeDocument/2006/relationships/image" Target="../media/image180.jpeg"/><Relationship Id="rId3" Type="http://schemas.openxmlformats.org/officeDocument/2006/relationships/image" Target="../media/image176.jpeg"/><Relationship Id="rId7" Type="http://schemas.openxmlformats.org/officeDocument/2006/relationships/image" Target="../media/image179.jpeg"/><Relationship Id="rId2" Type="http://schemas.openxmlformats.org/officeDocument/2006/relationships/slide" Target="../slides/slide88.xml"/><Relationship Id="rId1" Type="http://schemas.openxmlformats.org/officeDocument/2006/relationships/notesMaster" Target="../notesMasters/notesMaster1.xml"/><Relationship Id="rId6" Type="http://schemas.openxmlformats.org/officeDocument/2006/relationships/image" Target="../media/image178.jpeg"/><Relationship Id="rId5" Type="http://schemas.openxmlformats.org/officeDocument/2006/relationships/image" Target="../media/image63.png"/><Relationship Id="rId4" Type="http://schemas.openxmlformats.org/officeDocument/2006/relationships/image" Target="../media/image177.jpeg"/></Relationships>
</file>

<file path=ppt/notesSlides/_rels/notesSlide89.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slide" Target="../slides/slide89.xml"/><Relationship Id="rId1" Type="http://schemas.openxmlformats.org/officeDocument/2006/relationships/notesMaster" Target="../notesMasters/notesMaster1.xml"/><Relationship Id="rId4" Type="http://schemas.openxmlformats.org/officeDocument/2006/relationships/image" Target="../media/image182.jpeg"/></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image" Target="../media/image183.png"/><Relationship Id="rId7" Type="http://schemas.openxmlformats.org/officeDocument/2006/relationships/image" Target="../media/image187.png"/><Relationship Id="rId2" Type="http://schemas.openxmlformats.org/officeDocument/2006/relationships/slide" Target="../slides/slide90.xml"/><Relationship Id="rId1" Type="http://schemas.openxmlformats.org/officeDocument/2006/relationships/notesMaster" Target="../notesMasters/notesMaster1.xml"/><Relationship Id="rId6" Type="http://schemas.openxmlformats.org/officeDocument/2006/relationships/image" Target="../media/image186.png"/><Relationship Id="rId5" Type="http://schemas.openxmlformats.org/officeDocument/2006/relationships/image" Target="../media/image185.png"/><Relationship Id="rId4" Type="http://schemas.openxmlformats.org/officeDocument/2006/relationships/image" Target="../media/image184.png"/></Relationships>
</file>

<file path=ppt/notesSlides/_rels/notesSlide91.xml.rels><?xml version="1.0" encoding="UTF-8" standalone="yes"?>
<Relationships xmlns="http://schemas.openxmlformats.org/package/2006/relationships"><Relationship Id="rId3" Type="http://schemas.openxmlformats.org/officeDocument/2006/relationships/image" Target="../media/image189.png"/><Relationship Id="rId7" Type="http://schemas.openxmlformats.org/officeDocument/2006/relationships/image" Target="../media/image193.png"/><Relationship Id="rId2" Type="http://schemas.openxmlformats.org/officeDocument/2006/relationships/slide" Target="../slides/slide91.xml"/><Relationship Id="rId1" Type="http://schemas.openxmlformats.org/officeDocument/2006/relationships/notesMaster" Target="../notesMasters/notesMaster1.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90.png"/></Relationships>
</file>

<file path=ppt/notesSlides/_rels/notesSlide92.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slide" Target="../slides/slide92.xml"/><Relationship Id="rId1" Type="http://schemas.openxmlformats.org/officeDocument/2006/relationships/notesMaster" Target="../notesMasters/notesMaster1.xml"/><Relationship Id="rId5" Type="http://schemas.openxmlformats.org/officeDocument/2006/relationships/image" Target="../media/image128.jpeg"/><Relationship Id="rId4" Type="http://schemas.openxmlformats.org/officeDocument/2006/relationships/image" Target="../media/image195.jpeg"/></Relationships>
</file>

<file path=ppt/notesSlides/_rels/notesSlide93.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image" Target="../media/image196.png"/><Relationship Id="rId7" Type="http://schemas.openxmlformats.org/officeDocument/2006/relationships/image" Target="../media/image200.png"/><Relationship Id="rId2" Type="http://schemas.openxmlformats.org/officeDocument/2006/relationships/slide" Target="../slides/slide93.xml"/><Relationship Id="rId1" Type="http://schemas.openxmlformats.org/officeDocument/2006/relationships/notesMaster" Target="../notesMasters/notesMaster1.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spect="1" noChangeArrowheads="1" noTextEdit="1"/>
          </p:cNvSpPr>
          <p:nvPr>
            <p:ph type="sldImg"/>
          </p:nvPr>
        </p:nvSpPr>
        <p:spPr>
          <a:xfrm>
            <a:off x="657225" y="741363"/>
            <a:ext cx="5637213" cy="4229100"/>
          </a:xfrm>
          <a:ln/>
        </p:spPr>
      </p:sp>
      <p:sp>
        <p:nvSpPr>
          <p:cNvPr id="322658" name="Rectangle 98"/>
          <p:cNvSpPr>
            <a:spLocks noChangeArrowheads="1"/>
          </p:cNvSpPr>
          <p:nvPr/>
        </p:nvSpPr>
        <p:spPr bwMode="auto">
          <a:xfrm>
            <a:off x="3967164" y="0"/>
            <a:ext cx="3030537" cy="463550"/>
          </a:xfrm>
          <a:prstGeom prst="rect">
            <a:avLst/>
          </a:prstGeom>
          <a:noFill/>
          <a:ln w="9525">
            <a:noFill/>
            <a:miter lim="800000"/>
            <a:headEnd/>
            <a:tailEnd/>
          </a:ln>
          <a:effectLst/>
        </p:spPr>
        <p:txBody>
          <a:bodyPr lIns="92931" tIns="46465" rIns="92931" bIns="46465"/>
          <a:lstStyle/>
          <a:p>
            <a:pPr algn="r" defTabSz="930252" eaLnBrk="1" hangingPunct="1"/>
            <a:endParaRPr lang="en-US" sz="1200" b="0" dirty="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Rot="1" noChangeAspect="1" noChangeArrowheads="1" noTextEdit="1"/>
          </p:cNvSpPr>
          <p:nvPr>
            <p:ph type="sldImg"/>
          </p:nvPr>
        </p:nvSpPr>
        <p:spPr>
          <a:xfrm>
            <a:off x="1182688" y="704850"/>
            <a:ext cx="4635500" cy="3476625"/>
          </a:xfrm>
          <a:ln/>
        </p:spPr>
      </p:sp>
      <p:sp>
        <p:nvSpPr>
          <p:cNvPr id="586755" name="Rectangle 3"/>
          <p:cNvSpPr>
            <a:spLocks noGrp="1" noChangeArrowheads="1"/>
          </p:cNvSpPr>
          <p:nvPr>
            <p:ph type="body" idx="1"/>
          </p:nvPr>
        </p:nvSpPr>
        <p:spPr>
          <a:xfrm>
            <a:off x="717550" y="4256089"/>
            <a:ext cx="5526088" cy="1343025"/>
          </a:xfrm>
        </p:spPr>
        <p:txBody>
          <a:bodyPr/>
          <a:lstStyle/>
          <a:p>
            <a:pPr>
              <a:spcBef>
                <a:spcPts val="385"/>
              </a:spcBef>
            </a:pPr>
            <a:r>
              <a:rPr lang="en-US" b="1" dirty="0">
                <a:cs typeface="Times New Roman" pitchFamily="18" charset="0"/>
              </a:rPr>
              <a:t>What type of device should I use?</a:t>
            </a:r>
          </a:p>
          <a:p>
            <a:pPr>
              <a:spcBef>
                <a:spcPts val="385"/>
              </a:spcBef>
            </a:pPr>
            <a:r>
              <a:rPr lang="en-US" dirty="0">
                <a:cs typeface="Times New Roman" pitchFamily="18" charset="0"/>
              </a:rPr>
              <a:t>There are many types of data acquisition and control devices on the market. A few have been highlighted above. The trade-off usually falls between sampling rate (samples/second), resolution (bits), number of channels, and data transfer rate (usually limited by “bus” type: USB, PCI, PXI, </a:t>
            </a:r>
            <a:r>
              <a:rPr lang="en-US" dirty="0" smtClean="0">
                <a:cs typeface="Times New Roman" pitchFamily="18" charset="0"/>
              </a:rPr>
              <a:t>and so on). </a:t>
            </a:r>
            <a:r>
              <a:rPr lang="en-US" dirty="0">
                <a:cs typeface="Times New Roman" pitchFamily="18" charset="0"/>
              </a:rPr>
              <a:t>Multifunction DAQ (data </a:t>
            </a:r>
            <a:r>
              <a:rPr lang="en-US" dirty="0" smtClean="0">
                <a:cs typeface="Times New Roman" pitchFamily="18" charset="0"/>
              </a:rPr>
              <a:t>acquisition</a:t>
            </a:r>
            <a:r>
              <a:rPr lang="en-US" dirty="0">
                <a:cs typeface="Times New Roman" pitchFamily="18" charset="0"/>
              </a:rPr>
              <a:t>) devices are ideal because they can be used in a wide range of applications.</a:t>
            </a:r>
          </a:p>
        </p:txBody>
      </p:sp>
      <p:graphicFrame>
        <p:nvGraphicFramePr>
          <p:cNvPr id="586757" name="Object 5"/>
          <p:cNvGraphicFramePr>
            <a:graphicFrameLocks noChangeAspect="1"/>
          </p:cNvGraphicFramePr>
          <p:nvPr/>
        </p:nvGraphicFramePr>
        <p:xfrm>
          <a:off x="1840971" y="5461051"/>
          <a:ext cx="3698875" cy="3057525"/>
        </p:xfrm>
        <a:graphic>
          <a:graphicData uri="http://schemas.openxmlformats.org/presentationml/2006/ole">
            <p:oleObj spid="_x0000_s586757" name="Bitmap Image" r:id="rId4" imgW="6361905" imgH="5257143" progId="PBrush">
              <p:embed/>
            </p:oleObj>
          </a:graphicData>
        </a:graphic>
      </p:graphicFrame>
      <p:sp>
        <p:nvSpPr>
          <p:cNvPr id="586758" name="Rectangle 6"/>
          <p:cNvSpPr>
            <a:spLocks noChangeArrowheads="1"/>
          </p:cNvSpPr>
          <p:nvPr/>
        </p:nvSpPr>
        <p:spPr bwMode="auto">
          <a:xfrm>
            <a:off x="728928" y="5445126"/>
            <a:ext cx="3042973" cy="2390775"/>
          </a:xfrm>
          <a:prstGeom prst="rect">
            <a:avLst/>
          </a:prstGeom>
          <a:noFill/>
          <a:ln w="9525">
            <a:noFill/>
            <a:miter lim="800000"/>
            <a:headEnd/>
            <a:tailEnd/>
          </a:ln>
          <a:effectLst/>
        </p:spPr>
        <p:txBody>
          <a:bodyPr lIns="92931" tIns="46465" rIns="92931" bIns="46465"/>
          <a:lstStyle/>
          <a:p>
            <a:pPr algn="l" eaLnBrk="1" hangingPunct="1">
              <a:spcBef>
                <a:spcPts val="385"/>
              </a:spcBef>
            </a:pPr>
            <a:r>
              <a:rPr lang="en-US" sz="1100" dirty="0" smtClean="0">
                <a:latin typeface="Times New Roman" pitchFamily="18" charset="0"/>
                <a:cs typeface="Times New Roman" pitchFamily="18" charset="0"/>
              </a:rPr>
              <a:t>NI USB-6008 and </a:t>
            </a:r>
            <a:r>
              <a:rPr lang="en-US" sz="1100" dirty="0">
                <a:latin typeface="Times New Roman" pitchFamily="18" charset="0"/>
                <a:cs typeface="Times New Roman" pitchFamily="18" charset="0"/>
              </a:rPr>
              <a:t>USB-6009 Low-Cost USB DAQ</a:t>
            </a:r>
          </a:p>
          <a:p>
            <a:pPr algn="l" eaLnBrk="1" hangingPunct="1">
              <a:spcBef>
                <a:spcPts val="385"/>
              </a:spcBef>
            </a:pPr>
            <a:r>
              <a:rPr lang="en-US" sz="1100" b="0" dirty="0">
                <a:latin typeface="Times New Roman" pitchFamily="18" charset="0"/>
                <a:cs typeface="Times New Roman" pitchFamily="18" charset="0"/>
              </a:rPr>
              <a:t>The National Instruments </a:t>
            </a:r>
            <a:r>
              <a:rPr lang="en-US" sz="1100" b="0" dirty="0" smtClean="0">
                <a:latin typeface="Times New Roman" pitchFamily="18" charset="0"/>
                <a:cs typeface="Times New Roman" pitchFamily="18" charset="0"/>
              </a:rPr>
              <a:t>USB-6009 device </a:t>
            </a:r>
            <a:r>
              <a:rPr lang="en-US" sz="1100" b="0" dirty="0">
                <a:latin typeface="Times New Roman" pitchFamily="18" charset="0"/>
                <a:cs typeface="Times New Roman" pitchFamily="18" charset="0"/>
              </a:rPr>
              <a:t>provides basic data acquisition functionality for applications such as simple data logging, portable measurements, and academic lab experiments. The </a:t>
            </a:r>
            <a:r>
              <a:rPr lang="en-US" sz="1100" b="0" dirty="0" smtClean="0">
                <a:latin typeface="Times New Roman" pitchFamily="18" charset="0"/>
                <a:cs typeface="Times New Roman" pitchFamily="18" charset="0"/>
              </a:rPr>
              <a:t>USB-6008 </a:t>
            </a:r>
            <a:r>
              <a:rPr lang="en-US" sz="1100" b="0" dirty="0">
                <a:latin typeface="Times New Roman" pitchFamily="18" charset="0"/>
                <a:cs typeface="Times New Roman" pitchFamily="18" charset="0"/>
              </a:rPr>
              <a:t>and </a:t>
            </a:r>
            <a:r>
              <a:rPr lang="en-US" sz="1100" b="0" dirty="0" smtClean="0">
                <a:latin typeface="Times New Roman" pitchFamily="18" charset="0"/>
                <a:cs typeface="Times New Roman" pitchFamily="18" charset="0"/>
              </a:rPr>
              <a:t>USB-6009 </a:t>
            </a:r>
            <a:r>
              <a:rPr lang="en-US" sz="1100" b="0" dirty="0">
                <a:latin typeface="Times New Roman" pitchFamily="18" charset="0"/>
                <a:cs typeface="Times New Roman" pitchFamily="18" charset="0"/>
              </a:rPr>
              <a:t>are ideal for students. Create your own measurement application by programming the </a:t>
            </a:r>
            <a:r>
              <a:rPr lang="en-US" sz="1100" b="0" dirty="0" smtClean="0">
                <a:latin typeface="Times New Roman" pitchFamily="18" charset="0"/>
                <a:cs typeface="Times New Roman" pitchFamily="18" charset="0"/>
              </a:rPr>
              <a:t/>
            </a:r>
            <a:br>
              <a:rPr lang="en-US" sz="1100" b="0" dirty="0" smtClean="0">
                <a:latin typeface="Times New Roman" pitchFamily="18" charset="0"/>
                <a:cs typeface="Times New Roman" pitchFamily="18" charset="0"/>
              </a:rPr>
            </a:br>
            <a:r>
              <a:rPr lang="en-US" sz="1100" b="0" dirty="0" smtClean="0">
                <a:latin typeface="Times New Roman" pitchFamily="18" charset="0"/>
                <a:cs typeface="Times New Roman" pitchFamily="18" charset="0"/>
              </a:rPr>
              <a:t>USB-6009 </a:t>
            </a:r>
            <a:r>
              <a:rPr lang="en-US" sz="1100" b="0" dirty="0">
                <a:latin typeface="Times New Roman" pitchFamily="18" charset="0"/>
                <a:cs typeface="Times New Roman" pitchFamily="18" charset="0"/>
              </a:rPr>
              <a:t>using LabVIEW and NI-</a:t>
            </a:r>
            <a:r>
              <a:rPr lang="en-US" sz="1100" b="0" dirty="0" err="1">
                <a:latin typeface="Times New Roman" pitchFamily="18" charset="0"/>
                <a:cs typeface="Times New Roman" pitchFamily="18" charset="0"/>
              </a:rPr>
              <a:t>DAQmx</a:t>
            </a:r>
            <a:r>
              <a:rPr lang="en-US" sz="1100" b="0" dirty="0">
                <a:latin typeface="Times New Roman" pitchFamily="18" charset="0"/>
                <a:cs typeface="Times New Roman" pitchFamily="18" charset="0"/>
              </a:rPr>
              <a:t> driver software for Windows. For Mac OS X and </a:t>
            </a:r>
            <a:r>
              <a:rPr lang="en-US" sz="1100" b="0" dirty="0" smtClean="0">
                <a:latin typeface="Times New Roman" pitchFamily="18" charset="0"/>
                <a:cs typeface="Times New Roman" pitchFamily="18" charset="0"/>
              </a:rPr>
              <a:t>Linux</a:t>
            </a:r>
            <a:r>
              <a:rPr lang="en-US" sz="1100" dirty="0" smtClean="0">
                <a:latin typeface="Times New Roman" pitchFamily="18" charset="0"/>
                <a:cs typeface="Times New Roman" pitchFamily="18" charset="0"/>
              </a:rPr>
              <a:t>®</a:t>
            </a:r>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users, download and use the NI-</a:t>
            </a:r>
            <a:r>
              <a:rPr lang="en-US" sz="1100" b="0" dirty="0" err="1">
                <a:latin typeface="Times New Roman" pitchFamily="18" charset="0"/>
                <a:cs typeface="Times New Roman" pitchFamily="18" charset="0"/>
              </a:rPr>
              <a:t>DAQmx</a:t>
            </a:r>
            <a:r>
              <a:rPr lang="en-US" sz="1100" b="0" dirty="0">
                <a:latin typeface="Times New Roman" pitchFamily="18" charset="0"/>
                <a:cs typeface="Times New Roman" pitchFamily="18" charset="0"/>
              </a:rPr>
              <a:t> Base driver.</a:t>
            </a:r>
          </a:p>
          <a:p>
            <a:pPr algn="l" eaLnBrk="1" hangingPunct="1"/>
            <a:r>
              <a:rPr lang="en-US" sz="1100" b="0" dirty="0">
                <a:latin typeface="Times" pitchFamily="18" charset="0"/>
              </a:rPr>
              <a:t>	</a:t>
            </a:r>
          </a:p>
        </p:txBody>
      </p:sp>
      <p:sp>
        <p:nvSpPr>
          <p:cNvPr id="586759" name="Rectangle 7"/>
          <p:cNvSpPr>
            <a:spLocks noChangeArrowheads="1"/>
          </p:cNvSpPr>
          <p:nvPr/>
        </p:nvSpPr>
        <p:spPr bwMode="auto">
          <a:xfrm>
            <a:off x="4135439" y="5435600"/>
            <a:ext cx="2414587" cy="1098550"/>
          </a:xfrm>
          <a:prstGeom prst="rect">
            <a:avLst/>
          </a:prstGeom>
          <a:noFill/>
          <a:ln w="9525">
            <a:noFill/>
            <a:miter lim="800000"/>
            <a:headEnd/>
            <a:tailEnd/>
          </a:ln>
          <a:effectLst/>
        </p:spPr>
        <p:txBody>
          <a:bodyPr lIns="92931" tIns="46465" rIns="92931" bIns="46465"/>
          <a:lstStyle/>
          <a:p>
            <a:pPr algn="l" eaLnBrk="1" hangingPunct="1">
              <a:spcBef>
                <a:spcPts val="385"/>
              </a:spcBef>
              <a:tabLst>
                <a:tab pos="285743" algn="l"/>
                <a:tab pos="514337" algn="l"/>
              </a:tabLst>
            </a:pPr>
            <a:r>
              <a:rPr lang="en-US" sz="1100" dirty="0">
                <a:latin typeface="Times" pitchFamily="18" charset="0"/>
              </a:rPr>
              <a:t>	</a:t>
            </a:r>
            <a:r>
              <a:rPr lang="en-US" sz="1100" dirty="0" smtClean="0">
                <a:latin typeface="Times New Roman" pitchFamily="18" charset="0"/>
                <a:cs typeface="Times New Roman" pitchFamily="18" charset="0"/>
              </a:rPr>
              <a:t>USB-6009 </a:t>
            </a:r>
            <a:r>
              <a:rPr lang="en-US" sz="1100" dirty="0">
                <a:latin typeface="Times New Roman" pitchFamily="18" charset="0"/>
                <a:cs typeface="Times New Roman" pitchFamily="18" charset="0"/>
              </a:rPr>
              <a:t>Specifications:</a:t>
            </a:r>
          </a:p>
          <a:p>
            <a:pPr lvl="1" algn="l" eaLnBrk="1" hangingPunct="1">
              <a:spcBef>
                <a:spcPts val="385"/>
              </a:spcBef>
              <a:buFontTx/>
              <a:buChar char="•"/>
              <a:tabLst>
                <a:tab pos="285743" algn="l"/>
                <a:tab pos="514337" algn="l"/>
              </a:tabLst>
            </a:pPr>
            <a:r>
              <a:rPr lang="en-US" sz="1100" b="0" dirty="0">
                <a:latin typeface="Times New Roman" pitchFamily="18" charset="0"/>
                <a:cs typeface="Times New Roman" pitchFamily="18" charset="0"/>
              </a:rPr>
              <a:t> Eight 14-bit analog inputs</a:t>
            </a:r>
          </a:p>
          <a:p>
            <a:pPr lvl="1" algn="l" eaLnBrk="1" hangingPunct="1">
              <a:spcBef>
                <a:spcPts val="385"/>
              </a:spcBef>
              <a:buFontTx/>
              <a:buChar char="•"/>
              <a:tabLst>
                <a:tab pos="285743" algn="l"/>
                <a:tab pos="514337" algn="l"/>
              </a:tabLst>
            </a:pPr>
            <a:r>
              <a:rPr lang="en-US" sz="1100" b="0" dirty="0">
                <a:latin typeface="Times New Roman" pitchFamily="18" charset="0"/>
                <a:cs typeface="Times New Roman" pitchFamily="18" charset="0"/>
              </a:rPr>
              <a:t> 12 digital I/O lines</a:t>
            </a:r>
          </a:p>
          <a:p>
            <a:pPr lvl="2" algn="l" eaLnBrk="1" hangingPunct="1">
              <a:spcBef>
                <a:spcPts val="385"/>
              </a:spcBef>
              <a:buFontTx/>
              <a:buChar char="•"/>
              <a:tabLst>
                <a:tab pos="285743" algn="l"/>
                <a:tab pos="514337" algn="l"/>
              </a:tabLst>
            </a:pPr>
            <a:r>
              <a:rPr lang="en-US" sz="1100" b="0" dirty="0">
                <a:latin typeface="Times New Roman" pitchFamily="18" charset="0"/>
                <a:cs typeface="Times New Roman" pitchFamily="18" charset="0"/>
              </a:rPr>
              <a:t> 2 analog outputs</a:t>
            </a:r>
          </a:p>
          <a:p>
            <a:pPr lvl="3" algn="l" eaLnBrk="1" hangingPunct="1">
              <a:spcBef>
                <a:spcPts val="385"/>
              </a:spcBef>
              <a:buFontTx/>
              <a:buChar char="•"/>
              <a:tabLst>
                <a:tab pos="285743" algn="l"/>
                <a:tab pos="514337" algn="l"/>
              </a:tabLst>
            </a:pPr>
            <a:r>
              <a:rPr lang="en-US" sz="1100" b="0" dirty="0">
                <a:latin typeface="Times New Roman" pitchFamily="18" charset="0"/>
                <a:cs typeface="Times New Roman" pitchFamily="18" charset="0"/>
              </a:rPr>
              <a:t> 1 counter</a:t>
            </a:r>
            <a:r>
              <a:rPr lang="en-US" sz="1100" b="0" dirty="0">
                <a:latin typeface="Times" pitchFamily="18" charset="0"/>
              </a:rPr>
              <a:t>	</a:t>
            </a:r>
          </a:p>
        </p:txBody>
      </p:sp>
      <p:sp>
        <p:nvSpPr>
          <p:cNvPr id="586760" name="Rectangle 8"/>
          <p:cNvSpPr>
            <a:spLocks noChangeArrowheads="1"/>
          </p:cNvSpPr>
          <p:nvPr/>
        </p:nvSpPr>
        <p:spPr bwMode="auto">
          <a:xfrm>
            <a:off x="3899760" y="8240889"/>
            <a:ext cx="1511264" cy="458115"/>
          </a:xfrm>
          <a:prstGeom prst="rect">
            <a:avLst/>
          </a:prstGeom>
          <a:noFill/>
          <a:ln w="12700" algn="ctr">
            <a:noFill/>
            <a:miter lim="800000"/>
            <a:headEnd/>
            <a:tailEnd/>
          </a:ln>
          <a:effectLst/>
        </p:spPr>
        <p:txBody>
          <a:bodyPr wrap="none" lIns="87924" tIns="43962" rIns="87924" bIns="43962">
            <a:spAutoFit/>
          </a:bodyPr>
          <a:lstStyle/>
          <a:p>
            <a:pPr defTabSz="879453"/>
            <a:r>
              <a:rPr lang="en-US" dirty="0" smtClean="0"/>
              <a:t>ni.com/</a:t>
            </a:r>
            <a:r>
              <a:rPr lang="en-US" dirty="0" err="1" smtClean="0"/>
              <a:t>daq</a:t>
            </a:r>
            <a:endParaRPr lang="en-US" dirty="0"/>
          </a:p>
        </p:txBody>
      </p:sp>
      <p:sp>
        <p:nvSpPr>
          <p:cNvPr id="9" name="TextBox 8"/>
          <p:cNvSpPr txBox="1"/>
          <p:nvPr/>
        </p:nvSpPr>
        <p:spPr>
          <a:xfrm>
            <a:off x="740700" y="8235590"/>
            <a:ext cx="2514798" cy="965960"/>
          </a:xfrm>
          <a:prstGeom prst="rect">
            <a:avLst/>
          </a:prstGeom>
          <a:noFill/>
        </p:spPr>
        <p:txBody>
          <a:bodyPr wrap="square" lIns="87938" tIns="43969" rIns="87938" bIns="43969" rtlCol="0">
            <a:spAutoFit/>
          </a:bodyPr>
          <a:lstStyle/>
          <a:p>
            <a:pPr algn="l"/>
            <a:r>
              <a:rPr lang="en-US" sz="1100" b="0" dirty="0" smtClean="0">
                <a:latin typeface="Times New Roman" pitchFamily="18" charset="0"/>
                <a:cs typeface="Times New Roman" pitchFamily="18" charset="0"/>
              </a:rPr>
              <a:t>Linux</a:t>
            </a:r>
            <a:r>
              <a:rPr lang="en-US" sz="1100" b="0" baseline="30000" dirty="0" smtClean="0">
                <a:latin typeface="Times New Roman" pitchFamily="18" charset="0"/>
                <a:cs typeface="Times New Roman" pitchFamily="18" charset="0"/>
              </a:rPr>
              <a:t>®</a:t>
            </a:r>
            <a:r>
              <a:rPr lang="en-US" sz="1100" b="0" dirty="0" smtClean="0">
                <a:latin typeface="Times New Roman" pitchFamily="18" charset="0"/>
                <a:cs typeface="Times New Roman" pitchFamily="18" charset="0"/>
              </a:rPr>
              <a:t> is the registered trademark of </a:t>
            </a:r>
            <a:r>
              <a:rPr lang="en-US" sz="1100" b="0" dirty="0" err="1" smtClean="0">
                <a:latin typeface="Times New Roman" pitchFamily="18" charset="0"/>
                <a:cs typeface="Times New Roman" pitchFamily="18" charset="0"/>
              </a:rPr>
              <a:t>Linus</a:t>
            </a:r>
            <a:r>
              <a:rPr lang="en-US" sz="1100" b="0" dirty="0" smtClean="0">
                <a:latin typeface="Times New Roman" pitchFamily="18" charset="0"/>
                <a:cs typeface="Times New Roman" pitchFamily="18" charset="0"/>
              </a:rPr>
              <a:t> </a:t>
            </a:r>
            <a:r>
              <a:rPr lang="en-US" sz="1100" b="0" dirty="0" err="1" smtClean="0">
                <a:latin typeface="Times New Roman" pitchFamily="18" charset="0"/>
                <a:cs typeface="Times New Roman" pitchFamily="18" charset="0"/>
              </a:rPr>
              <a:t>Torvalds</a:t>
            </a:r>
            <a:r>
              <a:rPr lang="en-US" sz="1100" b="0" dirty="0" smtClean="0">
                <a:latin typeface="Times New Roman" pitchFamily="18" charset="0"/>
                <a:cs typeface="Times New Roman" pitchFamily="18" charset="0"/>
              </a:rPr>
              <a:t> in the U.S. and other countries. </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Rot="1" noChangeAspect="1" noChangeArrowheads="1" noTextEdit="1"/>
          </p:cNvSpPr>
          <p:nvPr>
            <p:ph type="sldImg"/>
          </p:nvPr>
        </p:nvSpPr>
        <p:spPr>
          <a:xfrm>
            <a:off x="1182688" y="693738"/>
            <a:ext cx="4635500" cy="3476625"/>
          </a:xfrm>
          <a:ln/>
        </p:spPr>
      </p:sp>
      <p:sp>
        <p:nvSpPr>
          <p:cNvPr id="681987" name="Rectangle 3"/>
          <p:cNvSpPr>
            <a:spLocks noGrp="1" noChangeArrowheads="1"/>
          </p:cNvSpPr>
          <p:nvPr>
            <p:ph type="body" idx="1"/>
          </p:nvPr>
        </p:nvSpPr>
        <p:spPr>
          <a:xfrm>
            <a:off x="931863" y="4252913"/>
            <a:ext cx="5133975" cy="4168775"/>
          </a:xfrm>
        </p:spPr>
        <p:txBody>
          <a:bodyPr/>
          <a:lstStyle/>
          <a:p>
            <a:r>
              <a:rPr lang="en-US" dirty="0">
                <a:cs typeface="Times New Roman" pitchFamily="18" charset="0"/>
              </a:rPr>
              <a:t>The next level of software </a:t>
            </a:r>
            <a:r>
              <a:rPr lang="en-US" dirty="0" smtClean="0">
                <a:cs typeface="Times New Roman" pitchFamily="18" charset="0"/>
              </a:rPr>
              <a:t>is </a:t>
            </a:r>
            <a:r>
              <a:rPr lang="en-US" dirty="0">
                <a:cs typeface="Times New Roman" pitchFamily="18" charset="0"/>
              </a:rPr>
              <a:t>called Measurement &amp; Automation Explorer (MAX). MAX is a software interface that gives you access to all of your National Instruments DAQ, GPIB, IMAQ, IVI, Motion, VISA, and VXI devices. The shortcut to MAX </a:t>
            </a:r>
            <a:r>
              <a:rPr lang="en-US" dirty="0" smtClean="0">
                <a:cs typeface="Times New Roman" pitchFamily="18" charset="0"/>
              </a:rPr>
              <a:t>appears on </a:t>
            </a:r>
            <a:r>
              <a:rPr lang="en-US" dirty="0">
                <a:cs typeface="Times New Roman" pitchFamily="18" charset="0"/>
              </a:rPr>
              <a:t>your desktop after installation. A picture of the icon is shown above. MAX is mainly used to configure and test your National Instruments hardware, but it does offer other functionality such as checking to see if you have the latest version of </a:t>
            </a:r>
            <a:r>
              <a:rPr lang="en-US" dirty="0" smtClean="0">
                <a:cs typeface="Times New Roman" pitchFamily="18" charset="0"/>
              </a:rPr>
              <a:t>NI-</a:t>
            </a:r>
            <a:r>
              <a:rPr lang="en-US" dirty="0" err="1" smtClean="0">
                <a:cs typeface="Times New Roman" pitchFamily="18" charset="0"/>
              </a:rPr>
              <a:t>DAQmx</a:t>
            </a:r>
            <a:r>
              <a:rPr lang="en-US" dirty="0" smtClean="0">
                <a:cs typeface="Times New Roman" pitchFamily="18" charset="0"/>
              </a:rPr>
              <a:t> </a:t>
            </a:r>
            <a:r>
              <a:rPr lang="en-US" dirty="0">
                <a:cs typeface="Times New Roman" pitchFamily="18" charset="0"/>
              </a:rPr>
              <a:t>installed. When you run an application using NI-</a:t>
            </a:r>
            <a:r>
              <a:rPr lang="en-US" dirty="0" err="1">
                <a:cs typeface="Times New Roman" pitchFamily="18" charset="0"/>
              </a:rPr>
              <a:t>DAQmx</a:t>
            </a:r>
            <a:r>
              <a:rPr lang="en-US" dirty="0">
                <a:cs typeface="Times New Roman" pitchFamily="18" charset="0"/>
              </a:rPr>
              <a:t>, the software reads the MAX configuration to determine the devices you have configured. Therefore, you must configure DAQ devices first with MAX.</a:t>
            </a:r>
          </a:p>
          <a:p>
            <a:r>
              <a:rPr lang="en-US" b="1" dirty="0">
                <a:cs typeface="Times New Roman" pitchFamily="18" charset="0"/>
              </a:rPr>
              <a:t>The functionality of MAX </a:t>
            </a:r>
            <a:r>
              <a:rPr lang="en-US" b="1" dirty="0" smtClean="0">
                <a:cs typeface="Times New Roman" pitchFamily="18" charset="0"/>
              </a:rPr>
              <a:t>falls into six </a:t>
            </a:r>
            <a:r>
              <a:rPr lang="en-US" b="1" dirty="0">
                <a:cs typeface="Times New Roman" pitchFamily="18" charset="0"/>
              </a:rPr>
              <a:t>categories:</a:t>
            </a:r>
          </a:p>
          <a:p>
            <a:pPr marL="219845" indent="-219845">
              <a:buFont typeface="Arial" pitchFamily="34" charset="0"/>
              <a:buChar char="•"/>
            </a:pPr>
            <a:r>
              <a:rPr lang="en-US" dirty="0" smtClean="0">
                <a:cs typeface="Times New Roman" pitchFamily="18" charset="0"/>
              </a:rPr>
              <a:t>Data </a:t>
            </a:r>
            <a:r>
              <a:rPr lang="en-US" dirty="0">
                <a:cs typeface="Times New Roman" pitchFamily="18" charset="0"/>
              </a:rPr>
              <a:t>Neighborhood</a:t>
            </a:r>
          </a:p>
          <a:p>
            <a:pPr marL="219845" indent="-219845">
              <a:buFont typeface="Arial" pitchFamily="34" charset="0"/>
              <a:buChar char="•"/>
            </a:pPr>
            <a:r>
              <a:rPr lang="en-US" dirty="0" smtClean="0">
                <a:cs typeface="Times New Roman" pitchFamily="18" charset="0"/>
              </a:rPr>
              <a:t>Devices </a:t>
            </a:r>
            <a:r>
              <a:rPr lang="en-US" dirty="0">
                <a:cs typeface="Times New Roman" pitchFamily="18" charset="0"/>
              </a:rPr>
              <a:t>and Interfaces</a:t>
            </a:r>
          </a:p>
          <a:p>
            <a:pPr marL="219845" indent="-219845">
              <a:buFont typeface="Arial" pitchFamily="34" charset="0"/>
              <a:buChar char="•"/>
            </a:pPr>
            <a:r>
              <a:rPr lang="en-US" dirty="0" smtClean="0">
                <a:cs typeface="Times New Roman" pitchFamily="18" charset="0"/>
              </a:rPr>
              <a:t>IVI </a:t>
            </a:r>
            <a:r>
              <a:rPr lang="en-US" dirty="0">
                <a:cs typeface="Times New Roman" pitchFamily="18" charset="0"/>
              </a:rPr>
              <a:t>Instruments</a:t>
            </a:r>
          </a:p>
          <a:p>
            <a:pPr marL="219845" indent="-219845">
              <a:buFont typeface="Arial" pitchFamily="34" charset="0"/>
              <a:buChar char="•"/>
            </a:pPr>
            <a:r>
              <a:rPr lang="en-US" dirty="0" smtClean="0">
                <a:cs typeface="Times New Roman" pitchFamily="18" charset="0"/>
              </a:rPr>
              <a:t>Scales</a:t>
            </a:r>
            <a:endParaRPr lang="en-US" dirty="0">
              <a:cs typeface="Times New Roman" pitchFamily="18" charset="0"/>
            </a:endParaRPr>
          </a:p>
          <a:p>
            <a:pPr marL="219845" indent="-219845">
              <a:buFont typeface="Arial" pitchFamily="34" charset="0"/>
              <a:buChar char="•"/>
            </a:pPr>
            <a:r>
              <a:rPr lang="en-US" dirty="0" smtClean="0">
                <a:cs typeface="Times New Roman" pitchFamily="18" charset="0"/>
              </a:rPr>
              <a:t>Historical </a:t>
            </a:r>
            <a:r>
              <a:rPr lang="en-US" dirty="0">
                <a:cs typeface="Times New Roman" pitchFamily="18" charset="0"/>
              </a:rPr>
              <a:t>Data</a:t>
            </a:r>
          </a:p>
          <a:p>
            <a:pPr marL="219845" indent="-219845">
              <a:buFont typeface="Arial" pitchFamily="34" charset="0"/>
              <a:buChar char="•"/>
            </a:pPr>
            <a:r>
              <a:rPr lang="en-US" dirty="0" smtClean="0">
                <a:cs typeface="Times New Roman" pitchFamily="18" charset="0"/>
              </a:rPr>
              <a:t>Software</a:t>
            </a:r>
            <a:endParaRPr lang="en-US" dirty="0">
              <a:cs typeface="Times New Roman" pitchFamily="18" charset="0"/>
            </a:endParaRPr>
          </a:p>
          <a:p>
            <a:r>
              <a:rPr lang="en-US" dirty="0" smtClean="0">
                <a:cs typeface="Times New Roman" pitchFamily="18" charset="0"/>
              </a:rPr>
              <a:t>This course will focus </a:t>
            </a:r>
            <a:r>
              <a:rPr lang="en-US" dirty="0">
                <a:cs typeface="Times New Roman" pitchFamily="18" charset="0"/>
              </a:rPr>
              <a:t>on Data Neighborhood, Devices and Interfaces, Scales, </a:t>
            </a:r>
            <a:r>
              <a:rPr lang="en-US" dirty="0" smtClean="0">
                <a:cs typeface="Times New Roman" pitchFamily="18" charset="0"/>
              </a:rPr>
              <a:t>Software, and you will learn </a:t>
            </a:r>
            <a:r>
              <a:rPr lang="en-US" dirty="0">
                <a:cs typeface="Times New Roman" pitchFamily="18" charset="0"/>
              </a:rPr>
              <a:t>about the </a:t>
            </a:r>
            <a:r>
              <a:rPr lang="en-US" dirty="0" smtClean="0">
                <a:cs typeface="Times New Roman" pitchFamily="18" charset="0"/>
              </a:rPr>
              <a:t>functionality each </a:t>
            </a:r>
            <a:r>
              <a:rPr lang="en-US" dirty="0">
                <a:cs typeface="Times New Roman" pitchFamily="18" charset="0"/>
              </a:rPr>
              <a:t>one offers.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rrowheads="1"/>
          </p:cNvSpPr>
          <p:nvPr>
            <p:ph type="body" idx="1"/>
          </p:nvPr>
        </p:nvSpPr>
        <p:spPr>
          <a:xfrm>
            <a:off x="931863" y="530226"/>
            <a:ext cx="5133975" cy="8047038"/>
          </a:xfrm>
          <a:noFill/>
          <a:ln/>
        </p:spPr>
        <p:txBody>
          <a:bodyPr/>
          <a:lstStyle/>
          <a:p>
            <a:pPr marL="228594" indent="-228594">
              <a:tabLst>
                <a:tab pos="228594" algn="l"/>
              </a:tabLst>
            </a:pPr>
            <a:r>
              <a:rPr lang="en-US" sz="1300" b="1" dirty="0">
                <a:latin typeface="Arial Narrow" pitchFamily="34" charset="0"/>
              </a:rPr>
              <a:t>Exercise 1 – Testing Your Device (Track A)</a:t>
            </a:r>
            <a:endParaRPr lang="en-US" sz="1300" dirty="0">
              <a:latin typeface="Arial Narrow" pitchFamily="34" charset="0"/>
            </a:endParaRPr>
          </a:p>
          <a:p>
            <a:pPr marL="228594" indent="-228594">
              <a:tabLst>
                <a:tab pos="228594" algn="l"/>
              </a:tabLst>
            </a:pPr>
            <a:endParaRPr lang="en-US" dirty="0"/>
          </a:p>
          <a:p>
            <a:pPr marL="228594" indent="-228594">
              <a:tabLst>
                <a:tab pos="228594" algn="l"/>
              </a:tabLst>
            </a:pPr>
            <a:r>
              <a:rPr lang="en-US" dirty="0">
                <a:cs typeface="Times New Roman" pitchFamily="18" charset="0"/>
              </a:rPr>
              <a:t>In this </a:t>
            </a:r>
            <a:r>
              <a:rPr lang="en-US" dirty="0" smtClean="0">
                <a:cs typeface="Times New Roman" pitchFamily="18" charset="0"/>
              </a:rPr>
              <a:t>exercise, use </a:t>
            </a:r>
            <a:r>
              <a:rPr lang="en-US" dirty="0">
                <a:cs typeface="Times New Roman" pitchFamily="18" charset="0"/>
              </a:rPr>
              <a:t>Measurement and Automation Explorer (MAX) to test</a:t>
            </a:r>
          </a:p>
          <a:p>
            <a:pPr marL="228594" indent="-228594">
              <a:spcBef>
                <a:spcPct val="0"/>
              </a:spcBef>
              <a:tabLst>
                <a:tab pos="228594" algn="l"/>
              </a:tabLst>
            </a:pPr>
            <a:r>
              <a:rPr lang="en-US" dirty="0" smtClean="0">
                <a:cs typeface="Times New Roman" pitchFamily="18" charset="0"/>
              </a:rPr>
              <a:t>your USB-6009 </a:t>
            </a:r>
            <a:r>
              <a:rPr lang="en-US" dirty="0">
                <a:cs typeface="Times New Roman" pitchFamily="18" charset="0"/>
              </a:rPr>
              <a:t>DAQ device. </a:t>
            </a:r>
          </a:p>
          <a:p>
            <a:pPr marL="219845" indent="-219845">
              <a:tabLst>
                <a:tab pos="228594" algn="l"/>
              </a:tabLst>
            </a:pPr>
            <a:r>
              <a:rPr lang="en-US" dirty="0">
                <a:cs typeface="Times New Roman" pitchFamily="18" charset="0"/>
              </a:rPr>
              <a:t>1. 	Launch MAX by double-clicking the icon on the desktop or by selecting </a:t>
            </a:r>
            <a:r>
              <a:rPr lang="en-US" b="1" dirty="0">
                <a:cs typeface="Times New Roman" pitchFamily="18" charset="0"/>
              </a:rPr>
              <a:t>Start</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Programs»National</a:t>
            </a:r>
            <a:r>
              <a:rPr lang="en-US" b="1" dirty="0" smtClean="0">
                <a:cs typeface="Times New Roman" pitchFamily="18" charset="0"/>
              </a:rPr>
              <a:t> </a:t>
            </a:r>
            <a:r>
              <a:rPr lang="en-US" b="1" dirty="0" err="1">
                <a:cs typeface="Times New Roman" pitchFamily="18" charset="0"/>
              </a:rPr>
              <a:t>Instruments»Measurement</a:t>
            </a:r>
            <a:r>
              <a:rPr lang="en-US" b="1" dirty="0">
                <a:cs typeface="Times New Roman" pitchFamily="18" charset="0"/>
              </a:rPr>
              <a:t> &amp; Automation</a:t>
            </a:r>
            <a:r>
              <a:rPr lang="en-US" dirty="0">
                <a:cs typeface="Times New Roman" pitchFamily="18" charset="0"/>
              </a:rPr>
              <a:t>.</a:t>
            </a:r>
          </a:p>
          <a:p>
            <a:pPr marL="219845" indent="-219845">
              <a:tabLst>
                <a:tab pos="228594" algn="l"/>
              </a:tabLst>
            </a:pPr>
            <a:r>
              <a:rPr lang="en-US" dirty="0">
                <a:cs typeface="Times New Roman" pitchFamily="18" charset="0"/>
              </a:rPr>
              <a:t>2. 	Expand the </a:t>
            </a:r>
            <a:r>
              <a:rPr lang="en-US" b="1" dirty="0">
                <a:cs typeface="Times New Roman" pitchFamily="18" charset="0"/>
              </a:rPr>
              <a:t>Devices and Interfaces</a:t>
            </a:r>
            <a:r>
              <a:rPr lang="en-US" dirty="0">
                <a:cs typeface="Times New Roman" pitchFamily="18" charset="0"/>
              </a:rPr>
              <a:t> section to view the installed National Instruments devices. MAX displays the National Instruments hardware and software in the computer. </a:t>
            </a:r>
          </a:p>
          <a:p>
            <a:pPr marL="219845" indent="-219845">
              <a:tabLst>
                <a:tab pos="228594" algn="l"/>
              </a:tabLst>
            </a:pPr>
            <a:r>
              <a:rPr lang="en-US" dirty="0">
                <a:cs typeface="Times New Roman" pitchFamily="18" charset="0"/>
              </a:rPr>
              <a:t>3. 	Expand the </a:t>
            </a:r>
            <a:r>
              <a:rPr lang="en-US" b="1" dirty="0">
                <a:cs typeface="Times New Roman" pitchFamily="18" charset="0"/>
              </a:rPr>
              <a:t>NI-</a:t>
            </a:r>
            <a:r>
              <a:rPr lang="en-US" b="1" dirty="0" err="1">
                <a:cs typeface="Times New Roman" pitchFamily="18" charset="0"/>
              </a:rPr>
              <a:t>DAQmx</a:t>
            </a:r>
            <a:r>
              <a:rPr lang="en-US" b="1" dirty="0">
                <a:cs typeface="Times New Roman" pitchFamily="18" charset="0"/>
              </a:rPr>
              <a:t> Devices</a:t>
            </a:r>
            <a:r>
              <a:rPr lang="en-US" dirty="0">
                <a:cs typeface="Times New Roman" pitchFamily="18" charset="0"/>
              </a:rPr>
              <a:t> section to view the installed hardware that is compatible with NI-</a:t>
            </a:r>
            <a:r>
              <a:rPr lang="en-US" dirty="0" err="1">
                <a:cs typeface="Times New Roman" pitchFamily="18" charset="0"/>
              </a:rPr>
              <a:t>DAQmx</a:t>
            </a:r>
            <a:r>
              <a:rPr lang="en-US" dirty="0">
                <a:cs typeface="Times New Roman" pitchFamily="18" charset="0"/>
              </a:rPr>
              <a:t>. The device number appears in quotes following the device name. The data acquisition VIs use this device number to determine which device performs DAQ operations. </a:t>
            </a:r>
            <a:r>
              <a:rPr lang="en-US" dirty="0" smtClean="0">
                <a:cs typeface="Times New Roman" pitchFamily="18" charset="0"/>
              </a:rPr>
              <a:t>Your hardware is </a:t>
            </a:r>
            <a:r>
              <a:rPr lang="en-US" dirty="0">
                <a:cs typeface="Times New Roman" pitchFamily="18" charset="0"/>
              </a:rPr>
              <a:t>listed as NI USB-6009: “</a:t>
            </a:r>
            <a:r>
              <a:rPr lang="en-US" dirty="0" smtClean="0">
                <a:cs typeface="Times New Roman" pitchFamily="18" charset="0"/>
              </a:rPr>
              <a:t>Dev1.”</a:t>
            </a:r>
            <a:endParaRPr lang="en-US" dirty="0">
              <a:cs typeface="Times New Roman" pitchFamily="18" charset="0"/>
            </a:endParaRPr>
          </a:p>
          <a:p>
            <a:pPr marL="219845" indent="-219845">
              <a:buFontTx/>
              <a:buAutoNum type="arabicPeriod" startAt="4"/>
              <a:tabLst>
                <a:tab pos="228594" algn="l"/>
              </a:tabLst>
            </a:pPr>
            <a:r>
              <a:rPr lang="en-US" dirty="0">
                <a:cs typeface="Times New Roman" pitchFamily="18" charset="0"/>
              </a:rPr>
              <a:t>Perform a self-test on the device by right-clicking it in the configuration tree and choosing </a:t>
            </a:r>
            <a:r>
              <a:rPr lang="en-US" b="1" dirty="0">
                <a:cs typeface="Times New Roman" pitchFamily="18" charset="0"/>
              </a:rPr>
              <a:t>Self-Test</a:t>
            </a:r>
            <a:r>
              <a:rPr lang="en-US" dirty="0">
                <a:cs typeface="Times New Roman" pitchFamily="18" charset="0"/>
              </a:rPr>
              <a:t> or clicking </a:t>
            </a:r>
            <a:r>
              <a:rPr lang="en-US" b="1" dirty="0" smtClean="0">
                <a:cs typeface="Times New Roman" pitchFamily="18" charset="0"/>
              </a:rPr>
              <a:t>Self-Test</a:t>
            </a:r>
            <a:r>
              <a:rPr lang="en-US" dirty="0" smtClean="0">
                <a:cs typeface="Times New Roman" pitchFamily="18" charset="0"/>
              </a:rPr>
              <a:t> </a:t>
            </a:r>
            <a:r>
              <a:rPr lang="en-US" dirty="0">
                <a:cs typeface="Times New Roman" pitchFamily="18" charset="0"/>
              </a:rPr>
              <a:t>along the top of the window. This tests the system resources assigned to the device. The device should pass the test because it is already configured. </a:t>
            </a:r>
          </a:p>
          <a:p>
            <a:pPr marL="219845" indent="-219845">
              <a:buFontTx/>
              <a:buAutoNum type="arabicPeriod" startAt="4"/>
              <a:tabLst>
                <a:tab pos="228594" algn="l"/>
              </a:tabLst>
            </a:pPr>
            <a:r>
              <a:rPr lang="en-US" dirty="0">
                <a:cs typeface="Times New Roman" pitchFamily="18" charset="0"/>
              </a:rPr>
              <a:t>Check the </a:t>
            </a:r>
            <a:r>
              <a:rPr lang="en-US" dirty="0" err="1">
                <a:cs typeface="Times New Roman" pitchFamily="18" charset="0"/>
              </a:rPr>
              <a:t>pinout</a:t>
            </a:r>
            <a:r>
              <a:rPr lang="en-US" dirty="0">
                <a:cs typeface="Times New Roman" pitchFamily="18" charset="0"/>
              </a:rPr>
              <a:t> for your device. Right-click the device in the configuration tree and select </a:t>
            </a:r>
            <a:r>
              <a:rPr lang="en-US" b="1" dirty="0">
                <a:cs typeface="Times New Roman" pitchFamily="18" charset="0"/>
              </a:rPr>
              <a:t>Device </a:t>
            </a:r>
            <a:r>
              <a:rPr lang="en-US" b="1" dirty="0" err="1">
                <a:cs typeface="Times New Roman" pitchFamily="18" charset="0"/>
              </a:rPr>
              <a:t>Pinouts</a:t>
            </a:r>
            <a:r>
              <a:rPr lang="en-US" b="1" dirty="0">
                <a:cs typeface="Times New Roman" pitchFamily="18" charset="0"/>
              </a:rPr>
              <a:t> </a:t>
            </a:r>
            <a:r>
              <a:rPr lang="en-US" dirty="0">
                <a:cs typeface="Times New Roman" pitchFamily="18" charset="0"/>
              </a:rPr>
              <a:t>or click </a:t>
            </a:r>
            <a:r>
              <a:rPr lang="en-US" b="1" dirty="0" smtClean="0">
                <a:cs typeface="Times New Roman" pitchFamily="18" charset="0"/>
              </a:rPr>
              <a:t>Device </a:t>
            </a:r>
            <a:r>
              <a:rPr lang="en-US" b="1" dirty="0" err="1" smtClean="0">
                <a:cs typeface="Times New Roman" pitchFamily="18" charset="0"/>
              </a:rPr>
              <a:t>Pinouts</a:t>
            </a:r>
            <a:r>
              <a:rPr lang="en-US" b="1" dirty="0" smtClean="0">
                <a:cs typeface="Times New Roman" pitchFamily="18" charset="0"/>
              </a:rPr>
              <a:t> </a:t>
            </a:r>
            <a:r>
              <a:rPr lang="en-US" dirty="0">
                <a:cs typeface="Times New Roman" pitchFamily="18" charset="0"/>
              </a:rPr>
              <a:t>along the top of the center window. </a:t>
            </a:r>
          </a:p>
          <a:p>
            <a:pPr marL="219845" indent="-219845">
              <a:buFontTx/>
              <a:buAutoNum type="arabicPeriod" startAt="4"/>
              <a:tabLst>
                <a:tab pos="228594" algn="l"/>
              </a:tabLst>
            </a:pPr>
            <a:r>
              <a:rPr lang="en-US" dirty="0">
                <a:cs typeface="Times New Roman" pitchFamily="18" charset="0"/>
              </a:rPr>
              <a:t>Open the test panels. Right-click the device in the configuration tree and select </a:t>
            </a:r>
            <a:r>
              <a:rPr lang="en-US" b="1" dirty="0">
                <a:cs typeface="Times New Roman" pitchFamily="18" charset="0"/>
              </a:rPr>
              <a:t>Test Panels…</a:t>
            </a:r>
            <a:r>
              <a:rPr lang="en-US" dirty="0">
                <a:cs typeface="Times New Roman" pitchFamily="18" charset="0"/>
              </a:rPr>
              <a:t> or click </a:t>
            </a:r>
            <a:r>
              <a:rPr lang="en-US" b="1" dirty="0" smtClean="0">
                <a:cs typeface="Times New Roman" pitchFamily="18" charset="0"/>
              </a:rPr>
              <a:t>Test </a:t>
            </a:r>
            <a:r>
              <a:rPr lang="en-US" b="1" dirty="0">
                <a:cs typeface="Times New Roman" pitchFamily="18" charset="0"/>
              </a:rPr>
              <a:t>Panels</a:t>
            </a:r>
            <a:r>
              <a:rPr lang="en-US" b="1" dirty="0" smtClean="0">
                <a:cs typeface="Times New Roman" pitchFamily="18" charset="0"/>
              </a:rPr>
              <a:t>… </a:t>
            </a:r>
            <a:r>
              <a:rPr lang="en-US" dirty="0">
                <a:cs typeface="Times New Roman" pitchFamily="18" charset="0"/>
              </a:rPr>
              <a:t>along the top of the center window. </a:t>
            </a:r>
            <a:r>
              <a:rPr lang="en-US" dirty="0" smtClean="0">
                <a:cs typeface="Times New Roman" pitchFamily="18" charset="0"/>
              </a:rPr>
              <a:t>With test panels, you can </a:t>
            </a:r>
            <a:r>
              <a:rPr lang="en-US" dirty="0">
                <a:cs typeface="Times New Roman" pitchFamily="18" charset="0"/>
              </a:rPr>
              <a:t>test the available functionality of your device, analog input/output, digital input/output, and counter input/output without doing any programming. </a:t>
            </a:r>
          </a:p>
          <a:p>
            <a:pPr marL="219845" indent="-219845">
              <a:buFontTx/>
              <a:buAutoNum type="arabicPeriod" startAt="4"/>
              <a:tabLst>
                <a:tab pos="228594" algn="l"/>
              </a:tabLst>
            </a:pPr>
            <a:r>
              <a:rPr lang="en-US" dirty="0">
                <a:cs typeface="Times New Roman" pitchFamily="18" charset="0"/>
              </a:rPr>
              <a:t>On the </a:t>
            </a:r>
            <a:r>
              <a:rPr lang="en-US" b="1" dirty="0">
                <a:cs typeface="Times New Roman" pitchFamily="18" charset="0"/>
              </a:rPr>
              <a:t>Analog Input</a:t>
            </a:r>
            <a:r>
              <a:rPr lang="en-US" dirty="0">
                <a:cs typeface="Times New Roman" pitchFamily="18" charset="0"/>
              </a:rPr>
              <a:t> tab of the test panels, change </a:t>
            </a:r>
            <a:r>
              <a:rPr lang="en-US" b="1" dirty="0">
                <a:cs typeface="Times New Roman" pitchFamily="18" charset="0"/>
              </a:rPr>
              <a:t>Mode</a:t>
            </a:r>
            <a:r>
              <a:rPr lang="en-US" dirty="0">
                <a:cs typeface="Times New Roman" pitchFamily="18" charset="0"/>
              </a:rPr>
              <a:t> to “Continuous” and </a:t>
            </a:r>
            <a:r>
              <a:rPr lang="en-US" b="1" dirty="0">
                <a:cs typeface="Times New Roman" pitchFamily="18" charset="0"/>
              </a:rPr>
              <a:t>Rate</a:t>
            </a:r>
            <a:r>
              <a:rPr lang="en-US" dirty="0">
                <a:cs typeface="Times New Roman" pitchFamily="18" charset="0"/>
              </a:rPr>
              <a:t> to </a:t>
            </a:r>
            <a:r>
              <a:rPr lang="en-US" dirty="0" smtClean="0">
                <a:cs typeface="Times New Roman" pitchFamily="18" charset="0"/>
              </a:rPr>
              <a:t>“10,000 </a:t>
            </a:r>
            <a:r>
              <a:rPr lang="en-US" dirty="0">
                <a:cs typeface="Times New Roman" pitchFamily="18" charset="0"/>
              </a:rPr>
              <a:t>Hz</a:t>
            </a:r>
            <a:r>
              <a:rPr lang="en-US" dirty="0" smtClean="0">
                <a:cs typeface="Times New Roman" pitchFamily="18" charset="0"/>
              </a:rPr>
              <a:t>.” </a:t>
            </a:r>
            <a:r>
              <a:rPr lang="en-US" dirty="0">
                <a:cs typeface="Times New Roman" pitchFamily="18" charset="0"/>
              </a:rPr>
              <a:t>Click </a:t>
            </a:r>
            <a:r>
              <a:rPr lang="en-US" b="1" dirty="0" smtClean="0">
                <a:cs typeface="Times New Roman" pitchFamily="18" charset="0"/>
              </a:rPr>
              <a:t>Start</a:t>
            </a:r>
            <a:r>
              <a:rPr lang="en-US" dirty="0" smtClean="0">
                <a:cs typeface="Times New Roman" pitchFamily="18" charset="0"/>
              </a:rPr>
              <a:t> </a:t>
            </a:r>
            <a:r>
              <a:rPr lang="en-US" dirty="0">
                <a:cs typeface="Times New Roman" pitchFamily="18" charset="0"/>
              </a:rPr>
              <a:t>and hum or whistle into your microphone to observe the signal that is plotted. Click </a:t>
            </a:r>
            <a:r>
              <a:rPr lang="en-US" b="1" dirty="0" smtClean="0">
                <a:cs typeface="Times New Roman" pitchFamily="18" charset="0"/>
              </a:rPr>
              <a:t>Stop</a:t>
            </a:r>
            <a:r>
              <a:rPr lang="en-US" dirty="0" smtClean="0">
                <a:cs typeface="Times New Roman" pitchFamily="18" charset="0"/>
              </a:rPr>
              <a:t> </a:t>
            </a:r>
            <a:r>
              <a:rPr lang="en-US" dirty="0">
                <a:cs typeface="Times New Roman" pitchFamily="18" charset="0"/>
              </a:rPr>
              <a:t>when you are done. </a:t>
            </a:r>
          </a:p>
          <a:p>
            <a:pPr marL="219845" indent="-219845">
              <a:buFontTx/>
              <a:buAutoNum type="arabicPeriod" startAt="4"/>
              <a:tabLst>
                <a:tab pos="228594" algn="l"/>
              </a:tabLst>
            </a:pPr>
            <a:r>
              <a:rPr lang="en-US" dirty="0">
                <a:cs typeface="Times New Roman" pitchFamily="18" charset="0"/>
              </a:rPr>
              <a:t>On the </a:t>
            </a:r>
            <a:r>
              <a:rPr lang="en-US" b="1" dirty="0">
                <a:cs typeface="Times New Roman" pitchFamily="18" charset="0"/>
              </a:rPr>
              <a:t>Digital I/O</a:t>
            </a:r>
            <a:r>
              <a:rPr lang="en-US" dirty="0">
                <a:cs typeface="Times New Roman" pitchFamily="18" charset="0"/>
              </a:rPr>
              <a:t> </a:t>
            </a:r>
            <a:r>
              <a:rPr lang="en-US" dirty="0" smtClean="0">
                <a:cs typeface="Times New Roman" pitchFamily="18" charset="0"/>
              </a:rPr>
              <a:t>tab, </a:t>
            </a:r>
            <a:r>
              <a:rPr lang="en-US" dirty="0">
                <a:cs typeface="Times New Roman" pitchFamily="18" charset="0"/>
              </a:rPr>
              <a:t>notice that initially the port is configured to be all input. Observe under </a:t>
            </a:r>
            <a:r>
              <a:rPr lang="en-US" b="1" dirty="0">
                <a:cs typeface="Times New Roman" pitchFamily="18" charset="0"/>
              </a:rPr>
              <a:t>Select State</a:t>
            </a:r>
            <a:r>
              <a:rPr lang="en-US" dirty="0">
                <a:cs typeface="Times New Roman" pitchFamily="18" charset="0"/>
              </a:rPr>
              <a:t> the LEDs that represent the state of the input lines. Click the </a:t>
            </a:r>
            <a:r>
              <a:rPr lang="en-US" b="1" dirty="0" smtClean="0">
                <a:cs typeface="Times New Roman" pitchFamily="18" charset="0"/>
              </a:rPr>
              <a:t>All Output </a:t>
            </a:r>
            <a:r>
              <a:rPr lang="en-US" dirty="0">
                <a:cs typeface="Times New Roman" pitchFamily="18" charset="0"/>
              </a:rPr>
              <a:t>button under </a:t>
            </a:r>
            <a:r>
              <a:rPr lang="en-US" b="1" dirty="0">
                <a:cs typeface="Times New Roman" pitchFamily="18" charset="0"/>
              </a:rPr>
              <a:t>Select Direction</a:t>
            </a:r>
            <a:r>
              <a:rPr lang="en-US" dirty="0">
                <a:cs typeface="Times New Roman" pitchFamily="18" charset="0"/>
              </a:rPr>
              <a:t>. Notice you now have switches under </a:t>
            </a:r>
            <a:r>
              <a:rPr lang="en-US" b="1" dirty="0">
                <a:cs typeface="Times New Roman" pitchFamily="18" charset="0"/>
              </a:rPr>
              <a:t>Select State</a:t>
            </a:r>
            <a:r>
              <a:rPr lang="en-US" dirty="0">
                <a:cs typeface="Times New Roman" pitchFamily="18" charset="0"/>
              </a:rPr>
              <a:t> to specify the output state of the different lines. Toggle line 0 and watch the LED light up. Click </a:t>
            </a:r>
            <a:r>
              <a:rPr lang="en-US" b="1" dirty="0" smtClean="0">
                <a:cs typeface="Times New Roman" pitchFamily="18" charset="0"/>
              </a:rPr>
              <a:t>Close</a:t>
            </a:r>
            <a:r>
              <a:rPr lang="en-US" dirty="0" smtClean="0">
                <a:cs typeface="Times New Roman" pitchFamily="18" charset="0"/>
              </a:rPr>
              <a:t> </a:t>
            </a:r>
            <a:r>
              <a:rPr lang="en-US" dirty="0">
                <a:cs typeface="Times New Roman" pitchFamily="18" charset="0"/>
              </a:rPr>
              <a:t>to close the test panels.</a:t>
            </a:r>
          </a:p>
          <a:p>
            <a:pPr marL="219845" indent="-219845">
              <a:buFontTx/>
              <a:buAutoNum type="arabicPeriod" startAt="4"/>
              <a:tabLst>
                <a:tab pos="228594" algn="l"/>
              </a:tabLst>
            </a:pPr>
            <a:r>
              <a:rPr lang="en-US" dirty="0">
                <a:cs typeface="Times New Roman" pitchFamily="18" charset="0"/>
              </a:rPr>
              <a:t>Close MAX.</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2" name="Rectangle 4"/>
          <p:cNvSpPr>
            <a:spLocks noChangeArrowheads="1"/>
          </p:cNvSpPr>
          <p:nvPr/>
        </p:nvSpPr>
        <p:spPr bwMode="auto">
          <a:xfrm>
            <a:off x="546696" y="4330700"/>
            <a:ext cx="3452062" cy="293030"/>
          </a:xfrm>
          <a:prstGeom prst="rect">
            <a:avLst/>
          </a:prstGeom>
          <a:noFill/>
          <a:ln w="12700" algn="ctr">
            <a:noFill/>
            <a:miter lim="800000"/>
            <a:headEnd/>
            <a:tailEnd/>
          </a:ln>
          <a:effectLst/>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1 (Track A)</a:t>
            </a:r>
            <a:endParaRPr lang="en-US" sz="1300" dirty="0"/>
          </a:p>
        </p:txBody>
      </p:sp>
      <p:pic>
        <p:nvPicPr>
          <p:cNvPr id="6" name="Picture 5" descr="MAX window page 13.jpg"/>
          <p:cNvPicPr>
            <a:picLocks noChangeAspect="1"/>
          </p:cNvPicPr>
          <p:nvPr/>
        </p:nvPicPr>
        <p:blipFill>
          <a:blip r:embed="rId3"/>
          <a:stretch>
            <a:fillRect/>
          </a:stretch>
        </p:blipFill>
        <p:spPr>
          <a:xfrm>
            <a:off x="565151" y="939801"/>
            <a:ext cx="6013450" cy="2923535"/>
          </a:xfrm>
          <a:prstGeom prst="rect">
            <a:avLst/>
          </a:prstGeom>
        </p:spPr>
      </p:pic>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458" name="Rectangle 2"/>
          <p:cNvSpPr>
            <a:spLocks noGrp="1" noChangeArrowheads="1"/>
          </p:cNvSpPr>
          <p:nvPr>
            <p:ph type="body" idx="1"/>
          </p:nvPr>
        </p:nvSpPr>
        <p:spPr>
          <a:xfrm>
            <a:off x="931863" y="530226"/>
            <a:ext cx="5133975" cy="8047038"/>
          </a:xfrm>
        </p:spPr>
        <p:txBody>
          <a:bodyPr/>
          <a:lstStyle/>
          <a:p>
            <a:pPr>
              <a:tabLst>
                <a:tab pos="228594" algn="l"/>
              </a:tabLst>
            </a:pPr>
            <a:r>
              <a:rPr lang="en-US" sz="1300" b="1" dirty="0">
                <a:latin typeface="Arial Narrow" pitchFamily="34" charset="0"/>
              </a:rPr>
              <a:t>Exercise 1 – Setting Up Your Device (Track B)</a:t>
            </a:r>
          </a:p>
          <a:p>
            <a:pPr>
              <a:tabLst>
                <a:tab pos="228594" algn="l"/>
              </a:tabLst>
            </a:pPr>
            <a:endParaRPr lang="en-US" dirty="0">
              <a:latin typeface="Times" pitchFamily="18" charset="0"/>
            </a:endParaRPr>
          </a:p>
          <a:p>
            <a:pPr>
              <a:tabLst>
                <a:tab pos="228594" algn="l"/>
              </a:tabLst>
            </a:pPr>
            <a:r>
              <a:rPr lang="en-US" dirty="0">
                <a:cs typeface="Times New Roman" pitchFamily="18" charset="0"/>
              </a:rPr>
              <a:t>In this </a:t>
            </a:r>
            <a:r>
              <a:rPr lang="en-US" dirty="0" smtClean="0">
                <a:cs typeface="Times New Roman" pitchFamily="18" charset="0"/>
              </a:rPr>
              <a:t>exercise, use </a:t>
            </a:r>
            <a:r>
              <a:rPr lang="en-US" dirty="0">
                <a:cs typeface="Times New Roman" pitchFamily="18" charset="0"/>
              </a:rPr>
              <a:t>Measurement and Automation Explorer (MAX) to configure a simulated DAQ device. </a:t>
            </a:r>
          </a:p>
          <a:p>
            <a:pPr marL="219845" lvl="1" indent="-219845">
              <a:buFontTx/>
              <a:buAutoNum type="arabicPeriod"/>
              <a:tabLst>
                <a:tab pos="228594" algn="l"/>
              </a:tabLst>
            </a:pPr>
            <a:r>
              <a:rPr lang="en-US" dirty="0">
                <a:cs typeface="Times New Roman" pitchFamily="18" charset="0"/>
              </a:rPr>
              <a:t>Launch MAX by double-clicking the icon on the desktop or by selecting </a:t>
            </a:r>
            <a:r>
              <a:rPr lang="en-US" b="1" err="1">
                <a:cs typeface="Times New Roman" pitchFamily="18" charset="0"/>
              </a:rPr>
              <a:t>Start</a:t>
            </a:r>
            <a:r>
              <a:rPr lang="en-US" b="1" smtClean="0">
                <a:cs typeface="Times New Roman" pitchFamily="18" charset="0"/>
              </a:rPr>
              <a:t>»</a:t>
            </a:r>
            <a:br>
              <a:rPr lang="en-US" b="1" smtClean="0">
                <a:cs typeface="Times New Roman" pitchFamily="18" charset="0"/>
              </a:rPr>
            </a:br>
            <a:r>
              <a:rPr lang="en-US" b="1" smtClean="0">
                <a:cs typeface="Times New Roman" pitchFamily="18" charset="0"/>
              </a:rPr>
              <a:t>Programs»National</a:t>
            </a:r>
            <a:r>
              <a:rPr lang="en-US" b="1" dirty="0" smtClean="0">
                <a:cs typeface="Times New Roman" pitchFamily="18" charset="0"/>
              </a:rPr>
              <a:t> </a:t>
            </a:r>
            <a:r>
              <a:rPr lang="en-US" b="1" dirty="0" err="1">
                <a:cs typeface="Times New Roman" pitchFamily="18" charset="0"/>
              </a:rPr>
              <a:t>Instruments»Measurement</a:t>
            </a:r>
            <a:r>
              <a:rPr lang="en-US" b="1" dirty="0">
                <a:cs typeface="Times New Roman" pitchFamily="18" charset="0"/>
              </a:rPr>
              <a:t> &amp; Automation</a:t>
            </a:r>
            <a:r>
              <a:rPr lang="en-US" dirty="0">
                <a:cs typeface="Times New Roman" pitchFamily="18" charset="0"/>
              </a:rPr>
              <a:t>.</a:t>
            </a:r>
          </a:p>
          <a:p>
            <a:pPr marL="219845" lvl="1" indent="-219845">
              <a:buFontTx/>
              <a:buAutoNum type="arabicPeriod"/>
              <a:tabLst>
                <a:tab pos="228594" algn="l"/>
              </a:tabLst>
            </a:pPr>
            <a:r>
              <a:rPr lang="en-US" dirty="0">
                <a:cs typeface="Times New Roman" pitchFamily="18" charset="0"/>
              </a:rPr>
              <a:t>Expand the </a:t>
            </a:r>
            <a:r>
              <a:rPr lang="en-US" b="1" dirty="0">
                <a:cs typeface="Times New Roman" pitchFamily="18" charset="0"/>
              </a:rPr>
              <a:t>Devices and Interfaces</a:t>
            </a:r>
            <a:r>
              <a:rPr lang="en-US" dirty="0">
                <a:cs typeface="Times New Roman" pitchFamily="18" charset="0"/>
              </a:rPr>
              <a:t> section to view the installed National Instruments devices. MAX displays the National Instruments hardware and software in the computer. The device number appears in quotes following the device name. The data acquisition VIs use this device number to determine which device performs DAQ operations. </a:t>
            </a:r>
          </a:p>
          <a:p>
            <a:pPr marL="219845" lvl="1" indent="-219845">
              <a:buFontTx/>
              <a:buAutoNum type="arabicPeriod"/>
              <a:tabLst>
                <a:tab pos="228594" algn="l"/>
              </a:tabLst>
            </a:pPr>
            <a:r>
              <a:rPr lang="en-US" dirty="0">
                <a:cs typeface="Times New Roman" pitchFamily="18" charset="0"/>
              </a:rPr>
              <a:t>Create a simulated DAQ device for use later in this course. Simulated devices are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a </a:t>
            </a:r>
            <a:r>
              <a:rPr lang="en-US" dirty="0">
                <a:cs typeface="Times New Roman" pitchFamily="18" charset="0"/>
              </a:rPr>
              <a:t>powerful tool for development without having hardware physically installed in your computer. Right-click </a:t>
            </a:r>
            <a:r>
              <a:rPr lang="en-US" b="1" dirty="0">
                <a:cs typeface="Times New Roman" pitchFamily="18" charset="0"/>
              </a:rPr>
              <a:t>Devices and Interfaces</a:t>
            </a:r>
            <a:r>
              <a:rPr lang="en-US" dirty="0">
                <a:cs typeface="Times New Roman" pitchFamily="18" charset="0"/>
              </a:rPr>
              <a:t> and select </a:t>
            </a:r>
            <a:r>
              <a:rPr lang="en-US" b="1" dirty="0">
                <a:cs typeface="Times New Roman" pitchFamily="18" charset="0"/>
              </a:rPr>
              <a:t>Create New</a:t>
            </a:r>
            <a:r>
              <a:rPr lang="en-US" b="1" dirty="0" smtClean="0">
                <a:cs typeface="Times New Roman" pitchFamily="18" charset="0"/>
              </a:rPr>
              <a:t>…»</a:t>
            </a:r>
            <a:br>
              <a:rPr lang="en-US" b="1" dirty="0" smtClean="0">
                <a:cs typeface="Times New Roman" pitchFamily="18" charset="0"/>
              </a:rPr>
            </a:br>
            <a:r>
              <a:rPr lang="en-US" b="1" dirty="0" smtClean="0">
                <a:cs typeface="Times New Roman" pitchFamily="18" charset="0"/>
              </a:rPr>
              <a:t>NI-</a:t>
            </a:r>
            <a:r>
              <a:rPr lang="en-US" b="1" dirty="0" err="1" smtClean="0">
                <a:cs typeface="Times New Roman" pitchFamily="18" charset="0"/>
              </a:rPr>
              <a:t>DAQmx</a:t>
            </a:r>
            <a:r>
              <a:rPr lang="en-US" b="1" dirty="0" smtClean="0">
                <a:cs typeface="Times New Roman" pitchFamily="18" charset="0"/>
              </a:rPr>
              <a:t> </a:t>
            </a:r>
            <a:r>
              <a:rPr lang="en-US" b="1" dirty="0">
                <a:cs typeface="Times New Roman" pitchFamily="18" charset="0"/>
              </a:rPr>
              <a:t>Simulated Device</a:t>
            </a:r>
            <a:r>
              <a:rPr lang="en-US" dirty="0">
                <a:cs typeface="Times New Roman" pitchFamily="18" charset="0"/>
              </a:rPr>
              <a:t>. Click </a:t>
            </a:r>
            <a:r>
              <a:rPr lang="en-US" b="1" dirty="0" smtClean="0">
                <a:cs typeface="Times New Roman" pitchFamily="18" charset="0"/>
              </a:rPr>
              <a:t>Finish</a:t>
            </a:r>
            <a:r>
              <a:rPr lang="en-US" dirty="0" smtClean="0">
                <a:cs typeface="Times New Roman" pitchFamily="18" charset="0"/>
              </a:rPr>
              <a:t>. The simulated device appears yellow in color.</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Expand the M Series DAQ section. Select </a:t>
            </a:r>
            <a:r>
              <a:rPr lang="en-US" b="1" dirty="0">
                <a:cs typeface="Times New Roman" pitchFamily="18" charset="0"/>
              </a:rPr>
              <a:t>PCI-6220</a:t>
            </a:r>
            <a:r>
              <a:rPr lang="en-US" dirty="0">
                <a:cs typeface="Times New Roman" pitchFamily="18" charset="0"/>
              </a:rPr>
              <a:t> or any other PCI device of your choice.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The NI-</a:t>
            </a:r>
            <a:r>
              <a:rPr lang="en-US" dirty="0" err="1">
                <a:cs typeface="Times New Roman" pitchFamily="18" charset="0"/>
              </a:rPr>
              <a:t>DAQmx</a:t>
            </a:r>
            <a:r>
              <a:rPr lang="en-US" dirty="0">
                <a:cs typeface="Times New Roman" pitchFamily="18" charset="0"/>
              </a:rPr>
              <a:t> Devices folder </a:t>
            </a:r>
            <a:r>
              <a:rPr lang="en-US" dirty="0" smtClean="0">
                <a:cs typeface="Times New Roman" pitchFamily="18" charset="0"/>
              </a:rPr>
              <a:t>expands to show a new </a:t>
            </a:r>
            <a:r>
              <a:rPr lang="en-US" dirty="0">
                <a:cs typeface="Times New Roman" pitchFamily="18" charset="0"/>
              </a:rPr>
              <a:t>entry for PCI-6220: “</a:t>
            </a:r>
            <a:r>
              <a:rPr lang="en-US" dirty="0" smtClean="0">
                <a:cs typeface="Times New Roman" pitchFamily="18" charset="0"/>
              </a:rPr>
              <a:t>Dev1.” </a:t>
            </a:r>
            <a:r>
              <a:rPr lang="en-US" dirty="0">
                <a:cs typeface="Times New Roman" pitchFamily="18" charset="0"/>
              </a:rPr>
              <a:t>You have now created a simulated </a:t>
            </a:r>
            <a:r>
              <a:rPr lang="en-US" dirty="0" smtClean="0">
                <a:cs typeface="Times New Roman" pitchFamily="18" charset="0"/>
              </a:rPr>
              <a:t>device.</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Perform a self-test on the device by right-clicking it in the configuration tree and choosing </a:t>
            </a:r>
            <a:r>
              <a:rPr lang="en-US" b="1" dirty="0">
                <a:cs typeface="Times New Roman" pitchFamily="18" charset="0"/>
              </a:rPr>
              <a:t>Self-Test</a:t>
            </a:r>
            <a:r>
              <a:rPr lang="en-US" dirty="0">
                <a:cs typeface="Times New Roman" pitchFamily="18" charset="0"/>
              </a:rPr>
              <a:t> or clicking </a:t>
            </a:r>
            <a:r>
              <a:rPr lang="en-US" b="1" dirty="0" smtClean="0">
                <a:cs typeface="Times New Roman" pitchFamily="18" charset="0"/>
              </a:rPr>
              <a:t>Self-Test</a:t>
            </a:r>
            <a:r>
              <a:rPr lang="en-US" dirty="0" smtClean="0">
                <a:cs typeface="Times New Roman" pitchFamily="18" charset="0"/>
              </a:rPr>
              <a:t> </a:t>
            </a:r>
            <a:r>
              <a:rPr lang="en-US" dirty="0">
                <a:cs typeface="Times New Roman" pitchFamily="18" charset="0"/>
              </a:rPr>
              <a:t>along the top of the window. This tests the system resources assigned to the device. The device should pass the test because it is already configured. </a:t>
            </a:r>
          </a:p>
          <a:p>
            <a:pPr marL="219845" lvl="1" indent="-219845">
              <a:buFontTx/>
              <a:buAutoNum type="arabicPeriod"/>
              <a:tabLst>
                <a:tab pos="228594" algn="l"/>
              </a:tabLst>
            </a:pPr>
            <a:r>
              <a:rPr lang="en-US" dirty="0">
                <a:cs typeface="Times New Roman" pitchFamily="18" charset="0"/>
              </a:rPr>
              <a:t>Check the </a:t>
            </a:r>
            <a:r>
              <a:rPr lang="en-US" dirty="0" err="1">
                <a:cs typeface="Times New Roman" pitchFamily="18" charset="0"/>
              </a:rPr>
              <a:t>pinout</a:t>
            </a:r>
            <a:r>
              <a:rPr lang="en-US" dirty="0">
                <a:cs typeface="Times New Roman" pitchFamily="18" charset="0"/>
              </a:rPr>
              <a:t> for your device. Right-click the device in the configuration tree and select </a:t>
            </a:r>
            <a:r>
              <a:rPr lang="en-US" b="1" dirty="0">
                <a:cs typeface="Times New Roman" pitchFamily="18" charset="0"/>
              </a:rPr>
              <a:t>Device </a:t>
            </a:r>
            <a:r>
              <a:rPr lang="en-US" b="1" dirty="0" err="1">
                <a:cs typeface="Times New Roman" pitchFamily="18" charset="0"/>
              </a:rPr>
              <a:t>Pinouts</a:t>
            </a:r>
            <a:r>
              <a:rPr lang="en-US" b="1" dirty="0">
                <a:cs typeface="Times New Roman" pitchFamily="18" charset="0"/>
              </a:rPr>
              <a:t> </a:t>
            </a:r>
            <a:r>
              <a:rPr lang="en-US" dirty="0">
                <a:cs typeface="Times New Roman" pitchFamily="18" charset="0"/>
              </a:rPr>
              <a:t>or click </a:t>
            </a:r>
            <a:r>
              <a:rPr lang="en-US" b="1" dirty="0" smtClean="0">
                <a:cs typeface="Times New Roman" pitchFamily="18" charset="0"/>
              </a:rPr>
              <a:t>Device </a:t>
            </a:r>
            <a:r>
              <a:rPr lang="en-US" b="1" dirty="0" err="1" smtClean="0">
                <a:cs typeface="Times New Roman" pitchFamily="18" charset="0"/>
              </a:rPr>
              <a:t>Pinouts</a:t>
            </a:r>
            <a:r>
              <a:rPr lang="en-US" b="1" dirty="0" smtClean="0">
                <a:cs typeface="Times New Roman" pitchFamily="18" charset="0"/>
              </a:rPr>
              <a:t> </a:t>
            </a:r>
            <a:r>
              <a:rPr lang="en-US" dirty="0">
                <a:cs typeface="Times New Roman" pitchFamily="18" charset="0"/>
              </a:rPr>
              <a:t>along the top of the center window. </a:t>
            </a:r>
          </a:p>
          <a:p>
            <a:pPr marL="219845" lvl="1" indent="-219845">
              <a:buFontTx/>
              <a:buAutoNum type="arabicPeriod"/>
              <a:tabLst>
                <a:tab pos="228594" algn="l"/>
              </a:tabLst>
            </a:pPr>
            <a:r>
              <a:rPr lang="en-US" dirty="0">
                <a:cs typeface="Times New Roman" pitchFamily="18" charset="0"/>
              </a:rPr>
              <a:t>Open the test panels. Right-click the device in the configuration tree and select </a:t>
            </a:r>
            <a:r>
              <a:rPr lang="en-US" b="1" dirty="0">
                <a:cs typeface="Times New Roman" pitchFamily="18" charset="0"/>
              </a:rPr>
              <a:t>Test Panels…</a:t>
            </a:r>
            <a:r>
              <a:rPr lang="en-US" dirty="0">
                <a:cs typeface="Times New Roman" pitchFamily="18" charset="0"/>
              </a:rPr>
              <a:t> or click </a:t>
            </a:r>
            <a:r>
              <a:rPr lang="en-US" b="1" dirty="0" smtClean="0">
                <a:cs typeface="Times New Roman" pitchFamily="18" charset="0"/>
              </a:rPr>
              <a:t>Test </a:t>
            </a:r>
            <a:r>
              <a:rPr lang="en-US" b="1" dirty="0">
                <a:cs typeface="Times New Roman" pitchFamily="18" charset="0"/>
              </a:rPr>
              <a:t>Panels</a:t>
            </a:r>
            <a:r>
              <a:rPr lang="en-US" b="1" dirty="0" smtClean="0">
                <a:cs typeface="Times New Roman" pitchFamily="18" charset="0"/>
              </a:rPr>
              <a:t>… </a:t>
            </a:r>
            <a:r>
              <a:rPr lang="en-US" dirty="0">
                <a:cs typeface="Times New Roman" pitchFamily="18" charset="0"/>
              </a:rPr>
              <a:t>along the top of the center window. The test panels allow you to test the available functionality of your device, analog </a:t>
            </a:r>
            <a:r>
              <a:rPr lang="en-US" dirty="0" smtClean="0">
                <a:cs typeface="Times New Roman" pitchFamily="18" charset="0"/>
              </a:rPr>
              <a:t>input/output, </a:t>
            </a:r>
            <a:r>
              <a:rPr lang="en-US" dirty="0">
                <a:cs typeface="Times New Roman" pitchFamily="18" charset="0"/>
              </a:rPr>
              <a:t>digital input/output, and counter input/output without doing any programming. </a:t>
            </a:r>
          </a:p>
          <a:p>
            <a:pPr marL="219845" lvl="1" indent="-219845">
              <a:buFontTx/>
              <a:buAutoNum type="arabicPeriod"/>
              <a:tabLst>
                <a:tab pos="228594" algn="l"/>
              </a:tabLst>
            </a:pPr>
            <a:r>
              <a:rPr lang="en-US" dirty="0">
                <a:cs typeface="Times New Roman" pitchFamily="18" charset="0"/>
              </a:rPr>
              <a:t>On the </a:t>
            </a:r>
            <a:r>
              <a:rPr lang="en-US" b="1" dirty="0">
                <a:cs typeface="Times New Roman" pitchFamily="18" charset="0"/>
              </a:rPr>
              <a:t>Analog Input</a:t>
            </a:r>
            <a:r>
              <a:rPr lang="en-US" dirty="0">
                <a:cs typeface="Times New Roman" pitchFamily="18" charset="0"/>
              </a:rPr>
              <a:t> tab of the test panels, change </a:t>
            </a:r>
            <a:r>
              <a:rPr lang="en-US" b="1" dirty="0">
                <a:cs typeface="Times New Roman" pitchFamily="18" charset="0"/>
              </a:rPr>
              <a:t>Mode</a:t>
            </a:r>
            <a:r>
              <a:rPr lang="en-US" dirty="0">
                <a:cs typeface="Times New Roman" pitchFamily="18" charset="0"/>
              </a:rPr>
              <a:t> to </a:t>
            </a:r>
            <a:r>
              <a:rPr lang="en-US" dirty="0" smtClean="0">
                <a:cs typeface="Times New Roman" pitchFamily="18" charset="0"/>
              </a:rPr>
              <a:t>“Continuous.” </a:t>
            </a:r>
            <a:r>
              <a:rPr lang="en-US" dirty="0">
                <a:cs typeface="Times New Roman" pitchFamily="18" charset="0"/>
              </a:rPr>
              <a:t>Click </a:t>
            </a:r>
            <a:r>
              <a:rPr lang="en-US" b="1" dirty="0" smtClean="0">
                <a:cs typeface="Times New Roman" pitchFamily="18" charset="0"/>
              </a:rPr>
              <a:t>Start</a:t>
            </a:r>
            <a:r>
              <a:rPr lang="en-US" dirty="0" smtClean="0">
                <a:cs typeface="Times New Roman" pitchFamily="18" charset="0"/>
              </a:rPr>
              <a:t> </a:t>
            </a:r>
            <a:r>
              <a:rPr lang="en-US" dirty="0">
                <a:cs typeface="Times New Roman" pitchFamily="18" charset="0"/>
              </a:rPr>
              <a:t>and observe the signal that is plotted. Click </a:t>
            </a:r>
            <a:r>
              <a:rPr lang="en-US" b="1" dirty="0" smtClean="0">
                <a:cs typeface="Times New Roman" pitchFamily="18" charset="0"/>
              </a:rPr>
              <a:t>Stop</a:t>
            </a:r>
            <a:r>
              <a:rPr lang="en-US" dirty="0" smtClean="0">
                <a:cs typeface="Times New Roman" pitchFamily="18" charset="0"/>
              </a:rPr>
              <a:t> </a:t>
            </a:r>
            <a:r>
              <a:rPr lang="en-US" dirty="0">
                <a:cs typeface="Times New Roman" pitchFamily="18" charset="0"/>
              </a:rPr>
              <a:t>when you are done.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body" idx="1"/>
          </p:nvPr>
        </p:nvSpPr>
        <p:spPr>
          <a:xfrm>
            <a:off x="931863" y="722313"/>
            <a:ext cx="5133975" cy="7853362"/>
          </a:xfrm>
        </p:spPr>
        <p:txBody>
          <a:bodyPr/>
          <a:lstStyle/>
          <a:p>
            <a:pPr marL="228594" indent="-228594"/>
            <a:r>
              <a:rPr lang="en-US" dirty="0">
                <a:cs typeface="Times New Roman" pitchFamily="18" charset="0"/>
              </a:rPr>
              <a:t>10. On the </a:t>
            </a:r>
            <a:r>
              <a:rPr lang="en-US" b="1" dirty="0">
                <a:cs typeface="Times New Roman" pitchFamily="18" charset="0"/>
              </a:rPr>
              <a:t>Digital I/O</a:t>
            </a:r>
            <a:r>
              <a:rPr lang="en-US" dirty="0">
                <a:cs typeface="Times New Roman" pitchFamily="18" charset="0"/>
              </a:rPr>
              <a:t> </a:t>
            </a:r>
            <a:r>
              <a:rPr lang="en-US" dirty="0" smtClean="0">
                <a:cs typeface="Times New Roman" pitchFamily="18" charset="0"/>
              </a:rPr>
              <a:t>tab, </a:t>
            </a:r>
            <a:r>
              <a:rPr lang="en-US" dirty="0">
                <a:cs typeface="Times New Roman" pitchFamily="18" charset="0"/>
              </a:rPr>
              <a:t>notice that initially the port is configured to be all input. Observe under </a:t>
            </a:r>
            <a:r>
              <a:rPr lang="en-US" b="1" dirty="0">
                <a:cs typeface="Times New Roman" pitchFamily="18" charset="0"/>
              </a:rPr>
              <a:t>Select State</a:t>
            </a:r>
            <a:r>
              <a:rPr lang="en-US" dirty="0">
                <a:cs typeface="Times New Roman" pitchFamily="18" charset="0"/>
              </a:rPr>
              <a:t> the LEDs that represent the state of the input lines. Click the </a:t>
            </a:r>
            <a:r>
              <a:rPr lang="en-US" b="1" dirty="0" smtClean="0">
                <a:cs typeface="Times New Roman" pitchFamily="18" charset="0"/>
              </a:rPr>
              <a:t>All Output </a:t>
            </a:r>
            <a:r>
              <a:rPr lang="en-US" dirty="0">
                <a:cs typeface="Times New Roman" pitchFamily="18" charset="0"/>
              </a:rPr>
              <a:t>button under </a:t>
            </a:r>
            <a:r>
              <a:rPr lang="en-US" b="1" dirty="0">
                <a:cs typeface="Times New Roman" pitchFamily="18" charset="0"/>
              </a:rPr>
              <a:t>Select Direction</a:t>
            </a:r>
            <a:r>
              <a:rPr lang="en-US" dirty="0">
                <a:cs typeface="Times New Roman" pitchFamily="18" charset="0"/>
              </a:rPr>
              <a:t>. </a:t>
            </a:r>
            <a:r>
              <a:rPr lang="en-US" dirty="0" smtClean="0">
                <a:cs typeface="Times New Roman" pitchFamily="18" charset="0"/>
              </a:rPr>
              <a:t>Note that </a:t>
            </a:r>
            <a:r>
              <a:rPr lang="en-US" dirty="0">
                <a:cs typeface="Times New Roman" pitchFamily="18" charset="0"/>
              </a:rPr>
              <a:t>you now have switches under </a:t>
            </a:r>
            <a:r>
              <a:rPr lang="en-US" b="1" dirty="0">
                <a:cs typeface="Times New Roman" pitchFamily="18" charset="0"/>
              </a:rPr>
              <a:t>Select State</a:t>
            </a:r>
            <a:r>
              <a:rPr lang="en-US" dirty="0">
                <a:cs typeface="Times New Roman" pitchFamily="18" charset="0"/>
              </a:rPr>
              <a:t> to specify the output state of the different lines. Click </a:t>
            </a:r>
            <a:r>
              <a:rPr lang="en-US" b="1" dirty="0" smtClean="0">
                <a:cs typeface="Times New Roman" pitchFamily="18" charset="0"/>
              </a:rPr>
              <a:t>Close</a:t>
            </a:r>
            <a:r>
              <a:rPr lang="en-US" dirty="0" smtClean="0">
                <a:cs typeface="Times New Roman" pitchFamily="18" charset="0"/>
              </a:rPr>
              <a:t> </a:t>
            </a:r>
            <a:r>
              <a:rPr lang="en-US" dirty="0">
                <a:cs typeface="Times New Roman" pitchFamily="18" charset="0"/>
              </a:rPr>
              <a:t>to close the test panels.</a:t>
            </a:r>
          </a:p>
          <a:p>
            <a:pPr marL="228594" indent="-228594"/>
            <a:r>
              <a:rPr lang="en-US" dirty="0">
                <a:cs typeface="Times New Roman" pitchFamily="18" charset="0"/>
              </a:rPr>
              <a:t>11. Close MAX.</a:t>
            </a:r>
          </a:p>
          <a:p>
            <a:pPr marL="228594" indent="-228594"/>
            <a:endParaRPr lang="en-US" dirty="0">
              <a:latin typeface="Times" pitchFamily="18" charset="0"/>
            </a:endParaRPr>
          </a:p>
        </p:txBody>
      </p:sp>
      <p:sp>
        <p:nvSpPr>
          <p:cNvPr id="789509" name="Rectangle 5"/>
          <p:cNvSpPr>
            <a:spLocks noChangeArrowheads="1"/>
          </p:cNvSpPr>
          <p:nvPr/>
        </p:nvSpPr>
        <p:spPr bwMode="auto">
          <a:xfrm>
            <a:off x="656035" y="5397501"/>
            <a:ext cx="3495122" cy="293030"/>
          </a:xfrm>
          <a:prstGeom prst="rect">
            <a:avLst/>
          </a:prstGeom>
          <a:noFill/>
          <a:ln w="12700" algn="ctr">
            <a:noFill/>
            <a:miter lim="800000"/>
            <a:headEnd/>
            <a:tailEnd/>
          </a:ln>
          <a:effectLst/>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1 (Track B)</a:t>
            </a:r>
            <a:endParaRPr lang="en-US" sz="1300" dirty="0"/>
          </a:p>
        </p:txBody>
      </p:sp>
      <p:pic>
        <p:nvPicPr>
          <p:cNvPr id="6" name="Picture 5" descr="MAX window page 15.jpg"/>
          <p:cNvPicPr>
            <a:picLocks noChangeAspect="1"/>
          </p:cNvPicPr>
          <p:nvPr/>
        </p:nvPicPr>
        <p:blipFill>
          <a:blip r:embed="rId3"/>
          <a:stretch>
            <a:fillRect/>
          </a:stretch>
        </p:blipFill>
        <p:spPr>
          <a:xfrm>
            <a:off x="641350" y="2235201"/>
            <a:ext cx="6016752" cy="2925140"/>
          </a:xfrm>
          <a:prstGeom prst="rect">
            <a:avLst/>
          </a:prstGeom>
        </p:spPr>
      </p:pic>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2"/>
          <p:cNvSpPr>
            <a:spLocks noGrp="1" noChangeArrowheads="1"/>
          </p:cNvSpPr>
          <p:nvPr>
            <p:ph type="body" idx="1"/>
          </p:nvPr>
        </p:nvSpPr>
        <p:spPr>
          <a:xfrm>
            <a:off x="931863" y="630238"/>
            <a:ext cx="5133975" cy="7815262"/>
          </a:xfrm>
        </p:spPr>
        <p:txBody>
          <a:bodyPr/>
          <a:lstStyle/>
          <a:p>
            <a:pPr>
              <a:tabLst>
                <a:tab pos="228594" algn="l"/>
              </a:tabLst>
            </a:pPr>
            <a:r>
              <a:rPr lang="en-US" sz="1300" b="1" dirty="0">
                <a:latin typeface="Arial Narrow" pitchFamily="34" charset="0"/>
              </a:rPr>
              <a:t>Exercise 1 – Setting Up Your Device (Track C)</a:t>
            </a:r>
            <a:endParaRPr lang="en-US" sz="1300" dirty="0">
              <a:latin typeface="Arial Narrow" pitchFamily="34" charset="0"/>
            </a:endParaRPr>
          </a:p>
          <a:p>
            <a:pPr>
              <a:tabLst>
                <a:tab pos="228594" algn="l"/>
              </a:tabLst>
            </a:pPr>
            <a:endParaRPr lang="en-US" dirty="0">
              <a:latin typeface="Times" pitchFamily="18" charset="0"/>
            </a:endParaRPr>
          </a:p>
          <a:p>
            <a:pPr>
              <a:tabLst>
                <a:tab pos="228594" algn="l"/>
              </a:tabLst>
            </a:pPr>
            <a:r>
              <a:rPr lang="en-US" dirty="0">
                <a:cs typeface="Times New Roman" pitchFamily="18" charset="0"/>
              </a:rPr>
              <a:t>In this exercise, </a:t>
            </a:r>
            <a:r>
              <a:rPr lang="en-US" dirty="0" smtClean="0">
                <a:cs typeface="Times New Roman" pitchFamily="18" charset="0"/>
              </a:rPr>
              <a:t>use </a:t>
            </a:r>
            <a:r>
              <a:rPr lang="en-US" dirty="0">
                <a:cs typeface="Times New Roman" pitchFamily="18" charset="0"/>
              </a:rPr>
              <a:t>Windows utilities to verify your sound card and prepare it for use with a microphone. </a:t>
            </a:r>
          </a:p>
          <a:p>
            <a:pPr marL="219845" lvl="1" indent="-219845">
              <a:buFontTx/>
              <a:buAutoNum type="arabicPeriod"/>
              <a:tabLst>
                <a:tab pos="228594" algn="l"/>
              </a:tabLst>
            </a:pPr>
            <a:r>
              <a:rPr lang="en-US" dirty="0">
                <a:cs typeface="Times New Roman" pitchFamily="18" charset="0"/>
              </a:rPr>
              <a:t>Prepare your microphone for use. Double-click the volume control icon on the task bar to open up the configuration window. </a:t>
            </a:r>
            <a:r>
              <a:rPr lang="en-US" dirty="0" smtClean="0">
                <a:cs typeface="Times New Roman" pitchFamily="18" charset="0"/>
              </a:rPr>
              <a:t>You also can find the </a:t>
            </a:r>
            <a:r>
              <a:rPr lang="en-US" dirty="0">
                <a:cs typeface="Times New Roman" pitchFamily="18" charset="0"/>
              </a:rPr>
              <a:t>sound configuration window </a:t>
            </a:r>
            <a:r>
              <a:rPr lang="en-US" dirty="0" smtClean="0">
                <a:cs typeface="Times New Roman" pitchFamily="18" charset="0"/>
              </a:rPr>
              <a:t>from </a:t>
            </a:r>
            <a:r>
              <a:rPr lang="en-US" dirty="0">
                <a:cs typeface="Times New Roman" pitchFamily="18" charset="0"/>
              </a:rPr>
              <a:t>the Windows Control Panel: </a:t>
            </a:r>
            <a:r>
              <a:rPr lang="en-US" b="1" dirty="0" err="1" smtClean="0">
                <a:cs typeface="Times New Roman" pitchFamily="18" charset="0"/>
              </a:rPr>
              <a:t>Start»Settings»Control</a:t>
            </a:r>
            <a:r>
              <a:rPr lang="en-US" b="1" dirty="0" smtClean="0">
                <a:cs typeface="Times New Roman" pitchFamily="18" charset="0"/>
              </a:rPr>
              <a:t> </a:t>
            </a:r>
            <a:r>
              <a:rPr lang="en-US" b="1" dirty="0" err="1">
                <a:cs typeface="Times New Roman" pitchFamily="18" charset="0"/>
              </a:rPr>
              <a:t>Panel»Sounds</a:t>
            </a:r>
            <a:r>
              <a:rPr lang="en-US" b="1" dirty="0">
                <a:cs typeface="Times New Roman" pitchFamily="18" charset="0"/>
              </a:rPr>
              <a:t> and Audio </a:t>
            </a:r>
            <a:r>
              <a:rPr lang="en-US" b="1" dirty="0" err="1">
                <a:cs typeface="Times New Roman" pitchFamily="18" charset="0"/>
              </a:rPr>
              <a:t>Devices»Advanced</a:t>
            </a:r>
            <a:r>
              <a:rPr lang="en-US" dirty="0">
                <a:cs typeface="Times New Roman" pitchFamily="18" charset="0"/>
              </a:rPr>
              <a:t>.</a:t>
            </a:r>
            <a:endParaRPr lang="en-US" b="1" dirty="0">
              <a:cs typeface="Times New Roman" pitchFamily="18" charset="0"/>
            </a:endParaRPr>
          </a:p>
          <a:p>
            <a:pPr marL="219845" lvl="1" indent="-219845">
              <a:buFontTx/>
              <a:buAutoNum type="arabicPeriod"/>
              <a:tabLst>
                <a:tab pos="228594" algn="l"/>
              </a:tabLst>
            </a:pPr>
            <a:r>
              <a:rPr lang="en-US" dirty="0">
                <a:cs typeface="Times New Roman" pitchFamily="18" charset="0"/>
              </a:rPr>
              <a:t>If you do not see a microphone section, go to </a:t>
            </a:r>
            <a:r>
              <a:rPr lang="en-US" b="1" dirty="0" err="1">
                <a:cs typeface="Times New Roman" pitchFamily="18" charset="0"/>
              </a:rPr>
              <a:t>Options»Properties</a:t>
            </a:r>
            <a:r>
              <a:rPr lang="en-US" dirty="0" err="1">
                <a:cs typeface="Times New Roman" pitchFamily="18" charset="0"/>
              </a:rPr>
              <a:t>»</a:t>
            </a:r>
            <a:r>
              <a:rPr lang="en-US" b="1" dirty="0" err="1">
                <a:cs typeface="Times New Roman" pitchFamily="18" charset="0"/>
              </a:rPr>
              <a:t>Recording</a:t>
            </a:r>
            <a:r>
              <a:rPr lang="en-US" b="1" dirty="0">
                <a:cs typeface="Times New Roman" pitchFamily="18" charset="0"/>
              </a:rPr>
              <a:t> </a:t>
            </a:r>
            <a:r>
              <a:rPr lang="en-US" dirty="0">
                <a:cs typeface="Times New Roman" pitchFamily="18" charset="0"/>
              </a:rPr>
              <a:t>and place a checkmark in the box next to </a:t>
            </a:r>
            <a:r>
              <a:rPr lang="en-US" b="1" dirty="0">
                <a:cs typeface="Times New Roman" pitchFamily="18" charset="0"/>
              </a:rPr>
              <a:t>Microphone</a:t>
            </a:r>
            <a:r>
              <a:rPr lang="en-US" dirty="0">
                <a:cs typeface="Times New Roman" pitchFamily="18" charset="0"/>
              </a:rPr>
              <a:t>. This </a:t>
            </a:r>
            <a:r>
              <a:rPr lang="en-US" dirty="0" smtClean="0">
                <a:cs typeface="Times New Roman" pitchFamily="18" charset="0"/>
              </a:rPr>
              <a:t>displays </a:t>
            </a:r>
            <a:r>
              <a:rPr lang="en-US" dirty="0">
                <a:cs typeface="Times New Roman" pitchFamily="18" charset="0"/>
              </a:rPr>
              <a:t>the </a:t>
            </a:r>
            <a:r>
              <a:rPr lang="en-US" dirty="0" smtClean="0">
                <a:cs typeface="Times New Roman" pitchFamily="18" charset="0"/>
              </a:rPr>
              <a:t>microphone </a:t>
            </a:r>
            <a:r>
              <a:rPr lang="en-US" dirty="0">
                <a:cs typeface="Times New Roman" pitchFamily="18" charset="0"/>
              </a:rPr>
              <a:t>volume control.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Uncheck the </a:t>
            </a:r>
            <a:r>
              <a:rPr lang="en-US" b="1" dirty="0">
                <a:cs typeface="Times New Roman" pitchFamily="18" charset="0"/>
              </a:rPr>
              <a:t>Mute</a:t>
            </a:r>
            <a:r>
              <a:rPr lang="en-US" dirty="0">
                <a:cs typeface="Times New Roman" pitchFamily="18" charset="0"/>
              </a:rPr>
              <a:t> box if it is not already unchecked. Make sure that the volume is turned up. </a:t>
            </a:r>
          </a:p>
          <a:p>
            <a:pPr>
              <a:buFontTx/>
              <a:buAutoNum type="arabicPeriod"/>
              <a:tabLst>
                <a:tab pos="228594" algn="l"/>
              </a:tabLst>
            </a:pPr>
            <a:endParaRPr lang="en-US" dirty="0">
              <a:latin typeface="Times" pitchFamily="18" charset="0"/>
            </a:endParaRPr>
          </a:p>
          <a:p>
            <a:pPr>
              <a:tabLst>
                <a:tab pos="228594" algn="l"/>
              </a:tabLst>
            </a:pPr>
            <a:endParaRPr lang="en-US" dirty="0">
              <a:latin typeface="Times" pitchFamily="18" charset="0"/>
            </a:endParaRPr>
          </a:p>
          <a:p>
            <a:pPr>
              <a:buFontTx/>
              <a:buAutoNum type="arabicPeriod"/>
              <a:tabLst>
                <a:tab pos="228594" algn="l"/>
              </a:tabLst>
            </a:pPr>
            <a:endParaRPr lang="en-US" dirty="0">
              <a:latin typeface="Times" pitchFamily="18" charset="0"/>
            </a:endParaRPr>
          </a:p>
          <a:p>
            <a:pPr>
              <a:buFontTx/>
              <a:buAutoNum type="arabicPeriod"/>
              <a:tabLst>
                <a:tab pos="228594" algn="l"/>
              </a:tabLst>
            </a:pPr>
            <a:endParaRPr lang="en-US" dirty="0">
              <a:latin typeface="Times" pitchFamily="18" charset="0"/>
            </a:endParaRPr>
          </a:p>
          <a:p>
            <a:pPr>
              <a:buFontTx/>
              <a:buAutoNum type="arabicPeriod"/>
              <a:tabLst>
                <a:tab pos="228594" algn="l"/>
              </a:tabLst>
            </a:pPr>
            <a:endParaRPr lang="en-US" dirty="0">
              <a:latin typeface="Times" pitchFamily="18" charset="0"/>
            </a:endParaRPr>
          </a:p>
          <a:p>
            <a:pPr>
              <a:buFontTx/>
              <a:buAutoNum type="arabicPeriod"/>
              <a:tabLst>
                <a:tab pos="228594" algn="l"/>
              </a:tabLst>
            </a:pPr>
            <a:endParaRPr lang="en-US" dirty="0">
              <a:latin typeface="Times" pitchFamily="18" charset="0"/>
            </a:endParaRPr>
          </a:p>
          <a:p>
            <a:pPr>
              <a:buFontTx/>
              <a:buAutoNum type="arabicPeriod"/>
              <a:tabLst>
                <a:tab pos="228594" algn="l"/>
              </a:tabLst>
            </a:pPr>
            <a:endParaRPr lang="en-US" dirty="0">
              <a:latin typeface="Times" pitchFamily="18" charset="0"/>
            </a:endParaRPr>
          </a:p>
          <a:p>
            <a:pPr marL="230182" lvl="1" indent="-228594">
              <a:buFont typeface="+mj-lt"/>
              <a:buAutoNum type="arabicPeriod" startAt="4"/>
              <a:tabLst>
                <a:tab pos="228594" algn="l"/>
              </a:tabLst>
            </a:pPr>
            <a:endParaRPr lang="en-US" dirty="0" smtClean="0">
              <a:cs typeface="Times New Roman" pitchFamily="18" charset="0"/>
            </a:endParaRPr>
          </a:p>
          <a:p>
            <a:pPr marL="230182" lvl="1" indent="-228594">
              <a:buFont typeface="+mj-lt"/>
              <a:buAutoNum type="arabicPeriod" startAt="4"/>
              <a:tabLst>
                <a:tab pos="228594" algn="l"/>
              </a:tabLst>
            </a:pPr>
            <a:endParaRPr lang="en-US" dirty="0" smtClean="0">
              <a:cs typeface="Times New Roman" pitchFamily="18" charset="0"/>
            </a:endParaRPr>
          </a:p>
          <a:p>
            <a:pPr marL="219845" lvl="1" indent="-219845">
              <a:buFont typeface="+mj-lt"/>
              <a:buAutoNum type="arabicPeriod" startAt="4"/>
              <a:tabLst>
                <a:tab pos="228594" algn="l"/>
              </a:tabLst>
            </a:pPr>
            <a:r>
              <a:rPr lang="en-US" dirty="0" smtClean="0">
                <a:cs typeface="Times New Roman" pitchFamily="18" charset="0"/>
              </a:rPr>
              <a:t>Close </a:t>
            </a:r>
            <a:r>
              <a:rPr lang="en-US" dirty="0">
                <a:cs typeface="Times New Roman" pitchFamily="18" charset="0"/>
              </a:rPr>
              <a:t>the volume control configuration window.</a:t>
            </a:r>
          </a:p>
          <a:p>
            <a:pPr marL="219845" lvl="1" indent="-219845">
              <a:buFont typeface="+mj-lt"/>
              <a:buAutoNum type="arabicPeriod" startAt="4"/>
              <a:tabLst>
                <a:tab pos="228594" algn="l"/>
              </a:tabLst>
            </a:pPr>
            <a:r>
              <a:rPr lang="en-US" dirty="0">
                <a:cs typeface="Times New Roman" pitchFamily="18" charset="0"/>
              </a:rPr>
              <a:t>Open the </a:t>
            </a:r>
            <a:r>
              <a:rPr lang="en-US" dirty="0" smtClean="0">
                <a:cs typeface="Times New Roman" pitchFamily="18" charset="0"/>
              </a:rPr>
              <a:t>sound recorder </a:t>
            </a:r>
            <a:r>
              <a:rPr lang="en-US" dirty="0">
                <a:cs typeface="Times New Roman" pitchFamily="18" charset="0"/>
              </a:rPr>
              <a:t>by selecting </a:t>
            </a:r>
            <a:r>
              <a:rPr lang="en-US" b="1" dirty="0" err="1" smtClean="0">
                <a:cs typeface="Times New Roman" pitchFamily="18" charset="0"/>
              </a:rPr>
              <a:t>Start</a:t>
            </a:r>
            <a:r>
              <a:rPr lang="en-US" dirty="0" err="1" smtClean="0">
                <a:cs typeface="Times New Roman" pitchFamily="18" charset="0"/>
              </a:rPr>
              <a:t>»</a:t>
            </a:r>
            <a:r>
              <a:rPr lang="en-US" b="1" dirty="0" err="1" smtClean="0">
                <a:cs typeface="Times New Roman" pitchFamily="18" charset="0"/>
              </a:rPr>
              <a:t>Programs»Accessories</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Entertainment»Sound</a:t>
            </a:r>
            <a:r>
              <a:rPr lang="en-US" b="1" dirty="0" smtClean="0">
                <a:cs typeface="Times New Roman" pitchFamily="18" charset="0"/>
              </a:rPr>
              <a:t> </a:t>
            </a:r>
            <a:r>
              <a:rPr lang="en-US" b="1" dirty="0">
                <a:cs typeface="Times New Roman" pitchFamily="18" charset="0"/>
              </a:rPr>
              <a:t>Recorder</a:t>
            </a:r>
            <a:r>
              <a:rPr lang="en-US" dirty="0">
                <a:cs typeface="Times New Roman" pitchFamily="18" charset="0"/>
              </a:rPr>
              <a:t>.</a:t>
            </a:r>
          </a:p>
          <a:p>
            <a:pPr marL="219845" lvl="1" indent="-219845">
              <a:buFont typeface="+mj-lt"/>
              <a:buAutoNum type="arabicPeriod" startAt="4"/>
              <a:tabLst>
                <a:tab pos="228594" algn="l"/>
              </a:tabLst>
            </a:pPr>
            <a:r>
              <a:rPr lang="en-US" dirty="0">
                <a:cs typeface="Times New Roman" pitchFamily="18" charset="0"/>
              </a:rPr>
              <a:t>Click the record button and speak into your microphone. Notice how the sound signal is displayed in the </a:t>
            </a:r>
            <a:r>
              <a:rPr lang="en-US" dirty="0" smtClean="0">
                <a:cs typeface="Times New Roman" pitchFamily="18" charset="0"/>
              </a:rPr>
              <a:t>sound recorder</a:t>
            </a:r>
            <a:r>
              <a:rPr lang="en-US" dirty="0">
                <a:cs typeface="Times New Roman" pitchFamily="18" charset="0"/>
              </a:rPr>
              <a:t>. </a:t>
            </a:r>
          </a:p>
          <a:p>
            <a:pPr marL="219845" lvl="1" indent="-219845">
              <a:buFont typeface="+mj-lt"/>
              <a:buAutoNum type="arabicPeriod" startAt="4"/>
              <a:tabLst>
                <a:tab pos="228594" algn="l"/>
              </a:tabLst>
            </a:pPr>
            <a:r>
              <a:rPr lang="en-US" dirty="0">
                <a:cs typeface="Times New Roman" pitchFamily="18" charset="0"/>
              </a:rPr>
              <a:t>Click </a:t>
            </a:r>
            <a:r>
              <a:rPr lang="en-US" b="1" dirty="0" smtClean="0">
                <a:cs typeface="Times New Roman" pitchFamily="18" charset="0"/>
              </a:rPr>
              <a:t>Stop</a:t>
            </a:r>
            <a:r>
              <a:rPr lang="en-US" dirty="0" smtClean="0">
                <a:cs typeface="Times New Roman" pitchFamily="18" charset="0"/>
              </a:rPr>
              <a:t> </a:t>
            </a:r>
            <a:r>
              <a:rPr lang="en-US" dirty="0">
                <a:cs typeface="Times New Roman" pitchFamily="18" charset="0"/>
              </a:rPr>
              <a:t>and close the </a:t>
            </a:r>
            <a:r>
              <a:rPr lang="en-US" dirty="0" smtClean="0">
                <a:cs typeface="Times New Roman" pitchFamily="18" charset="0"/>
              </a:rPr>
              <a:t>sound recorder </a:t>
            </a:r>
            <a:r>
              <a:rPr lang="en-US" dirty="0">
                <a:cs typeface="Times New Roman" pitchFamily="18" charset="0"/>
              </a:rPr>
              <a:t>without saving changes when you are finished. </a:t>
            </a:r>
          </a:p>
        </p:txBody>
      </p:sp>
      <p:pic>
        <p:nvPicPr>
          <p:cNvPr id="791559" name="Picture 7" descr="Sound Recorder"/>
          <p:cNvPicPr>
            <a:picLocks noChangeAspect="1" noChangeArrowheads="1"/>
          </p:cNvPicPr>
          <p:nvPr/>
        </p:nvPicPr>
        <p:blipFill>
          <a:blip r:embed="rId3"/>
          <a:srcRect/>
          <a:stretch>
            <a:fillRect/>
          </a:stretch>
        </p:blipFill>
        <p:spPr bwMode="auto">
          <a:xfrm>
            <a:off x="2137968" y="6585007"/>
            <a:ext cx="2514600" cy="1463675"/>
          </a:xfrm>
          <a:prstGeom prst="rect">
            <a:avLst/>
          </a:prstGeom>
          <a:noFill/>
        </p:spPr>
      </p:pic>
      <p:sp>
        <p:nvSpPr>
          <p:cNvPr id="791563" name="Rectangle 11"/>
          <p:cNvSpPr>
            <a:spLocks noChangeArrowheads="1"/>
          </p:cNvSpPr>
          <p:nvPr/>
        </p:nvSpPr>
        <p:spPr bwMode="auto">
          <a:xfrm>
            <a:off x="1553434" y="4383087"/>
            <a:ext cx="1028700" cy="266700"/>
          </a:xfrm>
          <a:prstGeom prst="rect">
            <a:avLst/>
          </a:prstGeom>
          <a:noFill/>
          <a:ln w="9525">
            <a:noFill/>
            <a:miter lim="800000"/>
            <a:headEnd/>
            <a:tailEnd/>
          </a:ln>
          <a:effectLst/>
        </p:spPr>
        <p:txBody>
          <a:bodyPr lIns="92078" tIns="46038" rIns="92078" bIns="46038"/>
          <a:lstStyle/>
          <a:p>
            <a:pPr marL="342891" indent="-342891" algn="l" eaLnBrk="1" hangingPunct="1">
              <a:spcBef>
                <a:spcPct val="30000"/>
              </a:spcBef>
            </a:pPr>
            <a:r>
              <a:rPr lang="en-US" sz="1200" b="0" dirty="0"/>
              <a:t>Uncheck Mute</a:t>
            </a:r>
          </a:p>
        </p:txBody>
      </p:sp>
      <p:pic>
        <p:nvPicPr>
          <p:cNvPr id="791564" name="Picture 12"/>
          <p:cNvPicPr>
            <a:picLocks noChangeAspect="1" noChangeArrowheads="1"/>
          </p:cNvPicPr>
          <p:nvPr/>
        </p:nvPicPr>
        <p:blipFill>
          <a:blip r:embed="rId4"/>
          <a:srcRect/>
          <a:stretch>
            <a:fillRect/>
          </a:stretch>
        </p:blipFill>
        <p:spPr bwMode="auto">
          <a:xfrm>
            <a:off x="2913923" y="3086100"/>
            <a:ext cx="985837" cy="2006600"/>
          </a:xfrm>
          <a:prstGeom prst="rect">
            <a:avLst/>
          </a:prstGeom>
          <a:noFill/>
        </p:spPr>
      </p:pic>
      <p:sp>
        <p:nvSpPr>
          <p:cNvPr id="791562" name="Line 10"/>
          <p:cNvSpPr>
            <a:spLocks noChangeShapeType="1"/>
          </p:cNvSpPr>
          <p:nvPr/>
        </p:nvSpPr>
        <p:spPr bwMode="auto">
          <a:xfrm>
            <a:off x="2472597" y="4643438"/>
            <a:ext cx="430212" cy="265113"/>
          </a:xfrm>
          <a:prstGeom prst="line">
            <a:avLst/>
          </a:prstGeom>
          <a:noFill/>
          <a:ln w="28575">
            <a:solidFill>
              <a:srgbClr val="FF3300"/>
            </a:solidFill>
            <a:round/>
            <a:headEnd/>
            <a:tailEnd type="triangle" w="lg" len="med"/>
          </a:ln>
          <a:effectLst/>
        </p:spPr>
        <p:txBody>
          <a:bodyPr lIns="91437" tIns="45719" rIns="91437" bIns="45719"/>
          <a:lstStyle/>
          <a:p>
            <a:endParaRPr lang="en-US"/>
          </a:p>
        </p:txBody>
      </p:sp>
      <p:sp>
        <p:nvSpPr>
          <p:cNvPr id="791565" name="Rectangle 13"/>
          <p:cNvSpPr>
            <a:spLocks noChangeArrowheads="1"/>
          </p:cNvSpPr>
          <p:nvPr/>
        </p:nvSpPr>
        <p:spPr bwMode="auto">
          <a:xfrm>
            <a:off x="1056945" y="8232776"/>
            <a:ext cx="3095800" cy="293030"/>
          </a:xfrm>
          <a:prstGeom prst="rect">
            <a:avLst/>
          </a:prstGeom>
          <a:noFill/>
          <a:ln w="12700" algn="ctr">
            <a:noFill/>
            <a:miter lim="800000"/>
            <a:headEnd/>
            <a:tailEnd/>
          </a:ln>
          <a:effectLst/>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1 (Track C)</a:t>
            </a:r>
            <a:endParaRPr lang="en-US" sz="13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bwMode="auto">
          <a:xfrm>
            <a:off x="1073150" y="4152901"/>
            <a:ext cx="4851400" cy="4521200"/>
          </a:xfrm>
          <a:prstGeom prst="rect">
            <a:avLst/>
          </a:prstGeom>
          <a:noFill/>
          <a:ln>
            <a:miter lim="800000"/>
            <a:headEnd type="none" w="sm" len="sm"/>
            <a:tailEnd type="none" w="sm" len="sm"/>
          </a:ln>
        </p:spPr>
        <p:txBody>
          <a:bodyPr lIns="91416" tIns="45709" rIns="91416" bIns="45709"/>
          <a:lstStyle/>
          <a:p>
            <a:pPr>
              <a:spcBef>
                <a:spcPts val="385"/>
              </a:spcBef>
              <a:spcAft>
                <a:spcPts val="0"/>
              </a:spcAft>
            </a:pPr>
            <a:r>
              <a:rPr lang="en-US" b="1" dirty="0" err="1">
                <a:cs typeface="Times New Roman" pitchFamily="18" charset="0"/>
              </a:rPr>
              <a:t>LabVIEW</a:t>
            </a:r>
            <a:endParaRPr lang="en-US" b="1" dirty="0">
              <a:cs typeface="Times New Roman" pitchFamily="18" charset="0"/>
            </a:endParaRPr>
          </a:p>
          <a:p>
            <a:pPr>
              <a:spcBef>
                <a:spcPts val="385"/>
              </a:spcBef>
              <a:spcAft>
                <a:spcPts val="0"/>
              </a:spcAft>
            </a:pPr>
            <a:r>
              <a:rPr lang="en-US" dirty="0" err="1">
                <a:cs typeface="Times New Roman" pitchFamily="18" charset="0"/>
              </a:rPr>
              <a:t>LabVIEW</a:t>
            </a:r>
            <a:r>
              <a:rPr lang="en-US" dirty="0">
                <a:cs typeface="Times New Roman" pitchFamily="18" charset="0"/>
              </a:rPr>
              <a:t> is a graphical programming language that uses icons instead of lines of text to create applications. In contrast to text-based programming languages, where instructions determine program execution, </a:t>
            </a:r>
            <a:r>
              <a:rPr lang="en-US" dirty="0" err="1">
                <a:cs typeface="Times New Roman" pitchFamily="18" charset="0"/>
              </a:rPr>
              <a:t>LabVIEW</a:t>
            </a:r>
            <a:r>
              <a:rPr lang="en-US" dirty="0">
                <a:cs typeface="Times New Roman" pitchFamily="18" charset="0"/>
              </a:rPr>
              <a:t> uses dataflow programming, where the flow of data determines execution order.</a:t>
            </a:r>
          </a:p>
          <a:p>
            <a:pPr>
              <a:spcBef>
                <a:spcPts val="385"/>
              </a:spcBef>
              <a:spcAft>
                <a:spcPts val="0"/>
              </a:spcAft>
            </a:pPr>
            <a:r>
              <a:rPr lang="en-US" dirty="0">
                <a:cs typeface="Times New Roman" pitchFamily="18" charset="0"/>
              </a:rPr>
              <a:t>You can purchase several add-on software toolkits for developing specialized applications. All the toolkits integrate seamlessly in </a:t>
            </a:r>
            <a:r>
              <a:rPr lang="en-US" dirty="0" err="1">
                <a:cs typeface="Times New Roman" pitchFamily="18" charset="0"/>
              </a:rPr>
              <a:t>LabVIEW</a:t>
            </a:r>
            <a:r>
              <a:rPr lang="en-US" dirty="0">
                <a:cs typeface="Times New Roman" pitchFamily="18" charset="0"/>
              </a:rPr>
              <a:t>. Refer to the National Instruments Web site for more information about these toolkits. </a:t>
            </a:r>
          </a:p>
          <a:p>
            <a:pPr>
              <a:spcBef>
                <a:spcPts val="385"/>
              </a:spcBef>
              <a:spcAft>
                <a:spcPts val="0"/>
              </a:spcAft>
            </a:pPr>
            <a:r>
              <a:rPr lang="en-US" dirty="0" err="1">
                <a:cs typeface="Times New Roman" pitchFamily="18" charset="0"/>
              </a:rPr>
              <a:t>LabVIEW</a:t>
            </a:r>
            <a:r>
              <a:rPr lang="en-US" dirty="0">
                <a:cs typeface="Times New Roman" pitchFamily="18" charset="0"/>
              </a:rPr>
              <a:t> also includes several wizards to help you quickly configure your DAQ devices and </a:t>
            </a:r>
            <a:r>
              <a:rPr lang="en-US" dirty="0" smtClean="0">
                <a:cs typeface="Times New Roman" pitchFamily="18" charset="0"/>
              </a:rPr>
              <a:t>computer-based instruments </a:t>
            </a:r>
            <a:r>
              <a:rPr lang="en-US" dirty="0">
                <a:cs typeface="Times New Roman" pitchFamily="18" charset="0"/>
              </a:rPr>
              <a:t>and build applications.</a:t>
            </a:r>
          </a:p>
          <a:p>
            <a:pPr>
              <a:spcBef>
                <a:spcPts val="385"/>
              </a:spcBef>
              <a:spcAft>
                <a:spcPts val="0"/>
              </a:spcAft>
            </a:pPr>
            <a:r>
              <a:rPr lang="en-US" b="1" dirty="0" err="1">
                <a:cs typeface="Times New Roman" pitchFamily="18" charset="0"/>
              </a:rPr>
              <a:t>LabVIEW</a:t>
            </a:r>
            <a:r>
              <a:rPr lang="en-US" b="1" dirty="0">
                <a:cs typeface="Times New Roman" pitchFamily="18" charset="0"/>
              </a:rPr>
              <a:t> Example Finder</a:t>
            </a:r>
          </a:p>
          <a:p>
            <a:pPr>
              <a:spcBef>
                <a:spcPts val="385"/>
              </a:spcBef>
              <a:spcAft>
                <a:spcPts val="0"/>
              </a:spcAft>
            </a:pPr>
            <a:r>
              <a:rPr lang="en-US" dirty="0" err="1">
                <a:cs typeface="Times New Roman" pitchFamily="18" charset="0"/>
              </a:rPr>
              <a:t>LabVIEW</a:t>
            </a:r>
            <a:r>
              <a:rPr lang="en-US" dirty="0">
                <a:cs typeface="Times New Roman" pitchFamily="18" charset="0"/>
              </a:rPr>
              <a:t> </a:t>
            </a:r>
            <a:r>
              <a:rPr lang="en-US" dirty="0" smtClean="0">
                <a:cs typeface="Times New Roman" pitchFamily="18" charset="0"/>
              </a:rPr>
              <a:t>features </a:t>
            </a:r>
            <a:r>
              <a:rPr lang="en-US" dirty="0">
                <a:cs typeface="Times New Roman" pitchFamily="18" charset="0"/>
              </a:rPr>
              <a:t>hundreds of example VIs you can use and incorporate into VIs that you create. In addition to the example VIs that </a:t>
            </a:r>
            <a:r>
              <a:rPr lang="en-US" dirty="0" smtClean="0">
                <a:cs typeface="Times New Roman" pitchFamily="18" charset="0"/>
              </a:rPr>
              <a:t>are shipped with </a:t>
            </a:r>
            <a:r>
              <a:rPr lang="en-US" dirty="0" err="1">
                <a:cs typeface="Times New Roman" pitchFamily="18" charset="0"/>
              </a:rPr>
              <a:t>LabVIEW</a:t>
            </a:r>
            <a:r>
              <a:rPr lang="en-US" dirty="0">
                <a:cs typeface="Times New Roman" pitchFamily="18" charset="0"/>
              </a:rPr>
              <a:t>, you </a:t>
            </a:r>
            <a:r>
              <a:rPr lang="en-US" dirty="0" smtClean="0">
                <a:cs typeface="Times New Roman" pitchFamily="18" charset="0"/>
              </a:rPr>
              <a:t>can access </a:t>
            </a:r>
            <a:r>
              <a:rPr lang="en-US" dirty="0">
                <a:cs typeface="Times New Roman" pitchFamily="18" charset="0"/>
              </a:rPr>
              <a:t>hundreds of example VIs on the NI Developer Zone (</a:t>
            </a:r>
            <a:r>
              <a:rPr lang="en-US" sz="1000" dirty="0">
                <a:latin typeface="Courier New" pitchFamily="49" charset="0"/>
              </a:rPr>
              <a:t>zone.ni.com</a:t>
            </a:r>
            <a:r>
              <a:rPr lang="en-US" dirty="0">
                <a:cs typeface="Times New Roman" pitchFamily="18" charset="0"/>
              </a:rPr>
              <a:t>). You can modify an example VI to fit an application, or you can copy and paste from one or more examples into a VI that you create.</a:t>
            </a:r>
          </a:p>
          <a:p>
            <a:pPr>
              <a:spcBef>
                <a:spcPct val="0"/>
              </a:spcBef>
            </a:pPr>
            <a:r>
              <a:rPr lang="en-US" dirty="0">
                <a:cs typeface="Times New Roman" pitchFamily="18" charset="0"/>
              </a:rPr>
              <a:t>	</a:t>
            </a:r>
          </a:p>
        </p:txBody>
      </p:sp>
      <p:sp>
        <p:nvSpPr>
          <p:cNvPr id="19460" name="Rectangle 4"/>
          <p:cNvSpPr>
            <a:spLocks noGrp="1" noRot="1" noChangeAspect="1" noChangeArrowheads="1" noTextEdit="1"/>
          </p:cNvSpPr>
          <p:nvPr>
            <p:ph type="sldImg"/>
          </p:nvPr>
        </p:nvSpPr>
        <p:spPr>
          <a:xfrm>
            <a:off x="1204913" y="598488"/>
            <a:ext cx="4648200" cy="3487737"/>
          </a:xfr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Rot="1" noChangeAspect="1" noChangeArrowheads="1" noTextEdit="1"/>
          </p:cNvSpPr>
          <p:nvPr>
            <p:ph type="sldImg"/>
          </p:nvPr>
        </p:nvSpPr>
        <p:spPr>
          <a:xfrm>
            <a:off x="1204913" y="598488"/>
            <a:ext cx="4648200" cy="3487737"/>
          </a:xfrm>
          <a:ln/>
        </p:spPr>
      </p:sp>
      <p:sp>
        <p:nvSpPr>
          <p:cNvPr id="590851" name="Rectangle 3"/>
          <p:cNvSpPr>
            <a:spLocks noGrp="1" noChangeArrowheads="1"/>
          </p:cNvSpPr>
          <p:nvPr>
            <p:ph type="body" idx="1"/>
          </p:nvPr>
        </p:nvSpPr>
        <p:spPr>
          <a:xfrm>
            <a:off x="917575" y="4205288"/>
            <a:ext cx="5113338" cy="4413250"/>
          </a:xfrm>
          <a:noFill/>
          <a:ln/>
        </p:spPr>
        <p:txBody>
          <a:bodyPr lIns="91416" tIns="45709" rIns="91416" bIns="45709"/>
          <a:lstStyle/>
          <a:p>
            <a:pPr marL="1588" indent="-1588">
              <a:spcBef>
                <a:spcPts val="385"/>
              </a:spcBef>
              <a:spcAft>
                <a:spcPts val="0"/>
              </a:spcAft>
              <a:tabLst>
                <a:tab pos="228594" algn="l"/>
              </a:tabLst>
            </a:pPr>
            <a:r>
              <a:rPr lang="en-US" dirty="0">
                <a:cs typeface="Times New Roman" pitchFamily="18" charset="0"/>
              </a:rPr>
              <a:t>LabVIEW programs are called virtual instruments (VIs).</a:t>
            </a:r>
          </a:p>
          <a:p>
            <a:pPr marL="1588" indent="-1588">
              <a:spcBef>
                <a:spcPts val="385"/>
              </a:spcBef>
              <a:spcAft>
                <a:spcPts val="0"/>
              </a:spcAft>
              <a:tabLst>
                <a:tab pos="228594" algn="l"/>
              </a:tabLst>
            </a:pPr>
            <a:r>
              <a:rPr lang="en-US" dirty="0">
                <a:cs typeface="Times New Roman" pitchFamily="18" charset="0"/>
              </a:rPr>
              <a:t>	Controls are inputs and indicators are outputs.</a:t>
            </a:r>
          </a:p>
          <a:p>
            <a:pPr marL="1588" indent="-1588">
              <a:spcBef>
                <a:spcPts val="385"/>
              </a:spcBef>
              <a:spcAft>
                <a:spcPts val="0"/>
              </a:spcAft>
              <a:tabLst>
                <a:tab pos="228594" algn="l"/>
              </a:tabLst>
            </a:pPr>
            <a:r>
              <a:rPr lang="en-US" dirty="0">
                <a:cs typeface="Times New Roman" pitchFamily="18" charset="0"/>
              </a:rPr>
              <a:t>Each VI contains three main parts:</a:t>
            </a:r>
          </a:p>
          <a:p>
            <a:pPr marL="219845" lvl="1" indent="-219845">
              <a:spcBef>
                <a:spcPts val="385"/>
              </a:spcBef>
              <a:spcAft>
                <a:spcPts val="0"/>
              </a:spcAft>
              <a:buFontTx/>
              <a:buChar char="•"/>
              <a:tabLst>
                <a:tab pos="228594" algn="l"/>
              </a:tabLst>
            </a:pPr>
            <a:r>
              <a:rPr lang="en-US" dirty="0">
                <a:cs typeface="Times New Roman" pitchFamily="18" charset="0"/>
              </a:rPr>
              <a:t>Front </a:t>
            </a:r>
            <a:r>
              <a:rPr lang="en-US" dirty="0" smtClean="0">
                <a:cs typeface="Times New Roman" pitchFamily="18" charset="0"/>
              </a:rPr>
              <a:t>panel </a:t>
            </a:r>
            <a:r>
              <a:rPr lang="en-US" dirty="0">
                <a:cs typeface="Times New Roman" pitchFamily="18" charset="0"/>
              </a:rPr>
              <a:t>– How the user interacts with the </a:t>
            </a:r>
            <a:r>
              <a:rPr lang="en-US" dirty="0" smtClean="0">
                <a:cs typeface="Times New Roman" pitchFamily="18" charset="0"/>
              </a:rPr>
              <a:t>VI</a:t>
            </a:r>
            <a:endParaRPr lang="en-US" dirty="0">
              <a:cs typeface="Times New Roman" pitchFamily="18" charset="0"/>
            </a:endParaRPr>
          </a:p>
          <a:p>
            <a:pPr marL="219845" lvl="1" indent="-219845">
              <a:spcBef>
                <a:spcPts val="385"/>
              </a:spcBef>
              <a:spcAft>
                <a:spcPts val="0"/>
              </a:spcAft>
              <a:buFontTx/>
              <a:buChar char="•"/>
              <a:tabLst>
                <a:tab pos="228594" algn="l"/>
              </a:tabLst>
            </a:pPr>
            <a:r>
              <a:rPr lang="en-US" dirty="0">
                <a:cs typeface="Times New Roman" pitchFamily="18" charset="0"/>
              </a:rPr>
              <a:t>Block </a:t>
            </a:r>
            <a:r>
              <a:rPr lang="en-US" dirty="0" smtClean="0">
                <a:cs typeface="Times New Roman" pitchFamily="18" charset="0"/>
              </a:rPr>
              <a:t>diagram </a:t>
            </a:r>
            <a:r>
              <a:rPr lang="en-US" dirty="0">
                <a:cs typeface="Times New Roman" pitchFamily="18" charset="0"/>
              </a:rPr>
              <a:t>– The code that controls the </a:t>
            </a:r>
            <a:r>
              <a:rPr lang="en-US" dirty="0" smtClean="0">
                <a:cs typeface="Times New Roman" pitchFamily="18" charset="0"/>
              </a:rPr>
              <a:t>program</a:t>
            </a:r>
            <a:endParaRPr lang="en-US" dirty="0">
              <a:cs typeface="Times New Roman" pitchFamily="18" charset="0"/>
            </a:endParaRPr>
          </a:p>
          <a:p>
            <a:pPr marL="219845" lvl="1" indent="-219845">
              <a:spcBef>
                <a:spcPts val="385"/>
              </a:spcBef>
              <a:spcAft>
                <a:spcPts val="0"/>
              </a:spcAft>
              <a:buFontTx/>
              <a:buChar char="•"/>
              <a:tabLst>
                <a:tab pos="228594" algn="l"/>
              </a:tabLst>
            </a:pPr>
            <a:r>
              <a:rPr lang="en-US" dirty="0" smtClean="0">
                <a:cs typeface="Times New Roman" pitchFamily="18" charset="0"/>
              </a:rPr>
              <a:t>Icon/connector </a:t>
            </a:r>
            <a:r>
              <a:rPr lang="en-US" dirty="0">
                <a:cs typeface="Times New Roman" pitchFamily="18" charset="0"/>
              </a:rPr>
              <a:t>– </a:t>
            </a:r>
            <a:r>
              <a:rPr lang="en-US" dirty="0" smtClean="0">
                <a:cs typeface="Times New Roman" pitchFamily="18" charset="0"/>
              </a:rPr>
              <a:t>The means </a:t>
            </a:r>
            <a:r>
              <a:rPr lang="en-US" dirty="0">
                <a:cs typeface="Times New Roman" pitchFamily="18" charset="0"/>
              </a:rPr>
              <a:t>of connecting a VI to other </a:t>
            </a:r>
            <a:r>
              <a:rPr lang="en-US" dirty="0" smtClean="0">
                <a:cs typeface="Times New Roman" pitchFamily="18" charset="0"/>
              </a:rPr>
              <a:t>VIs</a:t>
            </a:r>
            <a:endParaRPr lang="en-US" dirty="0">
              <a:cs typeface="Times New Roman" pitchFamily="18" charset="0"/>
            </a:endParaRPr>
          </a:p>
          <a:p>
            <a:pPr marL="1588" indent="-1588">
              <a:spcBef>
                <a:spcPts val="385"/>
              </a:spcBef>
              <a:spcAft>
                <a:spcPts val="0"/>
              </a:spcAft>
              <a:tabLst>
                <a:tab pos="228594" algn="l"/>
              </a:tabLst>
            </a:pPr>
            <a:r>
              <a:rPr lang="en-US" dirty="0">
                <a:cs typeface="Times New Roman" pitchFamily="18" charset="0"/>
              </a:rPr>
              <a:t>	In LabVIEW, you build a user interface by using a set of tools and objects. The user interface is known as the front panel. You then add code using graphical representations of functions to control the front panel objects. The block diagram contains this code. In some ways, the block diagram resembles a flowchart.</a:t>
            </a:r>
          </a:p>
          <a:p>
            <a:pPr marL="1588" indent="-1588">
              <a:spcBef>
                <a:spcPts val="385"/>
              </a:spcBef>
              <a:spcAft>
                <a:spcPts val="0"/>
              </a:spcAft>
              <a:tabLst>
                <a:tab pos="228594" algn="l"/>
              </a:tabLst>
            </a:pPr>
            <a:r>
              <a:rPr lang="en-US" dirty="0">
                <a:cs typeface="Times New Roman" pitchFamily="18" charset="0"/>
              </a:rPr>
              <a:t>	</a:t>
            </a:r>
            <a:r>
              <a:rPr lang="en-US" dirty="0" smtClean="0">
                <a:cs typeface="Times New Roman" pitchFamily="18" charset="0"/>
              </a:rPr>
              <a:t>You </a:t>
            </a:r>
            <a:r>
              <a:rPr lang="en-US" dirty="0">
                <a:cs typeface="Times New Roman" pitchFamily="18" charset="0"/>
              </a:rPr>
              <a:t>interact with the </a:t>
            </a:r>
            <a:r>
              <a:rPr lang="en-US" dirty="0" smtClean="0">
                <a:cs typeface="Times New Roman" pitchFamily="18" charset="0"/>
              </a:rPr>
              <a:t>front panel </a:t>
            </a:r>
            <a:r>
              <a:rPr lang="en-US" dirty="0">
                <a:cs typeface="Times New Roman" pitchFamily="18" charset="0"/>
              </a:rPr>
              <a:t>when the program is running. </a:t>
            </a:r>
            <a:r>
              <a:rPr lang="en-US" dirty="0" smtClean="0">
                <a:cs typeface="Times New Roman" pitchFamily="18" charset="0"/>
              </a:rPr>
              <a:t>You </a:t>
            </a:r>
            <a:r>
              <a:rPr lang="en-US" dirty="0">
                <a:cs typeface="Times New Roman" pitchFamily="18" charset="0"/>
              </a:rPr>
              <a:t>can control the program, change inputs, and see data updated in real time. Controls are used for inputs such </a:t>
            </a:r>
            <a:r>
              <a:rPr lang="en-US" dirty="0" smtClean="0">
                <a:cs typeface="Times New Roman" pitchFamily="18" charset="0"/>
              </a:rPr>
              <a:t>as </a:t>
            </a:r>
            <a:r>
              <a:rPr lang="en-US" dirty="0">
                <a:cs typeface="Times New Roman" pitchFamily="18" charset="0"/>
              </a:rPr>
              <a:t>adjusting a slide control to set an alarm value, turning a switch on or off, or </a:t>
            </a:r>
            <a:r>
              <a:rPr lang="en-US" dirty="0" smtClean="0">
                <a:cs typeface="Times New Roman" pitchFamily="18" charset="0"/>
              </a:rPr>
              <a:t>stopping </a:t>
            </a:r>
            <a:r>
              <a:rPr lang="en-US" dirty="0">
                <a:cs typeface="Times New Roman" pitchFamily="18" charset="0"/>
              </a:rPr>
              <a:t>a program. Indicators are used as outputs. Thermometers, lights, and other indicators display output values from the program. These may include data, program states, and other information.</a:t>
            </a:r>
          </a:p>
          <a:p>
            <a:pPr marL="1588" indent="-1588">
              <a:spcBef>
                <a:spcPts val="385"/>
              </a:spcBef>
              <a:spcAft>
                <a:spcPts val="0"/>
              </a:spcAft>
              <a:tabLst>
                <a:tab pos="228594" algn="l"/>
              </a:tabLst>
            </a:pPr>
            <a:r>
              <a:rPr lang="en-US" dirty="0">
                <a:cs typeface="Times New Roman" pitchFamily="18" charset="0"/>
              </a:rPr>
              <a:t>	Every front panel control or indicator has a corresponding terminal on the block diagram. When </a:t>
            </a:r>
            <a:r>
              <a:rPr lang="en-US" dirty="0" smtClean="0">
                <a:cs typeface="Times New Roman" pitchFamily="18" charset="0"/>
              </a:rPr>
              <a:t>you run a VI, </a:t>
            </a:r>
            <a:r>
              <a:rPr lang="en-US" dirty="0">
                <a:cs typeface="Times New Roman" pitchFamily="18" charset="0"/>
              </a:rPr>
              <a:t>values from controls flow through the block diagram, where they are used in the functions on the diagram, and the results are passed into other functions or indicators through wires.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1026"/>
          <p:cNvSpPr>
            <a:spLocks noGrp="1" noRot="1" noChangeAspect="1" noChangeArrowheads="1" noTextEdit="1"/>
          </p:cNvSpPr>
          <p:nvPr>
            <p:ph type="sldImg"/>
          </p:nvPr>
        </p:nvSpPr>
        <p:spPr>
          <a:ln/>
        </p:spPr>
      </p:sp>
      <p:sp>
        <p:nvSpPr>
          <p:cNvPr id="124931" name="Rectangle 1027"/>
          <p:cNvSpPr>
            <a:spLocks noGrp="1" noChangeArrowheads="1"/>
          </p:cNvSpPr>
          <p:nvPr>
            <p:ph type="body" idx="1"/>
          </p:nvPr>
        </p:nvSpPr>
        <p:spPr/>
        <p:txBody>
          <a:bodyPr/>
          <a:lstStyle/>
          <a:p>
            <a:r>
              <a:rPr lang="en-US" dirty="0">
                <a:cs typeface="Times New Roman" pitchFamily="18" charset="0"/>
              </a:rPr>
              <a:t>Use the </a:t>
            </a:r>
            <a:r>
              <a:rPr lang="en-US" b="1" dirty="0">
                <a:cs typeface="Times New Roman" pitchFamily="18" charset="0"/>
              </a:rPr>
              <a:t>Controls </a:t>
            </a:r>
            <a:r>
              <a:rPr lang="en-US" dirty="0">
                <a:cs typeface="Times New Roman" pitchFamily="18" charset="0"/>
              </a:rPr>
              <a:t>palette to place controls and indicators on the front panel. The </a:t>
            </a:r>
            <a:r>
              <a:rPr lang="en-US" b="1" dirty="0">
                <a:cs typeface="Times New Roman" pitchFamily="18" charset="0"/>
              </a:rPr>
              <a:t>Controls </a:t>
            </a:r>
            <a:r>
              <a:rPr lang="en-US" dirty="0">
                <a:cs typeface="Times New Roman" pitchFamily="18" charset="0"/>
              </a:rPr>
              <a:t>palette is available only on the front panel. To view the palette, select </a:t>
            </a:r>
            <a:r>
              <a:rPr lang="en-US" b="1" dirty="0" err="1">
                <a:cs typeface="Times New Roman" pitchFamily="18" charset="0"/>
              </a:rPr>
              <a:t>Window»Show</a:t>
            </a:r>
            <a:r>
              <a:rPr lang="en-US" b="1" dirty="0">
                <a:cs typeface="Times New Roman" pitchFamily="18" charset="0"/>
              </a:rPr>
              <a:t> Controls Palette</a:t>
            </a:r>
            <a:r>
              <a:rPr lang="en-US" dirty="0">
                <a:cs typeface="Times New Roman" pitchFamily="18" charset="0"/>
              </a:rPr>
              <a:t>. You also can display the </a:t>
            </a:r>
            <a:r>
              <a:rPr lang="en-US" b="1" dirty="0">
                <a:cs typeface="Times New Roman" pitchFamily="18" charset="0"/>
              </a:rPr>
              <a:t>Controls </a:t>
            </a:r>
            <a:r>
              <a:rPr lang="en-US" dirty="0">
                <a:cs typeface="Times New Roman" pitchFamily="18" charset="0"/>
              </a:rPr>
              <a:t>palette by right-clicking an open area on the front panel. Tack down the </a:t>
            </a:r>
            <a:r>
              <a:rPr lang="en-US" b="1" dirty="0">
                <a:cs typeface="Times New Roman" pitchFamily="18" charset="0"/>
              </a:rPr>
              <a:t>Controls </a:t>
            </a:r>
            <a:r>
              <a:rPr lang="en-US" dirty="0">
                <a:cs typeface="Times New Roman" pitchFamily="18" charset="0"/>
              </a:rPr>
              <a:t>palette by clicking the pushpin on the top left corner of the palette.</a:t>
            </a:r>
          </a:p>
          <a:p>
            <a:endParaRPr lang="en-US" dirty="0">
              <a:latin typeface="Times"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bwMode="auto">
          <a:xfrm>
            <a:off x="1190625" y="701675"/>
            <a:ext cx="4618038" cy="3463925"/>
          </a:xfrm>
          <a:prstGeom prst="rect">
            <a:avLst/>
          </a:prstGeom>
          <a:solidFill>
            <a:srgbClr val="FFFFFF"/>
          </a:solidFill>
          <a:ln>
            <a:solidFill>
              <a:srgbClr val="000000"/>
            </a:solidFill>
            <a:miter lim="800000"/>
            <a:headEnd/>
            <a:tailEnd/>
          </a:ln>
        </p:spPr>
      </p:sp>
      <p:sp>
        <p:nvSpPr>
          <p:cNvPr id="11267" name="Rectangle 3"/>
          <p:cNvSpPr>
            <a:spLocks noGrp="1" noChangeArrowheads="1"/>
          </p:cNvSpPr>
          <p:nvPr>
            <p:ph type="body" idx="1"/>
          </p:nvPr>
        </p:nvSpPr>
        <p:spPr bwMode="auto">
          <a:xfrm>
            <a:off x="931863" y="4403725"/>
            <a:ext cx="5133975" cy="4171950"/>
          </a:xfrm>
          <a:prstGeom prst="rect">
            <a:avLst/>
          </a:prstGeom>
          <a:solidFill>
            <a:srgbClr val="FFFFFF"/>
          </a:solidFill>
          <a:ln>
            <a:miter lim="800000"/>
            <a:headEnd/>
            <a:tailEnd/>
          </a:ln>
        </p:spPr>
        <p:txBody>
          <a:bodyPr lIns="92931" tIns="46465" rIns="92931" bIns="46465"/>
          <a:lstStyle/>
          <a:p>
            <a:pPr>
              <a:tabLst>
                <a:tab pos="228594" algn="l"/>
              </a:tabLst>
            </a:pPr>
            <a:r>
              <a:rPr lang="en-US" dirty="0" smtClean="0">
                <a:cs typeface="Times New Roman" pitchFamily="18" charset="0"/>
              </a:rPr>
              <a:t>This </a:t>
            </a:r>
            <a:r>
              <a:rPr lang="en-US" dirty="0">
                <a:cs typeface="Times New Roman" pitchFamily="18" charset="0"/>
              </a:rPr>
              <a:t>course prepares you to do the following:</a:t>
            </a:r>
          </a:p>
          <a:p>
            <a:pPr marL="219845" indent="-219845">
              <a:buFont typeface="Arial" pitchFamily="34" charset="0"/>
              <a:buChar char="•"/>
              <a:tabLst>
                <a:tab pos="228594" algn="l"/>
              </a:tabLst>
            </a:pPr>
            <a:r>
              <a:rPr lang="en-US" dirty="0" smtClean="0">
                <a:cs typeface="Times New Roman" pitchFamily="18" charset="0"/>
              </a:rPr>
              <a:t>Use </a:t>
            </a:r>
            <a:r>
              <a:rPr lang="en-US" dirty="0" err="1">
                <a:cs typeface="Times New Roman" pitchFamily="18" charset="0"/>
              </a:rPr>
              <a:t>LabVIEW</a:t>
            </a:r>
            <a:r>
              <a:rPr lang="en-US" dirty="0">
                <a:cs typeface="Times New Roman" pitchFamily="18" charset="0"/>
              </a:rPr>
              <a:t> to create applications.</a:t>
            </a:r>
          </a:p>
          <a:p>
            <a:pPr marL="219845" indent="-219845">
              <a:buFont typeface="Arial" pitchFamily="34" charset="0"/>
              <a:buChar char="•"/>
              <a:tabLst>
                <a:tab pos="228594" algn="l"/>
              </a:tabLst>
            </a:pPr>
            <a:r>
              <a:rPr lang="en-US" dirty="0" smtClean="0">
                <a:cs typeface="Times New Roman" pitchFamily="18" charset="0"/>
              </a:rPr>
              <a:t>Understand </a:t>
            </a:r>
            <a:r>
              <a:rPr lang="en-US" dirty="0">
                <a:cs typeface="Times New Roman" pitchFamily="18" charset="0"/>
              </a:rPr>
              <a:t>front panels, block diagrams, and icons and connector panes.</a:t>
            </a:r>
          </a:p>
          <a:p>
            <a:pPr marL="219845" indent="-219845">
              <a:buFont typeface="Arial" pitchFamily="34" charset="0"/>
              <a:buChar char="•"/>
              <a:tabLst>
                <a:tab pos="228594" algn="l"/>
              </a:tabLst>
            </a:pPr>
            <a:r>
              <a:rPr lang="en-US" dirty="0" smtClean="0">
                <a:cs typeface="Times New Roman" pitchFamily="18" charset="0"/>
              </a:rPr>
              <a:t>Use </a:t>
            </a:r>
            <a:r>
              <a:rPr lang="en-US" dirty="0">
                <a:cs typeface="Times New Roman" pitchFamily="18" charset="0"/>
              </a:rPr>
              <a:t>built-in </a:t>
            </a:r>
            <a:r>
              <a:rPr lang="en-US" dirty="0" err="1">
                <a:cs typeface="Times New Roman" pitchFamily="18" charset="0"/>
              </a:rPr>
              <a:t>LabVIEW</a:t>
            </a:r>
            <a:r>
              <a:rPr lang="en-US" dirty="0">
                <a:cs typeface="Times New Roman" pitchFamily="18" charset="0"/>
              </a:rPr>
              <a:t> functions.</a:t>
            </a:r>
          </a:p>
          <a:p>
            <a:pPr marL="219845" indent="-219845">
              <a:buFont typeface="Arial" pitchFamily="34" charset="0"/>
              <a:buChar char="•"/>
              <a:tabLst>
                <a:tab pos="228594" algn="l"/>
              </a:tabLst>
            </a:pPr>
            <a:r>
              <a:rPr lang="en-US" dirty="0" smtClean="0">
                <a:cs typeface="Times New Roman" pitchFamily="18" charset="0"/>
              </a:rPr>
              <a:t>Create </a:t>
            </a:r>
            <a:r>
              <a:rPr lang="en-US" dirty="0">
                <a:cs typeface="Times New Roman" pitchFamily="18" charset="0"/>
              </a:rPr>
              <a:t>and save programs in </a:t>
            </a:r>
            <a:r>
              <a:rPr lang="en-US" dirty="0" err="1">
                <a:cs typeface="Times New Roman" pitchFamily="18" charset="0"/>
              </a:rPr>
              <a:t>LabVIEW</a:t>
            </a:r>
            <a:r>
              <a:rPr lang="en-US" dirty="0">
                <a:cs typeface="Times New Roman" pitchFamily="18" charset="0"/>
              </a:rPr>
              <a:t> so you can use them as subroutines.</a:t>
            </a:r>
          </a:p>
          <a:p>
            <a:pPr marL="219845" indent="-219845">
              <a:buFont typeface="Arial" pitchFamily="34" charset="0"/>
              <a:buChar char="•"/>
              <a:tabLst>
                <a:tab pos="228594" algn="l"/>
              </a:tabLst>
            </a:pPr>
            <a:r>
              <a:rPr lang="en-US" dirty="0" smtClean="0">
                <a:cs typeface="Times New Roman" pitchFamily="18" charset="0"/>
              </a:rPr>
              <a:t>Create </a:t>
            </a:r>
            <a:r>
              <a:rPr lang="en-US" dirty="0">
                <a:cs typeface="Times New Roman" pitchFamily="18" charset="0"/>
              </a:rPr>
              <a:t>applications that use plug-in DAQ devices.</a:t>
            </a:r>
          </a:p>
          <a:p>
            <a:pPr>
              <a:tabLst>
                <a:tab pos="228594" algn="l"/>
              </a:tabLst>
            </a:pPr>
            <a:r>
              <a:rPr lang="en-US" dirty="0">
                <a:cs typeface="Times New Roman" pitchFamily="18" charset="0"/>
              </a:rPr>
              <a:t>This course does </a:t>
            </a:r>
            <a:r>
              <a:rPr lang="en-US" i="1" dirty="0">
                <a:cs typeface="Times New Roman" pitchFamily="18" charset="0"/>
              </a:rPr>
              <a:t>not </a:t>
            </a:r>
            <a:r>
              <a:rPr lang="en-US" dirty="0">
                <a:cs typeface="Times New Roman" pitchFamily="18" charset="0"/>
              </a:rPr>
              <a:t>describe any of the following:</a:t>
            </a:r>
          </a:p>
          <a:p>
            <a:pPr marL="219845" indent="-219845">
              <a:buFont typeface="Arial" pitchFamily="34" charset="0"/>
              <a:buChar char="•"/>
              <a:tabLst>
                <a:tab pos="228594" algn="l"/>
              </a:tabLst>
            </a:pPr>
            <a:r>
              <a:rPr lang="en-US" dirty="0" smtClean="0">
                <a:cs typeface="Times New Roman" pitchFamily="18" charset="0"/>
              </a:rPr>
              <a:t>Programming </a:t>
            </a:r>
            <a:r>
              <a:rPr lang="en-US" dirty="0">
                <a:cs typeface="Times New Roman" pitchFamily="18" charset="0"/>
              </a:rPr>
              <a:t>theory</a:t>
            </a:r>
          </a:p>
          <a:p>
            <a:pPr marL="219845" indent="-219845">
              <a:buFont typeface="Arial" pitchFamily="34" charset="0"/>
              <a:buChar char="•"/>
              <a:tabLst>
                <a:tab pos="228594" algn="l"/>
              </a:tabLst>
            </a:pPr>
            <a:r>
              <a:rPr lang="en-US" dirty="0" smtClean="0">
                <a:cs typeface="Times New Roman" pitchFamily="18" charset="0"/>
              </a:rPr>
              <a:t>Every </a:t>
            </a:r>
            <a:r>
              <a:rPr lang="en-US" dirty="0">
                <a:cs typeface="Times New Roman" pitchFamily="18" charset="0"/>
              </a:rPr>
              <a:t>built-in </a:t>
            </a:r>
            <a:r>
              <a:rPr lang="en-US" dirty="0" err="1">
                <a:cs typeface="Times New Roman" pitchFamily="18" charset="0"/>
              </a:rPr>
              <a:t>LabVIEW</a:t>
            </a:r>
            <a:r>
              <a:rPr lang="en-US" dirty="0">
                <a:cs typeface="Times New Roman" pitchFamily="18" charset="0"/>
              </a:rPr>
              <a:t> function or object</a:t>
            </a:r>
          </a:p>
          <a:p>
            <a:pPr marL="219845" indent="-219845">
              <a:buFont typeface="Arial" pitchFamily="34" charset="0"/>
              <a:buChar char="•"/>
              <a:tabLst>
                <a:tab pos="228594" algn="l"/>
              </a:tabLst>
            </a:pPr>
            <a:r>
              <a:rPr lang="en-US" dirty="0" smtClean="0">
                <a:cs typeface="Times New Roman" pitchFamily="18" charset="0"/>
              </a:rPr>
              <a:t>Analog-to-digital </a:t>
            </a:r>
            <a:r>
              <a:rPr lang="en-US" dirty="0">
                <a:cs typeface="Times New Roman" pitchFamily="18" charset="0"/>
              </a:rPr>
              <a:t>(A/D) theory</a:t>
            </a:r>
          </a:p>
          <a:p>
            <a:pPr>
              <a:tabLst>
                <a:tab pos="228594" algn="l"/>
              </a:tabLst>
            </a:pPr>
            <a:r>
              <a:rPr lang="en-US" dirty="0">
                <a:cs typeface="Times New Roman" pitchFamily="18" charset="0"/>
              </a:rPr>
              <a:t>NI does provide free reference materials on the above topics on </a:t>
            </a:r>
            <a:r>
              <a:rPr lang="en-US" sz="1000" dirty="0">
                <a:latin typeface="Courier New" pitchFamily="49" charset="0"/>
              </a:rPr>
              <a:t>ni.com</a:t>
            </a:r>
            <a:r>
              <a:rPr lang="en-US" dirty="0">
                <a:cs typeface="Times New Roman" pitchFamily="18" charset="0"/>
              </a:rPr>
              <a:t>. </a:t>
            </a:r>
          </a:p>
          <a:p>
            <a:pPr>
              <a:tabLst>
                <a:tab pos="228594" algn="l"/>
              </a:tabLst>
            </a:pPr>
            <a:r>
              <a:rPr lang="en-US" dirty="0">
                <a:cs typeface="Times New Roman" pitchFamily="18" charset="0"/>
              </a:rPr>
              <a:t>The </a:t>
            </a:r>
            <a:r>
              <a:rPr lang="en-US" i="1" dirty="0" err="1">
                <a:cs typeface="Times New Roman" pitchFamily="18" charset="0"/>
              </a:rPr>
              <a:t>LabVIEW</a:t>
            </a:r>
            <a:r>
              <a:rPr lang="en-US" i="1" dirty="0">
                <a:cs typeface="Times New Roman" pitchFamily="18" charset="0"/>
              </a:rPr>
              <a:t> Help</a:t>
            </a:r>
            <a:r>
              <a:rPr lang="en-US" dirty="0">
                <a:cs typeface="Times New Roman" pitchFamily="18" charset="0"/>
              </a:rPr>
              <a:t> is also very </a:t>
            </a:r>
            <a:r>
              <a:rPr lang="en-US" dirty="0" smtClean="0">
                <a:cs typeface="Times New Roman" pitchFamily="18" charset="0"/>
              </a:rPr>
              <a:t>useful</a:t>
            </a:r>
            <a:r>
              <a:rPr lang="en-US" dirty="0">
                <a:cs typeface="Times New Roman" pitchFamily="18" charset="0"/>
              </a:rPr>
              <a:t>:</a:t>
            </a:r>
          </a:p>
          <a:p>
            <a:pPr>
              <a:tabLst>
                <a:tab pos="228594" algn="l"/>
              </a:tabLst>
            </a:pPr>
            <a:r>
              <a:rPr lang="en-US" b="1" dirty="0" err="1">
                <a:cs typeface="Times New Roman" pitchFamily="18" charset="0"/>
              </a:rPr>
              <a:t>LabVIEW»Help»Search</a:t>
            </a:r>
            <a:r>
              <a:rPr lang="en-US" b="1" dirty="0">
                <a:cs typeface="Times New Roman" pitchFamily="18" charset="0"/>
              </a:rPr>
              <a:t> the </a:t>
            </a:r>
            <a:r>
              <a:rPr lang="en-US" b="1" dirty="0" err="1">
                <a:cs typeface="Times New Roman" pitchFamily="18" charset="0"/>
              </a:rPr>
              <a:t>LabVIEW</a:t>
            </a:r>
            <a:r>
              <a:rPr lang="en-US" b="1" dirty="0">
                <a:cs typeface="Times New Roman" pitchFamily="18" charset="0"/>
              </a:rPr>
              <a:t> Help…</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Rot="1" noChangeAspect="1" noChangeArrowheads="1" noTextEdit="1"/>
          </p:cNvSpPr>
          <p:nvPr>
            <p:ph type="sldImg"/>
          </p:nvPr>
        </p:nvSpPr>
        <p:spPr>
          <a:ln/>
        </p:spPr>
      </p:sp>
      <p:sp>
        <p:nvSpPr>
          <p:cNvPr id="515075" name="Rectangle 3"/>
          <p:cNvSpPr>
            <a:spLocks noGrp="1" noChangeArrowheads="1"/>
          </p:cNvSpPr>
          <p:nvPr>
            <p:ph type="body" idx="1"/>
          </p:nvPr>
        </p:nvSpPr>
        <p:spPr/>
        <p:txBody>
          <a:bodyPr/>
          <a:lstStyle/>
          <a:p>
            <a:r>
              <a:rPr lang="en-US" dirty="0">
                <a:cs typeface="Times New Roman" pitchFamily="18" charset="0"/>
              </a:rPr>
              <a:t>Use the </a:t>
            </a:r>
            <a:r>
              <a:rPr lang="en-US" b="1" dirty="0">
                <a:cs typeface="Times New Roman" pitchFamily="18" charset="0"/>
              </a:rPr>
              <a:t>Functions </a:t>
            </a:r>
            <a:r>
              <a:rPr lang="en-US" dirty="0">
                <a:cs typeface="Times New Roman" pitchFamily="18" charset="0"/>
              </a:rPr>
              <a:t>palette to build the block diagram. The </a:t>
            </a:r>
            <a:r>
              <a:rPr lang="en-US" b="1" dirty="0">
                <a:cs typeface="Times New Roman" pitchFamily="18" charset="0"/>
              </a:rPr>
              <a:t>Functions </a:t>
            </a:r>
            <a:r>
              <a:rPr lang="en-US" dirty="0">
                <a:cs typeface="Times New Roman" pitchFamily="18" charset="0"/>
              </a:rPr>
              <a:t>palette is available only on the block diagram. To view the palette, select </a:t>
            </a:r>
            <a:r>
              <a:rPr lang="en-US" b="1" dirty="0" err="1">
                <a:cs typeface="Times New Roman" pitchFamily="18" charset="0"/>
              </a:rPr>
              <a:t>Window»Show</a:t>
            </a:r>
            <a:r>
              <a:rPr lang="en-US" b="1" dirty="0">
                <a:cs typeface="Times New Roman" pitchFamily="18" charset="0"/>
              </a:rPr>
              <a:t> Functions Palette</a:t>
            </a:r>
            <a:r>
              <a:rPr lang="en-US" dirty="0">
                <a:cs typeface="Times New Roman" pitchFamily="18" charset="0"/>
              </a:rPr>
              <a:t>. You also can display the </a:t>
            </a:r>
            <a:r>
              <a:rPr lang="en-US" b="1" dirty="0">
                <a:cs typeface="Times New Roman" pitchFamily="18" charset="0"/>
              </a:rPr>
              <a:t>Functions </a:t>
            </a:r>
            <a:r>
              <a:rPr lang="en-US" dirty="0">
                <a:cs typeface="Times New Roman" pitchFamily="18" charset="0"/>
              </a:rPr>
              <a:t>palette by right-clicking an open area on the block diagram. Tack down the </a:t>
            </a:r>
            <a:r>
              <a:rPr lang="en-US" b="1" dirty="0">
                <a:cs typeface="Times New Roman" pitchFamily="18" charset="0"/>
              </a:rPr>
              <a:t>Functions </a:t>
            </a:r>
            <a:r>
              <a:rPr lang="en-US" dirty="0">
                <a:cs typeface="Times New Roman" pitchFamily="18" charset="0"/>
              </a:rPr>
              <a:t>palette by clicking the pushpin on the top left corner of the palette.</a:t>
            </a:r>
          </a:p>
          <a:p>
            <a:endParaRPr lang="en-US" dirty="0">
              <a:latin typeface="Times"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r>
              <a:rPr lang="en-US" dirty="0" smtClean="0">
                <a:cs typeface="Times New Roman" pitchFamily="18" charset="0"/>
              </a:rPr>
              <a:t>If you enable the automatic selection tool and </a:t>
            </a:r>
            <a:r>
              <a:rPr lang="en-US" dirty="0">
                <a:cs typeface="Times New Roman" pitchFamily="18" charset="0"/>
              </a:rPr>
              <a:t>you move the cursor over objects on the front panel or block diagram, LabVIEW automatically selects the corresponding tool from the </a:t>
            </a:r>
            <a:r>
              <a:rPr lang="en-US" b="1" dirty="0">
                <a:cs typeface="Times New Roman" pitchFamily="18" charset="0"/>
              </a:rPr>
              <a:t>Tools </a:t>
            </a:r>
            <a:r>
              <a:rPr lang="en-US" dirty="0">
                <a:cs typeface="Times New Roman" pitchFamily="18" charset="0"/>
              </a:rPr>
              <a:t>palette. Toggle </a:t>
            </a:r>
            <a:r>
              <a:rPr lang="en-US" dirty="0" smtClean="0">
                <a:cs typeface="Times New Roman" pitchFamily="18" charset="0"/>
              </a:rPr>
              <a:t>automatic </a:t>
            </a:r>
            <a:r>
              <a:rPr lang="en-US" dirty="0">
                <a:cs typeface="Times New Roman" pitchFamily="18" charset="0"/>
              </a:rPr>
              <a:t>selection </a:t>
            </a:r>
            <a:r>
              <a:rPr lang="en-US" dirty="0" smtClean="0">
                <a:cs typeface="Times New Roman" pitchFamily="18" charset="0"/>
              </a:rPr>
              <a:t>tool by </a:t>
            </a:r>
            <a:r>
              <a:rPr lang="en-US" dirty="0">
                <a:cs typeface="Times New Roman" pitchFamily="18" charset="0"/>
              </a:rPr>
              <a:t>clicking the </a:t>
            </a:r>
            <a:r>
              <a:rPr lang="en-US" b="1" dirty="0">
                <a:cs typeface="Times New Roman" pitchFamily="18" charset="0"/>
              </a:rPr>
              <a:t>Automatic </a:t>
            </a:r>
            <a:r>
              <a:rPr lang="en-US" b="1" dirty="0" smtClean="0">
                <a:cs typeface="Times New Roman" pitchFamily="18" charset="0"/>
              </a:rPr>
              <a:t>Selection Tool </a:t>
            </a:r>
            <a:r>
              <a:rPr lang="en-US" dirty="0">
                <a:cs typeface="Times New Roman" pitchFamily="18" charset="0"/>
              </a:rPr>
              <a:t>button in the </a:t>
            </a:r>
            <a:r>
              <a:rPr lang="en-US" b="1" dirty="0">
                <a:cs typeface="Times New Roman" pitchFamily="18" charset="0"/>
              </a:rPr>
              <a:t>Tools </a:t>
            </a:r>
            <a:r>
              <a:rPr lang="en-US" dirty="0">
                <a:cs typeface="Times New Roman" pitchFamily="18" charset="0"/>
              </a:rPr>
              <a:t>palette. </a:t>
            </a:r>
          </a:p>
          <a:p>
            <a:r>
              <a:rPr lang="en-US" dirty="0">
                <a:cs typeface="Times New Roman" pitchFamily="18" charset="0"/>
              </a:rPr>
              <a:t>Use the </a:t>
            </a:r>
            <a:r>
              <a:rPr lang="en-US" b="1" dirty="0">
                <a:cs typeface="Times New Roman" pitchFamily="18" charset="0"/>
              </a:rPr>
              <a:t>Operating </a:t>
            </a:r>
            <a:r>
              <a:rPr lang="en-US" b="1" dirty="0" smtClean="0">
                <a:cs typeface="Times New Roman" pitchFamily="18" charset="0"/>
              </a:rPr>
              <a:t>Tool</a:t>
            </a:r>
            <a:r>
              <a:rPr lang="en-US" dirty="0" smtClean="0">
                <a:cs typeface="Times New Roman" pitchFamily="18" charset="0"/>
              </a:rPr>
              <a:t> </a:t>
            </a:r>
            <a:r>
              <a:rPr lang="en-US" dirty="0">
                <a:cs typeface="Times New Roman" pitchFamily="18" charset="0"/>
              </a:rPr>
              <a:t>to change the values of a control or select the text within a control. </a:t>
            </a:r>
          </a:p>
          <a:p>
            <a:r>
              <a:rPr lang="en-US" dirty="0">
                <a:cs typeface="Times New Roman" pitchFamily="18" charset="0"/>
              </a:rPr>
              <a:t>Use the </a:t>
            </a:r>
            <a:r>
              <a:rPr lang="en-US" b="1" dirty="0" smtClean="0">
                <a:cs typeface="Times New Roman" pitchFamily="18" charset="0"/>
              </a:rPr>
              <a:t>Positioning/Resizing Tool</a:t>
            </a:r>
            <a:r>
              <a:rPr lang="en-US" dirty="0" smtClean="0">
                <a:cs typeface="Times New Roman" pitchFamily="18" charset="0"/>
              </a:rPr>
              <a:t> </a:t>
            </a:r>
            <a:r>
              <a:rPr lang="en-US" dirty="0">
                <a:cs typeface="Times New Roman" pitchFamily="18" charset="0"/>
              </a:rPr>
              <a:t>to select, move, or resize objects. The Positioning </a:t>
            </a:r>
            <a:r>
              <a:rPr lang="en-US" dirty="0" smtClean="0">
                <a:cs typeface="Times New Roman" pitchFamily="18" charset="0"/>
              </a:rPr>
              <a:t>Tool </a:t>
            </a:r>
            <a:r>
              <a:rPr lang="en-US" dirty="0">
                <a:cs typeface="Times New Roman" pitchFamily="18" charset="0"/>
              </a:rPr>
              <a:t>changes shape when it moves over a corner of a resizable object.</a:t>
            </a:r>
          </a:p>
          <a:p>
            <a:r>
              <a:rPr lang="en-US" dirty="0">
                <a:cs typeface="Times New Roman" pitchFamily="18" charset="0"/>
              </a:rPr>
              <a:t>Use the </a:t>
            </a:r>
            <a:r>
              <a:rPr lang="en-US" b="1" dirty="0">
                <a:cs typeface="Times New Roman" pitchFamily="18" charset="0"/>
              </a:rPr>
              <a:t>Labeling </a:t>
            </a:r>
            <a:r>
              <a:rPr lang="en-US" b="1" dirty="0" smtClean="0">
                <a:cs typeface="Times New Roman" pitchFamily="18" charset="0"/>
              </a:rPr>
              <a:t>Tool</a:t>
            </a:r>
            <a:r>
              <a:rPr lang="en-US" dirty="0" smtClean="0">
                <a:cs typeface="Times New Roman" pitchFamily="18" charset="0"/>
              </a:rPr>
              <a:t> </a:t>
            </a:r>
            <a:r>
              <a:rPr lang="en-US" dirty="0">
                <a:cs typeface="Times New Roman" pitchFamily="18" charset="0"/>
              </a:rPr>
              <a:t>to edit text and create free labels. The Labeling </a:t>
            </a:r>
            <a:r>
              <a:rPr lang="en-US" dirty="0" smtClean="0">
                <a:cs typeface="Times New Roman" pitchFamily="18" charset="0"/>
              </a:rPr>
              <a:t>Tool </a:t>
            </a:r>
            <a:r>
              <a:rPr lang="en-US" dirty="0">
                <a:cs typeface="Times New Roman" pitchFamily="18" charset="0"/>
              </a:rPr>
              <a:t>changes to a cursor when you create free labels.</a:t>
            </a:r>
          </a:p>
          <a:p>
            <a:r>
              <a:rPr lang="en-US" dirty="0">
                <a:cs typeface="Times New Roman" pitchFamily="18" charset="0"/>
              </a:rPr>
              <a:t>Use the </a:t>
            </a:r>
            <a:r>
              <a:rPr lang="en-US" b="1" dirty="0">
                <a:cs typeface="Times New Roman" pitchFamily="18" charset="0"/>
              </a:rPr>
              <a:t>Wiring </a:t>
            </a:r>
            <a:r>
              <a:rPr lang="en-US" b="1" dirty="0" smtClean="0">
                <a:cs typeface="Times New Roman" pitchFamily="18" charset="0"/>
              </a:rPr>
              <a:t>Tool</a:t>
            </a:r>
            <a:r>
              <a:rPr lang="en-US" dirty="0" smtClean="0">
                <a:cs typeface="Times New Roman" pitchFamily="18" charset="0"/>
              </a:rPr>
              <a:t> </a:t>
            </a:r>
            <a:r>
              <a:rPr lang="en-US" dirty="0">
                <a:cs typeface="Times New Roman" pitchFamily="18" charset="0"/>
              </a:rPr>
              <a:t>to wire objects together on the block diagram.</a:t>
            </a:r>
          </a:p>
          <a:p>
            <a:r>
              <a:rPr lang="en-US" dirty="0">
                <a:cs typeface="Times New Roman" pitchFamily="18" charset="0"/>
              </a:rPr>
              <a:t>Other important tools:</a:t>
            </a:r>
          </a:p>
          <a:p>
            <a:endParaRPr lang="en-US" dirty="0">
              <a:latin typeface="Times" pitchFamily="18" charset="0"/>
            </a:endParaRPr>
          </a:p>
        </p:txBody>
      </p:sp>
      <p:pic>
        <p:nvPicPr>
          <p:cNvPr id="123908" name="Picture 4"/>
          <p:cNvPicPr>
            <a:picLocks noChangeAspect="1" noChangeArrowheads="1"/>
          </p:cNvPicPr>
          <p:nvPr/>
        </p:nvPicPr>
        <p:blipFill>
          <a:blip r:embed="rId3"/>
          <a:srcRect/>
          <a:stretch>
            <a:fillRect/>
          </a:stretch>
        </p:blipFill>
        <p:spPr bwMode="auto">
          <a:xfrm>
            <a:off x="2654300" y="6711951"/>
            <a:ext cx="1422400" cy="1389063"/>
          </a:xfrm>
          <a:prstGeom prst="rect">
            <a:avLst/>
          </a:prstGeom>
          <a:noFill/>
          <a:ln w="12700" algn="ctr">
            <a:solidFill>
              <a:schemeClr val="tx1"/>
            </a:solidFill>
            <a:miter lim="800000"/>
            <a:headEnd/>
            <a:tailEnd/>
          </a:ln>
          <a:effectLst/>
        </p:spPr>
      </p:pic>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1184275" y="519113"/>
            <a:ext cx="4630738" cy="3475037"/>
          </a:xfrm>
          <a:ln/>
        </p:spPr>
      </p:sp>
      <p:sp>
        <p:nvSpPr>
          <p:cNvPr id="122883" name="Rectangle 3"/>
          <p:cNvSpPr>
            <a:spLocks noGrp="1" noChangeArrowheads="1"/>
          </p:cNvSpPr>
          <p:nvPr>
            <p:ph type="body" idx="1"/>
          </p:nvPr>
        </p:nvSpPr>
        <p:spPr>
          <a:xfrm>
            <a:off x="755651" y="4108450"/>
            <a:ext cx="5486400" cy="4170363"/>
          </a:xfrm>
        </p:spPr>
        <p:txBody>
          <a:bodyPr/>
          <a:lstStyle/>
          <a:p>
            <a:pPr marL="219845" lvl="1" indent="-219845">
              <a:spcBef>
                <a:spcPts val="385"/>
              </a:spcBef>
              <a:spcAft>
                <a:spcPts val="0"/>
              </a:spcAft>
              <a:buFontTx/>
              <a:buChar char="•"/>
              <a:tabLst>
                <a:tab pos="228594" algn="l"/>
              </a:tabLst>
            </a:pPr>
            <a:r>
              <a:rPr lang="en-US" dirty="0">
                <a:cs typeface="Times New Roman" pitchFamily="18" charset="0"/>
              </a:rPr>
              <a:t>Click the </a:t>
            </a:r>
            <a:r>
              <a:rPr lang="en-US" b="1" dirty="0">
                <a:cs typeface="Times New Roman" pitchFamily="18" charset="0"/>
              </a:rPr>
              <a:t>Run </a:t>
            </a:r>
            <a:r>
              <a:rPr lang="en-US" dirty="0">
                <a:cs typeface="Times New Roman" pitchFamily="18" charset="0"/>
              </a:rPr>
              <a:t>button to run the VI. While the VI runs, the </a:t>
            </a:r>
            <a:r>
              <a:rPr lang="en-US" b="1" dirty="0">
                <a:cs typeface="Times New Roman" pitchFamily="18" charset="0"/>
              </a:rPr>
              <a:t>Run </a:t>
            </a:r>
            <a:r>
              <a:rPr lang="en-US" dirty="0">
                <a:cs typeface="Times New Roman" pitchFamily="18" charset="0"/>
              </a:rPr>
              <a:t>button appears with a black arrow if the VI is a top-level VI, meaning it has no callers and therefore is not a </a:t>
            </a:r>
            <a:r>
              <a:rPr lang="en-US" dirty="0" err="1">
                <a:cs typeface="Times New Roman" pitchFamily="18" charset="0"/>
              </a:rPr>
              <a:t>subVI</a:t>
            </a:r>
            <a:r>
              <a:rPr lang="en-US" dirty="0">
                <a:cs typeface="Times New Roman" pitchFamily="18" charset="0"/>
              </a:rPr>
              <a:t>.</a:t>
            </a:r>
          </a:p>
          <a:p>
            <a:pPr marL="219845" lvl="1" indent="-219845">
              <a:spcBef>
                <a:spcPts val="385"/>
              </a:spcBef>
              <a:spcAft>
                <a:spcPts val="0"/>
              </a:spcAft>
              <a:buFontTx/>
              <a:buChar char="•"/>
              <a:tabLst>
                <a:tab pos="228594" algn="l"/>
              </a:tabLst>
            </a:pPr>
            <a:r>
              <a:rPr lang="en-US" dirty="0">
                <a:cs typeface="Times New Roman" pitchFamily="18" charset="0"/>
              </a:rPr>
              <a:t>Click the </a:t>
            </a:r>
            <a:r>
              <a:rPr lang="en-US" b="1" dirty="0">
                <a:cs typeface="Times New Roman" pitchFamily="18" charset="0"/>
              </a:rPr>
              <a:t>Continuous Run </a:t>
            </a:r>
            <a:r>
              <a:rPr lang="en-US" dirty="0">
                <a:cs typeface="Times New Roman" pitchFamily="18" charset="0"/>
              </a:rPr>
              <a:t>button to run the VI until you abort or pause it. You also can click the button again to disable continuous running.</a:t>
            </a:r>
          </a:p>
          <a:p>
            <a:pPr marL="219845" lvl="1" indent="-219845">
              <a:spcBef>
                <a:spcPts val="385"/>
              </a:spcBef>
              <a:spcAft>
                <a:spcPts val="0"/>
              </a:spcAft>
              <a:buFontTx/>
              <a:buChar char="•"/>
              <a:tabLst>
                <a:tab pos="228594" algn="l"/>
              </a:tabLst>
            </a:pPr>
            <a:r>
              <a:rPr lang="en-US" dirty="0">
                <a:cs typeface="Times New Roman" pitchFamily="18" charset="0"/>
              </a:rPr>
              <a:t>While the VI runs, the </a:t>
            </a:r>
            <a:r>
              <a:rPr lang="en-US" b="1" dirty="0">
                <a:cs typeface="Times New Roman" pitchFamily="18" charset="0"/>
              </a:rPr>
              <a:t>Abort Execution </a:t>
            </a:r>
            <a:r>
              <a:rPr lang="en-US" dirty="0">
                <a:cs typeface="Times New Roman" pitchFamily="18" charset="0"/>
              </a:rPr>
              <a:t>button appears. Click this button to stop the VI immediately.</a:t>
            </a:r>
          </a:p>
          <a:p>
            <a:pPr marL="0" lvl="2">
              <a:spcBef>
                <a:spcPts val="385"/>
              </a:spcBef>
              <a:spcAft>
                <a:spcPts val="0"/>
              </a:spcAft>
              <a:tabLst>
                <a:tab pos="228594" algn="l"/>
              </a:tabLst>
            </a:pPr>
            <a:r>
              <a:rPr lang="en-US" b="1" dirty="0">
                <a:cs typeface="Times New Roman" pitchFamily="18" charset="0"/>
              </a:rPr>
              <a:t>Note</a:t>
            </a:r>
            <a:r>
              <a:rPr lang="en-US" dirty="0">
                <a:cs typeface="Times New Roman" pitchFamily="18" charset="0"/>
              </a:rPr>
              <a:t>:</a:t>
            </a:r>
            <a:r>
              <a:rPr lang="en-US" b="1" dirty="0">
                <a:cs typeface="Times New Roman" pitchFamily="18" charset="0"/>
              </a:rPr>
              <a:t> </a:t>
            </a:r>
            <a:r>
              <a:rPr lang="en-US" dirty="0">
                <a:cs typeface="Times New Roman" pitchFamily="18" charset="0"/>
              </a:rPr>
              <a:t>Avoid using the </a:t>
            </a:r>
            <a:r>
              <a:rPr lang="en-US" b="1" dirty="0">
                <a:cs typeface="Times New Roman" pitchFamily="18" charset="0"/>
              </a:rPr>
              <a:t>Abort Execution </a:t>
            </a:r>
            <a:r>
              <a:rPr lang="en-US" dirty="0">
                <a:cs typeface="Times New Roman" pitchFamily="18" charset="0"/>
              </a:rPr>
              <a:t>button to stop a VI. Either let the VI complete its data flow or design a method to stop the VI programmatically. By doing so, the VI is at a known state. For example, place a button on the front panel that stops the VI when you click it.</a:t>
            </a:r>
          </a:p>
          <a:p>
            <a:pPr marL="219845" lvl="1" indent="-219845">
              <a:spcBef>
                <a:spcPts val="385"/>
              </a:spcBef>
              <a:spcAft>
                <a:spcPts val="0"/>
              </a:spcAft>
              <a:buFontTx/>
              <a:buChar char="•"/>
              <a:tabLst>
                <a:tab pos="228594" algn="l"/>
              </a:tabLst>
            </a:pPr>
            <a:r>
              <a:rPr lang="en-US" dirty="0">
                <a:cs typeface="Times New Roman" pitchFamily="18" charset="0"/>
              </a:rPr>
              <a:t>Click the </a:t>
            </a:r>
            <a:r>
              <a:rPr lang="en-US" b="1" dirty="0">
                <a:cs typeface="Times New Roman" pitchFamily="18" charset="0"/>
              </a:rPr>
              <a:t>Pause </a:t>
            </a:r>
            <a:r>
              <a:rPr lang="en-US" dirty="0">
                <a:cs typeface="Times New Roman" pitchFamily="18" charset="0"/>
              </a:rPr>
              <a:t>button to pause a running VI. When you click the </a:t>
            </a:r>
            <a:r>
              <a:rPr lang="en-US" b="1" dirty="0">
                <a:cs typeface="Times New Roman" pitchFamily="18" charset="0"/>
              </a:rPr>
              <a:t>Pause </a:t>
            </a:r>
            <a:r>
              <a:rPr lang="en-US" dirty="0">
                <a:cs typeface="Times New Roman" pitchFamily="18" charset="0"/>
              </a:rPr>
              <a:t>button, LabVIEW highlights on the block diagram the location where you paused execution. Click the </a:t>
            </a:r>
            <a:r>
              <a:rPr lang="en-US" b="1" dirty="0">
                <a:cs typeface="Times New Roman" pitchFamily="18" charset="0"/>
              </a:rPr>
              <a:t>Pause</a:t>
            </a:r>
            <a:r>
              <a:rPr lang="en-US" dirty="0">
                <a:cs typeface="Times New Roman" pitchFamily="18" charset="0"/>
              </a:rPr>
              <a:t> button again to continue running the VI.</a:t>
            </a:r>
          </a:p>
          <a:p>
            <a:pPr marL="219845" lvl="1" indent="-219845">
              <a:spcBef>
                <a:spcPts val="385"/>
              </a:spcBef>
              <a:spcAft>
                <a:spcPts val="0"/>
              </a:spcAft>
              <a:buFontTx/>
              <a:buChar char="•"/>
              <a:tabLst>
                <a:tab pos="228594" algn="l"/>
              </a:tabLst>
            </a:pPr>
            <a:r>
              <a:rPr lang="en-US" dirty="0">
                <a:cs typeface="Times New Roman" pitchFamily="18" charset="0"/>
              </a:rPr>
              <a:t>Select the </a:t>
            </a:r>
            <a:r>
              <a:rPr lang="en-US" b="1" dirty="0">
                <a:cs typeface="Times New Roman" pitchFamily="18" charset="0"/>
              </a:rPr>
              <a:t>Text Settings </a:t>
            </a:r>
            <a:r>
              <a:rPr lang="en-US" dirty="0">
                <a:cs typeface="Times New Roman" pitchFamily="18" charset="0"/>
              </a:rPr>
              <a:t>pull-down menu to change the font settings for the VI, including size, style, and color.</a:t>
            </a:r>
          </a:p>
          <a:p>
            <a:pPr marL="219845" lvl="1" indent="-219845">
              <a:spcBef>
                <a:spcPts val="385"/>
              </a:spcBef>
              <a:spcAft>
                <a:spcPts val="0"/>
              </a:spcAft>
              <a:buFontTx/>
              <a:buChar char="•"/>
              <a:tabLst>
                <a:tab pos="228594" algn="l"/>
              </a:tabLst>
            </a:pPr>
            <a:r>
              <a:rPr lang="en-US" dirty="0">
                <a:cs typeface="Times New Roman" pitchFamily="18" charset="0"/>
              </a:rPr>
              <a:t>Select the </a:t>
            </a:r>
            <a:r>
              <a:rPr lang="en-US" b="1" dirty="0">
                <a:cs typeface="Times New Roman" pitchFamily="18" charset="0"/>
              </a:rPr>
              <a:t>Align Objects </a:t>
            </a:r>
            <a:r>
              <a:rPr lang="en-US" dirty="0">
                <a:cs typeface="Times New Roman" pitchFamily="18" charset="0"/>
              </a:rPr>
              <a:t>pull-down menu to align objects along axes, including vertical, top edge, left, and so on.</a:t>
            </a:r>
          </a:p>
          <a:p>
            <a:pPr marL="219845" lvl="1" indent="-219845">
              <a:spcBef>
                <a:spcPts val="385"/>
              </a:spcBef>
              <a:spcAft>
                <a:spcPts val="0"/>
              </a:spcAft>
              <a:buFontTx/>
              <a:buChar char="•"/>
              <a:tabLst>
                <a:tab pos="228594" algn="l"/>
              </a:tabLst>
            </a:pPr>
            <a:r>
              <a:rPr lang="en-US" dirty="0">
                <a:cs typeface="Times New Roman" pitchFamily="18" charset="0"/>
              </a:rPr>
              <a:t>Select the </a:t>
            </a:r>
            <a:r>
              <a:rPr lang="en-US" b="1" dirty="0">
                <a:cs typeface="Times New Roman" pitchFamily="18" charset="0"/>
              </a:rPr>
              <a:t>Distribute Objects </a:t>
            </a:r>
            <a:r>
              <a:rPr lang="en-US" dirty="0">
                <a:cs typeface="Times New Roman" pitchFamily="18" charset="0"/>
              </a:rPr>
              <a:t>pull-down menu to space objects evenly, including gaps, compression, and so on.</a:t>
            </a:r>
          </a:p>
          <a:p>
            <a:pPr marL="219845" lvl="1" indent="-219845">
              <a:spcBef>
                <a:spcPts val="385"/>
              </a:spcBef>
              <a:spcAft>
                <a:spcPts val="0"/>
              </a:spcAft>
              <a:buFontTx/>
              <a:buChar char="•"/>
              <a:tabLst>
                <a:tab pos="228594" algn="l"/>
              </a:tabLst>
            </a:pPr>
            <a:r>
              <a:rPr lang="en-US" dirty="0">
                <a:cs typeface="Times New Roman" pitchFamily="18" charset="0"/>
              </a:rPr>
              <a:t>Select the </a:t>
            </a:r>
            <a:r>
              <a:rPr lang="en-US" b="1" dirty="0">
                <a:cs typeface="Times New Roman" pitchFamily="18" charset="0"/>
              </a:rPr>
              <a:t>Resize Objects</a:t>
            </a:r>
            <a:r>
              <a:rPr lang="en-US" dirty="0">
                <a:cs typeface="Times New Roman" pitchFamily="18" charset="0"/>
              </a:rPr>
              <a:t> pull-down menu to change the width and height of front panel objects.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Grp="1" noChangeArrowheads="1"/>
          </p:cNvSpPr>
          <p:nvPr>
            <p:ph type="body" idx="1"/>
          </p:nvPr>
        </p:nvSpPr>
        <p:spPr>
          <a:xfrm>
            <a:off x="904876" y="450851"/>
            <a:ext cx="5133975" cy="7991475"/>
          </a:xfrm>
        </p:spPr>
        <p:txBody>
          <a:bodyPr/>
          <a:lstStyle/>
          <a:p>
            <a:pPr marL="219845" lvl="1" indent="-219845">
              <a:buFontTx/>
              <a:buChar char="•"/>
              <a:tabLst>
                <a:tab pos="228594" algn="l"/>
              </a:tabLst>
            </a:pPr>
            <a:r>
              <a:rPr lang="en-US" dirty="0">
                <a:cs typeface="Times New Roman" pitchFamily="18" charset="0"/>
              </a:rPr>
              <a:t>Select the </a:t>
            </a:r>
            <a:r>
              <a:rPr lang="en-US" b="1" dirty="0">
                <a:cs typeface="Times New Roman" pitchFamily="18" charset="0"/>
              </a:rPr>
              <a:t>Reorder </a:t>
            </a:r>
            <a:r>
              <a:rPr lang="en-US" dirty="0">
                <a:cs typeface="Times New Roman" pitchFamily="18" charset="0"/>
              </a:rPr>
              <a:t>pull-down menu when you have objects that overlap each other and you want to define which one is in front or back of another. Select one of the objects with the Positioning </a:t>
            </a:r>
            <a:r>
              <a:rPr lang="en-US" dirty="0" smtClean="0">
                <a:cs typeface="Times New Roman" pitchFamily="18" charset="0"/>
              </a:rPr>
              <a:t>Tool </a:t>
            </a:r>
            <a:r>
              <a:rPr lang="en-US" dirty="0">
                <a:cs typeface="Times New Roman" pitchFamily="18" charset="0"/>
              </a:rPr>
              <a:t>and then select from </a:t>
            </a:r>
            <a:r>
              <a:rPr lang="en-US" b="1" dirty="0">
                <a:cs typeface="Times New Roman" pitchFamily="18" charset="0"/>
              </a:rPr>
              <a:t>Move Forward</a:t>
            </a:r>
            <a:r>
              <a:rPr lang="en-US" dirty="0">
                <a:cs typeface="Times New Roman" pitchFamily="18" charset="0"/>
              </a:rPr>
              <a:t>, </a:t>
            </a:r>
            <a:r>
              <a:rPr lang="en-US" b="1" dirty="0">
                <a:cs typeface="Times New Roman" pitchFamily="18" charset="0"/>
              </a:rPr>
              <a:t>Move Backward</a:t>
            </a:r>
            <a:r>
              <a:rPr lang="en-US" dirty="0">
                <a:cs typeface="Times New Roman" pitchFamily="18" charset="0"/>
              </a:rPr>
              <a:t>, </a:t>
            </a:r>
            <a:r>
              <a:rPr lang="en-US" b="1" dirty="0">
                <a:cs typeface="Times New Roman" pitchFamily="18" charset="0"/>
              </a:rPr>
              <a:t>Move To Front</a:t>
            </a:r>
            <a:r>
              <a:rPr lang="en-US" dirty="0">
                <a:cs typeface="Times New Roman" pitchFamily="18" charset="0"/>
              </a:rPr>
              <a:t>, and </a:t>
            </a:r>
            <a:r>
              <a:rPr lang="en-US" b="1" dirty="0">
                <a:cs typeface="Times New Roman" pitchFamily="18" charset="0"/>
              </a:rPr>
              <a:t>Move To Back</a:t>
            </a:r>
            <a:r>
              <a:rPr lang="en-US" dirty="0">
                <a:cs typeface="Times New Roman" pitchFamily="18" charset="0"/>
              </a:rPr>
              <a:t>.</a:t>
            </a:r>
          </a:p>
          <a:p>
            <a:pPr marL="219845" indent="-219845">
              <a:tabLst>
                <a:tab pos="228594" algn="l"/>
              </a:tabLst>
            </a:pPr>
            <a:r>
              <a:rPr lang="en-US" b="1" dirty="0">
                <a:cs typeface="Times New Roman" pitchFamily="18" charset="0"/>
              </a:rPr>
              <a:t>Note</a:t>
            </a:r>
            <a:r>
              <a:rPr lang="en-US" dirty="0">
                <a:cs typeface="Times New Roman" pitchFamily="18" charset="0"/>
              </a:rPr>
              <a:t>: The following items only appear on the block diagram toolbar.</a:t>
            </a:r>
          </a:p>
          <a:p>
            <a:pPr marL="219845" lvl="1" indent="-219845">
              <a:buFontTx/>
              <a:buChar char="•"/>
              <a:tabLst>
                <a:tab pos="228594" algn="l"/>
              </a:tabLst>
            </a:pPr>
            <a:r>
              <a:rPr lang="en-US" dirty="0">
                <a:cs typeface="Times New Roman" pitchFamily="18" charset="0"/>
              </a:rPr>
              <a:t>Click the </a:t>
            </a:r>
            <a:r>
              <a:rPr lang="en-US" b="1" dirty="0" smtClean="0">
                <a:cs typeface="Times New Roman" pitchFamily="18" charset="0"/>
              </a:rPr>
              <a:t>Execution Highlighting </a:t>
            </a:r>
            <a:r>
              <a:rPr lang="en-US" dirty="0" smtClean="0">
                <a:cs typeface="Times New Roman" pitchFamily="18" charset="0"/>
              </a:rPr>
              <a:t>button </a:t>
            </a:r>
            <a:r>
              <a:rPr lang="en-US" dirty="0">
                <a:cs typeface="Times New Roman" pitchFamily="18" charset="0"/>
              </a:rPr>
              <a:t>to see the flow of data through the block diagram. Click the button again to disable execution highlighting.</a:t>
            </a:r>
          </a:p>
          <a:p>
            <a:pPr marL="219845" lvl="1" indent="-219845">
              <a:buFontTx/>
              <a:buChar char="•"/>
              <a:tabLst>
                <a:tab pos="228594" algn="l"/>
              </a:tabLst>
            </a:pPr>
            <a:r>
              <a:rPr lang="en-US" dirty="0">
                <a:cs typeface="Times New Roman" pitchFamily="18" charset="0"/>
              </a:rPr>
              <a:t>Click </a:t>
            </a:r>
            <a:r>
              <a:rPr lang="en-US" dirty="0" smtClean="0">
                <a:cs typeface="Times New Roman" pitchFamily="18" charset="0"/>
              </a:rPr>
              <a:t>the </a:t>
            </a:r>
            <a:r>
              <a:rPr lang="en-US" b="1" dirty="0" smtClean="0">
                <a:cs typeface="Times New Roman" pitchFamily="18" charset="0"/>
              </a:rPr>
              <a:t>Retain </a:t>
            </a:r>
            <a:r>
              <a:rPr lang="en-US" b="1" dirty="0">
                <a:cs typeface="Times New Roman" pitchFamily="18" charset="0"/>
              </a:rPr>
              <a:t>Wire Values</a:t>
            </a:r>
            <a:r>
              <a:rPr lang="en-US" dirty="0">
                <a:cs typeface="Times New Roman" pitchFamily="18" charset="0"/>
              </a:rPr>
              <a:t> button to save the wire values at each point in the flow of execution so that when you place a probe on a wire, you can immediately obtain the most recent value of the data that passed through the wire. </a:t>
            </a:r>
            <a:endParaRPr lang="en-US" b="1" dirty="0">
              <a:cs typeface="Times New Roman" pitchFamily="18" charset="0"/>
            </a:endParaRPr>
          </a:p>
          <a:p>
            <a:pPr marL="219845" lvl="1" indent="-219845">
              <a:buFontTx/>
              <a:buChar char="•"/>
              <a:tabLst>
                <a:tab pos="228594" algn="l"/>
              </a:tabLst>
            </a:pPr>
            <a:r>
              <a:rPr lang="en-US" dirty="0">
                <a:cs typeface="Times New Roman" pitchFamily="18" charset="0"/>
              </a:rPr>
              <a:t>Click the </a:t>
            </a:r>
            <a:r>
              <a:rPr lang="en-US" b="1" dirty="0">
                <a:cs typeface="Times New Roman" pitchFamily="18" charset="0"/>
              </a:rPr>
              <a:t>Step Into </a:t>
            </a:r>
            <a:r>
              <a:rPr lang="en-US" dirty="0">
                <a:cs typeface="Times New Roman" pitchFamily="18" charset="0"/>
              </a:rPr>
              <a:t>button to single-step into a loop, </a:t>
            </a:r>
            <a:r>
              <a:rPr lang="en-US" dirty="0" err="1">
                <a:cs typeface="Times New Roman" pitchFamily="18" charset="0"/>
              </a:rPr>
              <a:t>subVI</a:t>
            </a:r>
            <a:r>
              <a:rPr lang="en-US" dirty="0">
                <a:cs typeface="Times New Roman" pitchFamily="18" charset="0"/>
              </a:rPr>
              <a:t>, and so on. Single-stepping through a VI steps through the VI node to node. Each node blinks to denote when it is ready to execute. By stepping into the node, you are ready to single-step inside the node.</a:t>
            </a:r>
          </a:p>
          <a:p>
            <a:pPr marL="219845" lvl="1" indent="-219845">
              <a:buFontTx/>
              <a:buChar char="•"/>
              <a:tabLst>
                <a:tab pos="228594" algn="l"/>
              </a:tabLst>
            </a:pPr>
            <a:r>
              <a:rPr lang="en-US" dirty="0">
                <a:cs typeface="Times New Roman" pitchFamily="18" charset="0"/>
              </a:rPr>
              <a:t>Click the </a:t>
            </a:r>
            <a:r>
              <a:rPr lang="en-US" b="1" dirty="0">
                <a:cs typeface="Times New Roman" pitchFamily="18" charset="0"/>
              </a:rPr>
              <a:t>Step Over </a:t>
            </a:r>
            <a:r>
              <a:rPr lang="en-US" dirty="0">
                <a:cs typeface="Times New Roman" pitchFamily="18" charset="0"/>
              </a:rPr>
              <a:t>button to step over a loop, </a:t>
            </a:r>
            <a:r>
              <a:rPr lang="en-US" dirty="0" err="1">
                <a:cs typeface="Times New Roman" pitchFamily="18" charset="0"/>
              </a:rPr>
              <a:t>subVI</a:t>
            </a:r>
            <a:r>
              <a:rPr lang="en-US" dirty="0">
                <a:cs typeface="Times New Roman" pitchFamily="18" charset="0"/>
              </a:rPr>
              <a:t>, and so on. By stepping over the node, you execute the node without single-stepping through the node.</a:t>
            </a:r>
          </a:p>
          <a:p>
            <a:pPr marL="219845" lvl="1" indent="-219845">
              <a:buFontTx/>
              <a:buChar char="•"/>
              <a:tabLst>
                <a:tab pos="228594" algn="l"/>
              </a:tabLst>
            </a:pPr>
            <a:r>
              <a:rPr lang="en-US" dirty="0">
                <a:cs typeface="Times New Roman" pitchFamily="18" charset="0"/>
              </a:rPr>
              <a:t>Click the </a:t>
            </a:r>
            <a:r>
              <a:rPr lang="en-US" b="1" dirty="0">
                <a:cs typeface="Times New Roman" pitchFamily="18" charset="0"/>
              </a:rPr>
              <a:t>Step Out </a:t>
            </a:r>
            <a:r>
              <a:rPr lang="en-US" dirty="0">
                <a:cs typeface="Times New Roman" pitchFamily="18" charset="0"/>
              </a:rPr>
              <a:t>button to step out of a loop, </a:t>
            </a:r>
            <a:r>
              <a:rPr lang="en-US" dirty="0" err="1">
                <a:cs typeface="Times New Roman" pitchFamily="18" charset="0"/>
              </a:rPr>
              <a:t>subVI</a:t>
            </a:r>
            <a:r>
              <a:rPr lang="en-US" dirty="0">
                <a:cs typeface="Times New Roman" pitchFamily="18" charset="0"/>
              </a:rPr>
              <a:t>, and so on. By stepping out of a node, you complete single-stepping through the node and go to the next node.</a:t>
            </a:r>
          </a:p>
          <a:p>
            <a:pPr>
              <a:tabLst>
                <a:tab pos="228594" algn="l"/>
              </a:tabLst>
            </a:pPr>
            <a:r>
              <a:rPr lang="en-US" b="1" dirty="0">
                <a:cs typeface="Times New Roman" pitchFamily="18" charset="0"/>
              </a:rPr>
              <a:t>Additional </a:t>
            </a:r>
            <a:r>
              <a:rPr lang="en-US" b="1" dirty="0" smtClean="0">
                <a:cs typeface="Times New Roman" pitchFamily="18" charset="0"/>
              </a:rPr>
              <a:t>Tools</a:t>
            </a:r>
            <a:endParaRPr lang="en-US" b="1" dirty="0">
              <a:cs typeface="Times New Roman" pitchFamily="18" charset="0"/>
            </a:endParaRPr>
          </a:p>
        </p:txBody>
      </p:sp>
      <p:grpSp>
        <p:nvGrpSpPr>
          <p:cNvPr id="7" name="Group 6"/>
          <p:cNvGrpSpPr/>
          <p:nvPr/>
        </p:nvGrpSpPr>
        <p:grpSpPr>
          <a:xfrm>
            <a:off x="546696" y="4046864"/>
            <a:ext cx="5857875" cy="3000139"/>
            <a:chOff x="571500" y="4191000"/>
            <a:chExt cx="6123659" cy="3106994"/>
          </a:xfrm>
        </p:grpSpPr>
        <p:pic>
          <p:nvPicPr>
            <p:cNvPr id="171019" name="Picture 11"/>
            <p:cNvPicPr>
              <a:picLocks noChangeAspect="1" noChangeArrowheads="1"/>
            </p:cNvPicPr>
            <p:nvPr/>
          </p:nvPicPr>
          <p:blipFill>
            <a:blip r:embed="rId3"/>
            <a:srcRect/>
            <a:stretch>
              <a:fillRect/>
            </a:stretch>
          </p:blipFill>
          <p:spPr bwMode="auto">
            <a:xfrm>
              <a:off x="571500" y="4191000"/>
              <a:ext cx="6123659" cy="2763634"/>
            </a:xfrm>
            <a:prstGeom prst="rect">
              <a:avLst/>
            </a:prstGeom>
            <a:noFill/>
            <a:ln w="12700" algn="ctr">
              <a:noFill/>
              <a:miter lim="800000"/>
              <a:headEnd/>
              <a:tailEnd/>
            </a:ln>
            <a:effectLst/>
          </p:spPr>
        </p:pic>
        <p:grpSp>
          <p:nvGrpSpPr>
            <p:cNvPr id="6" name="Group 5"/>
            <p:cNvGrpSpPr/>
            <p:nvPr/>
          </p:nvGrpSpPr>
          <p:grpSpPr>
            <a:xfrm>
              <a:off x="4343400" y="6819900"/>
              <a:ext cx="1720931" cy="478094"/>
              <a:chOff x="4338007" y="7143359"/>
              <a:chExt cx="1720931" cy="478094"/>
            </a:xfrm>
          </p:grpSpPr>
          <p:pic>
            <p:nvPicPr>
              <p:cNvPr id="171020" name="Picture 12" descr="Retain Wire Values LV 8"/>
              <p:cNvPicPr>
                <a:picLocks noChangeAspect="1" noChangeArrowheads="1"/>
              </p:cNvPicPr>
              <p:nvPr/>
            </p:nvPicPr>
            <p:blipFill>
              <a:blip r:embed="rId4"/>
              <a:srcRect/>
              <a:stretch>
                <a:fillRect/>
              </a:stretch>
            </p:blipFill>
            <p:spPr bwMode="auto">
              <a:xfrm>
                <a:off x="4338007" y="7220629"/>
                <a:ext cx="210761" cy="198929"/>
              </a:xfrm>
              <a:prstGeom prst="rect">
                <a:avLst/>
              </a:prstGeom>
              <a:noFill/>
            </p:spPr>
          </p:pic>
          <p:sp>
            <p:nvSpPr>
              <p:cNvPr id="171021" name="Text Box 13"/>
              <p:cNvSpPr txBox="1">
                <a:spLocks noChangeArrowheads="1"/>
              </p:cNvSpPr>
              <p:nvPr/>
            </p:nvSpPr>
            <p:spPr bwMode="auto">
              <a:xfrm>
                <a:off x="4598553" y="7143359"/>
                <a:ext cx="1460385" cy="478094"/>
              </a:xfrm>
              <a:prstGeom prst="rect">
                <a:avLst/>
              </a:prstGeom>
              <a:noFill/>
              <a:ln w="12700" algn="ctr">
                <a:noFill/>
                <a:miter lim="800000"/>
                <a:headEnd/>
                <a:tailEnd/>
              </a:ln>
              <a:effectLst/>
            </p:spPr>
            <p:txBody>
              <a:bodyPr lIns="91426" tIns="45713" rIns="91426" bIns="45713">
                <a:spAutoFit/>
              </a:bodyPr>
              <a:lstStyle/>
              <a:p>
                <a:pPr defTabSz="879453"/>
                <a:r>
                  <a:rPr lang="en-US" sz="1200" dirty="0">
                    <a:latin typeface="Arial" charset="0"/>
                  </a:rPr>
                  <a:t>Retain Wire Values</a:t>
                </a:r>
              </a:p>
            </p:txBody>
          </p:sp>
        </p:grpSp>
      </p:gr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p:cNvSpPr>
            <a:spLocks noGrp="1" noRot="1" noChangeAspect="1" noChangeArrowheads="1" noTextEdit="1"/>
          </p:cNvSpPr>
          <p:nvPr>
            <p:ph type="sldImg"/>
          </p:nvPr>
        </p:nvSpPr>
        <p:spPr>
          <a:ln/>
        </p:spPr>
      </p:sp>
      <p:sp>
        <p:nvSpPr>
          <p:cNvPr id="592899" name="Rectangle 3"/>
          <p:cNvSpPr>
            <a:spLocks noGrp="1" noChangeArrowheads="1"/>
          </p:cNvSpPr>
          <p:nvPr>
            <p:ph type="body" idx="1"/>
          </p:nvPr>
        </p:nvSpPr>
        <p:spPr/>
        <p:txBody>
          <a:bodyPr/>
          <a:lstStyle/>
          <a:p>
            <a:pPr>
              <a:spcBef>
                <a:spcPts val="385"/>
              </a:spcBef>
              <a:spcAft>
                <a:spcPts val="0"/>
              </a:spcAft>
            </a:pPr>
            <a:r>
              <a:rPr lang="en-US" dirty="0">
                <a:cs typeface="Times New Roman" pitchFamily="18" charset="0"/>
              </a:rPr>
              <a:t>When you create an object on the </a:t>
            </a:r>
            <a:r>
              <a:rPr lang="en-US" dirty="0" smtClean="0">
                <a:cs typeface="Times New Roman" pitchFamily="18" charset="0"/>
              </a:rPr>
              <a:t>front </a:t>
            </a:r>
            <a:r>
              <a:rPr lang="en-US" dirty="0">
                <a:cs typeface="Times New Roman" pitchFamily="18" charset="0"/>
              </a:rPr>
              <a:t>p</a:t>
            </a:r>
            <a:r>
              <a:rPr lang="en-US" dirty="0" smtClean="0">
                <a:cs typeface="Times New Roman" pitchFamily="18" charset="0"/>
              </a:rPr>
              <a:t>anel</a:t>
            </a:r>
            <a:r>
              <a:rPr lang="en-US" dirty="0">
                <a:cs typeface="Times New Roman" pitchFamily="18" charset="0"/>
              </a:rPr>
              <a:t>, a terminal </a:t>
            </a:r>
            <a:r>
              <a:rPr lang="en-US" dirty="0" smtClean="0">
                <a:cs typeface="Times New Roman" pitchFamily="18" charset="0"/>
              </a:rPr>
              <a:t>is created </a:t>
            </a:r>
            <a:r>
              <a:rPr lang="en-US" dirty="0">
                <a:cs typeface="Times New Roman" pitchFamily="18" charset="0"/>
              </a:rPr>
              <a:t>on the </a:t>
            </a:r>
            <a:r>
              <a:rPr lang="en-US" dirty="0" smtClean="0">
                <a:cs typeface="Times New Roman" pitchFamily="18" charset="0"/>
              </a:rPr>
              <a:t>block diagram</a:t>
            </a:r>
            <a:r>
              <a:rPr lang="en-US" dirty="0">
                <a:cs typeface="Times New Roman" pitchFamily="18" charset="0"/>
              </a:rPr>
              <a:t>. These terminals give you access to the </a:t>
            </a:r>
            <a:r>
              <a:rPr lang="en-US" dirty="0" smtClean="0">
                <a:cs typeface="Times New Roman" pitchFamily="18" charset="0"/>
              </a:rPr>
              <a:t>front panel </a:t>
            </a:r>
            <a:r>
              <a:rPr lang="en-US" dirty="0">
                <a:cs typeface="Times New Roman" pitchFamily="18" charset="0"/>
              </a:rPr>
              <a:t>objects from the </a:t>
            </a:r>
            <a:r>
              <a:rPr lang="en-US" dirty="0" smtClean="0">
                <a:cs typeface="Times New Roman" pitchFamily="18" charset="0"/>
              </a:rPr>
              <a:t>block diagram </a:t>
            </a:r>
            <a:r>
              <a:rPr lang="en-US" dirty="0">
                <a:cs typeface="Times New Roman" pitchFamily="18" charset="0"/>
              </a:rPr>
              <a:t>code.</a:t>
            </a:r>
          </a:p>
          <a:p>
            <a:pPr>
              <a:spcBef>
                <a:spcPts val="385"/>
              </a:spcBef>
              <a:spcAft>
                <a:spcPts val="0"/>
              </a:spcAft>
            </a:pPr>
            <a:r>
              <a:rPr lang="en-US" dirty="0">
                <a:cs typeface="Times New Roman" pitchFamily="18" charset="0"/>
              </a:rPr>
              <a:t>Each terminal contains useful information about the </a:t>
            </a:r>
            <a:r>
              <a:rPr lang="en-US" dirty="0" smtClean="0">
                <a:cs typeface="Times New Roman" pitchFamily="18" charset="0"/>
              </a:rPr>
              <a:t>front </a:t>
            </a:r>
            <a:r>
              <a:rPr lang="en-US" dirty="0">
                <a:cs typeface="Times New Roman" pitchFamily="18" charset="0"/>
              </a:rPr>
              <a:t>p</a:t>
            </a:r>
            <a:r>
              <a:rPr lang="en-US" dirty="0" smtClean="0">
                <a:cs typeface="Times New Roman" pitchFamily="18" charset="0"/>
              </a:rPr>
              <a:t>anel </a:t>
            </a:r>
            <a:r>
              <a:rPr lang="en-US" dirty="0">
                <a:cs typeface="Times New Roman" pitchFamily="18" charset="0"/>
              </a:rPr>
              <a:t>object it corresponds </a:t>
            </a:r>
            <a:r>
              <a:rPr lang="en-US" dirty="0" smtClean="0">
                <a:cs typeface="Times New Roman" pitchFamily="18" charset="0"/>
              </a:rPr>
              <a:t>to, </a:t>
            </a:r>
            <a:br>
              <a:rPr lang="en-US" dirty="0" smtClean="0">
                <a:cs typeface="Times New Roman" pitchFamily="18" charset="0"/>
              </a:rPr>
            </a:br>
            <a:r>
              <a:rPr lang="en-US" dirty="0" smtClean="0">
                <a:cs typeface="Times New Roman" pitchFamily="18" charset="0"/>
              </a:rPr>
              <a:t>and</a:t>
            </a:r>
            <a:r>
              <a:rPr lang="en-US" dirty="0" smtClean="0"/>
              <a:t> </a:t>
            </a:r>
            <a:r>
              <a:rPr lang="en-US" dirty="0" smtClean="0">
                <a:cs typeface="Times New Roman" pitchFamily="18" charset="0"/>
              </a:rPr>
              <a:t>uses color </a:t>
            </a:r>
            <a:r>
              <a:rPr lang="en-US" dirty="0">
                <a:cs typeface="Times New Roman" pitchFamily="18" charset="0"/>
              </a:rPr>
              <a:t>and symbols </a:t>
            </a:r>
            <a:r>
              <a:rPr lang="en-US" dirty="0" smtClean="0">
                <a:cs typeface="Times New Roman" pitchFamily="18" charset="0"/>
              </a:rPr>
              <a:t>to provide </a:t>
            </a:r>
            <a:r>
              <a:rPr lang="en-US" dirty="0">
                <a:cs typeface="Times New Roman" pitchFamily="18" charset="0"/>
              </a:rPr>
              <a:t>information about the data type. For </a:t>
            </a:r>
            <a:r>
              <a:rPr lang="en-US" dirty="0" smtClean="0">
                <a:cs typeface="Times New Roman" pitchFamily="18" charset="0"/>
              </a:rPr>
              <a:t>example, the </a:t>
            </a:r>
            <a:r>
              <a:rPr lang="en-US" dirty="0">
                <a:cs typeface="Times New Roman" pitchFamily="18" charset="0"/>
              </a:rPr>
              <a:t>dynamic data type is a polymorphic data type represented by dark blue terminals. Boolean terminals are green with TF lettering.</a:t>
            </a:r>
          </a:p>
          <a:p>
            <a:pPr>
              <a:spcBef>
                <a:spcPts val="385"/>
              </a:spcBef>
              <a:spcAft>
                <a:spcPts val="0"/>
              </a:spcAft>
            </a:pPr>
            <a:r>
              <a:rPr lang="en-US" dirty="0">
                <a:cs typeface="Times New Roman" pitchFamily="18" charset="0"/>
              </a:rPr>
              <a:t>In general, blue terminals should wire to blue terminals, green to green, and so on. This is not a hard-and-fast rule; </a:t>
            </a:r>
            <a:r>
              <a:rPr lang="en-US" dirty="0" smtClean="0">
                <a:cs typeface="Times New Roman" pitchFamily="18" charset="0"/>
              </a:rPr>
              <a:t>you can use </a:t>
            </a:r>
            <a:r>
              <a:rPr lang="en-US" dirty="0" err="1" smtClean="0">
                <a:cs typeface="Times New Roman" pitchFamily="18" charset="0"/>
              </a:rPr>
              <a:t>LabVIEW</a:t>
            </a:r>
            <a:r>
              <a:rPr lang="en-US" dirty="0" smtClean="0">
                <a:cs typeface="Times New Roman" pitchFamily="18" charset="0"/>
              </a:rPr>
              <a:t> to </a:t>
            </a:r>
            <a:r>
              <a:rPr lang="en-US" dirty="0">
                <a:cs typeface="Times New Roman" pitchFamily="18" charset="0"/>
              </a:rPr>
              <a:t>connect a blue terminal (dynamic data) to an orange terminal (fractional value), for example. But in most cases, look for a match in colors.</a:t>
            </a:r>
          </a:p>
          <a:p>
            <a:pPr>
              <a:spcBef>
                <a:spcPts val="385"/>
              </a:spcBef>
              <a:spcAft>
                <a:spcPts val="0"/>
              </a:spcAft>
            </a:pPr>
            <a:r>
              <a:rPr lang="en-US" dirty="0">
                <a:cs typeface="Times New Roman" pitchFamily="18" charset="0"/>
              </a:rPr>
              <a:t>Controls have </a:t>
            </a:r>
            <a:r>
              <a:rPr lang="en-US" dirty="0" smtClean="0">
                <a:cs typeface="Times New Roman" pitchFamily="18" charset="0"/>
              </a:rPr>
              <a:t>a thick border and an arrow </a:t>
            </a:r>
            <a:r>
              <a:rPr lang="en-US" dirty="0">
                <a:cs typeface="Times New Roman" pitchFamily="18" charset="0"/>
              </a:rPr>
              <a:t>on the right </a:t>
            </a:r>
            <a:r>
              <a:rPr lang="en-US" dirty="0" smtClean="0">
                <a:cs typeface="Times New Roman" pitchFamily="18" charset="0"/>
              </a:rPr>
              <a:t>side. </a:t>
            </a:r>
            <a:r>
              <a:rPr lang="en-US" dirty="0">
                <a:cs typeface="Times New Roman" pitchFamily="18" charset="0"/>
              </a:rPr>
              <a:t>Indicators have </a:t>
            </a:r>
            <a:r>
              <a:rPr lang="en-US" dirty="0" smtClean="0">
                <a:cs typeface="Times New Roman" pitchFamily="18" charset="0"/>
              </a:rPr>
              <a:t>a thin border and an </a:t>
            </a:r>
            <a:r>
              <a:rPr lang="en-US" dirty="0">
                <a:cs typeface="Times New Roman" pitchFamily="18" charset="0"/>
              </a:rPr>
              <a:t>arrow on the left </a:t>
            </a:r>
            <a:r>
              <a:rPr lang="en-US" dirty="0" smtClean="0">
                <a:cs typeface="Times New Roman" pitchFamily="18" charset="0"/>
              </a:rPr>
              <a:t>side. </a:t>
            </a:r>
            <a:r>
              <a:rPr lang="en-US" dirty="0">
                <a:cs typeface="Times New Roman" pitchFamily="18" charset="0"/>
              </a:rPr>
              <a:t>Logic rules apply to wiring in LabVIEW: Each wire must have one (but only one) source (or control), and each wire may have multiple destinations (or indicators).</a:t>
            </a:r>
          </a:p>
          <a:p>
            <a:pPr>
              <a:spcBef>
                <a:spcPct val="0"/>
              </a:spcBef>
            </a:pPr>
            <a:endParaRPr lang="en-US" dirty="0">
              <a:latin typeface="Times"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Rot="1" noChangeAspect="1" noChangeArrowheads="1" noTextEdit="1"/>
          </p:cNvSpPr>
          <p:nvPr>
            <p:ph type="sldImg"/>
          </p:nvPr>
        </p:nvSpPr>
        <p:spPr>
          <a:ln/>
        </p:spPr>
      </p:sp>
      <p:sp>
        <p:nvSpPr>
          <p:cNvPr id="654339" name="Rectangle 3"/>
          <p:cNvSpPr>
            <a:spLocks noGrp="1" noChangeArrowheads="1"/>
          </p:cNvSpPr>
          <p:nvPr>
            <p:ph type="body" idx="1"/>
          </p:nvPr>
        </p:nvSpPr>
        <p:spPr>
          <a:xfrm>
            <a:off x="931863" y="4213225"/>
            <a:ext cx="5133975" cy="4171950"/>
          </a:xfrm>
        </p:spPr>
        <p:txBody>
          <a:bodyPr/>
          <a:lstStyle/>
          <a:p>
            <a:pPr>
              <a:spcBef>
                <a:spcPts val="385"/>
              </a:spcBef>
              <a:spcAft>
                <a:spcPts val="0"/>
              </a:spcAft>
              <a:tabLst>
                <a:tab pos="228594" algn="l"/>
              </a:tabLst>
            </a:pPr>
            <a:r>
              <a:rPr lang="en-US" dirty="0" err="1">
                <a:cs typeface="Times New Roman" pitchFamily="18" charset="0"/>
              </a:rPr>
              <a:t>LabVIEW</a:t>
            </a:r>
            <a:r>
              <a:rPr lang="en-US" dirty="0">
                <a:cs typeface="Times New Roman" pitchFamily="18" charset="0"/>
              </a:rPr>
              <a:t> </a:t>
            </a:r>
            <a:r>
              <a:rPr lang="en-US" dirty="0" smtClean="0">
                <a:cs typeface="Times New Roman" pitchFamily="18" charset="0"/>
              </a:rPr>
              <a:t>uses </a:t>
            </a:r>
            <a:r>
              <a:rPr lang="en-US" dirty="0">
                <a:cs typeface="Times New Roman" pitchFamily="18" charset="0"/>
              </a:rPr>
              <a:t>many common </a:t>
            </a:r>
            <a:r>
              <a:rPr lang="en-US" dirty="0" smtClean="0">
                <a:cs typeface="Times New Roman" pitchFamily="18" charset="0"/>
              </a:rPr>
              <a:t>data types – Boolean</a:t>
            </a:r>
            <a:r>
              <a:rPr lang="en-US" dirty="0">
                <a:cs typeface="Times New Roman" pitchFamily="18" charset="0"/>
              </a:rPr>
              <a:t>, </a:t>
            </a:r>
            <a:r>
              <a:rPr lang="en-US" dirty="0" smtClean="0">
                <a:cs typeface="Times New Roman" pitchFamily="18" charset="0"/>
              </a:rPr>
              <a:t>numeric</a:t>
            </a:r>
            <a:r>
              <a:rPr lang="en-US" dirty="0">
                <a:cs typeface="Times New Roman" pitchFamily="18" charset="0"/>
              </a:rPr>
              <a:t>, </a:t>
            </a:r>
            <a:r>
              <a:rPr lang="en-US" dirty="0" smtClean="0">
                <a:cs typeface="Times New Roman" pitchFamily="18" charset="0"/>
              </a:rPr>
              <a:t>strings, clusters, and </a:t>
            </a:r>
            <a:br>
              <a:rPr lang="en-US" dirty="0" smtClean="0">
                <a:cs typeface="Times New Roman" pitchFamily="18" charset="0"/>
              </a:rPr>
            </a:br>
            <a:r>
              <a:rPr lang="en-US" dirty="0" smtClean="0">
                <a:cs typeface="Times New Roman" pitchFamily="18" charset="0"/>
              </a:rPr>
              <a:t>so</a:t>
            </a:r>
            <a:r>
              <a:rPr lang="en-US" dirty="0" smtClean="0"/>
              <a:t> </a:t>
            </a:r>
            <a:r>
              <a:rPr lang="en-US" dirty="0" smtClean="0">
                <a:cs typeface="Times New Roman" pitchFamily="18" charset="0"/>
              </a:rPr>
              <a:t>on.</a:t>
            </a:r>
            <a:endParaRPr lang="en-US" dirty="0">
              <a:cs typeface="Times New Roman" pitchFamily="18" charset="0"/>
            </a:endParaRPr>
          </a:p>
          <a:p>
            <a:pPr>
              <a:spcBef>
                <a:spcPts val="385"/>
              </a:spcBef>
              <a:spcAft>
                <a:spcPct val="30000"/>
              </a:spcAft>
              <a:tabLst>
                <a:tab pos="228594" algn="l"/>
              </a:tabLst>
            </a:pPr>
            <a:r>
              <a:rPr lang="en-US" dirty="0">
                <a:cs typeface="Times New Roman" pitchFamily="18" charset="0"/>
              </a:rPr>
              <a:t>The color and symbol of each terminal indicate the data type of the control or indicator. Control terminals have a thicker border than indicator terminals. Also, arrows appear on front panel terminals to indicate whether the terminal is a control or an indicator. An arrow appears on the right if the terminal is a </a:t>
            </a:r>
            <a:r>
              <a:rPr lang="en-US" dirty="0" smtClean="0">
                <a:cs typeface="Times New Roman" pitchFamily="18" charset="0"/>
              </a:rPr>
              <a:t>control </a:t>
            </a:r>
            <a:r>
              <a:rPr lang="en-US" dirty="0">
                <a:cs typeface="Times New Roman" pitchFamily="18" charset="0"/>
              </a:rPr>
              <a:t>and </a:t>
            </a:r>
            <a:r>
              <a:rPr lang="en-US" dirty="0" smtClean="0">
                <a:cs typeface="Times New Roman" pitchFamily="18" charset="0"/>
              </a:rPr>
              <a:t>on </a:t>
            </a:r>
            <a:r>
              <a:rPr lang="en-US" dirty="0">
                <a:cs typeface="Times New Roman" pitchFamily="18" charset="0"/>
              </a:rPr>
              <a:t>the left if the terminal is an indicator. </a:t>
            </a:r>
          </a:p>
          <a:p>
            <a:pPr>
              <a:spcBef>
                <a:spcPts val="385"/>
              </a:spcBef>
              <a:spcAft>
                <a:spcPts val="0"/>
              </a:spcAft>
              <a:tabLst>
                <a:tab pos="228594" algn="l"/>
              </a:tabLst>
            </a:pPr>
            <a:r>
              <a:rPr lang="en-US" b="1" dirty="0">
                <a:cs typeface="Times New Roman" pitchFamily="18" charset="0"/>
              </a:rPr>
              <a:t>Definitions</a:t>
            </a:r>
          </a:p>
          <a:p>
            <a:pPr marL="219845" lvl="1" indent="-219845">
              <a:spcBef>
                <a:spcPts val="385"/>
              </a:spcBef>
              <a:spcAft>
                <a:spcPts val="0"/>
              </a:spcAft>
              <a:buFontTx/>
              <a:buChar char="•"/>
              <a:tabLst>
                <a:tab pos="228594" algn="l"/>
              </a:tabLst>
            </a:pPr>
            <a:r>
              <a:rPr lang="en-US" b="1" dirty="0">
                <a:cs typeface="Times New Roman" pitchFamily="18" charset="0"/>
              </a:rPr>
              <a:t>Array:</a:t>
            </a:r>
            <a:r>
              <a:rPr lang="en-US" dirty="0">
                <a:cs typeface="Times New Roman" pitchFamily="18" charset="0"/>
              </a:rPr>
              <a:t> Arrays group data elements of the same type. An array consists of elements and dimensions. Elements are the data that make up the array. A dimension is the length, height, or depth of an array. An array can have one or more dimensions and as many as (2</a:t>
            </a:r>
            <a:r>
              <a:rPr lang="en-US" baseline="30000" dirty="0">
                <a:cs typeface="Times New Roman" pitchFamily="18" charset="0"/>
              </a:rPr>
              <a:t>31</a:t>
            </a:r>
            <a:r>
              <a:rPr lang="en-US" dirty="0">
                <a:cs typeface="Times New Roman" pitchFamily="18" charset="0"/>
              </a:rPr>
              <a:t>) – 1 elements per dimension, memory permitting. </a:t>
            </a:r>
          </a:p>
          <a:p>
            <a:pPr marL="219845" lvl="1" indent="-219845">
              <a:spcBef>
                <a:spcPts val="385"/>
              </a:spcBef>
              <a:spcAft>
                <a:spcPts val="0"/>
              </a:spcAft>
              <a:buFontTx/>
              <a:buChar char="•"/>
              <a:tabLst>
                <a:tab pos="228594" algn="l"/>
              </a:tabLst>
            </a:pPr>
            <a:r>
              <a:rPr lang="en-US" b="1" dirty="0">
                <a:cs typeface="Times New Roman" pitchFamily="18" charset="0"/>
              </a:rPr>
              <a:t>Cluster:</a:t>
            </a:r>
            <a:r>
              <a:rPr lang="en-US" dirty="0">
                <a:cs typeface="Times New Roman" pitchFamily="18" charset="0"/>
              </a:rPr>
              <a:t> Clusters group data elements of mixed types, </a:t>
            </a:r>
            <a:r>
              <a:rPr lang="en-US" dirty="0" smtClean="0">
                <a:cs typeface="Times New Roman" pitchFamily="18" charset="0"/>
              </a:rPr>
              <a:t>much like a </a:t>
            </a:r>
            <a:r>
              <a:rPr lang="en-US" dirty="0">
                <a:cs typeface="Times New Roman" pitchFamily="18" charset="0"/>
              </a:rPr>
              <a:t>bundle of wires in a telephone cable, where each wire in the cable represents a different element of the cluster.</a:t>
            </a:r>
          </a:p>
          <a:p>
            <a:pPr>
              <a:spcBef>
                <a:spcPts val="385"/>
              </a:spcBef>
              <a:spcAft>
                <a:spcPts val="0"/>
              </a:spcAft>
              <a:tabLst>
                <a:tab pos="228594" algn="l"/>
              </a:tabLst>
            </a:pPr>
            <a:r>
              <a:rPr lang="en-US" dirty="0">
                <a:cs typeface="Times New Roman" pitchFamily="18" charset="0"/>
              </a:rPr>
              <a:t>See </a:t>
            </a:r>
            <a:r>
              <a:rPr lang="en-US" b="1" dirty="0" err="1">
                <a:cs typeface="Times New Roman" pitchFamily="18" charset="0"/>
              </a:rPr>
              <a:t>Help»Search</a:t>
            </a:r>
            <a:r>
              <a:rPr lang="en-US" b="1" dirty="0">
                <a:cs typeface="Times New Roman" pitchFamily="18" charset="0"/>
              </a:rPr>
              <a:t> the </a:t>
            </a:r>
            <a:r>
              <a:rPr lang="en-US" b="1" dirty="0" err="1">
                <a:cs typeface="Times New Roman" pitchFamily="18" charset="0"/>
              </a:rPr>
              <a:t>LabVIEW</a:t>
            </a:r>
            <a:r>
              <a:rPr lang="en-US" b="1" dirty="0">
                <a:cs typeface="Times New Roman" pitchFamily="18" charset="0"/>
              </a:rPr>
              <a:t> Help… </a:t>
            </a:r>
            <a:r>
              <a:rPr lang="en-US" dirty="0">
                <a:cs typeface="Times New Roman" pitchFamily="18" charset="0"/>
              </a:rPr>
              <a:t>for more information. The </a:t>
            </a:r>
            <a:r>
              <a:rPr lang="en-US" i="1" dirty="0" err="1">
                <a:cs typeface="Times New Roman" pitchFamily="18" charset="0"/>
              </a:rPr>
              <a:t>LabVIEW</a:t>
            </a:r>
            <a:r>
              <a:rPr lang="en-US" i="1" dirty="0">
                <a:cs typeface="Times New Roman" pitchFamily="18" charset="0"/>
              </a:rPr>
              <a:t> User Manual</a:t>
            </a:r>
            <a:r>
              <a:rPr lang="en-US" dirty="0">
                <a:cs typeface="Times New Roman" pitchFamily="18" charset="0"/>
              </a:rPr>
              <a:t> on </a:t>
            </a:r>
            <a:r>
              <a:rPr lang="en-US" sz="1000" dirty="0">
                <a:latin typeface="Courier New" pitchFamily="49" charset="0"/>
              </a:rPr>
              <a:t>ni.com</a:t>
            </a:r>
            <a:r>
              <a:rPr lang="en-US" dirty="0">
                <a:latin typeface="Times" pitchFamily="18" charset="0"/>
              </a:rPr>
              <a:t> provides additional </a:t>
            </a:r>
            <a:r>
              <a:rPr lang="en-US" dirty="0" smtClean="0">
                <a:latin typeface="Times" pitchFamily="18" charset="0"/>
              </a:rPr>
              <a:t>references for </a:t>
            </a:r>
            <a:r>
              <a:rPr lang="en-US" dirty="0">
                <a:latin typeface="Times" pitchFamily="18" charset="0"/>
              </a:rPr>
              <a:t>data types found in </a:t>
            </a:r>
            <a:r>
              <a:rPr lang="en-US" dirty="0" err="1">
                <a:latin typeface="Times" pitchFamily="18" charset="0"/>
              </a:rPr>
              <a:t>LabVIEW</a:t>
            </a:r>
            <a:r>
              <a:rPr lang="en-US" dirty="0">
                <a:latin typeface="Times" pitchFamily="18" charset="0"/>
              </a:rPr>
              <a:t>.</a:t>
            </a:r>
          </a:p>
          <a:p>
            <a:pPr lvl="2">
              <a:spcAft>
                <a:spcPct val="30000"/>
              </a:spcAft>
              <a:buFontTx/>
              <a:buChar char="•"/>
              <a:tabLst>
                <a:tab pos="228594" algn="l"/>
              </a:tabLst>
            </a:pPr>
            <a:endParaRPr lang="en-US" dirty="0">
              <a:latin typeface="Times"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pPr>
              <a:tabLst>
                <a:tab pos="457189" algn="l"/>
              </a:tabLst>
            </a:pPr>
            <a:r>
              <a:rPr lang="en-US" dirty="0">
                <a:cs typeface="Times New Roman" pitchFamily="18" charset="0"/>
              </a:rPr>
              <a:t>LabVIEW follows a dataflow model for running </a:t>
            </a:r>
            <a:r>
              <a:rPr lang="en-US" dirty="0" err="1">
                <a:cs typeface="Times New Roman" pitchFamily="18" charset="0"/>
              </a:rPr>
              <a:t>VIs.</a:t>
            </a:r>
            <a:r>
              <a:rPr lang="en-US" dirty="0">
                <a:cs typeface="Times New Roman" pitchFamily="18" charset="0"/>
              </a:rPr>
              <a:t> A block diagram node executes when all its inputs are available. When a node completes execution, it supplies data to its output terminals and passes the output data to the next node in the dataflow path. Visual Basic, C++, JAVA, and most other text-based programming languages follow a control flow model of program execution. In control flow, the sequential order of program elements determines the execution order of a program.</a:t>
            </a:r>
          </a:p>
          <a:p>
            <a:pPr>
              <a:tabLst>
                <a:tab pos="457189" algn="l"/>
              </a:tabLst>
            </a:pPr>
            <a:r>
              <a:rPr lang="en-US" dirty="0">
                <a:cs typeface="Times New Roman" pitchFamily="18" charset="0"/>
              </a:rPr>
              <a:t>Consider the block diagram above. It adds two numbers and then multiplies by 2 from the result of the addition. In this case, the block diagram executes from left to right, not because the objects are placed in that </a:t>
            </a:r>
            <a:r>
              <a:rPr lang="en-US" dirty="0" smtClean="0">
                <a:cs typeface="Times New Roman" pitchFamily="18" charset="0"/>
              </a:rPr>
              <a:t>order </a:t>
            </a:r>
            <a:r>
              <a:rPr lang="en-US" dirty="0">
                <a:cs typeface="Times New Roman" pitchFamily="18" charset="0"/>
              </a:rPr>
              <a:t>but because one of the inputs of the Multiply function is not valid until the Add function has finished executing and passed the data to the Multiply function. Remember that a node executes only when data are available at all of its input terminals, and it supplies data to its output terminals only when it finishes execution. In the second piece of code, the Simulate Signal Express VI receives input from the controls and passes its result to the </a:t>
            </a:r>
            <a:r>
              <a:rPr lang="en-US" dirty="0" smtClean="0">
                <a:cs typeface="Times New Roman" pitchFamily="18" charset="0"/>
              </a:rPr>
              <a:t>graph</a:t>
            </a:r>
            <a:r>
              <a:rPr lang="en-US" dirty="0">
                <a:cs typeface="Times New Roman" pitchFamily="18" charset="0"/>
              </a:rPr>
              <a:t>. </a:t>
            </a:r>
          </a:p>
          <a:p>
            <a:pPr>
              <a:tabLst>
                <a:tab pos="457189" algn="l"/>
              </a:tabLst>
            </a:pPr>
            <a:r>
              <a:rPr lang="en-US" dirty="0">
                <a:cs typeface="Times New Roman" pitchFamily="18" charset="0"/>
              </a:rPr>
              <a:t>You may consider the add-multiply and the simulate signal code to </a:t>
            </a:r>
            <a:r>
              <a:rPr lang="en-US" dirty="0" smtClean="0">
                <a:cs typeface="Times New Roman" pitchFamily="18" charset="0"/>
              </a:rPr>
              <a:t>coexist </a:t>
            </a:r>
            <a:r>
              <a:rPr lang="en-US" dirty="0">
                <a:cs typeface="Times New Roman" pitchFamily="18" charset="0"/>
              </a:rPr>
              <a:t>on the same block diagram in parallel. This means that </a:t>
            </a:r>
            <a:r>
              <a:rPr lang="en-US" dirty="0" smtClean="0">
                <a:cs typeface="Times New Roman" pitchFamily="18" charset="0"/>
              </a:rPr>
              <a:t>they </a:t>
            </a:r>
            <a:r>
              <a:rPr lang="en-US" dirty="0">
                <a:cs typeface="Times New Roman" pitchFamily="18" charset="0"/>
              </a:rPr>
              <a:t>begin executing at the same time and run </a:t>
            </a:r>
            <a:r>
              <a:rPr lang="en-US" dirty="0" smtClean="0">
                <a:cs typeface="Times New Roman" pitchFamily="18" charset="0"/>
              </a:rPr>
              <a:t>independently </a:t>
            </a:r>
            <a:r>
              <a:rPr lang="en-US" dirty="0">
                <a:cs typeface="Times New Roman" pitchFamily="18" charset="0"/>
              </a:rPr>
              <a:t>of one another. If the computer running this code had multiple processors, these two pieces of code could run </a:t>
            </a:r>
            <a:r>
              <a:rPr lang="en-US" dirty="0" smtClean="0">
                <a:cs typeface="Times New Roman" pitchFamily="18" charset="0"/>
              </a:rPr>
              <a:t>independently of </a:t>
            </a:r>
            <a:r>
              <a:rPr lang="en-US" dirty="0">
                <a:cs typeface="Times New Roman" pitchFamily="18" charset="0"/>
              </a:rPr>
              <a:t>one another (each on its own processor) without any additional coding.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Grp="1" noRot="1" noChangeAspect="1" noChangeArrowheads="1" noTextEdit="1"/>
          </p:cNvSpPr>
          <p:nvPr>
            <p:ph type="sldImg"/>
          </p:nvPr>
        </p:nvSpPr>
        <p:spPr>
          <a:ln/>
        </p:spPr>
      </p:sp>
      <p:sp>
        <p:nvSpPr>
          <p:cNvPr id="667651" name="Rectangle 3"/>
          <p:cNvSpPr>
            <a:spLocks noGrp="1" noChangeArrowheads="1"/>
          </p:cNvSpPr>
          <p:nvPr>
            <p:ph type="body" idx="1"/>
          </p:nvPr>
        </p:nvSpPr>
        <p:spPr>
          <a:xfrm>
            <a:off x="931864" y="4403725"/>
            <a:ext cx="5227570" cy="4168271"/>
          </a:xfrm>
        </p:spPr>
        <p:txBody>
          <a:bodyPr/>
          <a:lstStyle/>
          <a:p>
            <a:pPr defTabSz="457189">
              <a:tabLst>
                <a:tab pos="228594" algn="l"/>
              </a:tabLst>
            </a:pPr>
            <a:r>
              <a:rPr lang="en-US" dirty="0">
                <a:cs typeface="Times New Roman" pitchFamily="18" charset="0"/>
              </a:rPr>
              <a:t>When your VI is not executable, a broken arrow is displayed in the </a:t>
            </a:r>
            <a:r>
              <a:rPr lang="en-US" b="1" dirty="0" smtClean="0">
                <a:cs typeface="Times New Roman" pitchFamily="18" charset="0"/>
              </a:rPr>
              <a:t>Run</a:t>
            </a:r>
            <a:r>
              <a:rPr lang="en-US" dirty="0" smtClean="0">
                <a:cs typeface="Times New Roman" pitchFamily="18" charset="0"/>
              </a:rPr>
              <a:t> </a:t>
            </a:r>
            <a:r>
              <a:rPr lang="en-US" dirty="0">
                <a:cs typeface="Times New Roman" pitchFamily="18" charset="0"/>
              </a:rPr>
              <a:t>button in the palette.</a:t>
            </a:r>
          </a:p>
          <a:p>
            <a:pPr marL="219845" lvl="1" indent="-219845" defTabSz="457189">
              <a:buFontTx/>
              <a:buChar char="•"/>
              <a:tabLst>
                <a:tab pos="228594" algn="l"/>
              </a:tabLst>
            </a:pPr>
            <a:r>
              <a:rPr lang="en-US" b="1" dirty="0">
                <a:cs typeface="Times New Roman" pitchFamily="18" charset="0"/>
              </a:rPr>
              <a:t>Finding Errors</a:t>
            </a:r>
            <a:r>
              <a:rPr lang="en-US" dirty="0">
                <a:cs typeface="Times New Roman" pitchFamily="18" charset="0"/>
              </a:rPr>
              <a:t>: To list errors, click on the broken arrow. To locate the bad object, click on the error message.</a:t>
            </a:r>
          </a:p>
          <a:p>
            <a:pPr marL="219845" lvl="1" indent="-219845" defTabSz="457189">
              <a:buFontTx/>
              <a:buChar char="•"/>
              <a:tabLst>
                <a:tab pos="228594" algn="l"/>
              </a:tabLst>
            </a:pPr>
            <a:r>
              <a:rPr lang="en-US" b="1" dirty="0">
                <a:cs typeface="Times New Roman" pitchFamily="18" charset="0"/>
              </a:rPr>
              <a:t>Execution Highlighting</a:t>
            </a:r>
            <a:r>
              <a:rPr lang="en-US" dirty="0">
                <a:cs typeface="Times New Roman" pitchFamily="18" charset="0"/>
              </a:rPr>
              <a:t>: Animates the diagram and traces the flow of the data, allowing you to view intermediate values. Click on the </a:t>
            </a:r>
            <a:r>
              <a:rPr lang="en-US" b="1" dirty="0">
                <a:cs typeface="Times New Roman" pitchFamily="18" charset="0"/>
              </a:rPr>
              <a:t>light </a:t>
            </a:r>
            <a:r>
              <a:rPr lang="en-US" b="1" dirty="0" smtClean="0">
                <a:cs typeface="Times New Roman" pitchFamily="18" charset="0"/>
              </a:rPr>
              <a:t>bulb</a:t>
            </a:r>
            <a:r>
              <a:rPr lang="en-US" dirty="0" smtClean="0">
                <a:cs typeface="Times New Roman" pitchFamily="18" charset="0"/>
              </a:rPr>
              <a:t> </a:t>
            </a:r>
            <a:r>
              <a:rPr lang="en-US" dirty="0">
                <a:cs typeface="Times New Roman" pitchFamily="18" charset="0"/>
              </a:rPr>
              <a:t>on the toolbar.</a:t>
            </a:r>
          </a:p>
          <a:p>
            <a:pPr marL="219845" lvl="1" indent="-219845" defTabSz="457189">
              <a:buFontTx/>
              <a:buChar char="•"/>
              <a:tabLst>
                <a:tab pos="228594" algn="l"/>
              </a:tabLst>
            </a:pPr>
            <a:r>
              <a:rPr lang="en-US" b="1" dirty="0">
                <a:cs typeface="Times New Roman" pitchFamily="18" charset="0"/>
              </a:rPr>
              <a:t>Probe</a:t>
            </a:r>
            <a:r>
              <a:rPr lang="en-US" dirty="0">
                <a:cs typeface="Times New Roman" pitchFamily="18" charset="0"/>
              </a:rPr>
              <a:t>: Used to view values in arrays and clusters. Click on wires with the </a:t>
            </a:r>
            <a:r>
              <a:rPr lang="en-US" b="1" dirty="0">
                <a:cs typeface="Times New Roman" pitchFamily="18" charset="0"/>
              </a:rPr>
              <a:t>Probe </a:t>
            </a:r>
            <a:r>
              <a:rPr lang="en-US" dirty="0">
                <a:cs typeface="Times New Roman" pitchFamily="18" charset="0"/>
              </a:rPr>
              <a:t>tool or right-click on the wire to set probes.</a:t>
            </a:r>
          </a:p>
          <a:p>
            <a:pPr marL="219845" lvl="1" indent="-219845" defTabSz="457189">
              <a:buFontTx/>
              <a:buChar char="•"/>
              <a:tabLst>
                <a:tab pos="228594" algn="l"/>
              </a:tabLst>
            </a:pPr>
            <a:r>
              <a:rPr lang="en-US" b="1" dirty="0">
                <a:cs typeface="Times New Roman" pitchFamily="18" charset="0"/>
              </a:rPr>
              <a:t>Retain Wire Values</a:t>
            </a:r>
            <a:r>
              <a:rPr lang="en-US" dirty="0">
                <a:cs typeface="Times New Roman" pitchFamily="18" charset="0"/>
              </a:rPr>
              <a:t>: Used </a:t>
            </a:r>
            <a:r>
              <a:rPr lang="en-US" dirty="0" smtClean="0">
                <a:cs typeface="Times New Roman" pitchFamily="18" charset="0"/>
              </a:rPr>
              <a:t>with </a:t>
            </a:r>
            <a:r>
              <a:rPr lang="en-US" dirty="0">
                <a:cs typeface="Times New Roman" pitchFamily="18" charset="0"/>
              </a:rPr>
              <a:t>probes to view the values from the last iteration of the program. </a:t>
            </a:r>
          </a:p>
          <a:p>
            <a:pPr marL="219845" lvl="1" indent="-219845" defTabSz="457189">
              <a:buFontTx/>
              <a:buChar char="•"/>
              <a:tabLst>
                <a:tab pos="228594" algn="l"/>
              </a:tabLst>
            </a:pPr>
            <a:r>
              <a:rPr lang="en-US" b="1" dirty="0">
                <a:cs typeface="Times New Roman" pitchFamily="18" charset="0"/>
              </a:rPr>
              <a:t>Breakpoint</a:t>
            </a:r>
            <a:r>
              <a:rPr lang="en-US" dirty="0">
                <a:cs typeface="Times New Roman" pitchFamily="18" charset="0"/>
              </a:rPr>
              <a:t>: </a:t>
            </a:r>
            <a:r>
              <a:rPr lang="en-US" dirty="0" smtClean="0">
                <a:cs typeface="Times New Roman" pitchFamily="18" charset="0"/>
              </a:rPr>
              <a:t>Sets </a:t>
            </a:r>
            <a:r>
              <a:rPr lang="en-US" dirty="0">
                <a:cs typeface="Times New Roman" pitchFamily="18" charset="0"/>
              </a:rPr>
              <a:t>pauses at different locations on the diagram. Click on wires </a:t>
            </a:r>
            <a:r>
              <a:rPr lang="en-US" dirty="0" smtClean="0">
                <a:cs typeface="Times New Roman" pitchFamily="18" charset="0"/>
              </a:rPr>
              <a:t>or </a:t>
            </a:r>
            <a:r>
              <a:rPr lang="en-US" dirty="0">
                <a:cs typeface="Times New Roman" pitchFamily="18" charset="0"/>
              </a:rPr>
              <a:t>objects with the </a:t>
            </a:r>
            <a:r>
              <a:rPr lang="en-US" b="1" dirty="0">
                <a:cs typeface="Times New Roman" pitchFamily="18" charset="0"/>
              </a:rPr>
              <a:t>Breakpoint </a:t>
            </a:r>
            <a:r>
              <a:rPr lang="en-US" dirty="0">
                <a:cs typeface="Times New Roman" pitchFamily="18" charset="0"/>
              </a:rPr>
              <a:t>tool to set breakpoints.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body" idx="1"/>
          </p:nvPr>
        </p:nvSpPr>
        <p:spPr>
          <a:xfrm>
            <a:off x="1020498" y="588635"/>
            <a:ext cx="5151437" cy="8056563"/>
          </a:xfrm>
        </p:spPr>
        <p:txBody>
          <a:bodyPr/>
          <a:lstStyle/>
          <a:p>
            <a:pPr marL="228594" indent="-228594">
              <a:tabLst>
                <a:tab pos="228594" algn="l"/>
                <a:tab pos="457189" algn="l"/>
              </a:tabLst>
            </a:pPr>
            <a:r>
              <a:rPr lang="en-US" sz="1300" b="1" dirty="0">
                <a:latin typeface="Arial Narrow" pitchFamily="34" charset="0"/>
                <a:cs typeface="Times New Roman" pitchFamily="18" charset="0"/>
              </a:rPr>
              <a:t>Exercise 2 – Acquiring a Signal with DAQ (Track A)</a:t>
            </a:r>
          </a:p>
          <a:p>
            <a:pPr marL="228594" indent="-228594">
              <a:tabLst>
                <a:tab pos="228594" algn="l"/>
                <a:tab pos="457189" algn="l"/>
              </a:tabLst>
            </a:pPr>
            <a:endParaRPr lang="en-US" b="1" dirty="0">
              <a:latin typeface="Times" pitchFamily="18" charset="0"/>
            </a:endParaRPr>
          </a:p>
          <a:p>
            <a:pPr marL="228594" indent="-228594">
              <a:spcBef>
                <a:spcPct val="0"/>
              </a:spcBef>
              <a:tabLst>
                <a:tab pos="228594" algn="l"/>
                <a:tab pos="457189" algn="l"/>
              </a:tabLst>
            </a:pPr>
            <a:r>
              <a:rPr lang="en-US" dirty="0" smtClean="0">
                <a:cs typeface="Times New Roman" pitchFamily="18" charset="0"/>
              </a:rPr>
              <a:t>Complete </a:t>
            </a:r>
            <a:r>
              <a:rPr lang="en-US" dirty="0">
                <a:cs typeface="Times New Roman" pitchFamily="18" charset="0"/>
              </a:rPr>
              <a:t>the following steps to create a VI that acquires data continuously from your </a:t>
            </a:r>
          </a:p>
          <a:p>
            <a:pPr marL="228594" indent="-228594">
              <a:spcBef>
                <a:spcPct val="0"/>
              </a:spcBef>
              <a:tabLst>
                <a:tab pos="228594" algn="l"/>
                <a:tab pos="457189" algn="l"/>
              </a:tabLst>
            </a:pPr>
            <a:r>
              <a:rPr lang="en-US" dirty="0">
                <a:cs typeface="Times New Roman" pitchFamily="18" charset="0"/>
              </a:rPr>
              <a:t>DAQ device. </a:t>
            </a:r>
          </a:p>
          <a:p>
            <a:pPr marL="219845" lvl="1" indent="-219845">
              <a:buFontTx/>
              <a:buAutoNum type="arabicPeriod"/>
              <a:tabLst>
                <a:tab pos="228594" algn="l"/>
                <a:tab pos="457189" algn="l"/>
              </a:tabLst>
            </a:pPr>
            <a:r>
              <a:rPr lang="en-US" dirty="0">
                <a:cs typeface="Times New Roman" pitchFamily="18" charset="0"/>
              </a:rPr>
              <a:t>Launch </a:t>
            </a:r>
            <a:r>
              <a:rPr lang="en-US" dirty="0" err="1">
                <a:cs typeface="Times New Roman" pitchFamily="18" charset="0"/>
              </a:rPr>
              <a:t>LabVIEW</a:t>
            </a:r>
            <a:r>
              <a:rPr lang="en-US" dirty="0">
                <a:cs typeface="Times New Roman" pitchFamily="18" charset="0"/>
              </a:rPr>
              <a:t>.</a:t>
            </a:r>
          </a:p>
          <a:p>
            <a:pPr marL="219845" indent="-219845">
              <a:tabLst>
                <a:tab pos="228594" algn="l"/>
                <a:tab pos="457189" algn="l"/>
              </a:tabLst>
            </a:pPr>
            <a:r>
              <a:rPr lang="en-US" dirty="0">
                <a:cs typeface="Times New Roman" pitchFamily="18" charset="0"/>
              </a:rPr>
              <a:t>2. 	In the </a:t>
            </a:r>
            <a:r>
              <a:rPr lang="en-US" b="1" dirty="0">
                <a:cs typeface="Times New Roman" pitchFamily="18" charset="0"/>
              </a:rPr>
              <a:t>Getting Started</a:t>
            </a:r>
            <a:r>
              <a:rPr lang="en-US" dirty="0">
                <a:cs typeface="Times New Roman" pitchFamily="18" charset="0"/>
              </a:rPr>
              <a:t> window, click the </a:t>
            </a:r>
            <a:r>
              <a:rPr lang="en-US" b="1" dirty="0" err="1" smtClean="0">
                <a:cs typeface="Times New Roman" pitchFamily="18" charset="0"/>
              </a:rPr>
              <a:t>File»New</a:t>
            </a:r>
            <a:r>
              <a:rPr lang="en-US" dirty="0" smtClean="0">
                <a:cs typeface="Times New Roman" pitchFamily="18" charset="0"/>
              </a:rPr>
              <a:t> or        </a:t>
            </a:r>
            <a:r>
              <a:rPr lang="en-US" b="1" dirty="0" smtClean="0">
                <a:cs typeface="Times New Roman" pitchFamily="18" charset="0"/>
              </a:rPr>
              <a:t>More … </a:t>
            </a:r>
            <a:r>
              <a:rPr lang="en-US" dirty="0" smtClean="0">
                <a:cs typeface="Times New Roman" pitchFamily="18" charset="0"/>
              </a:rPr>
              <a:t>link </a:t>
            </a:r>
            <a:r>
              <a:rPr lang="en-US" dirty="0">
                <a:cs typeface="Times New Roman" pitchFamily="18" charset="0"/>
              </a:rPr>
              <a:t>to display the </a:t>
            </a:r>
            <a:r>
              <a:rPr lang="en-US" b="1" dirty="0">
                <a:cs typeface="Times New Roman" pitchFamily="18" charset="0"/>
              </a:rPr>
              <a:t>New</a:t>
            </a:r>
            <a:r>
              <a:rPr lang="en-US" dirty="0">
                <a:cs typeface="Times New Roman" pitchFamily="18" charset="0"/>
              </a:rPr>
              <a:t> dialog box. </a:t>
            </a:r>
          </a:p>
          <a:p>
            <a:pPr marL="219845" indent="-219845">
              <a:tabLst>
                <a:tab pos="228594" algn="l"/>
                <a:tab pos="457189" algn="l"/>
              </a:tabLst>
            </a:pPr>
            <a:r>
              <a:rPr lang="en-US" dirty="0">
                <a:cs typeface="Times New Roman" pitchFamily="18" charset="0"/>
              </a:rPr>
              <a:t>3. 	Open a data acquisition template. From the Create New list, select </a:t>
            </a:r>
            <a:r>
              <a:rPr lang="en-US" b="1" dirty="0" err="1">
                <a:cs typeface="Times New Roman" pitchFamily="18" charset="0"/>
              </a:rPr>
              <a:t>VI</a:t>
            </a:r>
            <a:r>
              <a:rPr lang="en-US" dirty="0" err="1">
                <a:cs typeface="Times New Roman" pitchFamily="18" charset="0"/>
              </a:rPr>
              <a:t>»</a:t>
            </a:r>
            <a:r>
              <a:rPr lang="en-US" b="1" dirty="0" err="1">
                <a:cs typeface="Times New Roman" pitchFamily="18" charset="0"/>
              </a:rPr>
              <a:t>From</a:t>
            </a:r>
            <a:r>
              <a:rPr lang="en-US" b="1" dirty="0">
                <a:cs typeface="Times New Roman" pitchFamily="18" charset="0"/>
              </a:rPr>
              <a:t> </a:t>
            </a:r>
            <a:r>
              <a:rPr lang="en-US" b="1" dirty="0" err="1">
                <a:cs typeface="Times New Roman" pitchFamily="18" charset="0"/>
              </a:rPr>
              <a:t>Templat</a:t>
            </a:r>
            <a:r>
              <a:rPr lang="en-US" dirty="0" err="1">
                <a:cs typeface="Times New Roman" pitchFamily="18" charset="0"/>
              </a:rPr>
              <a:t>e</a:t>
            </a:r>
            <a:r>
              <a:rPr lang="en-US" b="1" dirty="0" err="1">
                <a:cs typeface="Times New Roman" pitchFamily="18" charset="0"/>
              </a:rPr>
              <a:t>»DAQ»Data</a:t>
            </a:r>
            <a:r>
              <a:rPr lang="en-US" b="1" dirty="0">
                <a:cs typeface="Times New Roman" pitchFamily="18" charset="0"/>
              </a:rPr>
              <a:t> Acquisition with NI-DAQmx.vi</a:t>
            </a:r>
            <a:r>
              <a:rPr lang="en-US" dirty="0">
                <a:cs typeface="Times New Roman" pitchFamily="18" charset="0"/>
              </a:rPr>
              <a:t> and click </a:t>
            </a:r>
            <a:r>
              <a:rPr lang="en-US" b="1" dirty="0" smtClean="0">
                <a:cs typeface="Times New Roman" pitchFamily="18" charset="0"/>
              </a:rPr>
              <a:t>OK</a:t>
            </a:r>
            <a:r>
              <a:rPr lang="en-US" dirty="0" smtClean="0">
                <a:cs typeface="Times New Roman" pitchFamily="18" charset="0"/>
              </a:rPr>
              <a:t>. </a:t>
            </a:r>
            <a:endParaRPr lang="en-US" dirty="0">
              <a:cs typeface="Times New Roman" pitchFamily="18" charset="0"/>
            </a:endParaRPr>
          </a:p>
          <a:p>
            <a:pPr marL="219845" indent="-219845">
              <a:tabLst>
                <a:tab pos="228594" algn="l"/>
                <a:tab pos="457189" algn="l"/>
              </a:tabLst>
            </a:pPr>
            <a:r>
              <a:rPr lang="en-US" dirty="0">
                <a:cs typeface="Times New Roman" pitchFamily="18" charset="0"/>
              </a:rPr>
              <a:t>4. 	Display the block diagram by clicking it or by selecting </a:t>
            </a:r>
            <a:r>
              <a:rPr lang="en-US" b="1" dirty="0" err="1">
                <a:cs typeface="Times New Roman" pitchFamily="18" charset="0"/>
              </a:rPr>
              <a:t>Window»Show</a:t>
            </a:r>
            <a:r>
              <a:rPr lang="en-US" b="1" dirty="0">
                <a:cs typeface="Times New Roman" pitchFamily="18" charset="0"/>
              </a:rPr>
              <a:t> Block Diagram</a:t>
            </a:r>
            <a:r>
              <a:rPr lang="en-US" dirty="0">
                <a:cs typeface="Times New Roman" pitchFamily="18" charset="0"/>
              </a:rPr>
              <a:t>. Read the instructions written there about how to complete the program. </a:t>
            </a:r>
          </a:p>
          <a:p>
            <a:pPr marL="219845" indent="-219845">
              <a:tabLst>
                <a:tab pos="228594" algn="l"/>
                <a:tab pos="457189" algn="l"/>
              </a:tabLst>
            </a:pPr>
            <a:r>
              <a:rPr lang="en-US" dirty="0">
                <a:cs typeface="Times New Roman" pitchFamily="18" charset="0"/>
              </a:rPr>
              <a:t>5. 	Double-click the DAQ Assistant to launch the configuration wizard. </a:t>
            </a:r>
          </a:p>
          <a:p>
            <a:pPr marL="219845" lvl="1" indent="-219845">
              <a:buFontTx/>
              <a:buAutoNum type="arabicPeriod" startAt="6"/>
              <a:tabLst>
                <a:tab pos="228594" algn="l"/>
                <a:tab pos="457189" algn="l"/>
              </a:tabLst>
            </a:pPr>
            <a:r>
              <a:rPr lang="en-US" dirty="0">
                <a:cs typeface="Times New Roman" pitchFamily="18" charset="0"/>
              </a:rPr>
              <a:t>Configure an analog input operation. </a:t>
            </a:r>
          </a:p>
          <a:p>
            <a:pPr marL="439689" indent="-219845">
              <a:tabLst>
                <a:tab pos="228594" algn="l"/>
                <a:tab pos="457189" algn="l"/>
              </a:tabLst>
            </a:pPr>
            <a:r>
              <a:rPr lang="en-US" dirty="0">
                <a:cs typeface="Times New Roman" pitchFamily="18" charset="0"/>
              </a:rPr>
              <a:t>	</a:t>
            </a:r>
            <a:r>
              <a:rPr lang="en-US" dirty="0" smtClean="0">
                <a:cs typeface="Times New Roman" pitchFamily="18" charset="0"/>
              </a:rPr>
              <a:t>a. 	Choose </a:t>
            </a:r>
            <a:r>
              <a:rPr lang="en-US" b="1" dirty="0" smtClean="0">
                <a:cs typeface="Times New Roman" pitchFamily="18" charset="0"/>
              </a:rPr>
              <a:t>Acquire </a:t>
            </a:r>
            <a:r>
              <a:rPr lang="en-US" b="1" dirty="0" err="1" smtClean="0">
                <a:cs typeface="Times New Roman" pitchFamily="18" charset="0"/>
              </a:rPr>
              <a:t>Signals»Analog</a:t>
            </a:r>
            <a:r>
              <a:rPr lang="en-US" b="1" dirty="0" smtClean="0">
                <a:cs typeface="Times New Roman" pitchFamily="18" charset="0"/>
              </a:rPr>
              <a:t> </a:t>
            </a:r>
            <a:r>
              <a:rPr lang="en-US" b="1" dirty="0" err="1">
                <a:cs typeface="Times New Roman" pitchFamily="18" charset="0"/>
              </a:rPr>
              <a:t>Input»Voltage</a:t>
            </a:r>
            <a:r>
              <a:rPr lang="en-US" dirty="0">
                <a:cs typeface="Times New Roman" pitchFamily="18" charset="0"/>
              </a:rPr>
              <a:t>. </a:t>
            </a:r>
          </a:p>
          <a:p>
            <a:pPr marL="439689" indent="-219845">
              <a:tabLst>
                <a:tab pos="228594" algn="l"/>
                <a:tab pos="457189" algn="l"/>
              </a:tabLst>
            </a:pPr>
            <a:r>
              <a:rPr lang="en-US" dirty="0">
                <a:cs typeface="Times New Roman" pitchFamily="18" charset="0"/>
              </a:rPr>
              <a:t>	</a:t>
            </a:r>
            <a:r>
              <a:rPr lang="en-US" dirty="0" smtClean="0">
                <a:cs typeface="Times New Roman" pitchFamily="18" charset="0"/>
              </a:rPr>
              <a:t>b. 	Choose </a:t>
            </a:r>
            <a:r>
              <a:rPr lang="en-US" b="1" dirty="0">
                <a:cs typeface="Times New Roman" pitchFamily="18" charset="0"/>
              </a:rPr>
              <a:t>Dev1 (USB-6009)»ai0</a:t>
            </a:r>
            <a:r>
              <a:rPr lang="en-US" dirty="0">
                <a:cs typeface="Times New Roman" pitchFamily="18" charset="0"/>
              </a:rPr>
              <a:t> to acquire data on analog input channel 0 </a:t>
            </a:r>
            <a:r>
              <a:rPr lang="en-US" dirty="0" smtClean="0">
                <a:cs typeface="Times New Roman" pitchFamily="18" charset="0"/>
              </a:rPr>
              <a:t>	and </a:t>
            </a:r>
            <a:r>
              <a:rPr lang="en-US" dirty="0">
                <a:cs typeface="Times New Roman" pitchFamily="18" charset="0"/>
              </a:rPr>
              <a:t>	click </a:t>
            </a:r>
            <a:r>
              <a:rPr lang="en-US" b="1" dirty="0" smtClean="0">
                <a:cs typeface="Times New Roman" pitchFamily="18" charset="0"/>
              </a:rPr>
              <a:t>Finish</a:t>
            </a:r>
            <a:r>
              <a:rPr lang="en-US" dirty="0" smtClean="0">
                <a:cs typeface="Times New Roman" pitchFamily="18" charset="0"/>
              </a:rPr>
              <a:t>.</a:t>
            </a:r>
            <a:endParaRPr lang="en-US" dirty="0">
              <a:cs typeface="Times New Roman" pitchFamily="18" charset="0"/>
            </a:endParaRPr>
          </a:p>
          <a:p>
            <a:pPr marL="439689" indent="-219845">
              <a:tabLst>
                <a:tab pos="228594" algn="l"/>
                <a:tab pos="457189" algn="l"/>
              </a:tabLst>
            </a:pPr>
            <a:r>
              <a:rPr lang="en-US" dirty="0">
                <a:cs typeface="Times New Roman" pitchFamily="18" charset="0"/>
              </a:rPr>
              <a:t>	</a:t>
            </a:r>
            <a:r>
              <a:rPr lang="en-US" dirty="0" smtClean="0">
                <a:cs typeface="Times New Roman" pitchFamily="18" charset="0"/>
              </a:rPr>
              <a:t>c. 	In </a:t>
            </a:r>
            <a:r>
              <a:rPr lang="en-US" dirty="0">
                <a:cs typeface="Times New Roman" pitchFamily="18" charset="0"/>
              </a:rPr>
              <a:t>the next </a:t>
            </a:r>
            <a:r>
              <a:rPr lang="en-US" dirty="0" smtClean="0">
                <a:cs typeface="Times New Roman" pitchFamily="18" charset="0"/>
              </a:rPr>
              <a:t>window, </a:t>
            </a:r>
            <a:r>
              <a:rPr lang="en-US" dirty="0">
                <a:cs typeface="Times New Roman" pitchFamily="18" charset="0"/>
              </a:rPr>
              <a:t>define </a:t>
            </a:r>
            <a:r>
              <a:rPr lang="en-US" dirty="0" smtClean="0">
                <a:cs typeface="Times New Roman" pitchFamily="18" charset="0"/>
              </a:rPr>
              <a:t>the parameters </a:t>
            </a:r>
            <a:r>
              <a:rPr lang="en-US" dirty="0">
                <a:cs typeface="Times New Roman" pitchFamily="18" charset="0"/>
              </a:rPr>
              <a:t>of your analog input </a:t>
            </a:r>
            <a:r>
              <a:rPr lang="en-US" dirty="0" smtClean="0">
                <a:cs typeface="Times New Roman" pitchFamily="18" charset="0"/>
              </a:rPr>
              <a:t>operation. 	To </a:t>
            </a:r>
            <a:r>
              <a:rPr lang="en-US" dirty="0">
                <a:cs typeface="Times New Roman" pitchFamily="18" charset="0"/>
              </a:rPr>
              <a:t>choose an input range that works well with your </a:t>
            </a:r>
            <a:r>
              <a:rPr lang="en-US" dirty="0" smtClean="0">
                <a:cs typeface="Times New Roman" pitchFamily="18" charset="0"/>
              </a:rPr>
              <a:t>microphone</a:t>
            </a:r>
            <a:r>
              <a:rPr lang="en-US" dirty="0">
                <a:cs typeface="Times New Roman" pitchFamily="18" charset="0"/>
              </a:rPr>
              <a:t>, on the </a:t>
            </a:r>
            <a:r>
              <a:rPr lang="en-US" dirty="0" smtClean="0">
                <a:cs typeface="Times New Roman" pitchFamily="18" charset="0"/>
              </a:rPr>
              <a:t>Settings 	tab enter </a:t>
            </a:r>
            <a:r>
              <a:rPr lang="en-US" sz="1000" dirty="0" smtClean="0">
                <a:latin typeface="Courier New" pitchFamily="49" charset="0"/>
                <a:cs typeface="Courier New" pitchFamily="49" charset="0"/>
              </a:rPr>
              <a:t>2 V</a:t>
            </a:r>
            <a:r>
              <a:rPr lang="en-US" dirty="0" smtClean="0">
                <a:cs typeface="Times New Roman" pitchFamily="18" charset="0"/>
              </a:rPr>
              <a:t> for the maximum and </a:t>
            </a:r>
            <a:r>
              <a:rPr lang="en-US" sz="1000" dirty="0" smtClean="0">
                <a:latin typeface="Courier New" pitchFamily="49" charset="0"/>
                <a:cs typeface="Courier New" pitchFamily="49" charset="0"/>
              </a:rPr>
              <a:t>–2 V</a:t>
            </a:r>
            <a:r>
              <a:rPr lang="en-US" dirty="0" smtClean="0">
                <a:cs typeface="Times New Roman" pitchFamily="18" charset="0"/>
              </a:rPr>
              <a:t> for the minimum. Under timing settings	choose “Continuous” for the acquisition mode and enter </a:t>
            </a:r>
            <a:r>
              <a:rPr lang="en-US" dirty="0" smtClean="0">
                <a:latin typeface="Courier New" pitchFamily="49" charset="0"/>
                <a:cs typeface="Courier New" pitchFamily="49" charset="0"/>
              </a:rPr>
              <a:t>10000</a:t>
            </a:r>
            <a:r>
              <a:rPr lang="en-US" b="1" dirty="0" smtClean="0">
                <a:cs typeface="Times New Roman" pitchFamily="18" charset="0"/>
              </a:rPr>
              <a:t> </a:t>
            </a:r>
            <a:r>
              <a:rPr lang="en-US" dirty="0" smtClean="0">
                <a:cs typeface="Times New Roman" pitchFamily="18" charset="0"/>
              </a:rPr>
              <a:t>for the </a:t>
            </a:r>
            <a:r>
              <a:rPr lang="en-US" dirty="0">
                <a:cs typeface="Times New Roman" pitchFamily="18" charset="0"/>
              </a:rPr>
              <a:t>rate. Leave </a:t>
            </a:r>
            <a:r>
              <a:rPr lang="en-US" dirty="0" smtClean="0">
                <a:cs typeface="Times New Roman" pitchFamily="18" charset="0"/>
              </a:rPr>
              <a:t>all other </a:t>
            </a:r>
            <a:r>
              <a:rPr lang="en-US" dirty="0">
                <a:cs typeface="Times New Roman" pitchFamily="18" charset="0"/>
              </a:rPr>
              <a:t>choices set to their </a:t>
            </a:r>
            <a:r>
              <a:rPr lang="en-US" dirty="0" smtClean="0">
                <a:cs typeface="Times New Roman" pitchFamily="18" charset="0"/>
              </a:rPr>
              <a:t>default </a:t>
            </a:r>
            <a:r>
              <a:rPr lang="en-US" dirty="0">
                <a:cs typeface="Times New Roman" pitchFamily="18" charset="0"/>
              </a:rPr>
              <a:t>values. </a:t>
            </a:r>
            <a:r>
              <a:rPr lang="en-US" dirty="0" smtClean="0">
                <a:cs typeface="Times New Roman" pitchFamily="18" charset="0"/>
              </a:rPr>
              <a:t>Click </a:t>
            </a:r>
            <a:r>
              <a:rPr lang="en-US" b="1" dirty="0" smtClean="0">
                <a:cs typeface="Times New Roman" pitchFamily="18" charset="0"/>
              </a:rPr>
              <a:t>OK</a:t>
            </a:r>
            <a:r>
              <a:rPr lang="en-US" dirty="0" smtClean="0">
                <a:cs typeface="Times New Roman" pitchFamily="18" charset="0"/>
              </a:rPr>
              <a:t> to exit the </a:t>
            </a:r>
            <a:r>
              <a:rPr lang="en-US" dirty="0">
                <a:cs typeface="Times New Roman" pitchFamily="18" charset="0"/>
              </a:rPr>
              <a:t>wizard.</a:t>
            </a:r>
          </a:p>
          <a:p>
            <a:pPr marL="219845" lvl="1" indent="-219845">
              <a:buFontTx/>
              <a:buAutoNum type="arabicPeriod" startAt="7"/>
              <a:tabLst>
                <a:tab pos="228594" algn="l"/>
                <a:tab pos="457189" algn="l"/>
              </a:tabLst>
            </a:pPr>
            <a:r>
              <a:rPr lang="en-US" dirty="0">
                <a:cs typeface="Times New Roman" pitchFamily="18" charset="0"/>
              </a:rPr>
              <a:t>Place the Filter Express VI to the right of the DAQ Assistant on the block diagram. From the </a:t>
            </a:r>
            <a:r>
              <a:rPr lang="en-US" dirty="0" smtClean="0">
                <a:cs typeface="Times New Roman" pitchFamily="18" charset="0"/>
              </a:rPr>
              <a:t>Functions </a:t>
            </a:r>
            <a:r>
              <a:rPr lang="en-US" dirty="0">
                <a:cs typeface="Times New Roman" pitchFamily="18" charset="0"/>
              </a:rPr>
              <a:t>palette, select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Filter</a:t>
            </a:r>
            <a:r>
              <a:rPr lang="en-US" b="1" dirty="0">
                <a:cs typeface="Times New Roman" pitchFamily="18" charset="0"/>
              </a:rPr>
              <a:t> </a:t>
            </a:r>
            <a:r>
              <a:rPr lang="en-US" dirty="0">
                <a:cs typeface="Times New Roman" pitchFamily="18" charset="0"/>
              </a:rPr>
              <a:t>and place it on the block diagram inside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a:t>
            </a:r>
            <a:r>
              <a:rPr lang="en-US" dirty="0">
                <a:cs typeface="Times New Roman" pitchFamily="18" charset="0"/>
              </a:rPr>
              <a:t>. When you bring up the </a:t>
            </a:r>
            <a:r>
              <a:rPr lang="en-US" dirty="0" smtClean="0">
                <a:cs typeface="Times New Roman" pitchFamily="18" charset="0"/>
              </a:rPr>
              <a:t>Functions </a:t>
            </a:r>
            <a:r>
              <a:rPr lang="en-US" dirty="0">
                <a:cs typeface="Times New Roman" pitchFamily="18" charset="0"/>
              </a:rPr>
              <a:t>palette, press the small </a:t>
            </a:r>
            <a:r>
              <a:rPr lang="en-US" dirty="0" smtClean="0">
                <a:cs typeface="Times New Roman" pitchFamily="18" charset="0"/>
              </a:rPr>
              <a:t>pushpin </a:t>
            </a:r>
            <a:r>
              <a:rPr lang="en-US" dirty="0">
                <a:cs typeface="Times New Roman" pitchFamily="18" charset="0"/>
              </a:rPr>
              <a:t>in the upper </a:t>
            </a:r>
            <a:r>
              <a:rPr lang="en-US" dirty="0" smtClean="0">
                <a:cs typeface="Times New Roman" pitchFamily="18" charset="0"/>
              </a:rPr>
              <a:t>left-hand </a:t>
            </a:r>
            <a:r>
              <a:rPr lang="en-US" dirty="0">
                <a:cs typeface="Times New Roman" pitchFamily="18" charset="0"/>
              </a:rPr>
              <a:t>corner of the palette. This </a:t>
            </a:r>
            <a:r>
              <a:rPr lang="en-US" dirty="0" smtClean="0">
                <a:cs typeface="Times New Roman" pitchFamily="18" charset="0"/>
              </a:rPr>
              <a:t>tacks </a:t>
            </a:r>
            <a:r>
              <a:rPr lang="en-US" dirty="0">
                <a:cs typeface="Times New Roman" pitchFamily="18" charset="0"/>
              </a:rPr>
              <a:t>down the palette so that it </a:t>
            </a:r>
            <a:r>
              <a:rPr lang="en-US" dirty="0" smtClean="0">
                <a:cs typeface="Times New Roman" pitchFamily="18" charset="0"/>
              </a:rPr>
              <a:t>remains visible. </a:t>
            </a:r>
            <a:r>
              <a:rPr lang="en-US" dirty="0">
                <a:cs typeface="Times New Roman" pitchFamily="18" charset="0"/>
              </a:rPr>
              <a:t>This step </a:t>
            </a:r>
            <a:r>
              <a:rPr lang="en-US" dirty="0" smtClean="0">
                <a:cs typeface="Times New Roman" pitchFamily="18" charset="0"/>
              </a:rPr>
              <a:t>is omitted </a:t>
            </a:r>
            <a:r>
              <a:rPr lang="en-US" dirty="0">
                <a:cs typeface="Times New Roman" pitchFamily="18" charset="0"/>
              </a:rPr>
              <a:t>in the following exercises, but </a:t>
            </a:r>
            <a:r>
              <a:rPr lang="en-US" dirty="0" smtClean="0">
                <a:cs typeface="Times New Roman" pitchFamily="18" charset="0"/>
              </a:rPr>
              <a:t>you should repeat it. </a:t>
            </a:r>
            <a:r>
              <a:rPr lang="en-US" dirty="0">
                <a:cs typeface="Times New Roman" pitchFamily="18" charset="0"/>
              </a:rPr>
              <a:t>In the configuration window under </a:t>
            </a:r>
            <a:r>
              <a:rPr lang="en-US" b="1" dirty="0">
                <a:cs typeface="Times New Roman" pitchFamily="18" charset="0"/>
              </a:rPr>
              <a:t>Filtering Type</a:t>
            </a:r>
            <a:r>
              <a:rPr lang="en-US" dirty="0">
                <a:cs typeface="Times New Roman" pitchFamily="18" charset="0"/>
              </a:rPr>
              <a:t>, choose “</a:t>
            </a:r>
            <a:r>
              <a:rPr lang="en-US" dirty="0" err="1">
                <a:cs typeface="Times New Roman" pitchFamily="18" charset="0"/>
              </a:rPr>
              <a:t>Highpass</a:t>
            </a:r>
            <a:r>
              <a:rPr lang="en-US" dirty="0">
                <a:cs typeface="Times New Roman" pitchFamily="18" charset="0"/>
              </a:rPr>
              <a:t>.” Under </a:t>
            </a:r>
            <a:r>
              <a:rPr lang="en-US" b="1" dirty="0">
                <a:cs typeface="Times New Roman" pitchFamily="18" charset="0"/>
              </a:rPr>
              <a:t>Cutoff Frequency</a:t>
            </a:r>
            <a:r>
              <a:rPr lang="en-US" dirty="0">
                <a:cs typeface="Times New Roman" pitchFamily="18" charset="0"/>
              </a:rPr>
              <a:t>, use a value of </a:t>
            </a:r>
            <a:r>
              <a:rPr lang="en-US" dirty="0" smtClean="0">
                <a:cs typeface="Times New Roman" pitchFamily="18" charset="0"/>
              </a:rPr>
              <a:t>"300 Hz." </a:t>
            </a:r>
            <a:r>
              <a:rPr lang="en-US" dirty="0">
                <a:cs typeface="Times New Roman" pitchFamily="18" charset="0"/>
              </a:rPr>
              <a:t>Click </a:t>
            </a:r>
            <a:r>
              <a:rPr lang="en-US" b="1" dirty="0" smtClean="0">
                <a:cs typeface="Times New Roman" pitchFamily="18" charset="0"/>
              </a:rPr>
              <a:t>OK</a:t>
            </a:r>
            <a:r>
              <a:rPr lang="en-US" dirty="0" smtClean="0">
                <a:cs typeface="Times New Roman" pitchFamily="18" charset="0"/>
              </a:rPr>
              <a:t>. </a:t>
            </a:r>
            <a:endParaRPr lang="en-US" dirty="0">
              <a:cs typeface="Times New Roman" pitchFamily="18" charset="0"/>
            </a:endParaRPr>
          </a:p>
          <a:p>
            <a:pPr marL="228594" indent="-228594">
              <a:buFontTx/>
              <a:buAutoNum type="arabicPeriod" startAt="7"/>
              <a:tabLst>
                <a:tab pos="228594" algn="l"/>
                <a:tab pos="457189" algn="l"/>
              </a:tabLst>
            </a:pPr>
            <a:endParaRPr lang="en-US" dirty="0">
              <a:latin typeface="Times" pitchFamily="18" charset="0"/>
              <a:cs typeface="Times New Roman" pitchFamily="18" charset="0"/>
            </a:endParaRPr>
          </a:p>
          <a:p>
            <a:pPr marL="228594" indent="-228594">
              <a:tabLst>
                <a:tab pos="228594" algn="l"/>
                <a:tab pos="457189" algn="l"/>
              </a:tabLst>
            </a:pPr>
            <a:endParaRPr lang="en-US" dirty="0">
              <a:latin typeface="Times" pitchFamily="18" charset="0"/>
              <a:cs typeface="Times New Roman" pitchFamily="18" charset="0"/>
            </a:endParaRPr>
          </a:p>
        </p:txBody>
      </p:sp>
      <p:pic>
        <p:nvPicPr>
          <p:cNvPr id="9" name="Picture 8" descr="folder page 27.jpg"/>
          <p:cNvPicPr>
            <a:picLocks noChangeAspect="1"/>
          </p:cNvPicPr>
          <p:nvPr/>
        </p:nvPicPr>
        <p:blipFill>
          <a:blip r:embed="rId3"/>
          <a:stretch>
            <a:fillRect/>
          </a:stretch>
        </p:blipFill>
        <p:spPr>
          <a:xfrm>
            <a:off x="4432300" y="1642600"/>
            <a:ext cx="209550" cy="161925"/>
          </a:xfrm>
          <a:prstGeom prst="rect">
            <a:avLst/>
          </a:prstGeom>
        </p:spPr>
      </p:pic>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5651" name="Picture 3" descr="DAQ Assistant 2A LV 8"/>
          <p:cNvPicPr>
            <a:picLocks noChangeAspect="1" noChangeArrowheads="1"/>
          </p:cNvPicPr>
          <p:nvPr/>
        </p:nvPicPr>
        <p:blipFill>
          <a:blip r:embed="rId3"/>
          <a:stretch>
            <a:fillRect/>
          </a:stretch>
        </p:blipFill>
        <p:spPr bwMode="auto">
          <a:xfrm>
            <a:off x="3150710" y="3043238"/>
            <a:ext cx="3031492" cy="4335462"/>
          </a:xfrm>
          <a:prstGeom prst="rect">
            <a:avLst/>
          </a:prstGeom>
          <a:noFill/>
        </p:spPr>
      </p:pic>
      <p:sp>
        <p:nvSpPr>
          <p:cNvPr id="795653" name="Rectangle 5"/>
          <p:cNvSpPr>
            <a:spLocks noChangeArrowheads="1"/>
          </p:cNvSpPr>
          <p:nvPr/>
        </p:nvSpPr>
        <p:spPr bwMode="auto">
          <a:xfrm>
            <a:off x="669926" y="484188"/>
            <a:ext cx="5924550" cy="2563819"/>
          </a:xfrm>
          <a:prstGeom prst="rect">
            <a:avLst/>
          </a:prstGeom>
          <a:noFill/>
          <a:ln w="12700" algn="ctr">
            <a:noFill/>
            <a:miter lim="800000"/>
            <a:headEnd/>
            <a:tailEnd/>
          </a:ln>
          <a:effectLst/>
        </p:spPr>
        <p:txBody>
          <a:bodyPr lIns="87924" tIns="43962" rIns="87924" bIns="43962">
            <a:spAutoFit/>
          </a:bodyPr>
          <a:lstStyle/>
          <a:p>
            <a:pPr marL="219069" indent="-219069" algn="l" defTabSz="879453" eaLnBrk="1" hangingPunct="1">
              <a:spcBef>
                <a:spcPts val="385"/>
              </a:spcBef>
              <a:spcAft>
                <a:spcPts val="0"/>
              </a:spcAft>
              <a:buFontTx/>
              <a:buAutoNum type="arabicPeriod" startAt="8"/>
              <a:tabLst>
                <a:tab pos="219069" algn="l"/>
                <a:tab pos="439728" algn="l"/>
              </a:tabLst>
            </a:pPr>
            <a:r>
              <a:rPr lang="en-US" sz="1100" b="0" dirty="0">
                <a:latin typeface="Times New Roman" pitchFamily="18" charset="0"/>
                <a:cs typeface="Times New Roman" pitchFamily="18" charset="0"/>
              </a:rPr>
              <a:t>Make the following connections on the block diagram by hovering your mouse over the terminal so that it becomes the wiring tool and clicking once on each of the terminals you wish to connect:</a:t>
            </a:r>
          </a:p>
          <a:p>
            <a:pPr marL="219069" indent="-219069" algn="l" defTabSz="879453" eaLnBrk="1" hangingPunct="1">
              <a:spcBef>
                <a:spcPts val="385"/>
              </a:spcBef>
              <a:spcAft>
                <a:spcPts val="0"/>
              </a:spcAft>
              <a:tabLst>
                <a:tab pos="219069" algn="l"/>
                <a:tab pos="439728" algn="l"/>
              </a:tabLst>
            </a:pPr>
            <a:r>
              <a:rPr lang="en-US" sz="1100" b="0" dirty="0">
                <a:latin typeface="Times New Roman" pitchFamily="18" charset="0"/>
                <a:cs typeface="Times New Roman" pitchFamily="18" charset="0"/>
              </a:rPr>
              <a:t>	a. 	Connect the </a:t>
            </a:r>
            <a:r>
              <a:rPr lang="en-US" sz="1100" dirty="0" smtClean="0">
                <a:latin typeface="Times New Roman" pitchFamily="18" charset="0"/>
                <a:cs typeface="Times New Roman" pitchFamily="18" charset="0"/>
              </a:rPr>
              <a:t>Data</a:t>
            </a:r>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output terminal of the DAQ Assistant VI to the </a:t>
            </a:r>
            <a:r>
              <a:rPr lang="en-US" sz="1100" dirty="0" smtClean="0">
                <a:latin typeface="Times New Roman" pitchFamily="18" charset="0"/>
                <a:cs typeface="Times New Roman" pitchFamily="18" charset="0"/>
              </a:rPr>
              <a:t>Signal</a:t>
            </a:r>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input of the </a:t>
            </a:r>
            <a:r>
              <a:rPr lang="en-US" sz="1100" b="0" dirty="0" smtClean="0">
                <a:latin typeface="Times New Roman" pitchFamily="18" charset="0"/>
                <a:cs typeface="Times New Roman" pitchFamily="18" charset="0"/>
              </a:rPr>
              <a:t>Filter VI</a:t>
            </a:r>
            <a:r>
              <a:rPr lang="en-US" sz="1100" b="0" dirty="0">
                <a:latin typeface="Times New Roman" pitchFamily="18" charset="0"/>
                <a:cs typeface="Times New Roman" pitchFamily="18" charset="0"/>
              </a:rPr>
              <a:t>. </a:t>
            </a:r>
          </a:p>
          <a:p>
            <a:pPr marL="219069" indent="-219069" algn="l" defTabSz="879453" eaLnBrk="1" hangingPunct="1">
              <a:spcBef>
                <a:spcPts val="385"/>
              </a:spcBef>
              <a:spcAft>
                <a:spcPts val="0"/>
              </a:spcAft>
              <a:tabLst>
                <a:tab pos="219069" algn="l"/>
                <a:tab pos="439728" algn="l"/>
              </a:tabLst>
            </a:pPr>
            <a:r>
              <a:rPr lang="en-US" sz="1100" b="0" dirty="0">
                <a:latin typeface="Times New Roman" pitchFamily="18" charset="0"/>
                <a:cs typeface="Times New Roman" pitchFamily="18" charset="0"/>
              </a:rPr>
              <a:t> 	b. 	Create a graph indicator for the filtered signal by right-clicking on the </a:t>
            </a:r>
            <a:r>
              <a:rPr lang="en-US" sz="1100" dirty="0" smtClean="0">
                <a:latin typeface="Times New Roman" pitchFamily="18" charset="0"/>
                <a:cs typeface="Times New Roman" pitchFamily="18" charset="0"/>
              </a:rPr>
              <a:t>Filtered Signal </a:t>
            </a:r>
            <a:r>
              <a:rPr lang="en-US" sz="1100" b="0" dirty="0">
                <a:latin typeface="Times New Roman" pitchFamily="18" charset="0"/>
                <a:cs typeface="Times New Roman" pitchFamily="18" charset="0"/>
              </a:rPr>
              <a:t>output 	terminal and </a:t>
            </a:r>
            <a:r>
              <a:rPr lang="en-US" sz="1100" b="0" dirty="0" smtClean="0">
                <a:latin typeface="Times New Roman" pitchFamily="18" charset="0"/>
                <a:cs typeface="Times New Roman" pitchFamily="18" charset="0"/>
              </a:rPr>
              <a:t>choosing </a:t>
            </a:r>
            <a:r>
              <a:rPr lang="en-US" sz="1100" dirty="0" err="1">
                <a:latin typeface="Times New Roman" pitchFamily="18" charset="0"/>
                <a:cs typeface="Times New Roman" pitchFamily="18" charset="0"/>
              </a:rPr>
              <a:t>Create»Graph</a:t>
            </a:r>
            <a:r>
              <a:rPr lang="en-US" sz="1100" dirty="0">
                <a:latin typeface="Times New Roman" pitchFamily="18" charset="0"/>
                <a:cs typeface="Times New Roman" pitchFamily="18" charset="0"/>
              </a:rPr>
              <a:t> Indicator</a:t>
            </a:r>
            <a:r>
              <a:rPr lang="en-US" sz="1100" b="0" dirty="0">
                <a:latin typeface="Times New Roman" pitchFamily="18" charset="0"/>
                <a:cs typeface="Times New Roman" pitchFamily="18" charset="0"/>
              </a:rPr>
              <a:t>.</a:t>
            </a:r>
          </a:p>
          <a:p>
            <a:pPr marL="219069" indent="-219069" algn="l" defTabSz="879453" eaLnBrk="1" hangingPunct="1">
              <a:spcBef>
                <a:spcPts val="385"/>
              </a:spcBef>
              <a:spcAft>
                <a:spcPts val="0"/>
              </a:spcAft>
              <a:buFontTx/>
              <a:buAutoNum type="arabicPeriod" startAt="9"/>
              <a:tabLst>
                <a:tab pos="219069" algn="l"/>
                <a:tab pos="439728" algn="l"/>
              </a:tabLst>
            </a:pPr>
            <a:r>
              <a:rPr lang="en-US" sz="1100" b="0" dirty="0">
                <a:latin typeface="Times New Roman" pitchFamily="18" charset="0"/>
                <a:cs typeface="Times New Roman" pitchFamily="18" charset="0"/>
              </a:rPr>
              <a:t>Return to the front panel by selecting </a:t>
            </a:r>
            <a:r>
              <a:rPr lang="en-US" sz="1100" dirty="0" err="1">
                <a:latin typeface="Times New Roman" pitchFamily="18" charset="0"/>
                <a:cs typeface="Times New Roman" pitchFamily="18" charset="0"/>
              </a:rPr>
              <a:t>Window»Show</a:t>
            </a:r>
            <a:r>
              <a:rPr lang="en-US" sz="1100" dirty="0">
                <a:latin typeface="Times New Roman" pitchFamily="18" charset="0"/>
                <a:cs typeface="Times New Roman" pitchFamily="18" charset="0"/>
              </a:rPr>
              <a:t> Front Panel </a:t>
            </a:r>
            <a:r>
              <a:rPr lang="en-US" sz="1100" b="0" dirty="0">
                <a:latin typeface="Times New Roman" pitchFamily="18" charset="0"/>
                <a:cs typeface="Times New Roman" pitchFamily="18" charset="0"/>
              </a:rPr>
              <a:t>or by pressing &lt;</a:t>
            </a:r>
            <a:r>
              <a:rPr lang="en-US" sz="1100" b="0" dirty="0" smtClean="0">
                <a:latin typeface="Times New Roman" pitchFamily="18" charset="0"/>
                <a:cs typeface="Times New Roman" pitchFamily="18" charset="0"/>
              </a:rPr>
              <a:t>Ctrl-E</a:t>
            </a:r>
            <a:r>
              <a:rPr lang="en-US" sz="1100" b="0" dirty="0">
                <a:latin typeface="Times New Roman" pitchFamily="18" charset="0"/>
                <a:cs typeface="Times New Roman" pitchFamily="18" charset="0"/>
              </a:rPr>
              <a:t>&gt;. </a:t>
            </a:r>
          </a:p>
          <a:p>
            <a:pPr marL="219069" indent="-219069" algn="l" defTabSz="879453" eaLnBrk="1" hangingPunct="1">
              <a:spcBef>
                <a:spcPts val="385"/>
              </a:spcBef>
              <a:spcAft>
                <a:spcPts val="0"/>
              </a:spcAft>
              <a:buFontTx/>
              <a:buAutoNum type="arabicPeriod" startAt="9"/>
              <a:tabLst>
                <a:tab pos="219069" algn="l"/>
                <a:tab pos="439728" algn="l"/>
              </a:tabLst>
            </a:pPr>
            <a:r>
              <a:rPr lang="en-US" sz="1100" b="0" dirty="0">
                <a:latin typeface="Times New Roman" pitchFamily="18" charset="0"/>
                <a:cs typeface="Times New Roman" pitchFamily="18" charset="0"/>
              </a:rPr>
              <a:t>Run your program by clicking the </a:t>
            </a:r>
            <a:r>
              <a:rPr lang="en-US" sz="1100" dirty="0" smtClean="0">
                <a:latin typeface="Times New Roman" pitchFamily="18" charset="0"/>
                <a:cs typeface="Times New Roman" pitchFamily="18" charset="0"/>
              </a:rPr>
              <a:t>Run</a:t>
            </a:r>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button. Hum or whistle into the microphone to observe the changing voltage on the graph.</a:t>
            </a:r>
          </a:p>
          <a:p>
            <a:pPr marL="219069" indent="-219069" algn="l" defTabSz="879453" eaLnBrk="1" hangingPunct="1">
              <a:spcBef>
                <a:spcPts val="385"/>
              </a:spcBef>
              <a:spcAft>
                <a:spcPts val="0"/>
              </a:spcAft>
              <a:buFontTx/>
              <a:buAutoNum type="arabicPeriod" startAt="9"/>
              <a:tabLst>
                <a:tab pos="219069" algn="l"/>
                <a:tab pos="439728" algn="l"/>
              </a:tabLst>
            </a:pPr>
            <a:r>
              <a:rPr lang="en-US" sz="1100" b="0" dirty="0">
                <a:latin typeface="Times New Roman" pitchFamily="18" charset="0"/>
                <a:cs typeface="Times New Roman" pitchFamily="18" charset="0"/>
              </a:rPr>
              <a:t>Click </a:t>
            </a:r>
            <a:r>
              <a:rPr lang="en-US" sz="1100" dirty="0" smtClean="0">
                <a:latin typeface="Times New Roman" pitchFamily="18" charset="0"/>
                <a:cs typeface="Times New Roman" pitchFamily="18" charset="0"/>
              </a:rPr>
              <a:t>Stop</a:t>
            </a:r>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once you are finished. </a:t>
            </a:r>
          </a:p>
          <a:p>
            <a:pPr marL="219069" indent="-219069" algn="l" defTabSz="879453" eaLnBrk="1" hangingPunct="1">
              <a:spcBef>
                <a:spcPts val="385"/>
              </a:spcBef>
              <a:spcAft>
                <a:spcPts val="0"/>
              </a:spcAft>
              <a:buFontTx/>
              <a:buAutoNum type="arabicPeriod" startAt="9"/>
              <a:tabLst>
                <a:tab pos="219069" algn="l"/>
                <a:tab pos="439728" algn="l"/>
              </a:tabLst>
            </a:pPr>
            <a:r>
              <a:rPr lang="en-US" sz="1100" b="0" dirty="0">
                <a:latin typeface="Times New Roman" pitchFamily="18" charset="0"/>
                <a:cs typeface="Times New Roman" pitchFamily="18" charset="0"/>
              </a:rPr>
              <a:t>Save the VI as </a:t>
            </a:r>
            <a:r>
              <a:rPr lang="en-US" sz="1000" b="0" dirty="0" smtClean="0">
                <a:latin typeface="Courier New" pitchFamily="49" charset="0"/>
                <a:cs typeface="Courier New" pitchFamily="49" charset="0"/>
              </a:rPr>
              <a:t>Exercise 2 – Acquire.vi</a:t>
            </a:r>
            <a:r>
              <a:rPr lang="en-US" sz="1100" b="0" dirty="0" smtClean="0">
                <a:latin typeface="Times New Roman" pitchFamily="18" charset="0"/>
                <a:cs typeface="Times New Roman" pitchFamily="18" charset="0"/>
              </a:rPr>
              <a:t> in </a:t>
            </a:r>
            <a:r>
              <a:rPr lang="en-US" sz="1100" b="0" dirty="0">
                <a:latin typeface="Times New Roman" pitchFamily="18" charset="0"/>
                <a:cs typeface="Times New Roman" pitchFamily="18" charset="0"/>
              </a:rPr>
              <a:t>your Exercises folder and close it.</a:t>
            </a:r>
          </a:p>
          <a:p>
            <a:pPr marL="219069" indent="-219069" algn="l" defTabSz="879453" eaLnBrk="1" hangingPunct="1">
              <a:spcBef>
                <a:spcPts val="385"/>
              </a:spcBef>
              <a:spcAft>
                <a:spcPts val="0"/>
              </a:spcAft>
              <a:tabLst>
                <a:tab pos="219069" algn="l"/>
                <a:tab pos="439728" algn="l"/>
              </a:tabLst>
            </a:pPr>
            <a:r>
              <a:rPr lang="en-US" sz="1100" dirty="0">
                <a:latin typeface="Times New Roman" pitchFamily="18" charset="0"/>
                <a:cs typeface="Times New Roman" pitchFamily="18" charset="0"/>
              </a:rPr>
              <a:t>Note</a:t>
            </a:r>
            <a:r>
              <a:rPr lang="en-US" sz="1100" b="0" dirty="0">
                <a:latin typeface="Times New Roman" pitchFamily="18" charset="0"/>
                <a:cs typeface="Times New Roman" pitchFamily="18" charset="0"/>
              </a:rPr>
              <a:t>: The solution to this exercise is printed in the back of this manual.</a:t>
            </a:r>
          </a:p>
          <a:p>
            <a:pPr marL="219069" indent="-219069" algn="l" defTabSz="879453" eaLnBrk="1" hangingPunct="1">
              <a:spcBef>
                <a:spcPct val="50000"/>
              </a:spcBef>
              <a:tabLst>
                <a:tab pos="219069" algn="l"/>
                <a:tab pos="439728" algn="l"/>
              </a:tabLst>
            </a:pPr>
            <a:endParaRPr lang="en-US" sz="1100" b="0" dirty="0">
              <a:latin typeface="Times" pitchFamily="18" charset="0"/>
            </a:endParaRPr>
          </a:p>
        </p:txBody>
      </p:sp>
      <p:sp>
        <p:nvSpPr>
          <p:cNvPr id="795654" name="Rectangle 6"/>
          <p:cNvSpPr>
            <a:spLocks noChangeArrowheads="1"/>
          </p:cNvSpPr>
          <p:nvPr/>
        </p:nvSpPr>
        <p:spPr bwMode="auto">
          <a:xfrm>
            <a:off x="817564" y="3263900"/>
            <a:ext cx="2093912" cy="1111250"/>
          </a:xfrm>
          <a:prstGeom prst="rect">
            <a:avLst/>
          </a:prstGeom>
          <a:noFill/>
          <a:ln w="12700" algn="ctr">
            <a:solidFill>
              <a:schemeClr val="tx1"/>
            </a:solidFill>
            <a:miter lim="800000"/>
            <a:headEnd/>
            <a:tailEnd/>
          </a:ln>
          <a:effectLst/>
        </p:spPr>
        <p:txBody>
          <a:bodyPr lIns="87924" tIns="43962" rIns="87924" bIns="43962">
            <a:spAutoFit/>
          </a:bodyPr>
          <a:lstStyle/>
          <a:p>
            <a:pPr algn="l" defTabSz="879453" eaLnBrk="1" hangingPunct="1">
              <a:spcBef>
                <a:spcPct val="50000"/>
              </a:spcBef>
            </a:pPr>
            <a:r>
              <a:rPr lang="en-US" sz="1100" dirty="0">
                <a:latin typeface="Times New Roman" pitchFamily="18" charset="0"/>
                <a:cs typeface="Times New Roman" pitchFamily="18" charset="0"/>
              </a:rPr>
              <a:t>Tip</a:t>
            </a:r>
            <a:r>
              <a:rPr lang="en-US" sz="1100" b="0" dirty="0">
                <a:latin typeface="Times New Roman" pitchFamily="18" charset="0"/>
                <a:cs typeface="Times New Roman" pitchFamily="18" charset="0"/>
              </a:rPr>
              <a:t>: You can place the DAQ Assistant on your block diagram from the Functions </a:t>
            </a:r>
            <a:r>
              <a:rPr lang="en-US" sz="1100" b="0" dirty="0" smtClean="0">
                <a:latin typeface="Times New Roman" pitchFamily="18" charset="0"/>
                <a:cs typeface="Times New Roman" pitchFamily="18" charset="0"/>
              </a:rPr>
              <a:t>palette</a:t>
            </a:r>
            <a:r>
              <a:rPr lang="en-US" sz="1100" b="0" dirty="0">
                <a:latin typeface="Times New Roman" pitchFamily="18" charset="0"/>
                <a:cs typeface="Times New Roman" pitchFamily="18" charset="0"/>
              </a:rPr>
              <a:t>. </a:t>
            </a:r>
            <a:r>
              <a:rPr lang="en-US" sz="1100" b="0" dirty="0" smtClean="0">
                <a:latin typeface="Times New Roman" pitchFamily="18" charset="0"/>
                <a:cs typeface="Times New Roman" pitchFamily="18" charset="0"/>
              </a:rPr>
              <a:t/>
            </a:r>
            <a:br>
              <a:rPr lang="en-US" sz="1100" b="0" dirty="0" smtClean="0">
                <a:latin typeface="Times New Roman" pitchFamily="18" charset="0"/>
                <a:cs typeface="Times New Roman" pitchFamily="18" charset="0"/>
              </a:rPr>
            </a:br>
            <a:r>
              <a:rPr lang="en-US" sz="1100" b="0" dirty="0" smtClean="0">
                <a:latin typeface="Times New Roman" pitchFamily="18" charset="0"/>
                <a:cs typeface="Times New Roman" pitchFamily="18" charset="0"/>
              </a:rPr>
              <a:t>Right-click </a:t>
            </a:r>
            <a:r>
              <a:rPr lang="en-US" sz="1100" b="0" dirty="0">
                <a:latin typeface="Times New Roman" pitchFamily="18" charset="0"/>
                <a:cs typeface="Times New Roman" pitchFamily="18" charset="0"/>
              </a:rPr>
              <a:t>the block diagram to open the Functions </a:t>
            </a:r>
            <a:r>
              <a:rPr lang="en-US" sz="1100" b="0" dirty="0" smtClean="0">
                <a:latin typeface="Times New Roman" pitchFamily="18" charset="0"/>
                <a:cs typeface="Times New Roman" pitchFamily="18" charset="0"/>
              </a:rPr>
              <a:t>palette </a:t>
            </a:r>
            <a:r>
              <a:rPr lang="en-US" sz="1100" b="0" dirty="0">
                <a:latin typeface="Times New Roman" pitchFamily="18" charset="0"/>
                <a:cs typeface="Times New Roman" pitchFamily="18" charset="0"/>
              </a:rPr>
              <a:t>and go to </a:t>
            </a:r>
            <a:r>
              <a:rPr lang="en-US" sz="1100" dirty="0" err="1">
                <a:latin typeface="Times New Roman" pitchFamily="18" charset="0"/>
                <a:cs typeface="Times New Roman" pitchFamily="18" charset="0"/>
              </a:rPr>
              <a:t>Express»Input</a:t>
            </a:r>
            <a:r>
              <a:rPr lang="en-US" sz="1100" dirty="0">
                <a:latin typeface="Times New Roman" pitchFamily="18" charset="0"/>
                <a:cs typeface="Times New Roman" pitchFamily="18" charset="0"/>
              </a:rPr>
              <a:t> </a:t>
            </a:r>
            <a:r>
              <a:rPr lang="en-US" sz="1100" b="0" dirty="0">
                <a:latin typeface="Times New Roman" pitchFamily="18" charset="0"/>
                <a:cs typeface="Times New Roman" pitchFamily="18" charset="0"/>
              </a:rPr>
              <a:t>to find it.</a:t>
            </a:r>
          </a:p>
        </p:txBody>
      </p:sp>
      <p:sp>
        <p:nvSpPr>
          <p:cNvPr id="795655" name="Rectangle 7"/>
          <p:cNvSpPr>
            <a:spLocks noChangeArrowheads="1"/>
          </p:cNvSpPr>
          <p:nvPr/>
        </p:nvSpPr>
        <p:spPr bwMode="auto">
          <a:xfrm>
            <a:off x="692481" y="8020151"/>
            <a:ext cx="3830582" cy="293030"/>
          </a:xfrm>
          <a:prstGeom prst="rect">
            <a:avLst/>
          </a:prstGeom>
          <a:noFill/>
          <a:ln w="12700" algn="ctr">
            <a:noFill/>
            <a:miter lim="800000"/>
            <a:headEnd/>
            <a:tailEnd/>
          </a:ln>
          <a:effectLst/>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2 (Track A)</a:t>
            </a:r>
            <a:endParaRPr lang="en-US" sz="13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2"/>
          <p:cNvSpPr>
            <a:spLocks noGrp="1" noRot="1" noChangeAspect="1" noChangeArrowheads="1" noTextEdit="1"/>
          </p:cNvSpPr>
          <p:nvPr>
            <p:ph type="sldImg"/>
          </p:nvPr>
        </p:nvSpPr>
        <p:spPr>
          <a:xfrm>
            <a:off x="1181100" y="695325"/>
            <a:ext cx="4637088" cy="3478213"/>
          </a:xfrm>
          <a:ln/>
        </p:spPr>
      </p:sp>
      <p:sp>
        <p:nvSpPr>
          <p:cNvPr id="858115" name="Rectangle 3"/>
          <p:cNvSpPr>
            <a:spLocks noGrp="1" noChangeArrowheads="1"/>
          </p:cNvSpPr>
          <p:nvPr>
            <p:ph type="body" idx="1"/>
          </p:nvPr>
        </p:nvSpPr>
        <p:spPr>
          <a:xfrm>
            <a:off x="1000126" y="4402139"/>
            <a:ext cx="5070475" cy="4173537"/>
          </a:xfrm>
        </p:spPr>
        <p:txBody>
          <a:bodyPr/>
          <a:lstStyle/>
          <a:p>
            <a:r>
              <a:rPr lang="en-US" b="1" dirty="0">
                <a:cs typeface="Times New Roman" pitchFamily="18" charset="0"/>
              </a:rPr>
              <a:t>Virtual Instrumentation</a:t>
            </a:r>
          </a:p>
          <a:p>
            <a:r>
              <a:rPr lang="en-US" dirty="0">
                <a:cs typeface="Times New Roman" pitchFamily="18" charset="0"/>
              </a:rPr>
              <a:t>For more than </a:t>
            </a:r>
            <a:r>
              <a:rPr lang="en-US" dirty="0" smtClean="0">
                <a:cs typeface="Times New Roman" pitchFamily="18" charset="0"/>
              </a:rPr>
              <a:t>30 </a:t>
            </a:r>
            <a:r>
              <a:rPr lang="en-US" dirty="0">
                <a:cs typeface="Times New Roman" pitchFamily="18" charset="0"/>
              </a:rPr>
              <a:t>years, National Instruments has revolutionized the way engineers and scientists in industry, government, and academia approach measurement and automation. Leveraging PCs and commercial technologies, virtual instrumentation increases productivity and lowers costs for test, control, and design applications through easy-to-integrate software, such as NI </a:t>
            </a:r>
            <a:r>
              <a:rPr lang="en-US" dirty="0" err="1">
                <a:cs typeface="Times New Roman" pitchFamily="18" charset="0"/>
              </a:rPr>
              <a:t>LabVIEW</a:t>
            </a:r>
            <a:r>
              <a:rPr lang="en-US" dirty="0">
                <a:cs typeface="Times New Roman" pitchFamily="18" charset="0"/>
              </a:rPr>
              <a:t>, and modular measurement and control hardware for PXI, PCI, USB, and Ethernet. </a:t>
            </a:r>
          </a:p>
          <a:p>
            <a:r>
              <a:rPr lang="en-US" dirty="0">
                <a:cs typeface="Times New Roman" pitchFamily="18" charset="0"/>
              </a:rPr>
              <a:t>With virtual instrumentation, engineers use graphical programming software to create user-defined solutions that meet their specific needs, which is a great alternative to proprietary, </a:t>
            </a:r>
            <a:r>
              <a:rPr lang="en-US" dirty="0" smtClean="0">
                <a:cs typeface="Times New Roman" pitchFamily="18" charset="0"/>
              </a:rPr>
              <a:t>fixed-functionality </a:t>
            </a:r>
            <a:r>
              <a:rPr lang="en-US" dirty="0">
                <a:cs typeface="Times New Roman" pitchFamily="18" charset="0"/>
              </a:rPr>
              <a:t>traditional instruments. Additionally, virtual instrumentation capitalizes on the ever-increasing performance of personal computers. For example, in test, measurement, and control, engineers have used virtual instrumentation to downsize automated test equipment (ATE) while experiencing up to a 10 times increase in productivity gains at a fraction of the cost of traditional instrument solutions. Last year 25,000 companies in 90 countries invested in more than 6 million virtual instrumentation channels from National Instruments. </a:t>
            </a:r>
          </a:p>
          <a:p>
            <a:endParaRPr lang="en-US" dirty="0">
              <a:latin typeface="Times"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body" idx="1"/>
          </p:nvPr>
        </p:nvSpPr>
        <p:spPr>
          <a:xfrm>
            <a:off x="931864" y="493713"/>
            <a:ext cx="5256212" cy="8081962"/>
          </a:xfrm>
        </p:spPr>
        <p:txBody>
          <a:bodyPr/>
          <a:lstStyle/>
          <a:p>
            <a:pPr marL="228594" indent="-228594">
              <a:lnSpc>
                <a:spcPct val="90000"/>
              </a:lnSpc>
            </a:pPr>
            <a:r>
              <a:rPr lang="en-US" sz="1300" b="1" dirty="0">
                <a:latin typeface="Arial Narrow" pitchFamily="34" charset="0"/>
                <a:cs typeface="Times New Roman" pitchFamily="18" charset="0"/>
              </a:rPr>
              <a:t>Exercise 2 – Acquiring a Signal with DAQ (Track B)</a:t>
            </a:r>
          </a:p>
          <a:p>
            <a:pPr marL="228594" indent="-228594">
              <a:lnSpc>
                <a:spcPct val="90000"/>
              </a:lnSpc>
            </a:pPr>
            <a:endParaRPr lang="en-US" dirty="0">
              <a:cs typeface="Times New Roman" pitchFamily="18" charset="0"/>
            </a:endParaRPr>
          </a:p>
          <a:p>
            <a:pPr marL="228594" indent="-228594"/>
            <a:r>
              <a:rPr lang="en-US" dirty="0" smtClean="0">
                <a:cs typeface="Times New Roman" pitchFamily="18" charset="0"/>
              </a:rPr>
              <a:t>Complete </a:t>
            </a:r>
            <a:r>
              <a:rPr lang="en-US" dirty="0">
                <a:cs typeface="Times New Roman" pitchFamily="18" charset="0"/>
              </a:rPr>
              <a:t>the following steps to create a VI that acquires data continuously from your </a:t>
            </a:r>
          </a:p>
          <a:p>
            <a:pPr marL="228594" indent="-228594">
              <a:spcBef>
                <a:spcPct val="0"/>
              </a:spcBef>
            </a:pPr>
            <a:r>
              <a:rPr lang="en-US" dirty="0">
                <a:cs typeface="Times New Roman" pitchFamily="18" charset="0"/>
              </a:rPr>
              <a:t>simulated DAQ device. </a:t>
            </a:r>
          </a:p>
          <a:p>
            <a:pPr marL="219845" indent="-219845">
              <a:spcBef>
                <a:spcPts val="385"/>
              </a:spcBef>
              <a:buFontTx/>
              <a:buAutoNum type="arabicPeriod"/>
            </a:pPr>
            <a:r>
              <a:rPr lang="en-US" dirty="0">
                <a:cs typeface="Times New Roman" pitchFamily="18" charset="0"/>
              </a:rPr>
              <a:t>Launch </a:t>
            </a:r>
            <a:r>
              <a:rPr lang="en-US" dirty="0" err="1">
                <a:cs typeface="Times New Roman" pitchFamily="18" charset="0"/>
              </a:rPr>
              <a:t>LabVIEW</a:t>
            </a:r>
            <a:r>
              <a:rPr lang="en-US" dirty="0">
                <a:cs typeface="Times New Roman" pitchFamily="18" charset="0"/>
              </a:rPr>
              <a:t>.</a:t>
            </a:r>
          </a:p>
          <a:p>
            <a:pPr marL="219845" indent="-219845">
              <a:spcBef>
                <a:spcPts val="385"/>
              </a:spcBef>
              <a:buFont typeface="+mj-lt"/>
              <a:buAutoNum type="arabicPeriod"/>
            </a:pPr>
            <a:r>
              <a:rPr lang="en-US" dirty="0" smtClean="0">
                <a:cs typeface="Times New Roman" pitchFamily="18" charset="0"/>
              </a:rPr>
              <a:t>In </a:t>
            </a:r>
            <a:r>
              <a:rPr lang="en-US" dirty="0">
                <a:cs typeface="Times New Roman" pitchFamily="18" charset="0"/>
              </a:rPr>
              <a:t>the </a:t>
            </a:r>
            <a:r>
              <a:rPr lang="en-US" b="1" dirty="0">
                <a:cs typeface="Times New Roman" pitchFamily="18" charset="0"/>
              </a:rPr>
              <a:t>Getting Started</a:t>
            </a:r>
            <a:r>
              <a:rPr lang="en-US" dirty="0">
                <a:cs typeface="Times New Roman" pitchFamily="18" charset="0"/>
              </a:rPr>
              <a:t> window, click the </a:t>
            </a:r>
            <a:r>
              <a:rPr lang="en-US" b="1" dirty="0" err="1" smtClean="0">
                <a:cs typeface="Times New Roman" pitchFamily="18" charset="0"/>
              </a:rPr>
              <a:t>File»New</a:t>
            </a:r>
            <a:r>
              <a:rPr lang="en-US" dirty="0" smtClean="0">
                <a:cs typeface="Times New Roman" pitchFamily="18" charset="0"/>
              </a:rPr>
              <a:t> or        </a:t>
            </a:r>
            <a:r>
              <a:rPr lang="en-US" b="1" dirty="0" smtClean="0">
                <a:cs typeface="Times New Roman" pitchFamily="18" charset="0"/>
              </a:rPr>
              <a:t>More … </a:t>
            </a:r>
            <a:r>
              <a:rPr lang="en-US" dirty="0" smtClean="0">
                <a:cs typeface="Times New Roman" pitchFamily="18" charset="0"/>
              </a:rPr>
              <a:t>link </a:t>
            </a:r>
            <a:r>
              <a:rPr lang="en-US" dirty="0">
                <a:cs typeface="Times New Roman" pitchFamily="18" charset="0"/>
              </a:rPr>
              <a:t>to display the </a:t>
            </a:r>
            <a:r>
              <a:rPr lang="en-US" b="1" dirty="0">
                <a:cs typeface="Times New Roman" pitchFamily="18" charset="0"/>
              </a:rPr>
              <a:t>New</a:t>
            </a:r>
            <a:r>
              <a:rPr lang="en-US" dirty="0">
                <a:cs typeface="Times New Roman" pitchFamily="18" charset="0"/>
              </a:rPr>
              <a:t> dialog box. </a:t>
            </a:r>
          </a:p>
          <a:p>
            <a:pPr marL="219845" indent="-219845">
              <a:spcBef>
                <a:spcPts val="385"/>
              </a:spcBef>
              <a:buFont typeface="+mj-lt"/>
              <a:buAutoNum type="arabicPeriod"/>
            </a:pPr>
            <a:r>
              <a:rPr lang="en-US" dirty="0" smtClean="0">
                <a:cs typeface="Times New Roman" pitchFamily="18" charset="0"/>
              </a:rPr>
              <a:t>Open </a:t>
            </a:r>
            <a:r>
              <a:rPr lang="en-US" dirty="0">
                <a:cs typeface="Times New Roman" pitchFamily="18" charset="0"/>
              </a:rPr>
              <a:t>a data acquisition template. From the Create New list, select </a:t>
            </a:r>
            <a:r>
              <a:rPr lang="en-US" b="1" dirty="0" err="1">
                <a:cs typeface="Times New Roman" pitchFamily="18" charset="0"/>
              </a:rPr>
              <a:t>VI»From</a:t>
            </a:r>
            <a:r>
              <a:rPr lang="en-US" b="1" dirty="0">
                <a:cs typeface="Times New Roman" pitchFamily="18" charset="0"/>
              </a:rPr>
              <a:t> </a:t>
            </a:r>
            <a:r>
              <a:rPr lang="en-US" b="1" dirty="0" err="1">
                <a:cs typeface="Times New Roman" pitchFamily="18" charset="0"/>
              </a:rPr>
              <a:t>Template»DAQ»Data</a:t>
            </a:r>
            <a:r>
              <a:rPr lang="en-US" b="1" dirty="0">
                <a:cs typeface="Times New Roman" pitchFamily="18" charset="0"/>
              </a:rPr>
              <a:t> Acquisition with NI-DAQmx.vi</a:t>
            </a:r>
            <a:r>
              <a:rPr lang="en-US" dirty="0">
                <a:cs typeface="Times New Roman" pitchFamily="18" charset="0"/>
              </a:rPr>
              <a:t> and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19845" indent="-219845">
              <a:spcBef>
                <a:spcPts val="385"/>
              </a:spcBef>
              <a:buFont typeface="+mj-lt"/>
              <a:buAutoNum type="arabicPeriod"/>
            </a:pPr>
            <a:r>
              <a:rPr lang="en-US" dirty="0" smtClean="0">
                <a:cs typeface="Times New Roman" pitchFamily="18" charset="0"/>
              </a:rPr>
              <a:t>Display </a:t>
            </a:r>
            <a:r>
              <a:rPr lang="en-US" dirty="0">
                <a:cs typeface="Times New Roman" pitchFamily="18" charset="0"/>
              </a:rPr>
              <a:t>the block diagram by clicking it or by selecting </a:t>
            </a:r>
            <a:r>
              <a:rPr lang="en-US" b="1" dirty="0" err="1">
                <a:cs typeface="Times New Roman" pitchFamily="18" charset="0"/>
              </a:rPr>
              <a:t>Window»Show</a:t>
            </a:r>
            <a:r>
              <a:rPr lang="en-US" b="1" dirty="0">
                <a:cs typeface="Times New Roman" pitchFamily="18" charset="0"/>
              </a:rPr>
              <a:t> Block Diagram</a:t>
            </a:r>
            <a:r>
              <a:rPr lang="en-US" dirty="0">
                <a:cs typeface="Times New Roman" pitchFamily="18" charset="0"/>
              </a:rPr>
              <a:t>. Read the instructions written there about how to complete the program. </a:t>
            </a:r>
          </a:p>
          <a:p>
            <a:pPr marL="219845" indent="-219845">
              <a:spcBef>
                <a:spcPts val="385"/>
              </a:spcBef>
              <a:buFont typeface="+mj-lt"/>
              <a:buAutoNum type="arabicPeriod"/>
            </a:pPr>
            <a:r>
              <a:rPr lang="en-US" dirty="0" smtClean="0">
                <a:cs typeface="Times New Roman" pitchFamily="18" charset="0"/>
              </a:rPr>
              <a:t>Double-click </a:t>
            </a:r>
            <a:r>
              <a:rPr lang="en-US" dirty="0">
                <a:cs typeface="Times New Roman" pitchFamily="18" charset="0"/>
              </a:rPr>
              <a:t>the DAQ Assistant to launch the configuration wizard. </a:t>
            </a:r>
          </a:p>
          <a:p>
            <a:pPr marL="219845" indent="-219845">
              <a:spcBef>
                <a:spcPts val="385"/>
              </a:spcBef>
              <a:buFont typeface="+mj-lt"/>
              <a:buAutoNum type="arabicPeriod"/>
            </a:pPr>
            <a:r>
              <a:rPr lang="en-US" dirty="0">
                <a:cs typeface="Times New Roman" pitchFamily="18" charset="0"/>
              </a:rPr>
              <a:t>Configure an analog input operation</a:t>
            </a:r>
            <a:r>
              <a:rPr lang="en-US" dirty="0" smtClean="0">
                <a:cs typeface="Times New Roman" pitchFamily="18" charset="0"/>
              </a:rPr>
              <a:t>. </a:t>
            </a:r>
            <a:endParaRPr lang="en-US" dirty="0">
              <a:cs typeface="Times New Roman" pitchFamily="18" charset="0"/>
            </a:endParaRPr>
          </a:p>
          <a:p>
            <a:pPr marL="457277" indent="-219845">
              <a:spcBef>
                <a:spcPts val="385"/>
              </a:spcBef>
              <a:spcAft>
                <a:spcPts val="0"/>
              </a:spcAft>
              <a:buFont typeface="+mj-lt"/>
              <a:buAutoNum type="alphaLcPeriod"/>
            </a:pPr>
            <a:r>
              <a:rPr lang="en-US" dirty="0" smtClean="0">
                <a:cs typeface="Times New Roman" pitchFamily="18" charset="0"/>
              </a:rPr>
              <a:t>Choose </a:t>
            </a:r>
            <a:r>
              <a:rPr lang="en-US" b="1" dirty="0" smtClean="0">
                <a:cs typeface="Times New Roman" pitchFamily="18" charset="0"/>
              </a:rPr>
              <a:t>Acquire </a:t>
            </a:r>
            <a:r>
              <a:rPr lang="en-US" b="1" dirty="0" err="1" smtClean="0">
                <a:cs typeface="Times New Roman" pitchFamily="18" charset="0"/>
              </a:rPr>
              <a:t>Signals»Analog</a:t>
            </a:r>
            <a:r>
              <a:rPr lang="en-US" b="1" dirty="0" smtClean="0">
                <a:cs typeface="Times New Roman" pitchFamily="18" charset="0"/>
              </a:rPr>
              <a:t> </a:t>
            </a:r>
            <a:r>
              <a:rPr lang="en-US" b="1" dirty="0" err="1" smtClean="0">
                <a:cs typeface="Times New Roman" pitchFamily="18" charset="0"/>
              </a:rPr>
              <a:t>Input»Voltage</a:t>
            </a:r>
            <a:r>
              <a:rPr lang="en-US" dirty="0" smtClean="0">
                <a:cs typeface="Times New Roman" pitchFamily="18" charset="0"/>
              </a:rPr>
              <a:t>. </a:t>
            </a:r>
            <a:endParaRPr lang="en-US" dirty="0">
              <a:cs typeface="Times New Roman" pitchFamily="18" charset="0"/>
            </a:endParaRPr>
          </a:p>
          <a:p>
            <a:pPr marL="457277" indent="-219845">
              <a:spcBef>
                <a:spcPts val="385"/>
              </a:spcBef>
              <a:spcAft>
                <a:spcPts val="0"/>
              </a:spcAft>
              <a:buFont typeface="+mj-lt"/>
              <a:buAutoNum type="alphaLcPeriod"/>
            </a:pPr>
            <a:r>
              <a:rPr lang="en-US" dirty="0" smtClean="0">
                <a:cs typeface="Times New Roman" pitchFamily="18" charset="0"/>
              </a:rPr>
              <a:t>Choose </a:t>
            </a:r>
            <a:r>
              <a:rPr lang="en-US" b="1" dirty="0">
                <a:cs typeface="Times New Roman" pitchFamily="18" charset="0"/>
              </a:rPr>
              <a:t>Dev1 (PCI-6220)»ai0</a:t>
            </a:r>
            <a:r>
              <a:rPr lang="en-US" dirty="0">
                <a:cs typeface="Times New Roman" pitchFamily="18" charset="0"/>
              </a:rPr>
              <a:t> to acquire data on analog input channel </a:t>
            </a:r>
            <a:r>
              <a:rPr lang="en-US" dirty="0" smtClean="0">
                <a:cs typeface="Times New Roman" pitchFamily="18" charset="0"/>
              </a:rPr>
              <a:t>0 and click   </a:t>
            </a:r>
            <a:r>
              <a:rPr lang="en-US" b="1" dirty="0" smtClean="0">
                <a:cs typeface="Times New Roman" pitchFamily="18" charset="0"/>
              </a:rPr>
              <a:t>Finish</a:t>
            </a:r>
            <a:r>
              <a:rPr lang="en-US" dirty="0" smtClean="0">
                <a:cs typeface="Times New Roman" pitchFamily="18" charset="0"/>
              </a:rPr>
              <a:t>.</a:t>
            </a:r>
          </a:p>
          <a:p>
            <a:pPr marL="457277" indent="-219845">
              <a:spcBef>
                <a:spcPts val="385"/>
              </a:spcBef>
              <a:spcAft>
                <a:spcPts val="0"/>
              </a:spcAft>
              <a:buFont typeface="+mj-lt"/>
              <a:buAutoNum type="alphaLcPeriod"/>
            </a:pPr>
            <a:r>
              <a:rPr lang="en-US" dirty="0" smtClean="0">
                <a:cs typeface="Times New Roman" pitchFamily="18" charset="0"/>
              </a:rPr>
              <a:t>In </a:t>
            </a:r>
            <a:r>
              <a:rPr lang="en-US" dirty="0">
                <a:cs typeface="Times New Roman" pitchFamily="18" charset="0"/>
              </a:rPr>
              <a:t>the next </a:t>
            </a:r>
            <a:r>
              <a:rPr lang="en-US" dirty="0" smtClean="0">
                <a:cs typeface="Times New Roman" pitchFamily="18" charset="0"/>
              </a:rPr>
              <a:t>window, define the parameters </a:t>
            </a:r>
            <a:r>
              <a:rPr lang="en-US" dirty="0">
                <a:cs typeface="Times New Roman" pitchFamily="18" charset="0"/>
              </a:rPr>
              <a:t>of your analog input </a:t>
            </a:r>
            <a:r>
              <a:rPr lang="en-US" dirty="0" smtClean="0">
                <a:cs typeface="Times New Roman" pitchFamily="18" charset="0"/>
              </a:rPr>
              <a:t>operation. On </a:t>
            </a:r>
            <a:r>
              <a:rPr lang="en-US" dirty="0">
                <a:cs typeface="Times New Roman" pitchFamily="18" charset="0"/>
              </a:rPr>
              <a:t>the </a:t>
            </a:r>
            <a:r>
              <a:rPr lang="en-US" dirty="0" smtClean="0">
                <a:cs typeface="Times New Roman" pitchFamily="18" charset="0"/>
              </a:rPr>
              <a:t>task timing </a:t>
            </a:r>
            <a:r>
              <a:rPr lang="en-US" dirty="0">
                <a:cs typeface="Times New Roman" pitchFamily="18" charset="0"/>
              </a:rPr>
              <a:t>tab, choose “Continuous” for the acquisition mode</a:t>
            </a:r>
            <a:r>
              <a:rPr lang="en-US" dirty="0" smtClean="0">
                <a:cs typeface="Times New Roman" pitchFamily="18" charset="0"/>
              </a:rPr>
              <a:t>, enter </a:t>
            </a:r>
            <a:r>
              <a:rPr lang="en-US" sz="1000" dirty="0" smtClean="0">
                <a:latin typeface="Courier New" pitchFamily="49" charset="0"/>
                <a:cs typeface="Courier New" pitchFamily="49" charset="0"/>
              </a:rPr>
              <a:t>10000</a:t>
            </a:r>
            <a:r>
              <a:rPr lang="en-US" dirty="0" smtClean="0">
                <a:cs typeface="Times New Roman" pitchFamily="18" charset="0"/>
              </a:rPr>
              <a:t> for samples </a:t>
            </a:r>
            <a:r>
              <a:rPr lang="en-US" dirty="0">
                <a:cs typeface="Times New Roman" pitchFamily="18" charset="0"/>
              </a:rPr>
              <a:t>to read, and </a:t>
            </a:r>
            <a:r>
              <a:rPr lang="en-US" sz="1000" dirty="0">
                <a:latin typeface="Courier New" pitchFamily="49" charset="0"/>
                <a:cs typeface="Courier New" pitchFamily="49" charset="0"/>
              </a:rPr>
              <a:t>10000</a:t>
            </a:r>
            <a:r>
              <a:rPr lang="en-US" dirty="0">
                <a:cs typeface="Times New Roman" pitchFamily="18" charset="0"/>
              </a:rPr>
              <a:t> for the rate. Leave all </a:t>
            </a:r>
            <a:r>
              <a:rPr lang="en-US" dirty="0" smtClean="0">
                <a:cs typeface="Times New Roman" pitchFamily="18" charset="0"/>
              </a:rPr>
              <a:t>the other choices set </a:t>
            </a:r>
            <a:r>
              <a:rPr lang="en-US" dirty="0">
                <a:cs typeface="Times New Roman" pitchFamily="18" charset="0"/>
              </a:rPr>
              <a:t>to their default values. Click </a:t>
            </a:r>
            <a:r>
              <a:rPr lang="en-US" b="1" dirty="0" smtClean="0">
                <a:cs typeface="Times New Roman" pitchFamily="18" charset="0"/>
              </a:rPr>
              <a:t>OK</a:t>
            </a:r>
            <a:r>
              <a:rPr lang="en-US" dirty="0" smtClean="0">
                <a:cs typeface="Times New Roman" pitchFamily="18" charset="0"/>
              </a:rPr>
              <a:t> </a:t>
            </a:r>
            <a:r>
              <a:rPr lang="en-US" dirty="0">
                <a:cs typeface="Times New Roman" pitchFamily="18" charset="0"/>
              </a:rPr>
              <a:t>to exit the wizard.</a:t>
            </a:r>
          </a:p>
          <a:p>
            <a:pPr marL="219845" indent="-219845">
              <a:spcBef>
                <a:spcPts val="385"/>
              </a:spcBef>
              <a:buFontTx/>
              <a:buAutoNum type="arabicPeriod" startAt="7"/>
            </a:pPr>
            <a:r>
              <a:rPr lang="en-US" dirty="0" smtClean="0">
                <a:cs typeface="Times New Roman" pitchFamily="18" charset="0"/>
              </a:rPr>
              <a:t>Create a graph indicator for the signal by right-clicking on the “Data” output on the DAQ Assistant and choosing </a:t>
            </a:r>
            <a:r>
              <a:rPr lang="en-US" b="1" dirty="0" err="1" smtClean="0">
                <a:cs typeface="Times New Roman" pitchFamily="18" charset="0"/>
              </a:rPr>
              <a:t>Create»Graph</a:t>
            </a:r>
            <a:r>
              <a:rPr lang="en-US" b="1" dirty="0" smtClean="0">
                <a:cs typeface="Times New Roman" pitchFamily="18" charset="0"/>
              </a:rPr>
              <a:t> Indicator</a:t>
            </a:r>
            <a:r>
              <a:rPr lang="en-US" dirty="0" smtClean="0">
                <a:cs typeface="Times New Roman" pitchFamily="18" charset="0"/>
              </a:rPr>
              <a:t>. </a:t>
            </a:r>
          </a:p>
          <a:p>
            <a:pPr marL="219845" indent="-219845">
              <a:spcBef>
                <a:spcPts val="385"/>
              </a:spcBef>
              <a:buFontTx/>
              <a:buAutoNum type="arabicPeriod" startAt="7"/>
            </a:pPr>
            <a:r>
              <a:rPr lang="en-US" dirty="0" smtClean="0">
                <a:cs typeface="Times New Roman" pitchFamily="18" charset="0"/>
              </a:rPr>
              <a:t>Return </a:t>
            </a:r>
            <a:r>
              <a:rPr lang="en-US" dirty="0">
                <a:cs typeface="Times New Roman" pitchFamily="18" charset="0"/>
              </a:rPr>
              <a:t>to the front panel by selecting </a:t>
            </a:r>
            <a:r>
              <a:rPr lang="en-US" b="1" dirty="0" err="1">
                <a:cs typeface="Times New Roman" pitchFamily="18" charset="0"/>
              </a:rPr>
              <a:t>Window»Show</a:t>
            </a:r>
            <a:r>
              <a:rPr lang="en-US" b="1" dirty="0">
                <a:cs typeface="Times New Roman" pitchFamily="18" charset="0"/>
              </a:rPr>
              <a:t> Front Panel</a:t>
            </a:r>
            <a:r>
              <a:rPr lang="en-US" dirty="0">
                <a:cs typeface="Times New Roman" pitchFamily="18" charset="0"/>
              </a:rPr>
              <a:t> or by </a:t>
            </a:r>
            <a:r>
              <a:rPr lang="en-US" dirty="0" smtClean="0">
                <a:cs typeface="Times New Roman" pitchFamily="18" charset="0"/>
              </a:rPr>
              <a:t>pressing </a:t>
            </a:r>
            <a:br>
              <a:rPr lang="en-US" dirty="0" smtClean="0">
                <a:cs typeface="Times New Roman" pitchFamily="18" charset="0"/>
              </a:rPr>
            </a:br>
            <a:r>
              <a:rPr lang="en-US" dirty="0" smtClean="0">
                <a:cs typeface="Times New Roman" pitchFamily="18" charset="0"/>
              </a:rPr>
              <a:t>&lt;Ctrl-E</a:t>
            </a:r>
            <a:r>
              <a:rPr lang="en-US" dirty="0">
                <a:cs typeface="Times New Roman" pitchFamily="18" charset="0"/>
              </a:rPr>
              <a:t>&gt;. </a:t>
            </a:r>
          </a:p>
          <a:p>
            <a:pPr marL="219845" indent="-219845">
              <a:spcBef>
                <a:spcPts val="385"/>
              </a:spcBef>
              <a:buFontTx/>
              <a:buAutoNum type="arabicPeriod" startAt="7"/>
            </a:pPr>
            <a:r>
              <a:rPr lang="en-US" dirty="0">
                <a:cs typeface="Times New Roman" pitchFamily="18" charset="0"/>
              </a:rPr>
              <a:t>Run your program by clicking the run button. Observe the simulated sine wave on the graph. </a:t>
            </a:r>
          </a:p>
          <a:p>
            <a:pPr marL="219845" indent="-219845">
              <a:spcBef>
                <a:spcPts val="385"/>
              </a:spcBef>
              <a:buFontTx/>
              <a:buAutoNum type="arabicPeriod" startAt="7"/>
            </a:pPr>
            <a:r>
              <a:rPr lang="en-US" dirty="0">
                <a:cs typeface="Times New Roman" pitchFamily="18" charset="0"/>
              </a:rPr>
              <a:t>Click </a:t>
            </a:r>
            <a:r>
              <a:rPr lang="en-US" b="1" dirty="0" smtClean="0">
                <a:cs typeface="Times New Roman" pitchFamily="18" charset="0"/>
              </a:rPr>
              <a:t>Stop</a:t>
            </a:r>
            <a:r>
              <a:rPr lang="en-US" dirty="0" smtClean="0">
                <a:cs typeface="Times New Roman" pitchFamily="18" charset="0"/>
              </a:rPr>
              <a:t> </a:t>
            </a:r>
            <a:r>
              <a:rPr lang="en-US" dirty="0">
                <a:cs typeface="Times New Roman" pitchFamily="18" charset="0"/>
              </a:rPr>
              <a:t>once you are finished. </a:t>
            </a:r>
          </a:p>
          <a:p>
            <a:pPr marL="219845" indent="-219845">
              <a:spcBef>
                <a:spcPts val="385"/>
              </a:spcBef>
              <a:buFontTx/>
              <a:buAutoNum type="arabicPeriod" startAt="7"/>
            </a:pPr>
            <a:r>
              <a:rPr lang="en-US" dirty="0">
                <a:cs typeface="Times New Roman" pitchFamily="18" charset="0"/>
              </a:rPr>
              <a:t>Save the VI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2 – </a:t>
            </a:r>
            <a:r>
              <a:rPr lang="en-US" sz="1000" dirty="0" smtClean="0">
                <a:latin typeface="Courier New" pitchFamily="49" charset="0"/>
                <a:cs typeface="Courier New" pitchFamily="49" charset="0"/>
              </a:rPr>
              <a:t>Acquire.vi</a:t>
            </a:r>
            <a:r>
              <a:rPr lang="en-US" dirty="0" smtClean="0">
                <a:cs typeface="Times New Roman" pitchFamily="18" charset="0"/>
              </a:rPr>
              <a:t> </a:t>
            </a:r>
            <a:r>
              <a:rPr lang="en-US" dirty="0">
                <a:cs typeface="Times New Roman" pitchFamily="18" charset="0"/>
              </a:rPr>
              <a:t>in the Exercises folder. Close the VI.</a:t>
            </a:r>
          </a:p>
          <a:p>
            <a:pPr marL="228594" indent="-228594">
              <a:spcBef>
                <a:spcPts val="385"/>
              </a:spcBef>
            </a:pPr>
            <a:r>
              <a:rPr lang="en-US" b="1" dirty="0">
                <a:cs typeface="Times New Roman" pitchFamily="18" charset="0"/>
              </a:rPr>
              <a:t>Notes</a:t>
            </a:r>
            <a:r>
              <a:rPr lang="en-US" dirty="0">
                <a:cs typeface="Times New Roman" pitchFamily="18" charset="0"/>
              </a:rPr>
              <a:t>: </a:t>
            </a:r>
          </a:p>
          <a:p>
            <a:pPr marL="219845" indent="-219845">
              <a:spcBef>
                <a:spcPts val="385"/>
              </a:spcBef>
              <a:buFontTx/>
              <a:buChar char="•"/>
            </a:pPr>
            <a:r>
              <a:rPr lang="en-US" dirty="0">
                <a:cs typeface="Times New Roman" pitchFamily="18" charset="0"/>
              </a:rPr>
              <a:t>The solution to this exercise is printed in the back of this manual.</a:t>
            </a:r>
          </a:p>
          <a:p>
            <a:pPr marL="219845" indent="-219845">
              <a:lnSpc>
                <a:spcPct val="90000"/>
              </a:lnSpc>
              <a:spcBef>
                <a:spcPts val="385"/>
              </a:spcBef>
              <a:buFontTx/>
              <a:buChar char="•"/>
            </a:pPr>
            <a:r>
              <a:rPr lang="en-US" dirty="0">
                <a:cs typeface="Times New Roman" pitchFamily="18" charset="0"/>
              </a:rPr>
              <a:t>You can place the DAQ Assistant on your block diagram from the </a:t>
            </a:r>
            <a:r>
              <a:rPr lang="en-US" b="1" dirty="0">
                <a:cs typeface="Times New Roman" pitchFamily="18" charset="0"/>
              </a:rPr>
              <a:t>Functions</a:t>
            </a:r>
            <a:r>
              <a:rPr lang="en-US" dirty="0">
                <a:cs typeface="Times New Roman" pitchFamily="18" charset="0"/>
              </a:rPr>
              <a:t> </a:t>
            </a:r>
            <a:r>
              <a:rPr lang="en-US" dirty="0" smtClean="0">
                <a:cs typeface="Times New Roman" pitchFamily="18" charset="0"/>
              </a:rPr>
              <a:t>palette</a:t>
            </a:r>
            <a:r>
              <a:rPr lang="en-US" dirty="0">
                <a:cs typeface="Times New Roman" pitchFamily="18" charset="0"/>
              </a:rPr>
              <a:t>. Right-click the block diagram to open the </a:t>
            </a:r>
            <a:r>
              <a:rPr lang="en-US" b="1" dirty="0">
                <a:cs typeface="Times New Roman" pitchFamily="18" charset="0"/>
              </a:rPr>
              <a:t>Functions</a:t>
            </a:r>
            <a:r>
              <a:rPr lang="en-US" dirty="0">
                <a:cs typeface="Times New Roman" pitchFamily="18" charset="0"/>
              </a:rPr>
              <a:t> </a:t>
            </a:r>
            <a:r>
              <a:rPr lang="en-US" dirty="0" smtClean="0">
                <a:cs typeface="Times New Roman" pitchFamily="18" charset="0"/>
              </a:rPr>
              <a:t>palette </a:t>
            </a:r>
            <a:r>
              <a:rPr lang="en-US" dirty="0">
                <a:cs typeface="Times New Roman" pitchFamily="18" charset="0"/>
              </a:rPr>
              <a:t>and go to </a:t>
            </a:r>
            <a:r>
              <a:rPr lang="en-US" b="1" dirty="0" err="1">
                <a:cs typeface="Times New Roman" pitchFamily="18" charset="0"/>
              </a:rPr>
              <a:t>Express»Input</a:t>
            </a:r>
            <a:r>
              <a:rPr lang="en-US" b="1" dirty="0">
                <a:cs typeface="Times New Roman" pitchFamily="18" charset="0"/>
              </a:rPr>
              <a:t> </a:t>
            </a:r>
            <a:r>
              <a:rPr lang="en-US" dirty="0">
                <a:cs typeface="Times New Roman" pitchFamily="18" charset="0"/>
              </a:rPr>
              <a:t>to find it. When you bring up the </a:t>
            </a:r>
            <a:r>
              <a:rPr lang="en-US" b="1" dirty="0" smtClean="0">
                <a:cs typeface="Times New Roman" pitchFamily="18" charset="0"/>
              </a:rPr>
              <a:t>Functions</a:t>
            </a:r>
            <a:r>
              <a:rPr lang="en-US" dirty="0" smtClean="0">
                <a:cs typeface="Times New Roman" pitchFamily="18" charset="0"/>
              </a:rPr>
              <a:t> </a:t>
            </a:r>
            <a:r>
              <a:rPr lang="en-US" dirty="0">
                <a:cs typeface="Times New Roman" pitchFamily="18" charset="0"/>
              </a:rPr>
              <a:t>palette, press the small </a:t>
            </a:r>
            <a:r>
              <a:rPr lang="en-US" dirty="0" smtClean="0">
                <a:cs typeface="Times New Roman" pitchFamily="18" charset="0"/>
              </a:rPr>
              <a:t>pushpin </a:t>
            </a:r>
            <a:r>
              <a:rPr lang="en-US" dirty="0">
                <a:cs typeface="Times New Roman" pitchFamily="18" charset="0"/>
              </a:rPr>
              <a:t>in the upper </a:t>
            </a:r>
            <a:r>
              <a:rPr lang="en-US" dirty="0" smtClean="0">
                <a:cs typeface="Times New Roman" pitchFamily="18" charset="0"/>
              </a:rPr>
              <a:t>left-hand </a:t>
            </a:r>
            <a:r>
              <a:rPr lang="en-US" dirty="0">
                <a:cs typeface="Times New Roman" pitchFamily="18" charset="0"/>
              </a:rPr>
              <a:t>corner of the palette. This </a:t>
            </a:r>
            <a:r>
              <a:rPr lang="en-US" dirty="0" smtClean="0">
                <a:cs typeface="Times New Roman" pitchFamily="18" charset="0"/>
              </a:rPr>
              <a:t>tacks </a:t>
            </a:r>
            <a:r>
              <a:rPr lang="en-US" dirty="0">
                <a:cs typeface="Times New Roman" pitchFamily="18" charset="0"/>
              </a:rPr>
              <a:t>down the palette so that it doesn’t disappear. This step </a:t>
            </a:r>
            <a:r>
              <a:rPr lang="en-US" dirty="0" smtClean="0">
                <a:cs typeface="Times New Roman" pitchFamily="18" charset="0"/>
              </a:rPr>
              <a:t>is omitted </a:t>
            </a:r>
            <a:r>
              <a:rPr lang="en-US" dirty="0">
                <a:cs typeface="Times New Roman" pitchFamily="18" charset="0"/>
              </a:rPr>
              <a:t>in the following exercises, but </a:t>
            </a:r>
            <a:r>
              <a:rPr lang="en-US" dirty="0" smtClean="0">
                <a:cs typeface="Times New Roman" pitchFamily="18" charset="0"/>
              </a:rPr>
              <a:t>you should repeat it. </a:t>
            </a:r>
            <a:endParaRPr lang="en-US" dirty="0">
              <a:cs typeface="Times New Roman" pitchFamily="18" charset="0"/>
            </a:endParaRPr>
          </a:p>
        </p:txBody>
      </p:sp>
      <p:pic>
        <p:nvPicPr>
          <p:cNvPr id="9" name="Picture 8" descr="folder page 27.jpg"/>
          <p:cNvPicPr>
            <a:picLocks noChangeAspect="1"/>
          </p:cNvPicPr>
          <p:nvPr/>
        </p:nvPicPr>
        <p:blipFill>
          <a:blip r:embed="rId3"/>
          <a:stretch>
            <a:fillRect/>
          </a:stretch>
        </p:blipFill>
        <p:spPr>
          <a:xfrm>
            <a:off x="4341150" y="1566400"/>
            <a:ext cx="209550" cy="161925"/>
          </a:xfrm>
          <a:prstGeom prst="rect">
            <a:avLst/>
          </a:prstGeom>
        </p:spPr>
      </p:pic>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9747" name="Picture 3" descr="DAQ Assistant 2B LV 8"/>
          <p:cNvPicPr>
            <a:picLocks noChangeAspect="1" noChangeArrowheads="1"/>
          </p:cNvPicPr>
          <p:nvPr/>
        </p:nvPicPr>
        <p:blipFill>
          <a:blip r:embed="rId3"/>
          <a:stretch>
            <a:fillRect/>
          </a:stretch>
        </p:blipFill>
        <p:spPr bwMode="auto">
          <a:xfrm>
            <a:off x="1098550" y="977900"/>
            <a:ext cx="4841951" cy="6924674"/>
          </a:xfrm>
          <a:prstGeom prst="rect">
            <a:avLst/>
          </a:prstGeom>
          <a:noFill/>
        </p:spPr>
      </p:pic>
      <p:sp>
        <p:nvSpPr>
          <p:cNvPr id="799748" name="Rectangle 4"/>
          <p:cNvSpPr>
            <a:spLocks noChangeArrowheads="1"/>
          </p:cNvSpPr>
          <p:nvPr/>
        </p:nvSpPr>
        <p:spPr bwMode="auto">
          <a:xfrm>
            <a:off x="984053" y="8369301"/>
            <a:ext cx="3872185" cy="293030"/>
          </a:xfrm>
          <a:prstGeom prst="rect">
            <a:avLst/>
          </a:prstGeom>
          <a:noFill/>
          <a:ln w="12700" algn="ctr">
            <a:noFill/>
            <a:miter lim="800000"/>
            <a:headEnd/>
            <a:tailEnd/>
          </a:ln>
          <a:effectLst/>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2 (Track B)</a:t>
            </a:r>
            <a:endParaRPr lang="en-US" sz="13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body" idx="1"/>
          </p:nvPr>
        </p:nvSpPr>
        <p:spPr>
          <a:xfrm>
            <a:off x="931863" y="565151"/>
            <a:ext cx="5133975" cy="5836254"/>
          </a:xfrm>
        </p:spPr>
        <p:txBody>
          <a:bodyPr/>
          <a:lstStyle/>
          <a:p>
            <a:pPr marL="228594" indent="-228594">
              <a:tabLst>
                <a:tab pos="457189" algn="l"/>
              </a:tabLst>
            </a:pPr>
            <a:r>
              <a:rPr lang="en-US" sz="1300" b="1" dirty="0">
                <a:latin typeface="Arial Narrow" pitchFamily="34" charset="0"/>
              </a:rPr>
              <a:t>Exercise 2 – Acquiring a Signal with the Sound Card (Track C)</a:t>
            </a:r>
          </a:p>
          <a:p>
            <a:pPr marL="228594" indent="-228594">
              <a:tabLst>
                <a:tab pos="457189" algn="l"/>
              </a:tabLst>
            </a:pPr>
            <a:endParaRPr lang="en-US" b="1" dirty="0">
              <a:latin typeface="Times" pitchFamily="18" charset="0"/>
            </a:endParaRPr>
          </a:p>
          <a:p>
            <a:pPr marL="228594" indent="-228594">
              <a:tabLst>
                <a:tab pos="457189" algn="l"/>
              </a:tabLst>
            </a:pPr>
            <a:r>
              <a:rPr lang="en-US" dirty="0" smtClean="0">
                <a:cs typeface="Times New Roman" pitchFamily="18" charset="0"/>
              </a:rPr>
              <a:t>Complete </a:t>
            </a:r>
            <a:r>
              <a:rPr lang="en-US" dirty="0">
                <a:cs typeface="Times New Roman" pitchFamily="18" charset="0"/>
              </a:rPr>
              <a:t>the following steps to create a VI that acquires data from your sound card. </a:t>
            </a:r>
          </a:p>
          <a:p>
            <a:pPr marL="228600" indent="-228600">
              <a:buFontTx/>
              <a:buAutoNum type="arabicPeriod"/>
              <a:tabLst>
                <a:tab pos="457189" algn="l"/>
              </a:tabLst>
            </a:pPr>
            <a:r>
              <a:rPr lang="en-US" dirty="0">
                <a:cs typeface="Times New Roman" pitchFamily="18" charset="0"/>
              </a:rPr>
              <a:t>Launch </a:t>
            </a:r>
            <a:r>
              <a:rPr lang="en-US" dirty="0" err="1">
                <a:cs typeface="Times New Roman" pitchFamily="18" charset="0"/>
              </a:rPr>
              <a:t>LabVIEW</a:t>
            </a:r>
            <a:r>
              <a:rPr lang="en-US" dirty="0">
                <a:cs typeface="Times New Roman" pitchFamily="18" charset="0"/>
              </a:rPr>
              <a:t>.</a:t>
            </a:r>
          </a:p>
          <a:p>
            <a:pPr marL="228600" indent="-228600">
              <a:buFontTx/>
              <a:buAutoNum type="arabicPeriod"/>
              <a:tabLst>
                <a:tab pos="457189" algn="l"/>
              </a:tabLst>
            </a:pPr>
            <a:r>
              <a:rPr lang="en-US" dirty="0">
                <a:cs typeface="Times New Roman" pitchFamily="18" charset="0"/>
              </a:rPr>
              <a:t>In the </a:t>
            </a:r>
            <a:r>
              <a:rPr lang="en-US" b="1" dirty="0">
                <a:cs typeface="Times New Roman" pitchFamily="18" charset="0"/>
              </a:rPr>
              <a:t>Getting Started</a:t>
            </a:r>
            <a:r>
              <a:rPr lang="en-US" dirty="0">
                <a:cs typeface="Times New Roman" pitchFamily="18" charset="0"/>
              </a:rPr>
              <a:t> window, click the </a:t>
            </a:r>
            <a:r>
              <a:rPr lang="en-US" b="1" dirty="0">
                <a:cs typeface="Times New Roman" pitchFamily="18" charset="0"/>
              </a:rPr>
              <a:t>Blank VI</a:t>
            </a:r>
            <a:r>
              <a:rPr lang="en-US" dirty="0">
                <a:cs typeface="Times New Roman" pitchFamily="18" charset="0"/>
              </a:rPr>
              <a:t> link. </a:t>
            </a:r>
          </a:p>
          <a:p>
            <a:pPr marL="228600" indent="-228600">
              <a:buFontTx/>
              <a:buAutoNum type="arabicPeriod"/>
              <a:tabLst>
                <a:tab pos="457189" algn="l"/>
              </a:tabLst>
            </a:pPr>
            <a:r>
              <a:rPr lang="en-US" dirty="0">
                <a:cs typeface="Times New Roman" pitchFamily="18" charset="0"/>
              </a:rPr>
              <a:t>Display the block diagram by pressing &lt;</a:t>
            </a:r>
            <a:r>
              <a:rPr lang="en-US" dirty="0" smtClean="0">
                <a:cs typeface="Times New Roman" pitchFamily="18" charset="0"/>
              </a:rPr>
              <a:t>Ctrl-E</a:t>
            </a:r>
            <a:r>
              <a:rPr lang="en-US" dirty="0">
                <a:cs typeface="Times New Roman" pitchFamily="18" charset="0"/>
              </a:rPr>
              <a:t>&gt; or selecting </a:t>
            </a:r>
            <a:r>
              <a:rPr lang="en-US" b="1" dirty="0" err="1">
                <a:cs typeface="Times New Roman" pitchFamily="18" charset="0"/>
              </a:rPr>
              <a:t>Window»Show</a:t>
            </a:r>
            <a:r>
              <a:rPr lang="en-US" b="1" dirty="0">
                <a:cs typeface="Times New Roman" pitchFamily="18" charset="0"/>
              </a:rPr>
              <a:t> Block Diagram</a:t>
            </a:r>
            <a:r>
              <a:rPr lang="en-US" dirty="0">
                <a:cs typeface="Times New Roman" pitchFamily="18" charset="0"/>
              </a:rPr>
              <a:t>.</a:t>
            </a:r>
          </a:p>
          <a:p>
            <a:pPr marL="228600" indent="-228600">
              <a:buFontTx/>
              <a:buAutoNum type="arabicPeriod"/>
              <a:tabLst>
                <a:tab pos="457189" algn="l"/>
              </a:tabLst>
            </a:pPr>
            <a:r>
              <a:rPr lang="en-US" dirty="0">
                <a:cs typeface="Times New Roman" pitchFamily="18" charset="0"/>
              </a:rPr>
              <a:t>Place the Acquire Sound Express VI on the block diagram. Right-click to open the </a:t>
            </a:r>
            <a:r>
              <a:rPr lang="en-US" b="1" dirty="0">
                <a:cs typeface="Times New Roman" pitchFamily="18" charset="0"/>
              </a:rPr>
              <a:t>functions </a:t>
            </a:r>
            <a:r>
              <a:rPr lang="en-US" dirty="0">
                <a:cs typeface="Times New Roman" pitchFamily="18" charset="0"/>
              </a:rPr>
              <a:t>palette and select </a:t>
            </a:r>
            <a:r>
              <a:rPr lang="en-US" b="1" dirty="0" err="1">
                <a:cs typeface="Times New Roman" pitchFamily="18" charset="0"/>
              </a:rPr>
              <a:t>Express»Input»Acquire</a:t>
            </a:r>
            <a:r>
              <a:rPr lang="en-US" b="1" dirty="0">
                <a:cs typeface="Times New Roman" pitchFamily="18" charset="0"/>
              </a:rPr>
              <a:t> Sound. </a:t>
            </a:r>
            <a:r>
              <a:rPr lang="en-US" dirty="0">
                <a:cs typeface="Times New Roman" pitchFamily="18" charset="0"/>
              </a:rPr>
              <a:t>Place the Express VI on the block diagram. </a:t>
            </a:r>
          </a:p>
          <a:p>
            <a:pPr marL="228600" indent="-228600">
              <a:buFontTx/>
              <a:buAutoNum type="arabicPeriod"/>
              <a:tabLst>
                <a:tab pos="457189" algn="l"/>
              </a:tabLst>
            </a:pPr>
            <a:r>
              <a:rPr lang="en-US" dirty="0">
                <a:cs typeface="Times New Roman" pitchFamily="18" charset="0"/>
              </a:rPr>
              <a:t>In the configuration window under </a:t>
            </a:r>
            <a:r>
              <a:rPr lang="en-US" b="1" dirty="0">
                <a:cs typeface="Times New Roman" pitchFamily="18" charset="0"/>
              </a:rPr>
              <a:t>#Channels</a:t>
            </a:r>
            <a:r>
              <a:rPr lang="en-US" dirty="0">
                <a:cs typeface="Times New Roman" pitchFamily="18" charset="0"/>
              </a:rPr>
              <a:t>, select </a:t>
            </a:r>
            <a:r>
              <a:rPr lang="en-US" b="1" dirty="0">
                <a:cs typeface="Times New Roman" pitchFamily="18" charset="0"/>
              </a:rPr>
              <a:t>1</a:t>
            </a:r>
            <a:r>
              <a:rPr lang="en-US" dirty="0">
                <a:cs typeface="Times New Roman" pitchFamily="18" charset="0"/>
              </a:rPr>
              <a:t> from the </a:t>
            </a:r>
            <a:r>
              <a:rPr lang="en-US" dirty="0" smtClean="0">
                <a:cs typeface="Times New Roman" pitchFamily="18" charset="0"/>
              </a:rPr>
              <a:t>pull-down list. Under </a:t>
            </a:r>
            <a:r>
              <a:rPr lang="en-US" b="1" dirty="0" smtClean="0">
                <a:cs typeface="Times New Roman" pitchFamily="18" charset="0"/>
              </a:rPr>
              <a:t>Duration(s)</a:t>
            </a:r>
            <a:r>
              <a:rPr lang="en-US" dirty="0" smtClean="0">
                <a:cs typeface="Times New Roman" pitchFamily="18" charset="0"/>
              </a:rPr>
              <a:t>, use a value of </a:t>
            </a:r>
            <a:r>
              <a:rPr lang="en-US" b="1" dirty="0" smtClean="0">
                <a:cs typeface="Times New Roman" pitchFamily="18" charset="0"/>
              </a:rPr>
              <a:t>5 seconds</a:t>
            </a:r>
            <a:r>
              <a:rPr lang="en-US" dirty="0" smtClean="0">
                <a:cs typeface="Times New Roman" pitchFamily="18" charset="0"/>
              </a:rPr>
              <a:t>. Click </a:t>
            </a:r>
            <a:r>
              <a:rPr lang="en-US" b="1" dirty="0" smtClean="0">
                <a:cs typeface="Times New Roman" pitchFamily="18" charset="0"/>
              </a:rPr>
              <a:t>OK</a:t>
            </a:r>
            <a:r>
              <a:rPr lang="en-US" dirty="0" smtClean="0">
                <a:cs typeface="Times New Roman" pitchFamily="18" charset="0"/>
              </a:rPr>
              <a:t>. </a:t>
            </a:r>
            <a:endParaRPr lang="en-US" dirty="0">
              <a:cs typeface="Times New Roman" pitchFamily="18" charset="0"/>
            </a:endParaRPr>
          </a:p>
          <a:p>
            <a:pPr marL="228600" indent="-228600">
              <a:buFontTx/>
              <a:buAutoNum type="arabicPeriod" startAt="6"/>
              <a:tabLst>
                <a:tab pos="457189" algn="l"/>
              </a:tabLst>
            </a:pPr>
            <a:r>
              <a:rPr lang="en-US" dirty="0">
                <a:cs typeface="Times New Roman" pitchFamily="18" charset="0"/>
              </a:rPr>
              <a:t>Place the Filter Express VI to the right of the Acquire Signal VI on the block diagram. From the </a:t>
            </a:r>
            <a:r>
              <a:rPr lang="en-US" b="1" dirty="0">
                <a:cs typeface="Times New Roman" pitchFamily="18" charset="0"/>
              </a:rPr>
              <a:t>F</a:t>
            </a:r>
            <a:r>
              <a:rPr lang="en-US" b="1" dirty="0" smtClean="0">
                <a:cs typeface="Times New Roman" pitchFamily="18" charset="0"/>
              </a:rPr>
              <a:t>unctions</a:t>
            </a:r>
            <a:r>
              <a:rPr lang="en-US" dirty="0" smtClean="0">
                <a:cs typeface="Times New Roman" pitchFamily="18" charset="0"/>
              </a:rPr>
              <a:t> </a:t>
            </a:r>
            <a:r>
              <a:rPr lang="en-US" dirty="0">
                <a:cs typeface="Times New Roman" pitchFamily="18" charset="0"/>
              </a:rPr>
              <a:t>palette, select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Filter</a:t>
            </a:r>
            <a:r>
              <a:rPr lang="en-US" b="1" dirty="0">
                <a:cs typeface="Times New Roman" pitchFamily="18" charset="0"/>
              </a:rPr>
              <a:t> </a:t>
            </a:r>
            <a:r>
              <a:rPr lang="en-US" dirty="0">
                <a:cs typeface="Times New Roman" pitchFamily="18" charset="0"/>
              </a:rPr>
              <a:t>and place it on the block diagram. In the configuration window under </a:t>
            </a:r>
            <a:r>
              <a:rPr lang="en-US" b="1" dirty="0">
                <a:cs typeface="Times New Roman" pitchFamily="18" charset="0"/>
              </a:rPr>
              <a:t>Filtering Type</a:t>
            </a:r>
            <a:r>
              <a:rPr lang="en-US" dirty="0">
                <a:cs typeface="Times New Roman" pitchFamily="18" charset="0"/>
              </a:rPr>
              <a:t>, choose “</a:t>
            </a:r>
            <a:r>
              <a:rPr lang="en-US" dirty="0" err="1">
                <a:cs typeface="Times New Roman" pitchFamily="18" charset="0"/>
              </a:rPr>
              <a:t>Highpass</a:t>
            </a:r>
            <a:r>
              <a:rPr lang="en-US" dirty="0">
                <a:cs typeface="Times New Roman" pitchFamily="18" charset="0"/>
              </a:rPr>
              <a:t>.” Under </a:t>
            </a:r>
            <a:r>
              <a:rPr lang="en-US" b="1" dirty="0">
                <a:cs typeface="Times New Roman" pitchFamily="18" charset="0"/>
              </a:rPr>
              <a:t>Cutoff Frequency</a:t>
            </a:r>
            <a:r>
              <a:rPr lang="en-US" dirty="0">
                <a:cs typeface="Times New Roman" pitchFamily="18" charset="0"/>
              </a:rPr>
              <a:t>, use a value of 300 Hz. Click </a:t>
            </a:r>
            <a:r>
              <a:rPr lang="en-US" b="1" dirty="0" smtClean="0">
                <a:cs typeface="Times New Roman" pitchFamily="18" charset="0"/>
              </a:rPr>
              <a:t>OK</a:t>
            </a:r>
            <a:r>
              <a:rPr lang="en-US" dirty="0" smtClean="0">
                <a:cs typeface="Times New Roman" pitchFamily="18" charset="0"/>
              </a:rPr>
              <a:t>. </a:t>
            </a:r>
            <a:endParaRPr lang="en-US" dirty="0">
              <a:cs typeface="Times New Roman" pitchFamily="18" charset="0"/>
            </a:endParaRPr>
          </a:p>
          <a:p>
            <a:pPr marL="228600" indent="-228600">
              <a:buFontTx/>
              <a:buAutoNum type="arabicPeriod" startAt="6"/>
              <a:tabLst>
                <a:tab pos="457189" algn="l"/>
              </a:tabLst>
            </a:pPr>
            <a:r>
              <a:rPr lang="en-US" dirty="0">
                <a:cs typeface="Times New Roman" pitchFamily="18" charset="0"/>
              </a:rPr>
              <a:t>Make the following connections on the block diagram by hovering your mouse over the terminal so that it becomes the wiring tool and clicking once on each of the terminals you wish to connect:</a:t>
            </a:r>
          </a:p>
          <a:p>
            <a:pPr marL="457200" indent="-228600">
              <a:buFont typeface="+mj-lt"/>
              <a:buAutoNum type="alphaLcPeriod"/>
              <a:tabLst>
                <a:tab pos="457189" algn="l"/>
              </a:tabLst>
            </a:pPr>
            <a:r>
              <a:rPr lang="en-US" dirty="0" smtClean="0">
                <a:cs typeface="Times New Roman" pitchFamily="18" charset="0"/>
              </a:rPr>
              <a:t>Connect </a:t>
            </a:r>
            <a:r>
              <a:rPr lang="en-US" dirty="0">
                <a:cs typeface="Times New Roman" pitchFamily="18" charset="0"/>
              </a:rPr>
              <a:t>the </a:t>
            </a:r>
            <a:r>
              <a:rPr lang="en-US" b="1" dirty="0" smtClean="0">
                <a:cs typeface="Times New Roman" pitchFamily="18" charset="0"/>
              </a:rPr>
              <a:t>Data</a:t>
            </a:r>
            <a:r>
              <a:rPr lang="en-US" dirty="0" smtClean="0">
                <a:cs typeface="Times New Roman" pitchFamily="18" charset="0"/>
              </a:rPr>
              <a:t> </a:t>
            </a:r>
            <a:r>
              <a:rPr lang="en-US" dirty="0">
                <a:cs typeface="Times New Roman" pitchFamily="18" charset="0"/>
              </a:rPr>
              <a:t>output terminal of the Acquire </a:t>
            </a:r>
            <a:r>
              <a:rPr lang="en-US" dirty="0" smtClean="0">
                <a:cs typeface="Times New Roman" pitchFamily="18" charset="0"/>
              </a:rPr>
              <a:t>Sound </a:t>
            </a:r>
            <a:r>
              <a:rPr lang="en-US" dirty="0">
                <a:cs typeface="Times New Roman" pitchFamily="18" charset="0"/>
              </a:rPr>
              <a:t>VI to the </a:t>
            </a:r>
            <a:r>
              <a:rPr lang="en-US" b="1" dirty="0" smtClean="0">
                <a:cs typeface="Times New Roman" pitchFamily="18" charset="0"/>
              </a:rPr>
              <a:t>Signal</a:t>
            </a:r>
            <a:r>
              <a:rPr lang="en-US" dirty="0" smtClean="0">
                <a:cs typeface="Times New Roman" pitchFamily="18" charset="0"/>
              </a:rPr>
              <a:t> </a:t>
            </a:r>
            <a:r>
              <a:rPr lang="en-US" dirty="0">
                <a:cs typeface="Times New Roman" pitchFamily="18" charset="0"/>
              </a:rPr>
              <a:t>input of the Filter VI. </a:t>
            </a:r>
          </a:p>
          <a:p>
            <a:pPr marL="457200" indent="-228600">
              <a:buFont typeface="+mj-lt"/>
              <a:buAutoNum type="alphaLcPeriod"/>
              <a:tabLst>
                <a:tab pos="457189" algn="l"/>
              </a:tabLst>
            </a:pPr>
            <a:r>
              <a:rPr lang="en-US" dirty="0" smtClean="0">
                <a:cs typeface="Times New Roman" pitchFamily="18" charset="0"/>
              </a:rPr>
              <a:t>Create </a:t>
            </a:r>
            <a:r>
              <a:rPr lang="en-US" dirty="0">
                <a:cs typeface="Times New Roman" pitchFamily="18" charset="0"/>
              </a:rPr>
              <a:t>a graph indicator for the filtered signal by right-clicking on the </a:t>
            </a:r>
            <a:r>
              <a:rPr lang="en-US" b="1" dirty="0" smtClean="0">
                <a:cs typeface="Times New Roman" pitchFamily="18" charset="0"/>
              </a:rPr>
              <a:t>Filtered Signal </a:t>
            </a:r>
            <a:r>
              <a:rPr lang="en-US" dirty="0">
                <a:cs typeface="Times New Roman" pitchFamily="18" charset="0"/>
              </a:rPr>
              <a:t>output terminal and choose </a:t>
            </a:r>
            <a:r>
              <a:rPr lang="en-US" b="1" dirty="0" err="1">
                <a:cs typeface="Times New Roman" pitchFamily="18" charset="0"/>
              </a:rPr>
              <a:t>Create</a:t>
            </a:r>
            <a:r>
              <a:rPr lang="en-US" dirty="0" err="1">
                <a:cs typeface="Times New Roman" pitchFamily="18" charset="0"/>
              </a:rPr>
              <a:t>»</a:t>
            </a:r>
            <a:r>
              <a:rPr lang="en-US" b="1" dirty="0" err="1">
                <a:cs typeface="Times New Roman" pitchFamily="18" charset="0"/>
              </a:rPr>
              <a:t>Graph</a:t>
            </a:r>
            <a:r>
              <a:rPr lang="en-US" b="1" dirty="0">
                <a:cs typeface="Times New Roman" pitchFamily="18" charset="0"/>
              </a:rPr>
              <a:t> Indicator</a:t>
            </a:r>
            <a:r>
              <a:rPr lang="en-US" dirty="0">
                <a:cs typeface="Times New Roman" pitchFamily="18" charset="0"/>
              </a:rPr>
              <a:t>.</a:t>
            </a:r>
          </a:p>
          <a:p>
            <a:pPr marL="228600" indent="-228600">
              <a:buFontTx/>
              <a:buAutoNum type="arabicPeriod" startAt="8"/>
              <a:tabLst>
                <a:tab pos="457189" algn="l"/>
              </a:tabLst>
            </a:pPr>
            <a:r>
              <a:rPr lang="en-US" dirty="0">
                <a:cs typeface="Times New Roman" pitchFamily="18" charset="0"/>
              </a:rPr>
              <a:t>Return to the front panel by pressing &lt;</a:t>
            </a:r>
            <a:r>
              <a:rPr lang="en-US" dirty="0" smtClean="0">
                <a:cs typeface="Times New Roman" pitchFamily="18" charset="0"/>
              </a:rPr>
              <a:t>Ctrl-E</a:t>
            </a:r>
            <a:r>
              <a:rPr lang="en-US" dirty="0">
                <a:cs typeface="Times New Roman" pitchFamily="18" charset="0"/>
              </a:rPr>
              <a:t>&gt; or </a:t>
            </a:r>
            <a:r>
              <a:rPr lang="en-US" b="1" dirty="0" err="1">
                <a:cs typeface="Times New Roman" pitchFamily="18" charset="0"/>
              </a:rPr>
              <a:t>Window»Show</a:t>
            </a:r>
            <a:r>
              <a:rPr lang="en-US" b="1" dirty="0">
                <a:cs typeface="Times New Roman" pitchFamily="18" charset="0"/>
              </a:rPr>
              <a:t> Front Panel</a:t>
            </a:r>
            <a:r>
              <a:rPr lang="en-US" dirty="0">
                <a:cs typeface="Times New Roman" pitchFamily="18" charset="0"/>
              </a:rPr>
              <a:t>.</a:t>
            </a:r>
            <a:r>
              <a:rPr lang="en-US" b="1" dirty="0">
                <a:cs typeface="Times New Roman" pitchFamily="18" charset="0"/>
              </a:rPr>
              <a:t> </a:t>
            </a:r>
          </a:p>
          <a:p>
            <a:pPr marL="228600" indent="-228600">
              <a:buFontTx/>
              <a:buAutoNum type="arabicPeriod" startAt="8"/>
              <a:tabLst>
                <a:tab pos="457189" algn="l"/>
              </a:tabLst>
            </a:pPr>
            <a:r>
              <a:rPr lang="en-US" dirty="0">
                <a:cs typeface="Times New Roman" pitchFamily="18" charset="0"/>
              </a:rPr>
              <a:t>Run your program by </a:t>
            </a:r>
            <a:r>
              <a:rPr lang="en-US" dirty="0" smtClean="0">
                <a:cs typeface="Times New Roman" pitchFamily="18" charset="0"/>
              </a:rPr>
              <a:t>clicking the </a:t>
            </a:r>
            <a:r>
              <a:rPr lang="en-US" b="1" dirty="0" smtClean="0">
                <a:cs typeface="Times New Roman" pitchFamily="18" charset="0"/>
              </a:rPr>
              <a:t>Run</a:t>
            </a:r>
            <a:r>
              <a:rPr lang="en-US" dirty="0" smtClean="0">
                <a:cs typeface="Times New Roman" pitchFamily="18" charset="0"/>
              </a:rPr>
              <a:t> </a:t>
            </a:r>
            <a:r>
              <a:rPr lang="en-US" dirty="0">
                <a:cs typeface="Times New Roman" pitchFamily="18" charset="0"/>
              </a:rPr>
              <a:t>button. Hum or whistle into your microphone and observe the data you acquire from your sound card. </a:t>
            </a:r>
          </a:p>
          <a:p>
            <a:pPr marL="228600" indent="-228600">
              <a:buFontTx/>
              <a:buAutoNum type="arabicPeriod" startAt="8"/>
              <a:tabLst>
                <a:tab pos="457189" algn="l"/>
              </a:tabLst>
            </a:pPr>
            <a:r>
              <a:rPr lang="en-US" dirty="0" smtClean="0">
                <a:cs typeface="Times New Roman" pitchFamily="18" charset="0"/>
              </a:rPr>
              <a:t>Save </a:t>
            </a:r>
            <a:r>
              <a:rPr lang="en-US" dirty="0">
                <a:cs typeface="Times New Roman" pitchFamily="18" charset="0"/>
              </a:rPr>
              <a:t>the VI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2 – </a:t>
            </a:r>
            <a:r>
              <a:rPr lang="en-US" sz="1000" dirty="0" smtClean="0">
                <a:latin typeface="Courier New" pitchFamily="49" charset="0"/>
                <a:cs typeface="Courier New" pitchFamily="49" charset="0"/>
              </a:rPr>
              <a:t>Acquire.vi </a:t>
            </a:r>
            <a:r>
              <a:rPr lang="en-US" dirty="0">
                <a:cs typeface="Times New Roman" pitchFamily="18" charset="0"/>
              </a:rPr>
              <a:t>in the Exercises folder.</a:t>
            </a:r>
          </a:p>
          <a:p>
            <a:pPr marL="228600" indent="-228600">
              <a:buFontTx/>
              <a:buAutoNum type="arabicPeriod" startAt="8"/>
              <a:tabLst>
                <a:tab pos="457189" algn="l"/>
              </a:tabLst>
            </a:pPr>
            <a:r>
              <a:rPr lang="en-US" dirty="0">
                <a:cs typeface="Times New Roman" pitchFamily="18" charset="0"/>
              </a:rPr>
              <a:t>Close the VI. </a:t>
            </a:r>
          </a:p>
          <a:p>
            <a:pPr marL="228594" indent="-228594">
              <a:spcBef>
                <a:spcPct val="50000"/>
              </a:spcBef>
              <a:tabLst>
                <a:tab pos="457189" algn="l"/>
              </a:tabLst>
            </a:pPr>
            <a:r>
              <a:rPr lang="en-US" b="1" dirty="0">
                <a:cs typeface="Times New Roman" pitchFamily="18" charset="0"/>
              </a:rPr>
              <a:t>Note</a:t>
            </a:r>
            <a:r>
              <a:rPr lang="en-US" dirty="0">
                <a:cs typeface="Times New Roman" pitchFamily="18" charset="0"/>
              </a:rPr>
              <a:t>: The solution to this exercise is printed in the back of this manual</a:t>
            </a:r>
            <a:r>
              <a:rPr lang="en-US" dirty="0" smtClean="0">
                <a:cs typeface="Times New Roman" pitchFamily="18" charset="0"/>
              </a:rPr>
              <a:t>.</a:t>
            </a:r>
            <a:endParaRPr lang="en-US" dirty="0">
              <a:cs typeface="Times New Roman" pitchFamily="18" charset="0"/>
            </a:endParaRPr>
          </a:p>
        </p:txBody>
      </p:sp>
      <p:sp>
        <p:nvSpPr>
          <p:cNvPr id="801795" name="Rectangle 3"/>
          <p:cNvSpPr>
            <a:spLocks noChangeArrowheads="1"/>
          </p:cNvSpPr>
          <p:nvPr/>
        </p:nvSpPr>
        <p:spPr bwMode="auto">
          <a:xfrm>
            <a:off x="938012" y="6467915"/>
            <a:ext cx="3674803" cy="293030"/>
          </a:xfrm>
          <a:prstGeom prst="rect">
            <a:avLst/>
          </a:prstGeom>
          <a:noFill/>
          <a:ln w="12700" algn="ctr">
            <a:noFill/>
            <a:miter lim="800000"/>
            <a:headEnd/>
            <a:tailEnd/>
          </a:ln>
          <a:effectLst/>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(Track C)</a:t>
            </a:r>
            <a:endParaRPr lang="en-US" sz="13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Rot="1" noChangeAspect="1" noChangeArrowheads="1" noTextEdit="1"/>
          </p:cNvSpPr>
          <p:nvPr>
            <p:ph type="sldImg"/>
          </p:nvPr>
        </p:nvSpPr>
        <p:spPr>
          <a:ln/>
        </p:spPr>
      </p:sp>
      <p:sp>
        <p:nvSpPr>
          <p:cNvPr id="669699" name="Rectangle 3"/>
          <p:cNvSpPr>
            <a:spLocks noGrp="1" noChangeArrowheads="1"/>
          </p:cNvSpPr>
          <p:nvPr>
            <p:ph type="body" idx="1"/>
          </p:nvPr>
        </p:nvSpPr>
        <p:spPr>
          <a:noFill/>
        </p:spPr>
        <p:txBody>
          <a:bodyPr/>
          <a:lstStyle/>
          <a:p>
            <a:pPr>
              <a:spcBef>
                <a:spcPts val="385"/>
              </a:spcBef>
              <a:tabLst>
                <a:tab pos="457189" algn="l"/>
              </a:tabLst>
            </a:pPr>
            <a:r>
              <a:rPr lang="en-US" dirty="0" smtClean="0">
                <a:cs typeface="Times New Roman" pitchFamily="18" charset="0"/>
              </a:rPr>
              <a:t>The </a:t>
            </a:r>
            <a:r>
              <a:rPr lang="en-US" b="1" dirty="0" smtClean="0">
                <a:cs typeface="Times New Roman" pitchFamily="18" charset="0"/>
              </a:rPr>
              <a:t>Context Help </a:t>
            </a:r>
            <a:r>
              <a:rPr lang="en-US" dirty="0" smtClean="0">
                <a:cs typeface="Times New Roman" pitchFamily="18" charset="0"/>
              </a:rPr>
              <a:t>window displays basic information about </a:t>
            </a:r>
            <a:r>
              <a:rPr lang="en-US" dirty="0" err="1" smtClean="0">
                <a:cs typeface="Times New Roman" pitchFamily="18" charset="0"/>
              </a:rPr>
              <a:t>LabVIEW</a:t>
            </a:r>
            <a:r>
              <a:rPr lang="en-US" dirty="0" smtClean="0">
                <a:cs typeface="Times New Roman" pitchFamily="18" charset="0"/>
              </a:rPr>
              <a:t> objects when you move the cursor over each object. Objects with context help information include VIs, functions, constants, structures, palettes, properties, methods, events, and dialog box components.</a:t>
            </a:r>
          </a:p>
          <a:p>
            <a:pPr>
              <a:spcBef>
                <a:spcPts val="385"/>
              </a:spcBef>
              <a:spcAft>
                <a:spcPct val="30000"/>
              </a:spcAft>
              <a:tabLst>
                <a:tab pos="457189" algn="l"/>
              </a:tabLst>
            </a:pPr>
            <a:r>
              <a:rPr lang="en-US" dirty="0" smtClean="0">
                <a:cs typeface="Times New Roman" pitchFamily="18" charset="0"/>
              </a:rPr>
              <a:t>To display the </a:t>
            </a:r>
            <a:r>
              <a:rPr lang="en-US" b="1" dirty="0" smtClean="0">
                <a:cs typeface="Times New Roman" pitchFamily="18" charset="0"/>
              </a:rPr>
              <a:t>Context Help </a:t>
            </a:r>
            <a:r>
              <a:rPr lang="en-US" dirty="0" smtClean="0">
                <a:cs typeface="Times New Roman" pitchFamily="18" charset="0"/>
              </a:rPr>
              <a:t>window, select </a:t>
            </a:r>
            <a:r>
              <a:rPr lang="en-US" b="1" dirty="0" err="1" smtClean="0">
                <a:cs typeface="Times New Roman" pitchFamily="18" charset="0"/>
              </a:rPr>
              <a:t>Help»Show</a:t>
            </a:r>
            <a:r>
              <a:rPr lang="en-US" b="1" dirty="0" smtClean="0">
                <a:cs typeface="Times New Roman" pitchFamily="18" charset="0"/>
              </a:rPr>
              <a:t> Context Help</a:t>
            </a:r>
            <a:r>
              <a:rPr lang="en-US" dirty="0" smtClean="0">
                <a:cs typeface="Times New Roman" pitchFamily="18" charset="0"/>
              </a:rPr>
              <a:t>, press the &lt;Ctrl-H&gt; keys, or press the </a:t>
            </a:r>
            <a:r>
              <a:rPr lang="en-US" b="1" dirty="0" smtClean="0">
                <a:cs typeface="Times New Roman" pitchFamily="18" charset="0"/>
              </a:rPr>
              <a:t>Show Context Help Window</a:t>
            </a:r>
            <a:r>
              <a:rPr lang="en-US" dirty="0" smtClean="0">
                <a:cs typeface="Times New Roman" pitchFamily="18" charset="0"/>
              </a:rPr>
              <a:t> button in the toolbar.</a:t>
            </a:r>
          </a:p>
          <a:p>
            <a:pPr>
              <a:spcBef>
                <a:spcPts val="385"/>
              </a:spcBef>
              <a:spcAft>
                <a:spcPct val="30000"/>
              </a:spcAft>
              <a:tabLst>
                <a:tab pos="457189" algn="l"/>
              </a:tabLst>
            </a:pPr>
            <a:r>
              <a:rPr lang="en-US" dirty="0" smtClean="0">
                <a:cs typeface="Times New Roman" pitchFamily="18" charset="0"/>
              </a:rPr>
              <a:t>Connections displayed in Context Help:</a:t>
            </a:r>
            <a:endParaRPr lang="en-US" b="1" dirty="0" smtClean="0">
              <a:cs typeface="Times New Roman" pitchFamily="18" charset="0"/>
            </a:endParaRPr>
          </a:p>
          <a:p>
            <a:pPr>
              <a:spcBef>
                <a:spcPts val="385"/>
              </a:spcBef>
              <a:spcAft>
                <a:spcPct val="30000"/>
              </a:spcAft>
              <a:tabLst>
                <a:tab pos="457189" algn="l"/>
              </a:tabLst>
            </a:pPr>
            <a:r>
              <a:rPr lang="en-US" b="1" dirty="0" smtClean="0">
                <a:cs typeface="Times New Roman" pitchFamily="18" charset="0"/>
              </a:rPr>
              <a:t>Required – bold</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Recommended – normal	</a:t>
            </a:r>
            <a:br>
              <a:rPr lang="en-US" dirty="0" smtClean="0">
                <a:cs typeface="Times New Roman" pitchFamily="18" charset="0"/>
              </a:rPr>
            </a:br>
            <a:r>
              <a:rPr lang="en-US" dirty="0" smtClean="0">
                <a:solidFill>
                  <a:schemeClr val="bg2"/>
                </a:solidFill>
                <a:cs typeface="Times New Roman" pitchFamily="18" charset="0"/>
              </a:rPr>
              <a:t>Optional – dimmed</a:t>
            </a:r>
          </a:p>
          <a:p>
            <a:pPr>
              <a:spcBef>
                <a:spcPts val="385"/>
              </a:spcBef>
              <a:tabLst>
                <a:tab pos="457189" algn="l"/>
              </a:tabLst>
            </a:pPr>
            <a:r>
              <a:rPr lang="en-US" b="1" dirty="0" smtClean="0">
                <a:cs typeface="Times New Roman" pitchFamily="18" charset="0"/>
              </a:rPr>
              <a:t>Additional Help</a:t>
            </a:r>
          </a:p>
          <a:p>
            <a:pPr marL="219845" lvl="1" indent="-219845">
              <a:spcBef>
                <a:spcPts val="385"/>
              </a:spcBef>
              <a:buFontTx/>
              <a:buChar char="•"/>
              <a:tabLst>
                <a:tab pos="457189" algn="l"/>
              </a:tabLst>
            </a:pPr>
            <a:r>
              <a:rPr lang="en-US" b="1" dirty="0" smtClean="0">
                <a:cs typeface="Times New Roman" pitchFamily="18" charset="0"/>
              </a:rPr>
              <a:t>VI</a:t>
            </a:r>
            <a:r>
              <a:rPr lang="en-US" b="1" dirty="0">
                <a:cs typeface="Times New Roman" pitchFamily="18" charset="0"/>
              </a:rPr>
              <a:t>, Function, &amp; How-To Help is also </a:t>
            </a:r>
            <a:r>
              <a:rPr lang="en-US" b="1" dirty="0" smtClean="0">
                <a:cs typeface="Times New Roman" pitchFamily="18" charset="0"/>
              </a:rPr>
              <a:t>available</a:t>
            </a:r>
            <a:endParaRPr lang="en-US" b="1" dirty="0">
              <a:cs typeface="Times New Roman" pitchFamily="18" charset="0"/>
            </a:endParaRPr>
          </a:p>
          <a:p>
            <a:pPr marL="439689" lvl="2" indent="-219069">
              <a:spcBef>
                <a:spcPts val="385"/>
              </a:spcBef>
              <a:buFont typeface="Times" pitchFamily="18" charset="0"/>
              <a:buChar char="–"/>
              <a:tabLst>
                <a:tab pos="457189" algn="l"/>
              </a:tabLst>
            </a:pPr>
            <a:r>
              <a:rPr lang="en-US" b="1" dirty="0" err="1" smtClean="0">
                <a:cs typeface="Times New Roman" pitchFamily="18" charset="0"/>
              </a:rPr>
              <a:t>Help»VI</a:t>
            </a:r>
            <a:r>
              <a:rPr lang="en-US" b="1" dirty="0">
                <a:cs typeface="Times New Roman" pitchFamily="18" charset="0"/>
              </a:rPr>
              <a:t>, Function, &amp; How-To Help</a:t>
            </a:r>
            <a:r>
              <a:rPr lang="en-US" dirty="0">
                <a:cs typeface="Times New Roman" pitchFamily="18" charset="0"/>
              </a:rPr>
              <a:t> </a:t>
            </a:r>
          </a:p>
          <a:p>
            <a:pPr marL="439689" lvl="2" indent="-219069">
              <a:spcBef>
                <a:spcPts val="385"/>
              </a:spcBef>
              <a:buFont typeface="Times" pitchFamily="18" charset="0"/>
              <a:buChar char="–"/>
              <a:tabLst>
                <a:tab pos="457189" algn="l"/>
              </a:tabLst>
            </a:pPr>
            <a:r>
              <a:rPr lang="en-US" dirty="0">
                <a:cs typeface="Times New Roman" pitchFamily="18" charset="0"/>
              </a:rPr>
              <a:t>Right-click the VI icon and choose </a:t>
            </a:r>
            <a:r>
              <a:rPr lang="en-US" b="1" dirty="0">
                <a:cs typeface="Times New Roman" pitchFamily="18" charset="0"/>
              </a:rPr>
              <a:t>Help</a:t>
            </a:r>
            <a:r>
              <a:rPr lang="en-US" dirty="0">
                <a:cs typeface="Times New Roman" pitchFamily="18" charset="0"/>
              </a:rPr>
              <a:t>, or </a:t>
            </a:r>
          </a:p>
          <a:p>
            <a:pPr marL="439689" lvl="2" indent="-219069">
              <a:spcBef>
                <a:spcPts val="385"/>
              </a:spcBef>
              <a:buFont typeface="Times" pitchFamily="18" charset="0"/>
              <a:buChar char="–"/>
              <a:tabLst>
                <a:tab pos="457189" algn="l"/>
              </a:tabLst>
            </a:pPr>
            <a:r>
              <a:rPr lang="en-US" dirty="0">
                <a:cs typeface="Times New Roman" pitchFamily="18" charset="0"/>
              </a:rPr>
              <a:t>Choose “Detailed </a:t>
            </a:r>
            <a:r>
              <a:rPr lang="en-US" dirty="0" smtClean="0">
                <a:cs typeface="Times New Roman" pitchFamily="18" charset="0"/>
              </a:rPr>
              <a:t>Help” </a:t>
            </a:r>
            <a:r>
              <a:rPr lang="en-US" dirty="0">
                <a:cs typeface="Times New Roman" pitchFamily="18" charset="0"/>
              </a:rPr>
              <a:t>on the </a:t>
            </a:r>
            <a:r>
              <a:rPr lang="en-US" b="1" dirty="0" smtClean="0">
                <a:cs typeface="Times New Roman" pitchFamily="18" charset="0"/>
              </a:rPr>
              <a:t>Context Help </a:t>
            </a:r>
            <a:r>
              <a:rPr lang="en-US" dirty="0" smtClean="0">
                <a:cs typeface="Times New Roman" pitchFamily="18" charset="0"/>
              </a:rPr>
              <a:t>window</a:t>
            </a:r>
            <a:endParaRPr lang="en-US" dirty="0">
              <a:cs typeface="Times New Roman" pitchFamily="18" charset="0"/>
            </a:endParaRPr>
          </a:p>
          <a:p>
            <a:pPr marL="219845" lvl="1" indent="-219845">
              <a:spcBef>
                <a:spcPts val="385"/>
              </a:spcBef>
              <a:buFontTx/>
              <a:buChar char="•"/>
              <a:tabLst>
                <a:tab pos="457189" algn="l"/>
              </a:tabLst>
            </a:pPr>
            <a:r>
              <a:rPr lang="en-US" dirty="0">
                <a:cs typeface="Times New Roman" pitchFamily="18" charset="0"/>
              </a:rPr>
              <a:t> </a:t>
            </a:r>
            <a:r>
              <a:rPr lang="en-US" b="1" dirty="0" err="1">
                <a:cs typeface="Times New Roman" pitchFamily="18" charset="0"/>
              </a:rPr>
              <a:t>LabVIEW</a:t>
            </a:r>
            <a:r>
              <a:rPr lang="en-US" b="1" dirty="0">
                <a:cs typeface="Times New Roman" pitchFamily="18" charset="0"/>
              </a:rPr>
              <a:t> Help – reference style help</a:t>
            </a:r>
          </a:p>
          <a:p>
            <a:pPr marL="439689" lvl="2" indent="-219069">
              <a:spcBef>
                <a:spcPts val="385"/>
              </a:spcBef>
              <a:buFont typeface="Times" pitchFamily="18" charset="0"/>
              <a:buChar char="–"/>
              <a:tabLst>
                <a:tab pos="457189" algn="l"/>
              </a:tabLst>
            </a:pPr>
            <a:r>
              <a:rPr lang="en-US" dirty="0">
                <a:cs typeface="Times New Roman" pitchFamily="18" charset="0"/>
              </a:rPr>
              <a:t> </a:t>
            </a:r>
            <a:r>
              <a:rPr lang="en-US" b="1" dirty="0" err="1">
                <a:cs typeface="Times New Roman" pitchFamily="18" charset="0"/>
              </a:rPr>
              <a:t>Help»Search</a:t>
            </a:r>
            <a:r>
              <a:rPr lang="en-US" b="1" dirty="0">
                <a:cs typeface="Times New Roman" pitchFamily="18" charset="0"/>
              </a:rPr>
              <a:t> the </a:t>
            </a:r>
            <a:r>
              <a:rPr lang="en-US" b="1" dirty="0" err="1">
                <a:cs typeface="Times New Roman" pitchFamily="18" charset="0"/>
              </a:rPr>
              <a:t>LabVIEW</a:t>
            </a:r>
            <a:r>
              <a:rPr lang="en-US" b="1" dirty="0">
                <a:cs typeface="Times New Roman" pitchFamily="18" charset="0"/>
              </a:rPr>
              <a:t> Help…</a:t>
            </a:r>
          </a:p>
          <a:p>
            <a:pPr>
              <a:lnSpc>
                <a:spcPct val="90000"/>
              </a:lnSpc>
              <a:tabLst>
                <a:tab pos="457189" algn="l"/>
              </a:tabLst>
            </a:pPr>
            <a:endParaRPr lang="en-US" dirty="0">
              <a:latin typeface="Times" pitchFamily="18" charset="0"/>
            </a:endParaRPr>
          </a:p>
          <a:p>
            <a:pPr>
              <a:lnSpc>
                <a:spcPct val="90000"/>
              </a:lnSpc>
              <a:tabLst>
                <a:tab pos="457189" algn="l"/>
              </a:tabLst>
            </a:pPr>
            <a:endParaRPr lang="en-US" dirty="0">
              <a:latin typeface="Times" pitchFamily="18" charset="0"/>
            </a:endParaRPr>
          </a:p>
          <a:p>
            <a:pPr>
              <a:lnSpc>
                <a:spcPct val="90000"/>
              </a:lnSpc>
              <a:tabLst>
                <a:tab pos="457189" algn="l"/>
              </a:tabLst>
            </a:pPr>
            <a:endParaRPr lang="en-US" dirty="0">
              <a:latin typeface="Times" pitchFamily="18" charset="0"/>
            </a:endParaRPr>
          </a:p>
          <a:p>
            <a:pPr>
              <a:lnSpc>
                <a:spcPct val="90000"/>
              </a:lnSpc>
              <a:tabLst>
                <a:tab pos="457189" algn="l"/>
              </a:tabLst>
            </a:pPr>
            <a:endParaRPr lang="en-US" dirty="0">
              <a:latin typeface="Times"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Rot="1" noChangeAspect="1" noChangeArrowheads="1" noTextEdit="1"/>
          </p:cNvSpPr>
          <p:nvPr>
            <p:ph type="sldImg"/>
          </p:nvPr>
        </p:nvSpPr>
        <p:spPr>
          <a:ln/>
        </p:spPr>
      </p:sp>
      <p:sp>
        <p:nvSpPr>
          <p:cNvPr id="671747" name="Rectangle 3"/>
          <p:cNvSpPr>
            <a:spLocks noGrp="1" noChangeArrowheads="1"/>
          </p:cNvSpPr>
          <p:nvPr>
            <p:ph type="body" idx="1"/>
          </p:nvPr>
        </p:nvSpPr>
        <p:spPr/>
        <p:txBody>
          <a:bodyPr/>
          <a:lstStyle/>
          <a:p>
            <a:pPr>
              <a:tabLst>
                <a:tab pos="228594" algn="l"/>
              </a:tabLst>
            </a:pPr>
            <a:r>
              <a:rPr lang="en-US" dirty="0">
                <a:cs typeface="Times New Roman" pitchFamily="18" charset="0"/>
              </a:rPr>
              <a:t>LabVIEW has many keystroke shortcuts that make working easier. The most common shortcuts are listed above.</a:t>
            </a:r>
          </a:p>
          <a:p>
            <a:pPr>
              <a:tabLst>
                <a:tab pos="228594" algn="l"/>
              </a:tabLst>
            </a:pPr>
            <a:r>
              <a:rPr lang="en-US" dirty="0">
                <a:cs typeface="Times New Roman" pitchFamily="18" charset="0"/>
              </a:rPr>
              <a:t>While the Automatic Selection Tool is great for choosing the tool you would like to use in LabVIEW, there are sometimes cases when you want manual control. Once the Automatic Selection Tool is turned off, use the Tab key to toggle between the four most common tools (Operate Value, Position/Size/Select, Edit Text, Set Color on </a:t>
            </a:r>
            <a:r>
              <a:rPr lang="en-US" dirty="0" smtClean="0">
                <a:cs typeface="Times New Roman" pitchFamily="18" charset="0"/>
              </a:rPr>
              <a:t>front </a:t>
            </a:r>
            <a:r>
              <a:rPr lang="en-US" dirty="0">
                <a:cs typeface="Times New Roman" pitchFamily="18" charset="0"/>
              </a:rPr>
              <a:t>p</a:t>
            </a:r>
            <a:r>
              <a:rPr lang="en-US" dirty="0" smtClean="0">
                <a:cs typeface="Times New Roman" pitchFamily="18" charset="0"/>
              </a:rPr>
              <a:t>anel </a:t>
            </a:r>
            <a:r>
              <a:rPr lang="en-US" dirty="0">
                <a:cs typeface="Times New Roman" pitchFamily="18" charset="0"/>
              </a:rPr>
              <a:t>and Operate Value, Position/Size/Select, Edit Text, Connect Wire on </a:t>
            </a:r>
            <a:r>
              <a:rPr lang="en-US" dirty="0" smtClean="0">
                <a:cs typeface="Times New Roman" pitchFamily="18" charset="0"/>
              </a:rPr>
              <a:t>block </a:t>
            </a:r>
            <a:r>
              <a:rPr lang="en-US" dirty="0">
                <a:cs typeface="Times New Roman" pitchFamily="18" charset="0"/>
              </a:rPr>
              <a:t>d</a:t>
            </a:r>
            <a:r>
              <a:rPr lang="en-US" dirty="0" smtClean="0">
                <a:cs typeface="Times New Roman" pitchFamily="18" charset="0"/>
              </a:rPr>
              <a:t>iagram</a:t>
            </a:r>
            <a:r>
              <a:rPr lang="en-US" dirty="0">
                <a:cs typeface="Times New Roman" pitchFamily="18" charset="0"/>
              </a:rPr>
              <a:t>). Once you are finished with the tool you </a:t>
            </a:r>
            <a:r>
              <a:rPr lang="en-US" dirty="0" smtClean="0">
                <a:cs typeface="Times New Roman" pitchFamily="18" charset="0"/>
              </a:rPr>
              <a:t>chose</a:t>
            </a:r>
            <a:r>
              <a:rPr lang="en-US" dirty="0">
                <a:cs typeface="Times New Roman" pitchFamily="18" charset="0"/>
              </a:rPr>
              <a:t>, you can press &lt;</a:t>
            </a:r>
            <a:r>
              <a:rPr lang="en-US" dirty="0" smtClean="0">
                <a:cs typeface="Times New Roman" pitchFamily="18" charset="0"/>
              </a:rPr>
              <a:t>Shift-Tab</a:t>
            </a:r>
            <a:r>
              <a:rPr lang="en-US" dirty="0">
                <a:cs typeface="Times New Roman" pitchFamily="18" charset="0"/>
              </a:rPr>
              <a:t>&gt; to turn the Automatic Selection Tool back on.</a:t>
            </a:r>
          </a:p>
          <a:p>
            <a:pPr>
              <a:tabLst>
                <a:tab pos="228594" algn="l"/>
              </a:tabLst>
            </a:pPr>
            <a:r>
              <a:rPr lang="en-US" dirty="0">
                <a:cs typeface="Times New Roman" pitchFamily="18" charset="0"/>
              </a:rPr>
              <a:t>In the </a:t>
            </a:r>
            <a:r>
              <a:rPr lang="en-US" b="1" dirty="0" err="1">
                <a:cs typeface="Times New Roman" pitchFamily="18" charset="0"/>
              </a:rPr>
              <a:t>Tools»Options</a:t>
            </a:r>
            <a:r>
              <a:rPr lang="en-US" b="1" dirty="0">
                <a:cs typeface="Times New Roman" pitchFamily="18" charset="0"/>
              </a:rPr>
              <a:t>…</a:t>
            </a:r>
            <a:r>
              <a:rPr lang="en-US" dirty="0">
                <a:cs typeface="Times New Roman" pitchFamily="18" charset="0"/>
              </a:rPr>
              <a:t> dialog, there are many configurable options for customizing your </a:t>
            </a:r>
            <a:r>
              <a:rPr lang="en-US" dirty="0" smtClean="0">
                <a:cs typeface="Times New Roman" pitchFamily="18" charset="0"/>
              </a:rPr>
              <a:t>front </a:t>
            </a:r>
            <a:r>
              <a:rPr lang="en-US" dirty="0">
                <a:cs typeface="Times New Roman" pitchFamily="18" charset="0"/>
              </a:rPr>
              <a:t>p</a:t>
            </a:r>
            <a:r>
              <a:rPr lang="en-US" dirty="0" smtClean="0">
                <a:cs typeface="Times New Roman" pitchFamily="18" charset="0"/>
              </a:rPr>
              <a:t>anel</a:t>
            </a:r>
            <a:r>
              <a:rPr lang="en-US" dirty="0">
                <a:cs typeface="Times New Roman" pitchFamily="18" charset="0"/>
              </a:rPr>
              <a:t>, </a:t>
            </a:r>
            <a:r>
              <a:rPr lang="en-US" dirty="0" smtClean="0">
                <a:cs typeface="Times New Roman" pitchFamily="18" charset="0"/>
              </a:rPr>
              <a:t>block </a:t>
            </a:r>
            <a:r>
              <a:rPr lang="en-US" dirty="0">
                <a:cs typeface="Times New Roman" pitchFamily="18" charset="0"/>
              </a:rPr>
              <a:t>d</a:t>
            </a:r>
            <a:r>
              <a:rPr lang="en-US" dirty="0" smtClean="0">
                <a:cs typeface="Times New Roman" pitchFamily="18" charset="0"/>
              </a:rPr>
              <a:t>iagram</a:t>
            </a:r>
            <a:r>
              <a:rPr lang="en-US" dirty="0">
                <a:cs typeface="Times New Roman" pitchFamily="18" charset="0"/>
              </a:rPr>
              <a:t>, </a:t>
            </a:r>
            <a:r>
              <a:rPr lang="en-US" dirty="0" smtClean="0">
                <a:cs typeface="Times New Roman" pitchFamily="18" charset="0"/>
              </a:rPr>
              <a:t>colors</a:t>
            </a:r>
            <a:r>
              <a:rPr lang="en-US" dirty="0">
                <a:cs typeface="Times New Roman" pitchFamily="18" charset="0"/>
              </a:rPr>
              <a:t>, </a:t>
            </a:r>
            <a:r>
              <a:rPr lang="en-US" dirty="0" smtClean="0">
                <a:cs typeface="Times New Roman" pitchFamily="18" charset="0"/>
              </a:rPr>
              <a:t>printing</a:t>
            </a:r>
            <a:r>
              <a:rPr lang="en-US" dirty="0">
                <a:cs typeface="Times New Roman" pitchFamily="18" charset="0"/>
              </a:rPr>
              <a:t>, </a:t>
            </a:r>
            <a:r>
              <a:rPr lang="en-US" dirty="0" smtClean="0">
                <a:cs typeface="Times New Roman" pitchFamily="18" charset="0"/>
              </a:rPr>
              <a:t>and so on.</a:t>
            </a:r>
            <a:endParaRPr lang="en-US" dirty="0">
              <a:cs typeface="Times New Roman" pitchFamily="18" charset="0"/>
            </a:endParaRPr>
          </a:p>
          <a:p>
            <a:pPr>
              <a:tabLst>
                <a:tab pos="228594" algn="l"/>
              </a:tabLst>
            </a:pPr>
            <a:r>
              <a:rPr lang="en-US" dirty="0">
                <a:cs typeface="Times New Roman" pitchFamily="18" charset="0"/>
              </a:rPr>
              <a:t>Similar to the </a:t>
            </a:r>
            <a:r>
              <a:rPr lang="en-US" dirty="0" err="1">
                <a:cs typeface="Times New Roman" pitchFamily="18" charset="0"/>
              </a:rPr>
              <a:t>LabVIEW</a:t>
            </a:r>
            <a:r>
              <a:rPr lang="en-US" dirty="0">
                <a:cs typeface="Times New Roman" pitchFamily="18" charset="0"/>
              </a:rPr>
              <a:t> </a:t>
            </a:r>
            <a:r>
              <a:rPr lang="en-US" dirty="0" smtClean="0">
                <a:cs typeface="Times New Roman" pitchFamily="18" charset="0"/>
              </a:rPr>
              <a:t>options</a:t>
            </a:r>
            <a:r>
              <a:rPr lang="en-US" dirty="0">
                <a:cs typeface="Times New Roman" pitchFamily="18" charset="0"/>
              </a:rPr>
              <a:t>, you can configure </a:t>
            </a:r>
            <a:r>
              <a:rPr lang="en-US" dirty="0" smtClean="0">
                <a:cs typeface="Times New Roman" pitchFamily="18" charset="0"/>
              </a:rPr>
              <a:t>VI-specific </a:t>
            </a:r>
            <a:r>
              <a:rPr lang="en-US" dirty="0">
                <a:cs typeface="Times New Roman" pitchFamily="18" charset="0"/>
              </a:rPr>
              <a:t>properties by going to </a:t>
            </a:r>
            <a:r>
              <a:rPr lang="en-US" b="1" dirty="0" err="1">
                <a:cs typeface="Times New Roman" pitchFamily="18" charset="0"/>
              </a:rPr>
              <a:t>File»VI</a:t>
            </a:r>
            <a:r>
              <a:rPr lang="en-US" b="1" dirty="0">
                <a:cs typeface="Times New Roman" pitchFamily="18" charset="0"/>
              </a:rPr>
              <a:t> Properties…</a:t>
            </a:r>
            <a:r>
              <a:rPr lang="en-US" dirty="0">
                <a:cs typeface="Times New Roman" pitchFamily="18" charset="0"/>
              </a:rPr>
              <a:t> </a:t>
            </a:r>
            <a:r>
              <a:rPr lang="en-US" dirty="0" smtClean="0">
                <a:cs typeface="Times New Roman" pitchFamily="18" charset="0"/>
              </a:rPr>
              <a:t>.There </a:t>
            </a:r>
            <a:r>
              <a:rPr lang="en-US" dirty="0">
                <a:cs typeface="Times New Roman" pitchFamily="18" charset="0"/>
              </a:rPr>
              <a:t>you can document the VI, change the appearance of the window, and customize it in several other ways.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Rot="1" noChangeAspect="1" noChangeArrowheads="1" noTextEdit="1"/>
          </p:cNvSpPr>
          <p:nvPr>
            <p:ph type="sldImg"/>
          </p:nvPr>
        </p:nvSpPr>
        <p:spPr>
          <a:ln/>
        </p:spPr>
      </p:sp>
      <p:sp>
        <p:nvSpPr>
          <p:cNvPr id="616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Rot="1" noChangeAspect="1" noChangeArrowheads="1" noTextEdit="1"/>
          </p:cNvSpPr>
          <p:nvPr>
            <p:ph type="sldImg"/>
          </p:nvPr>
        </p:nvSpPr>
        <p:spPr>
          <a:xfrm>
            <a:off x="1182688" y="601663"/>
            <a:ext cx="4635500" cy="3476625"/>
          </a:xfrm>
          <a:ln/>
        </p:spPr>
      </p:sp>
      <p:sp>
        <p:nvSpPr>
          <p:cNvPr id="406531" name="Rectangle 3"/>
          <p:cNvSpPr>
            <a:spLocks noGrp="1" noChangeArrowheads="1"/>
          </p:cNvSpPr>
          <p:nvPr>
            <p:ph type="body" idx="1"/>
          </p:nvPr>
        </p:nvSpPr>
        <p:spPr>
          <a:xfrm>
            <a:off x="931863" y="4254500"/>
            <a:ext cx="5133975" cy="4102100"/>
          </a:xfrm>
        </p:spPr>
        <p:txBody>
          <a:bodyPr/>
          <a:lstStyle/>
          <a:p>
            <a:pPr>
              <a:spcBef>
                <a:spcPts val="385"/>
              </a:spcBef>
              <a:spcAft>
                <a:spcPts val="0"/>
              </a:spcAft>
              <a:tabLst>
                <a:tab pos="228594" algn="l"/>
              </a:tabLst>
            </a:pPr>
            <a:r>
              <a:rPr lang="en-US" dirty="0">
                <a:cs typeface="Times New Roman" pitchFamily="18" charset="0"/>
              </a:rPr>
              <a:t>Both the </a:t>
            </a:r>
            <a:r>
              <a:rPr lang="en-US" dirty="0" smtClean="0">
                <a:cs typeface="Times New Roman" pitchFamily="18" charset="0"/>
              </a:rPr>
              <a:t>While </a:t>
            </a:r>
            <a:r>
              <a:rPr lang="en-US" dirty="0">
                <a:cs typeface="Times New Roman" pitchFamily="18" charset="0"/>
              </a:rPr>
              <a:t>and </a:t>
            </a:r>
            <a:r>
              <a:rPr lang="en-US" dirty="0" smtClean="0">
                <a:cs typeface="Times New Roman" pitchFamily="18" charset="0"/>
              </a:rPr>
              <a:t>For Loops </a:t>
            </a:r>
            <a:r>
              <a:rPr lang="en-US" dirty="0">
                <a:cs typeface="Times New Roman" pitchFamily="18" charset="0"/>
              </a:rPr>
              <a:t>are located on the </a:t>
            </a:r>
            <a:r>
              <a:rPr lang="en-US" b="1" dirty="0" err="1">
                <a:cs typeface="Times New Roman" pitchFamily="18" charset="0"/>
              </a:rPr>
              <a:t>Functions»Structures</a:t>
            </a:r>
            <a:r>
              <a:rPr lang="en-US" b="1" dirty="0">
                <a:cs typeface="Times New Roman" pitchFamily="18" charset="0"/>
              </a:rPr>
              <a:t> </a:t>
            </a:r>
            <a:r>
              <a:rPr lang="en-US" dirty="0">
                <a:cs typeface="Times New Roman" pitchFamily="18" charset="0"/>
              </a:rPr>
              <a:t>palette. The </a:t>
            </a:r>
            <a:r>
              <a:rPr lang="en-US" dirty="0" smtClean="0">
                <a:cs typeface="Times New Roman" pitchFamily="18" charset="0"/>
              </a:rPr>
              <a:t>For Loop </a:t>
            </a:r>
            <a:r>
              <a:rPr lang="en-US" dirty="0">
                <a:cs typeface="Times New Roman" pitchFamily="18" charset="0"/>
              </a:rPr>
              <a:t>differs from the </a:t>
            </a:r>
            <a:r>
              <a:rPr lang="en-US" dirty="0" smtClean="0">
                <a:cs typeface="Times New Roman" pitchFamily="18" charset="0"/>
              </a:rPr>
              <a:t>While Loop </a:t>
            </a:r>
            <a:r>
              <a:rPr lang="en-US" dirty="0">
                <a:cs typeface="Times New Roman" pitchFamily="18" charset="0"/>
              </a:rPr>
              <a:t>in that the </a:t>
            </a:r>
            <a:r>
              <a:rPr lang="en-US" dirty="0" smtClean="0">
                <a:cs typeface="Times New Roman" pitchFamily="18" charset="0"/>
              </a:rPr>
              <a:t>For Loop </a:t>
            </a:r>
            <a:r>
              <a:rPr lang="en-US" dirty="0">
                <a:cs typeface="Times New Roman" pitchFamily="18" charset="0"/>
              </a:rPr>
              <a:t>executes a set number of times. A </a:t>
            </a:r>
            <a:r>
              <a:rPr lang="en-US" dirty="0" smtClean="0">
                <a:cs typeface="Times New Roman" pitchFamily="18" charset="0"/>
              </a:rPr>
              <a:t>While Loop </a:t>
            </a:r>
            <a:r>
              <a:rPr lang="en-US" dirty="0">
                <a:cs typeface="Times New Roman" pitchFamily="18" charset="0"/>
              </a:rPr>
              <a:t>stops executing the </a:t>
            </a:r>
            <a:r>
              <a:rPr lang="en-US" dirty="0" err="1">
                <a:cs typeface="Times New Roman" pitchFamily="18" charset="0"/>
              </a:rPr>
              <a:t>subdiagram</a:t>
            </a:r>
            <a:r>
              <a:rPr lang="en-US" dirty="0">
                <a:cs typeface="Times New Roman" pitchFamily="18" charset="0"/>
              </a:rPr>
              <a:t> only if the value at the conditional terminal exists.</a:t>
            </a:r>
            <a:endParaRPr lang="en-US" b="1" dirty="0">
              <a:cs typeface="Times New Roman" pitchFamily="18" charset="0"/>
            </a:endParaRPr>
          </a:p>
          <a:p>
            <a:pPr>
              <a:spcBef>
                <a:spcPts val="385"/>
              </a:spcBef>
              <a:spcAft>
                <a:spcPts val="0"/>
              </a:spcAft>
              <a:tabLst>
                <a:tab pos="228594" algn="l"/>
              </a:tabLst>
            </a:pPr>
            <a:r>
              <a:rPr lang="en-US" b="1" dirty="0">
                <a:cs typeface="Times New Roman" pitchFamily="18" charset="0"/>
              </a:rPr>
              <a:t>While Loops</a:t>
            </a:r>
          </a:p>
          <a:p>
            <a:pPr>
              <a:spcBef>
                <a:spcPts val="385"/>
              </a:spcBef>
              <a:spcAft>
                <a:spcPts val="0"/>
              </a:spcAft>
              <a:tabLst>
                <a:tab pos="228594" algn="l"/>
              </a:tabLst>
            </a:pPr>
            <a:r>
              <a:rPr lang="en-US" dirty="0">
                <a:cs typeface="Times New Roman" pitchFamily="18" charset="0"/>
              </a:rPr>
              <a:t>Similar to a </a:t>
            </a:r>
            <a:r>
              <a:rPr lang="en-US" dirty="0" smtClean="0">
                <a:cs typeface="Times New Roman" pitchFamily="18" charset="0"/>
              </a:rPr>
              <a:t>Do loop </a:t>
            </a:r>
            <a:r>
              <a:rPr lang="en-US" dirty="0">
                <a:cs typeface="Times New Roman" pitchFamily="18" charset="0"/>
              </a:rPr>
              <a:t>or a </a:t>
            </a:r>
            <a:r>
              <a:rPr lang="en-US" dirty="0" smtClean="0">
                <a:cs typeface="Times New Roman" pitchFamily="18" charset="0"/>
              </a:rPr>
              <a:t>Repeat-until loop </a:t>
            </a:r>
            <a:r>
              <a:rPr lang="en-US" dirty="0">
                <a:cs typeface="Times New Roman" pitchFamily="18" charset="0"/>
              </a:rPr>
              <a:t>in text-based programming languages, a </a:t>
            </a:r>
            <a:r>
              <a:rPr lang="en-US" dirty="0" smtClean="0">
                <a:cs typeface="Times New Roman" pitchFamily="18" charset="0"/>
              </a:rPr>
              <a:t>While Loop</a:t>
            </a:r>
            <a:r>
              <a:rPr lang="en-US" dirty="0">
                <a:cs typeface="Times New Roman" pitchFamily="18" charset="0"/>
              </a:rPr>
              <a:t>, shown at the top right, executes a </a:t>
            </a:r>
            <a:r>
              <a:rPr lang="en-US" dirty="0" err="1">
                <a:cs typeface="Times New Roman" pitchFamily="18" charset="0"/>
              </a:rPr>
              <a:t>subdiagram</a:t>
            </a:r>
            <a:r>
              <a:rPr lang="en-US" dirty="0">
                <a:cs typeface="Times New Roman" pitchFamily="18" charset="0"/>
              </a:rPr>
              <a:t> until a condition is met. The </a:t>
            </a:r>
            <a:r>
              <a:rPr lang="en-US" dirty="0" smtClean="0">
                <a:cs typeface="Times New Roman" pitchFamily="18" charset="0"/>
              </a:rPr>
              <a:t>While Loop executes </a:t>
            </a:r>
            <a:r>
              <a:rPr lang="en-US" dirty="0">
                <a:cs typeface="Times New Roman" pitchFamily="18" charset="0"/>
              </a:rPr>
              <a:t>the </a:t>
            </a:r>
            <a:r>
              <a:rPr lang="en-US" dirty="0" err="1" smtClean="0">
                <a:cs typeface="Times New Roman" pitchFamily="18" charset="0"/>
              </a:rPr>
              <a:t>subdiagram</a:t>
            </a:r>
            <a:r>
              <a:rPr lang="en-US" dirty="0" smtClean="0">
                <a:cs typeface="Times New Roman" pitchFamily="18" charset="0"/>
              </a:rPr>
              <a:t> </a:t>
            </a:r>
            <a:r>
              <a:rPr lang="en-US" dirty="0">
                <a:cs typeface="Times New Roman" pitchFamily="18" charset="0"/>
              </a:rPr>
              <a:t>until the conditional terminal, an input terminal, receives a specific Boolean value. The default behavior and appearance of the conditional terminal is </a:t>
            </a:r>
            <a:r>
              <a:rPr lang="en-US" b="1" dirty="0">
                <a:cs typeface="Times New Roman" pitchFamily="18" charset="0"/>
              </a:rPr>
              <a:t>Stop If True</a:t>
            </a:r>
            <a:r>
              <a:rPr lang="en-US" dirty="0">
                <a:cs typeface="Times New Roman" pitchFamily="18" charset="0"/>
              </a:rPr>
              <a:t>. When a conditional terminal is </a:t>
            </a:r>
            <a:r>
              <a:rPr lang="en-US" b="1" dirty="0">
                <a:cs typeface="Times New Roman" pitchFamily="18" charset="0"/>
              </a:rPr>
              <a:t>Stop If True</a:t>
            </a:r>
            <a:r>
              <a:rPr lang="en-US" dirty="0">
                <a:cs typeface="Times New Roman" pitchFamily="18" charset="0"/>
              </a:rPr>
              <a:t>, the </a:t>
            </a:r>
            <a:r>
              <a:rPr lang="en-US" dirty="0" smtClean="0">
                <a:cs typeface="Times New Roman" pitchFamily="18" charset="0"/>
              </a:rPr>
              <a:t>While Loop </a:t>
            </a:r>
            <a:r>
              <a:rPr lang="en-US" dirty="0">
                <a:cs typeface="Times New Roman" pitchFamily="18" charset="0"/>
              </a:rPr>
              <a:t>executes its </a:t>
            </a:r>
            <a:r>
              <a:rPr lang="en-US" dirty="0" err="1">
                <a:cs typeface="Times New Roman" pitchFamily="18" charset="0"/>
              </a:rPr>
              <a:t>subdiagram</a:t>
            </a:r>
            <a:r>
              <a:rPr lang="en-US" dirty="0">
                <a:cs typeface="Times New Roman" pitchFamily="18" charset="0"/>
              </a:rPr>
              <a:t> until the conditional terminal receives a TRUE value. The iteration </a:t>
            </a:r>
            <a:r>
              <a:rPr lang="en-US" dirty="0" smtClean="0">
                <a:cs typeface="Times New Roman" pitchFamily="18" charset="0"/>
              </a:rPr>
              <a:t>terminal      (</a:t>
            </a:r>
            <a:r>
              <a:rPr lang="en-US" dirty="0">
                <a:cs typeface="Times New Roman" pitchFamily="18" charset="0"/>
              </a:rPr>
              <a:t>an output terminal</a:t>
            </a:r>
            <a:r>
              <a:rPr lang="en-US" dirty="0" smtClean="0">
                <a:cs typeface="Times New Roman" pitchFamily="18" charset="0"/>
              </a:rPr>
              <a:t>), shown </a:t>
            </a:r>
            <a:r>
              <a:rPr lang="en-US" dirty="0">
                <a:cs typeface="Times New Roman" pitchFamily="18" charset="0"/>
              </a:rPr>
              <a:t>at left, contains the number of completed iterations. The iteration count always starts at zero. During the first iteration, the iteration terminal </a:t>
            </a:r>
            <a:r>
              <a:rPr lang="en-US" dirty="0" smtClean="0">
                <a:cs typeface="Times New Roman" pitchFamily="18" charset="0"/>
              </a:rPr>
              <a:t>returns </a:t>
            </a:r>
            <a:r>
              <a:rPr lang="en-US" dirty="0">
                <a:cs typeface="Times New Roman" pitchFamily="18" charset="0"/>
              </a:rPr>
              <a:t>0.</a:t>
            </a:r>
            <a:endParaRPr lang="en-US" b="1" dirty="0">
              <a:cs typeface="Times New Roman" pitchFamily="18" charset="0"/>
            </a:endParaRPr>
          </a:p>
          <a:p>
            <a:pPr>
              <a:spcBef>
                <a:spcPts val="385"/>
              </a:spcBef>
              <a:spcAft>
                <a:spcPts val="0"/>
              </a:spcAft>
              <a:tabLst>
                <a:tab pos="228594" algn="l"/>
              </a:tabLst>
            </a:pPr>
            <a:r>
              <a:rPr lang="en-US" b="1" dirty="0">
                <a:cs typeface="Times New Roman" pitchFamily="18" charset="0"/>
              </a:rPr>
              <a:t>For Loops</a:t>
            </a:r>
          </a:p>
          <a:p>
            <a:pPr>
              <a:spcBef>
                <a:spcPts val="385"/>
              </a:spcBef>
              <a:spcAft>
                <a:spcPts val="0"/>
              </a:spcAft>
              <a:tabLst>
                <a:tab pos="228594" algn="l"/>
              </a:tabLst>
            </a:pPr>
            <a:r>
              <a:rPr lang="en-US" dirty="0">
                <a:cs typeface="Times New Roman" pitchFamily="18" charset="0"/>
              </a:rPr>
              <a:t>A </a:t>
            </a:r>
            <a:r>
              <a:rPr lang="en-US" dirty="0" smtClean="0">
                <a:cs typeface="Times New Roman" pitchFamily="18" charset="0"/>
              </a:rPr>
              <a:t>For Loop</a:t>
            </a:r>
            <a:r>
              <a:rPr lang="en-US" dirty="0">
                <a:cs typeface="Times New Roman" pitchFamily="18" charset="0"/>
              </a:rPr>
              <a:t>, shown above, executes a </a:t>
            </a:r>
            <a:r>
              <a:rPr lang="en-US" dirty="0" err="1">
                <a:cs typeface="Times New Roman" pitchFamily="18" charset="0"/>
              </a:rPr>
              <a:t>subdiagram</a:t>
            </a:r>
            <a:r>
              <a:rPr lang="en-US" dirty="0">
                <a:cs typeface="Times New Roman" pitchFamily="18" charset="0"/>
              </a:rPr>
              <a:t> a set number of times. The value in the count terminal (an input terminal) represented by the N, indicates how many times to repeat the </a:t>
            </a:r>
            <a:r>
              <a:rPr lang="en-US" dirty="0" err="1">
                <a:cs typeface="Times New Roman" pitchFamily="18" charset="0"/>
              </a:rPr>
              <a:t>subdiagram</a:t>
            </a:r>
            <a:r>
              <a:rPr lang="en-US" dirty="0">
                <a:cs typeface="Times New Roman" pitchFamily="18" charset="0"/>
              </a:rPr>
              <a:t>. The iteration terminal </a:t>
            </a:r>
            <a:r>
              <a:rPr lang="en-US" dirty="0" smtClean="0">
                <a:cs typeface="Times New Roman" pitchFamily="18" charset="0"/>
              </a:rPr>
              <a:t>     (</a:t>
            </a:r>
            <a:r>
              <a:rPr lang="en-US" dirty="0">
                <a:cs typeface="Times New Roman" pitchFamily="18" charset="0"/>
              </a:rPr>
              <a:t>an output terminal), shown at left, contains the number of completed iterations. The iteration count always starts at zero. During the first iteration, the iteration terminal returns 0.</a:t>
            </a:r>
          </a:p>
        </p:txBody>
      </p:sp>
      <p:pic>
        <p:nvPicPr>
          <p:cNvPr id="5" name="Picture 13"/>
          <p:cNvPicPr>
            <a:picLocks noChangeAspect="1" noChangeArrowheads="1"/>
          </p:cNvPicPr>
          <p:nvPr/>
        </p:nvPicPr>
        <p:blipFill>
          <a:blip r:embed="rId3"/>
          <a:srcRect/>
          <a:stretch>
            <a:fillRect/>
          </a:stretch>
        </p:blipFill>
        <p:spPr bwMode="auto">
          <a:xfrm>
            <a:off x="2610975" y="6186025"/>
            <a:ext cx="152400" cy="160282"/>
          </a:xfrm>
          <a:prstGeom prst="rect">
            <a:avLst/>
          </a:prstGeom>
          <a:noFill/>
          <a:ln w="12700" algn="ctr">
            <a:noFill/>
            <a:miter lim="800000"/>
            <a:headEnd/>
            <a:tailEnd/>
          </a:ln>
          <a:effectLst/>
        </p:spPr>
      </p:pic>
      <p:pic>
        <p:nvPicPr>
          <p:cNvPr id="7" name="Picture 13"/>
          <p:cNvPicPr>
            <a:picLocks noChangeAspect="1" noChangeArrowheads="1"/>
          </p:cNvPicPr>
          <p:nvPr/>
        </p:nvPicPr>
        <p:blipFill>
          <a:blip r:embed="rId3"/>
          <a:srcRect/>
          <a:stretch>
            <a:fillRect/>
          </a:stretch>
        </p:blipFill>
        <p:spPr bwMode="auto">
          <a:xfrm>
            <a:off x="3536950" y="7439950"/>
            <a:ext cx="152400" cy="160282"/>
          </a:xfrm>
          <a:prstGeom prst="rect">
            <a:avLst/>
          </a:prstGeom>
          <a:noFill/>
          <a:ln w="12700" algn="ctr">
            <a:noFill/>
            <a:miter lim="800000"/>
            <a:headEnd/>
            <a:tailEnd/>
          </a:ln>
          <a:effectLst/>
        </p:spPr>
      </p:pic>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1087438" y="593725"/>
            <a:ext cx="4884737" cy="3663950"/>
          </a:xfrm>
          <a:ln/>
        </p:spPr>
      </p:sp>
      <p:sp>
        <p:nvSpPr>
          <p:cNvPr id="408579" name="Rectangle 3"/>
          <p:cNvSpPr>
            <a:spLocks noGrp="1" noChangeArrowheads="1"/>
          </p:cNvSpPr>
          <p:nvPr>
            <p:ph type="body" idx="1"/>
          </p:nvPr>
        </p:nvSpPr>
        <p:spPr>
          <a:xfrm>
            <a:off x="700088" y="4405313"/>
            <a:ext cx="5597525" cy="4171950"/>
          </a:xfrm>
          <a:noFill/>
          <a:ln/>
        </p:spPr>
        <p:txBody>
          <a:bodyPr/>
          <a:lstStyle/>
          <a:p>
            <a:r>
              <a:rPr lang="en-US" dirty="0">
                <a:cs typeface="Times New Roman" pitchFamily="18" charset="0"/>
              </a:rPr>
              <a:t>Place loops in your diagram by selecting them </a:t>
            </a:r>
            <a:r>
              <a:rPr lang="en-US" dirty="0" smtClean="0">
                <a:cs typeface="Times New Roman" pitchFamily="18" charset="0"/>
              </a:rPr>
              <a:t>from the </a:t>
            </a:r>
            <a:r>
              <a:rPr lang="en-US" b="1" dirty="0" smtClean="0">
                <a:cs typeface="Times New Roman" pitchFamily="18" charset="0"/>
              </a:rPr>
              <a:t>Functions</a:t>
            </a:r>
            <a:r>
              <a:rPr lang="en-US" dirty="0" smtClean="0">
                <a:cs typeface="Times New Roman" pitchFamily="18" charset="0"/>
              </a:rPr>
              <a:t> palette:</a:t>
            </a:r>
          </a:p>
          <a:p>
            <a:pPr marL="219845" lvl="1" indent="-219845">
              <a:buFontTx/>
              <a:buChar char="•"/>
            </a:pPr>
            <a:r>
              <a:rPr lang="en-US" dirty="0" smtClean="0">
                <a:cs typeface="Times New Roman" pitchFamily="18" charset="0"/>
              </a:rPr>
              <a:t>When </a:t>
            </a:r>
            <a:r>
              <a:rPr lang="en-US" dirty="0">
                <a:cs typeface="Times New Roman" pitchFamily="18" charset="0"/>
              </a:rPr>
              <a:t>selected, the mouse cursor becomes a special pointer that you use to enclose the section of code you want </a:t>
            </a:r>
            <a:r>
              <a:rPr lang="en-US" dirty="0" smtClean="0">
                <a:cs typeface="Times New Roman" pitchFamily="18" charset="0"/>
              </a:rPr>
              <a:t>to include in the While Loop.</a:t>
            </a:r>
          </a:p>
          <a:p>
            <a:pPr marL="219845" lvl="1" indent="-219845">
              <a:buFontTx/>
              <a:buChar char="•"/>
            </a:pPr>
            <a:r>
              <a:rPr lang="en-US" dirty="0" smtClean="0">
                <a:cs typeface="Times New Roman" pitchFamily="18" charset="0"/>
              </a:rPr>
              <a:t>Click </a:t>
            </a:r>
            <a:r>
              <a:rPr lang="en-US" dirty="0">
                <a:cs typeface="Times New Roman" pitchFamily="18" charset="0"/>
              </a:rPr>
              <a:t>the mouse button to define the top-left </a:t>
            </a:r>
            <a:r>
              <a:rPr lang="en-US" dirty="0" smtClean="0">
                <a:cs typeface="Times New Roman" pitchFamily="18" charset="0"/>
              </a:rPr>
              <a:t>corner and then click </a:t>
            </a:r>
            <a:r>
              <a:rPr lang="en-US" dirty="0">
                <a:cs typeface="Times New Roman" pitchFamily="18" charset="0"/>
              </a:rPr>
              <a:t>the mouse button again at the bottom-right </a:t>
            </a:r>
            <a:r>
              <a:rPr lang="en-US" dirty="0" smtClean="0">
                <a:cs typeface="Times New Roman" pitchFamily="18" charset="0"/>
              </a:rPr>
              <a:t>corner. The While Loop </a:t>
            </a:r>
            <a:r>
              <a:rPr lang="en-US" dirty="0">
                <a:cs typeface="Times New Roman" pitchFamily="18" charset="0"/>
              </a:rPr>
              <a:t>boundary </a:t>
            </a:r>
            <a:r>
              <a:rPr lang="en-US" dirty="0" smtClean="0">
                <a:cs typeface="Times New Roman" pitchFamily="18" charset="0"/>
              </a:rPr>
              <a:t>appears around </a:t>
            </a:r>
            <a:r>
              <a:rPr lang="en-US" dirty="0">
                <a:cs typeface="Times New Roman" pitchFamily="18" charset="0"/>
              </a:rPr>
              <a:t>the selected code.</a:t>
            </a:r>
          </a:p>
          <a:p>
            <a:pPr marL="219845" lvl="1" indent="-219845">
              <a:buFontTx/>
              <a:buChar char="•"/>
            </a:pPr>
            <a:r>
              <a:rPr lang="en-US" dirty="0">
                <a:cs typeface="Times New Roman" pitchFamily="18" charset="0"/>
              </a:rPr>
              <a:t>Drag or drop additional nodes in the While Loop if needed.</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Rot="1" noChangeAspect="1" noChangeArrowheads="1" noTextEdit="1"/>
          </p:cNvSpPr>
          <p:nvPr>
            <p:ph type="sldImg"/>
          </p:nvPr>
        </p:nvSpPr>
        <p:spPr>
          <a:ln/>
        </p:spPr>
      </p:sp>
      <p:sp>
        <p:nvSpPr>
          <p:cNvPr id="513027" name="Rectangle 3"/>
          <p:cNvSpPr>
            <a:spLocks noGrp="1" noChangeArrowheads="1"/>
          </p:cNvSpPr>
          <p:nvPr>
            <p:ph type="body" idx="1"/>
          </p:nvPr>
        </p:nvSpPr>
        <p:spPr/>
        <p:txBody>
          <a:bodyPr/>
          <a:lstStyle/>
          <a:p>
            <a:r>
              <a:rPr lang="en-US" dirty="0" err="1">
                <a:cs typeface="Times New Roman" pitchFamily="18" charset="0"/>
              </a:rPr>
              <a:t>LabVIEW</a:t>
            </a:r>
            <a:r>
              <a:rPr lang="en-US" dirty="0">
                <a:cs typeface="Times New Roman" pitchFamily="18" charset="0"/>
              </a:rPr>
              <a:t> 7.0 introduced a new type of </a:t>
            </a:r>
            <a:r>
              <a:rPr lang="en-US" dirty="0" err="1">
                <a:cs typeface="Times New Roman" pitchFamily="18" charset="0"/>
              </a:rPr>
              <a:t>subVI</a:t>
            </a:r>
            <a:r>
              <a:rPr lang="en-US" dirty="0">
                <a:cs typeface="Times New Roman" pitchFamily="18" charset="0"/>
              </a:rPr>
              <a:t> called Express </a:t>
            </a:r>
            <a:r>
              <a:rPr lang="en-US" dirty="0" err="1">
                <a:cs typeface="Times New Roman" pitchFamily="18" charset="0"/>
              </a:rPr>
              <a:t>VIs.</a:t>
            </a:r>
            <a:r>
              <a:rPr lang="en-US" dirty="0">
                <a:cs typeface="Times New Roman" pitchFamily="18" charset="0"/>
              </a:rPr>
              <a:t> These are interactive VIs that have a configuration dialog box that </a:t>
            </a:r>
            <a:r>
              <a:rPr lang="en-US" dirty="0" smtClean="0">
                <a:cs typeface="Times New Roman" pitchFamily="18" charset="0"/>
              </a:rPr>
              <a:t>helps </a:t>
            </a:r>
            <a:r>
              <a:rPr lang="en-US" dirty="0">
                <a:cs typeface="Times New Roman" pitchFamily="18" charset="0"/>
              </a:rPr>
              <a:t>the user </a:t>
            </a:r>
            <a:r>
              <a:rPr lang="en-US" dirty="0" smtClean="0">
                <a:cs typeface="Times New Roman" pitchFamily="18" charset="0"/>
              </a:rPr>
              <a:t>customize </a:t>
            </a:r>
            <a:r>
              <a:rPr lang="en-US" dirty="0">
                <a:cs typeface="Times New Roman" pitchFamily="18" charset="0"/>
              </a:rPr>
              <a:t>the functionality of the Express VI. </a:t>
            </a:r>
            <a:r>
              <a:rPr lang="en-US" dirty="0" err="1">
                <a:cs typeface="Times New Roman" pitchFamily="18" charset="0"/>
              </a:rPr>
              <a:t>LabVIEW</a:t>
            </a:r>
            <a:r>
              <a:rPr lang="en-US" dirty="0">
                <a:cs typeface="Times New Roman" pitchFamily="18" charset="0"/>
              </a:rPr>
              <a:t> then generates a </a:t>
            </a:r>
            <a:r>
              <a:rPr lang="en-US" dirty="0" err="1">
                <a:cs typeface="Times New Roman" pitchFamily="18" charset="0"/>
              </a:rPr>
              <a:t>subVI</a:t>
            </a:r>
            <a:r>
              <a:rPr lang="en-US" dirty="0">
                <a:cs typeface="Times New Roman" pitchFamily="18" charset="0"/>
              </a:rPr>
              <a:t> based on these settings.</a:t>
            </a:r>
          </a:p>
          <a:p>
            <a:r>
              <a:rPr lang="en-US" dirty="0" err="1">
                <a:cs typeface="Times New Roman" pitchFamily="18" charset="0"/>
              </a:rPr>
              <a:t>SubVIs</a:t>
            </a:r>
            <a:r>
              <a:rPr lang="en-US" dirty="0">
                <a:cs typeface="Times New Roman" pitchFamily="18" charset="0"/>
              </a:rPr>
              <a:t> are VIs (consisting of a front panel and a block diagram) that are used within another VI.</a:t>
            </a:r>
          </a:p>
          <a:p>
            <a:r>
              <a:rPr lang="en-US" dirty="0">
                <a:cs typeface="Times New Roman" pitchFamily="18" charset="0"/>
              </a:rPr>
              <a:t>Functions are the building blocks of all </a:t>
            </a:r>
            <a:r>
              <a:rPr lang="en-US" dirty="0" err="1">
                <a:cs typeface="Times New Roman" pitchFamily="18" charset="0"/>
              </a:rPr>
              <a:t>VIs.</a:t>
            </a:r>
            <a:r>
              <a:rPr lang="en-US" dirty="0">
                <a:cs typeface="Times New Roman" pitchFamily="18" charset="0"/>
              </a:rPr>
              <a:t> Functions do not have a front panel or a block diagram.</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2"/>
          <p:cNvSpPr>
            <a:spLocks noGrp="1" noRot="1" noChangeAspect="1" noChangeArrowheads="1" noTextEdit="1"/>
          </p:cNvSpPr>
          <p:nvPr>
            <p:ph type="sldImg"/>
          </p:nvPr>
        </p:nvSpPr>
        <p:spPr>
          <a:xfrm>
            <a:off x="1184275" y="455613"/>
            <a:ext cx="4630738" cy="3475037"/>
          </a:xfrm>
          <a:ln/>
        </p:spPr>
      </p:sp>
      <p:sp>
        <p:nvSpPr>
          <p:cNvPr id="771075" name="Rectangle 3"/>
          <p:cNvSpPr>
            <a:spLocks noGrp="1" noChangeArrowheads="1"/>
          </p:cNvSpPr>
          <p:nvPr>
            <p:ph type="body" idx="1"/>
          </p:nvPr>
        </p:nvSpPr>
        <p:spPr>
          <a:xfrm>
            <a:off x="890588" y="4046865"/>
            <a:ext cx="5132387" cy="1412548"/>
          </a:xfrm>
        </p:spPr>
        <p:txBody>
          <a:bodyPr/>
          <a:lstStyle/>
          <a:p>
            <a:pPr>
              <a:spcBef>
                <a:spcPts val="385"/>
              </a:spcBef>
              <a:spcAft>
                <a:spcPts val="0"/>
              </a:spcAft>
            </a:pPr>
            <a:r>
              <a:rPr lang="en-US" dirty="0" err="1">
                <a:cs typeface="Times New Roman" pitchFamily="18" charset="0"/>
              </a:rPr>
              <a:t>LabVIEW</a:t>
            </a:r>
            <a:r>
              <a:rPr lang="en-US" dirty="0">
                <a:cs typeface="Times New Roman" pitchFamily="18" charset="0"/>
              </a:rPr>
              <a:t> includes several </a:t>
            </a:r>
            <a:r>
              <a:rPr lang="en-US" dirty="0" smtClean="0">
                <a:cs typeface="Times New Roman" pitchFamily="18" charset="0"/>
              </a:rPr>
              <a:t>hundred prebuilt </a:t>
            </a:r>
            <a:r>
              <a:rPr lang="en-US" dirty="0">
                <a:cs typeface="Times New Roman" pitchFamily="18" charset="0"/>
              </a:rPr>
              <a:t>functions </a:t>
            </a:r>
            <a:r>
              <a:rPr lang="en-US" dirty="0" smtClean="0">
                <a:cs typeface="Times New Roman" pitchFamily="18" charset="0"/>
              </a:rPr>
              <a:t>to help </a:t>
            </a:r>
            <a:r>
              <a:rPr lang="en-US" dirty="0">
                <a:cs typeface="Times New Roman" pitchFamily="18" charset="0"/>
              </a:rPr>
              <a:t>you </a:t>
            </a:r>
            <a:r>
              <a:rPr lang="en-US" dirty="0" smtClean="0">
                <a:cs typeface="Times New Roman" pitchFamily="18" charset="0"/>
              </a:rPr>
              <a:t>acquire, analyze</a:t>
            </a:r>
            <a:r>
              <a:rPr lang="en-US" dirty="0">
                <a:cs typeface="Times New Roman" pitchFamily="18" charset="0"/>
              </a:rPr>
              <a:t>, and present data. You would generally use these functions as outlined on the slide above.</a:t>
            </a:r>
          </a:p>
          <a:p>
            <a:pPr>
              <a:spcBef>
                <a:spcPts val="385"/>
              </a:spcBef>
              <a:spcAft>
                <a:spcPts val="0"/>
              </a:spcAft>
            </a:pPr>
            <a:r>
              <a:rPr lang="en-US" b="1" dirty="0" err="1">
                <a:cs typeface="Times New Roman" pitchFamily="18" charset="0"/>
              </a:rPr>
              <a:t>LabVIEW</a:t>
            </a:r>
            <a:r>
              <a:rPr lang="en-US" b="1" dirty="0">
                <a:cs typeface="Times New Roman" pitchFamily="18" charset="0"/>
              </a:rPr>
              <a:t> Toolkits</a:t>
            </a:r>
          </a:p>
          <a:p>
            <a:pPr>
              <a:spcBef>
                <a:spcPts val="385"/>
              </a:spcBef>
              <a:spcAft>
                <a:spcPts val="0"/>
              </a:spcAft>
            </a:pPr>
            <a:r>
              <a:rPr lang="en-US" dirty="0">
                <a:cs typeface="Times New Roman" pitchFamily="18" charset="0"/>
              </a:rPr>
              <a:t>Additional toolkits are available for adding </a:t>
            </a:r>
            <a:r>
              <a:rPr lang="en-US" dirty="0" smtClean="0">
                <a:cs typeface="Times New Roman" pitchFamily="18" charset="0"/>
              </a:rPr>
              <a:t>domain-specific </a:t>
            </a:r>
            <a:r>
              <a:rPr lang="en-US" dirty="0">
                <a:cs typeface="Times New Roman" pitchFamily="18" charset="0"/>
              </a:rPr>
              <a:t>functionality to </a:t>
            </a:r>
            <a:r>
              <a:rPr lang="en-US" dirty="0" err="1">
                <a:cs typeface="Times New Roman" pitchFamily="18" charset="0"/>
              </a:rPr>
              <a:t>LabVIEW</a:t>
            </a:r>
            <a:r>
              <a:rPr lang="en-US" dirty="0">
                <a:cs typeface="Times New Roman" pitchFamily="18" charset="0"/>
              </a:rPr>
              <a:t>. These toolkits include:</a:t>
            </a:r>
          </a:p>
          <a:p>
            <a:endParaRPr lang="en-US" dirty="0">
              <a:latin typeface="Times" pitchFamily="18" charset="0"/>
            </a:endParaRPr>
          </a:p>
        </p:txBody>
      </p:sp>
      <p:graphicFrame>
        <p:nvGraphicFramePr>
          <p:cNvPr id="771115" name="Group 43"/>
          <p:cNvGraphicFramePr>
            <a:graphicFrameLocks noGrp="1"/>
          </p:cNvGraphicFramePr>
          <p:nvPr/>
        </p:nvGraphicFramePr>
        <p:xfrm>
          <a:off x="596901" y="5192714"/>
          <a:ext cx="5803900" cy="2643489"/>
        </p:xfrm>
        <a:graphic>
          <a:graphicData uri="http://schemas.openxmlformats.org/drawingml/2006/table">
            <a:tbl>
              <a:tblPr/>
              <a:tblGrid>
                <a:gridCol w="1873250"/>
                <a:gridCol w="1995488"/>
                <a:gridCol w="1935162"/>
              </a:tblGrid>
              <a:tr h="2643489">
                <a:tc>
                  <a:txBody>
                    <a:bodyPr/>
                    <a:lstStyle/>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Application Deployment and </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Targeting Modules</a:t>
                      </a:r>
                    </a:p>
                    <a:p>
                      <a:pPr marL="287338" marR="0" lvl="0" indent="-287338" algn="l" defTabSz="879475"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Narrow" pitchFamily="34" charset="0"/>
                      </a:endParaRP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t>
                      </a:r>
                      <a:r>
                        <a:rPr kumimoji="0" lang="en-US" sz="1000" b="0" i="0" u="none" strike="noStrike" cap="none" normalizeH="0" baseline="0" dirty="0" err="1" smtClean="0">
                          <a:ln>
                            <a:noFill/>
                          </a:ln>
                          <a:solidFill>
                            <a:schemeClr val="tx1"/>
                          </a:solidFill>
                          <a:effectLst/>
                          <a:latin typeface="Arial Narrow" pitchFamily="34" charset="0"/>
                        </a:rPr>
                        <a:t>LabVIEW</a:t>
                      </a:r>
                      <a:r>
                        <a:rPr kumimoji="0" lang="en-US" sz="1000" b="0" i="0" u="none" strike="noStrike" cap="none" normalizeH="0" baseline="0" dirty="0" smtClean="0">
                          <a:ln>
                            <a:noFill/>
                          </a:ln>
                          <a:solidFill>
                            <a:schemeClr val="tx1"/>
                          </a:solidFill>
                          <a:effectLst/>
                          <a:latin typeface="Arial Narrow" pitchFamily="34" charset="0"/>
                        </a:rPr>
                        <a:t> Mobile Module</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t>
                      </a:r>
                      <a:r>
                        <a:rPr kumimoji="0" lang="en-US" sz="1000" b="0" i="0" u="none" strike="noStrike" cap="none" normalizeH="0" baseline="0" dirty="0" err="1" smtClean="0">
                          <a:ln>
                            <a:noFill/>
                          </a:ln>
                          <a:solidFill>
                            <a:schemeClr val="tx1"/>
                          </a:solidFill>
                          <a:effectLst/>
                          <a:latin typeface="Arial Narrow" pitchFamily="34" charset="0"/>
                        </a:rPr>
                        <a:t>LabVIEW</a:t>
                      </a:r>
                      <a:r>
                        <a:rPr kumimoji="0" lang="en-US" sz="1000" b="0" i="0" u="none" strike="noStrike" cap="none" normalizeH="0" baseline="0" dirty="0" smtClean="0">
                          <a:ln>
                            <a:noFill/>
                          </a:ln>
                          <a:solidFill>
                            <a:schemeClr val="tx1"/>
                          </a:solidFill>
                          <a:effectLst/>
                          <a:latin typeface="Arial Narrow" pitchFamily="34" charset="0"/>
                        </a:rPr>
                        <a:t> Real-Time Module</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t>
                      </a:r>
                      <a:r>
                        <a:rPr kumimoji="0" lang="en-US" sz="1000" b="0" i="0" u="none" strike="noStrike" cap="none" normalizeH="0" baseline="0" dirty="0" err="1" smtClean="0">
                          <a:ln>
                            <a:noFill/>
                          </a:ln>
                          <a:solidFill>
                            <a:schemeClr val="tx1"/>
                          </a:solidFill>
                          <a:effectLst/>
                          <a:latin typeface="Arial Narrow" pitchFamily="34" charset="0"/>
                        </a:rPr>
                        <a:t>LabVIEW</a:t>
                      </a:r>
                      <a:r>
                        <a:rPr kumimoji="0" lang="en-US" sz="1000" b="0" i="0" u="none" strike="noStrike" cap="none" normalizeH="0" baseline="0" dirty="0" smtClean="0">
                          <a:ln>
                            <a:noFill/>
                          </a:ln>
                          <a:solidFill>
                            <a:schemeClr val="tx1"/>
                          </a:solidFill>
                          <a:effectLst/>
                          <a:latin typeface="Arial Narrow" pitchFamily="34" charset="0"/>
                        </a:rPr>
                        <a:t> FPGA Module</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NI Vision Development Module for </a:t>
                      </a:r>
                      <a:r>
                        <a:rPr kumimoji="0" lang="en-US" sz="1000" b="0" i="0" u="none" strike="noStrike" cap="none" normalizeH="0" baseline="0" dirty="0" err="1" smtClean="0">
                          <a:ln>
                            <a:noFill/>
                          </a:ln>
                          <a:solidFill>
                            <a:schemeClr val="tx1"/>
                          </a:solidFill>
                          <a:effectLst/>
                          <a:latin typeface="Arial Narrow" pitchFamily="34" charset="0"/>
                        </a:rPr>
                        <a:t>LabVIEW</a:t>
                      </a:r>
                      <a:endParaRPr kumimoji="0" lang="en-US" sz="1000" b="0" i="0" u="none" strike="noStrike" cap="none" normalizeH="0" baseline="0" dirty="0" smtClean="0">
                        <a:ln>
                          <a:noFill/>
                        </a:ln>
                        <a:solidFill>
                          <a:schemeClr val="tx1"/>
                        </a:solidFill>
                        <a:effectLst/>
                        <a:latin typeface="Arial Narrow" pitchFamily="34" charset="0"/>
                      </a:endParaRPr>
                    </a:p>
                    <a:p>
                      <a:pPr marL="287338" marR="0" lvl="0" indent="-287338" algn="l" defTabSz="879475"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Narrow" pitchFamily="34" charset="0"/>
                      </a:endParaRP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Embedded System Deployment</a:t>
                      </a:r>
                    </a:p>
                    <a:p>
                      <a:pPr marL="287338" marR="0" lvl="0" indent="-287338" algn="l" defTabSz="879475"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Narrow" pitchFamily="34" charset="0"/>
                      </a:endParaRP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DSP Test Integration Toolkit</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Embedded test integration toolkits</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Digital Filter Design Toolkit</a:t>
                      </a:r>
                    </a:p>
                    <a:p>
                      <a:pPr marL="287338" marR="0" lvl="0" indent="-28733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t>
                      </a:r>
                      <a:r>
                        <a:rPr kumimoji="0" lang="en-US" sz="1000" b="0" i="0" u="none" strike="noStrike" cap="none" normalizeH="0" baseline="0" dirty="0" err="1" smtClean="0">
                          <a:ln>
                            <a:noFill/>
                          </a:ln>
                          <a:solidFill>
                            <a:schemeClr val="tx1"/>
                          </a:solidFill>
                          <a:effectLst/>
                          <a:latin typeface="Arial Narrow" pitchFamily="34" charset="0"/>
                        </a:rPr>
                        <a:t>LabVIEW</a:t>
                      </a:r>
                      <a:r>
                        <a:rPr kumimoji="0" lang="en-US" sz="1000" b="0" i="0" u="none" strike="noStrike" cap="none" normalizeH="0" baseline="0" dirty="0" smtClean="0">
                          <a:ln>
                            <a:noFill/>
                          </a:ln>
                          <a:solidFill>
                            <a:schemeClr val="tx1"/>
                          </a:solidFill>
                          <a:effectLst/>
                          <a:latin typeface="Arial Narrow" pitchFamily="34" charset="0"/>
                        </a:rPr>
                        <a:t> FPGA Module</a:t>
                      </a:r>
                    </a:p>
                  </a:txBody>
                  <a:tcPr marL="87927" marR="87927" marT="43963" marB="4396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Signal Processing and Analysis</a:t>
                      </a:r>
                    </a:p>
                    <a:p>
                      <a:pPr marL="230188" marR="0" lvl="0" indent="-230188" algn="l" defTabSz="879475"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Narrow" pitchFamily="34" charset="0"/>
                      </a:endParaRP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Sound and Vibration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Advanced Signal Processing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Modulation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Spectral Measurements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Order Analysis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Digital Filter Design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Software Engineering and</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Optimization Tools</a:t>
                      </a:r>
                    </a:p>
                    <a:p>
                      <a:pPr marL="230188" marR="0" lvl="0" indent="-230188" algn="l" defTabSz="879475"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Narrow" pitchFamily="34" charset="0"/>
                      </a:endParaRP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Real-Time Execution Trace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Express VI Development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State Diagram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VI Analyzer Toolkit</a:t>
                      </a:r>
                    </a:p>
                  </a:txBody>
                  <a:tcPr marL="87927" marR="87927" marT="43963" marB="4396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Control Design and Simulation</a:t>
                      </a:r>
                    </a:p>
                    <a:p>
                      <a:pPr marL="230188" marR="0" lvl="0" indent="-230188" algn="l" defTabSz="879475"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Narrow" pitchFamily="34" charset="0"/>
                      </a:endParaRP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t>
                      </a:r>
                      <a:r>
                        <a:rPr kumimoji="0" lang="en-US" sz="1000" b="0" i="0" u="none" strike="noStrike" cap="none" normalizeH="0" baseline="0" dirty="0" err="1" smtClean="0">
                          <a:ln>
                            <a:noFill/>
                          </a:ln>
                          <a:solidFill>
                            <a:schemeClr val="tx1"/>
                          </a:solidFill>
                          <a:effectLst/>
                          <a:latin typeface="Arial Narrow" pitchFamily="34" charset="0"/>
                        </a:rPr>
                        <a:t>LabVIEW</a:t>
                      </a:r>
                      <a:r>
                        <a:rPr kumimoji="0" lang="en-US" sz="1000" b="0" i="0" u="none" strike="noStrike" cap="none" normalizeH="0" baseline="0" dirty="0" smtClean="0">
                          <a:ln>
                            <a:noFill/>
                          </a:ln>
                          <a:solidFill>
                            <a:schemeClr val="tx1"/>
                          </a:solidFill>
                          <a:effectLst/>
                          <a:latin typeface="Arial Narrow" pitchFamily="34" charset="0"/>
                        </a:rPr>
                        <a:t> Control Design and Simulation Module</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a:t>
                      </a:r>
                      <a:r>
                        <a:rPr kumimoji="0" lang="en-US" sz="1000" b="0" i="0" u="none" strike="noStrike" cap="none" normalizeH="0" baseline="0" dirty="0" err="1" smtClean="0">
                          <a:ln>
                            <a:noFill/>
                          </a:ln>
                          <a:solidFill>
                            <a:schemeClr val="tx1"/>
                          </a:solidFill>
                          <a:effectLst/>
                          <a:latin typeface="Arial Narrow" pitchFamily="34" charset="0"/>
                        </a:rPr>
                        <a:t>LabVIEW</a:t>
                      </a:r>
                      <a:r>
                        <a:rPr kumimoji="0" lang="en-US" sz="1000" b="0" i="0" u="none" strike="noStrike" cap="none" normalizeH="0" baseline="0" dirty="0" smtClean="0">
                          <a:ln>
                            <a:noFill/>
                          </a:ln>
                          <a:solidFill>
                            <a:schemeClr val="tx1"/>
                          </a:solidFill>
                          <a:effectLst/>
                          <a:latin typeface="Arial Narrow" pitchFamily="34" charset="0"/>
                        </a:rPr>
                        <a:t> Real-Time Module</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System Identification Toolkit</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State Diagram Toolkit</a:t>
                      </a:r>
                    </a:p>
                    <a:p>
                      <a:pPr marL="230188" marR="0" lvl="0" indent="-230188" algn="l" defTabSz="879475"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Narrow" pitchFamily="34" charset="0"/>
                      </a:endParaRP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Narrow" pitchFamily="34" charset="0"/>
                        </a:rPr>
                        <a:t>Image Processing and Acquisition</a:t>
                      </a:r>
                    </a:p>
                    <a:p>
                      <a:pPr marL="230188" marR="0" lvl="0" indent="-230188" algn="l" defTabSz="879475"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Narrow" pitchFamily="34" charset="0"/>
                      </a:endParaRP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Vision Development Module for </a:t>
                      </a:r>
                      <a:r>
                        <a:rPr kumimoji="0" lang="en-US" sz="1000" b="0" i="0" u="none" strike="noStrike" cap="none" normalizeH="0" baseline="0" dirty="0" err="1" smtClean="0">
                          <a:ln>
                            <a:noFill/>
                          </a:ln>
                          <a:solidFill>
                            <a:schemeClr val="tx1"/>
                          </a:solidFill>
                          <a:effectLst/>
                          <a:latin typeface="Arial Narrow" pitchFamily="34" charset="0"/>
                        </a:rPr>
                        <a:t>LabVIEW</a:t>
                      </a:r>
                      <a:endParaRPr kumimoji="0" lang="en-US" sz="1000" b="0" i="0" u="none" strike="noStrike" cap="none" normalizeH="0" baseline="0" dirty="0" smtClean="0">
                        <a:ln>
                          <a:noFill/>
                        </a:ln>
                        <a:solidFill>
                          <a:schemeClr val="tx1"/>
                        </a:solidFill>
                        <a:effectLst/>
                        <a:latin typeface="Arial Narrow" pitchFamily="34" charset="0"/>
                      </a:endParaRP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NI Vision Builder for Automated Inspection</a:t>
                      </a:r>
                    </a:p>
                    <a:p>
                      <a:pPr marL="230188" marR="0" lvl="0" indent="-230188" algn="l" defTabSz="879475"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Narrow" pitchFamily="34" charset="0"/>
                        </a:rPr>
                        <a:t> * NI-IMAQ for IEEE 1394</a:t>
                      </a:r>
                    </a:p>
                  </a:txBody>
                  <a:tcPr marL="87927" marR="87927" marT="43963" marB="4396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71112" name="Rectangle 40"/>
          <p:cNvSpPr>
            <a:spLocks noChangeArrowheads="1"/>
          </p:cNvSpPr>
          <p:nvPr/>
        </p:nvSpPr>
        <p:spPr bwMode="auto">
          <a:xfrm>
            <a:off x="2624138" y="7979483"/>
            <a:ext cx="1437526" cy="350393"/>
          </a:xfrm>
          <a:prstGeom prst="rect">
            <a:avLst/>
          </a:prstGeom>
          <a:noFill/>
          <a:ln w="12700" algn="ctr">
            <a:noFill/>
            <a:miter lim="800000"/>
            <a:headEnd/>
            <a:tailEnd/>
          </a:ln>
          <a:effectLst/>
        </p:spPr>
        <p:txBody>
          <a:bodyPr wrap="none" lIns="87924" tIns="43962" rIns="87924" bIns="43962">
            <a:spAutoFit/>
          </a:bodyPr>
          <a:lstStyle/>
          <a:p>
            <a:pPr defTabSz="879453"/>
            <a:r>
              <a:rPr lang="en-US" sz="1700" dirty="0" smtClean="0"/>
              <a:t>ni.com/toolkits</a:t>
            </a:r>
            <a:endParaRPr lang="en-US" sz="17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Rot="1" noChangeAspect="1" noChangeArrowheads="1" noTextEdit="1"/>
          </p:cNvSpPr>
          <p:nvPr>
            <p:ph type="sldImg"/>
          </p:nvPr>
        </p:nvSpPr>
        <p:spPr>
          <a:ln/>
        </p:spPr>
      </p:sp>
      <p:sp>
        <p:nvSpPr>
          <p:cNvPr id="899075" name="Rectangle 3"/>
          <p:cNvSpPr>
            <a:spLocks noGrp="1" noChangeArrowheads="1"/>
          </p:cNvSpPr>
          <p:nvPr>
            <p:ph type="body" idx="1"/>
          </p:nvPr>
        </p:nvSpPr>
        <p:spPr/>
        <p:txBody>
          <a:bodyPr/>
          <a:lstStyle/>
          <a:p>
            <a:r>
              <a:rPr lang="en-US" dirty="0">
                <a:cs typeface="Times New Roman" pitchFamily="18" charset="0"/>
              </a:rPr>
              <a:t>National Instruments LabVIEW is an industry-leading software tool for designing test, measurement, and control systems. Since its introduction in 1986, engineers and scientists worldwide who have relied on NI LabVIEW graphical development for projects throughout the product design cycle have gained improved quality, shorter time to market, and greater engineering and manufacturing efficiency. By using the integrated LabVIEW environment to interface with real-world signals, analyze data for meaningful information, and share results, you can boost productivity throughout your organization. Because LabVIEW has the flexibility of a programming language combined with built-in tools designed specifically for test, measurement, and control, you can create applications that range from simple temperature monitoring to sophisticated simulation and control systems. No matter what your project is, LabVIEW has </a:t>
            </a:r>
            <a:r>
              <a:rPr lang="en-US" dirty="0" smtClean="0">
                <a:cs typeface="Times New Roman" pitchFamily="18" charset="0"/>
              </a:rPr>
              <a:t>the necessary tools to </a:t>
            </a:r>
            <a:r>
              <a:rPr lang="en-US" dirty="0">
                <a:cs typeface="Times New Roman" pitchFamily="18" charset="0"/>
              </a:rPr>
              <a:t>make you successful quickly.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p:cNvSpPr>
            <a:spLocks noGrp="1" noRot="1" noChangeAspect="1" noChangeArrowheads="1" noTextEdit="1"/>
          </p:cNvSpPr>
          <p:nvPr>
            <p:ph type="sldImg"/>
          </p:nvPr>
        </p:nvSpPr>
        <p:spPr>
          <a:xfrm>
            <a:off x="841375" y="627063"/>
            <a:ext cx="5316538" cy="3987800"/>
          </a:xfrm>
          <a:ln/>
        </p:spPr>
      </p:sp>
      <p:sp>
        <p:nvSpPr>
          <p:cNvPr id="544771" name="Rectangle 3"/>
          <p:cNvSpPr>
            <a:spLocks noGrp="1" noChangeArrowheads="1"/>
          </p:cNvSpPr>
          <p:nvPr>
            <p:ph type="body" idx="1"/>
          </p:nvPr>
        </p:nvSpPr>
        <p:spPr>
          <a:xfrm>
            <a:off x="700088" y="4729163"/>
            <a:ext cx="5597525" cy="2762250"/>
          </a:xfrm>
          <a:noFill/>
          <a:ln/>
        </p:spPr>
        <p:txBody>
          <a:bodyPr/>
          <a:lstStyle/>
          <a:p>
            <a:pPr>
              <a:tabLst>
                <a:tab pos="228594" algn="l"/>
              </a:tabLst>
            </a:pPr>
            <a:r>
              <a:rPr lang="en-US" dirty="0">
                <a:cs typeface="Times New Roman" pitchFamily="18" charset="0"/>
              </a:rPr>
              <a:t>Use the buttons on top of the palette windows to navigate, search, and edit the palettes.</a:t>
            </a:r>
          </a:p>
          <a:p>
            <a:pPr>
              <a:tabLst>
                <a:tab pos="228594" algn="l"/>
              </a:tabLst>
            </a:pPr>
            <a:r>
              <a:rPr lang="en-US" dirty="0">
                <a:cs typeface="Times New Roman" pitchFamily="18" charset="0"/>
              </a:rPr>
              <a:t>You can search for controls, VIs, and functions that either contain certain words or start with certain words. </a:t>
            </a:r>
            <a:r>
              <a:rPr lang="en-US" dirty="0" smtClean="0">
                <a:cs typeface="Times New Roman" pitchFamily="18" charset="0"/>
              </a:rPr>
              <a:t>Double-clicking </a:t>
            </a:r>
            <a:r>
              <a:rPr lang="en-US" dirty="0">
                <a:cs typeface="Times New Roman" pitchFamily="18" charset="0"/>
              </a:rPr>
              <a:t>a search result opens the palette that contains the search result. You also can click and drag the name of the control, VI, or function directly to the front panel or block diagram.</a:t>
            </a:r>
          </a:p>
          <a:p>
            <a:pPr>
              <a:tabLst>
                <a:tab pos="228594" algn="l"/>
              </a:tabLst>
            </a:pPr>
            <a:endParaRPr lang="en-US" dirty="0">
              <a:latin typeface="Times" pitchFamily="18" charset="0"/>
            </a:endParaRPr>
          </a:p>
          <a:p>
            <a:pPr>
              <a:tabLst>
                <a:tab pos="228594" algn="l"/>
              </a:tabLst>
            </a:pPr>
            <a:r>
              <a:rPr lang="en-US" dirty="0">
                <a:latin typeface="Times" pitchFamily="18" charset="0"/>
              </a:rPr>
              <a:t>	</a:t>
            </a:r>
          </a:p>
          <a:p>
            <a:pPr>
              <a:tabLst>
                <a:tab pos="228594" algn="l"/>
              </a:tabLst>
            </a:pPr>
            <a:endParaRPr lang="en-US" dirty="0">
              <a:latin typeface="Times"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Rot="1" noChangeAspect="1" noChangeArrowheads="1" noTextEdit="1"/>
          </p:cNvSpPr>
          <p:nvPr>
            <p:ph type="sldImg"/>
          </p:nvPr>
        </p:nvSpPr>
        <p:spPr>
          <a:xfrm>
            <a:off x="841375" y="557213"/>
            <a:ext cx="5316538" cy="3987800"/>
          </a:xfrm>
          <a:ln/>
        </p:spPr>
      </p:sp>
      <p:sp>
        <p:nvSpPr>
          <p:cNvPr id="665603" name="Rectangle 3"/>
          <p:cNvSpPr>
            <a:spLocks noGrp="1" noChangeArrowheads="1"/>
          </p:cNvSpPr>
          <p:nvPr>
            <p:ph type="body" idx="1"/>
          </p:nvPr>
        </p:nvSpPr>
        <p:spPr>
          <a:xfrm>
            <a:off x="700089" y="4745869"/>
            <a:ext cx="5627687" cy="3789337"/>
          </a:xfrm>
          <a:noFill/>
          <a:ln/>
        </p:spPr>
        <p:txBody>
          <a:bodyPr/>
          <a:lstStyle/>
          <a:p>
            <a:pPr>
              <a:spcBef>
                <a:spcPts val="385"/>
              </a:spcBef>
              <a:spcAft>
                <a:spcPts val="0"/>
              </a:spcAft>
              <a:tabLst>
                <a:tab pos="228594" algn="l"/>
              </a:tabLst>
            </a:pPr>
            <a:r>
              <a:rPr lang="en-US" b="1" dirty="0">
                <a:cs typeface="Times New Roman" pitchFamily="18" charset="0"/>
              </a:rPr>
              <a:t>Creating </a:t>
            </a:r>
            <a:r>
              <a:rPr lang="en-US" b="1" dirty="0" err="1">
                <a:cs typeface="Times New Roman" pitchFamily="18" charset="0"/>
              </a:rPr>
              <a:t>SubVIs</a:t>
            </a:r>
            <a:endParaRPr lang="en-US" b="1" dirty="0">
              <a:cs typeface="Times New Roman" pitchFamily="18" charset="0"/>
            </a:endParaRPr>
          </a:p>
          <a:p>
            <a:pPr>
              <a:spcBef>
                <a:spcPts val="385"/>
              </a:spcBef>
              <a:spcAft>
                <a:spcPts val="0"/>
              </a:spcAft>
              <a:tabLst>
                <a:tab pos="228594" algn="l"/>
              </a:tabLst>
            </a:pPr>
            <a:r>
              <a:rPr lang="en-US" dirty="0">
                <a:cs typeface="Times New Roman" pitchFamily="18" charset="0"/>
              </a:rPr>
              <a:t>After you build a VI, you can use it in another VI. A VI called from the block diagram of another VI is called a </a:t>
            </a:r>
            <a:r>
              <a:rPr lang="en-US" dirty="0" err="1">
                <a:cs typeface="Times New Roman" pitchFamily="18" charset="0"/>
              </a:rPr>
              <a:t>subVI</a:t>
            </a:r>
            <a:r>
              <a:rPr lang="en-US" dirty="0">
                <a:cs typeface="Times New Roman" pitchFamily="18" charset="0"/>
              </a:rPr>
              <a:t>. You can reuse a </a:t>
            </a:r>
            <a:r>
              <a:rPr lang="en-US" dirty="0" err="1">
                <a:cs typeface="Times New Roman" pitchFamily="18" charset="0"/>
              </a:rPr>
              <a:t>subVI</a:t>
            </a:r>
            <a:r>
              <a:rPr lang="en-US" dirty="0">
                <a:cs typeface="Times New Roman" pitchFamily="18" charset="0"/>
              </a:rPr>
              <a:t> in other </a:t>
            </a:r>
            <a:r>
              <a:rPr lang="en-US" dirty="0" err="1">
                <a:cs typeface="Times New Roman" pitchFamily="18" charset="0"/>
              </a:rPr>
              <a:t>VIs.</a:t>
            </a:r>
            <a:r>
              <a:rPr lang="en-US" dirty="0">
                <a:cs typeface="Times New Roman" pitchFamily="18" charset="0"/>
              </a:rPr>
              <a:t> To create a </a:t>
            </a:r>
            <a:r>
              <a:rPr lang="en-US" dirty="0" err="1">
                <a:cs typeface="Times New Roman" pitchFamily="18" charset="0"/>
              </a:rPr>
              <a:t>subVI</a:t>
            </a:r>
            <a:r>
              <a:rPr lang="en-US" dirty="0">
                <a:cs typeface="Times New Roman" pitchFamily="18" charset="0"/>
              </a:rPr>
              <a:t>, you need to build a connector pane and create an icon.</a:t>
            </a:r>
          </a:p>
          <a:p>
            <a:pPr>
              <a:spcBef>
                <a:spcPts val="385"/>
              </a:spcBef>
              <a:spcAft>
                <a:spcPts val="0"/>
              </a:spcAft>
              <a:tabLst>
                <a:tab pos="228594" algn="l"/>
              </a:tabLst>
            </a:pPr>
            <a:r>
              <a:rPr lang="en-US" dirty="0">
                <a:cs typeface="Times New Roman" pitchFamily="18" charset="0"/>
              </a:rPr>
              <a:t>A </a:t>
            </a:r>
            <a:r>
              <a:rPr lang="en-US" dirty="0" err="1">
                <a:cs typeface="Times New Roman" pitchFamily="18" charset="0"/>
              </a:rPr>
              <a:t>subVI</a:t>
            </a:r>
            <a:r>
              <a:rPr lang="en-US" dirty="0">
                <a:cs typeface="Times New Roman" pitchFamily="18" charset="0"/>
              </a:rPr>
              <a:t> node corresponds to a subroutine call in text-based programming languages. A block diagram that contains several identical </a:t>
            </a:r>
            <a:r>
              <a:rPr lang="en-US" dirty="0" err="1">
                <a:cs typeface="Times New Roman" pitchFamily="18" charset="0"/>
              </a:rPr>
              <a:t>subVI</a:t>
            </a:r>
            <a:r>
              <a:rPr lang="en-US" dirty="0">
                <a:cs typeface="Times New Roman" pitchFamily="18" charset="0"/>
              </a:rPr>
              <a:t> nodes calls the same </a:t>
            </a:r>
            <a:r>
              <a:rPr lang="en-US" dirty="0" err="1">
                <a:cs typeface="Times New Roman" pitchFamily="18" charset="0"/>
              </a:rPr>
              <a:t>subVI</a:t>
            </a:r>
            <a:r>
              <a:rPr lang="en-US" dirty="0">
                <a:cs typeface="Times New Roman" pitchFamily="18" charset="0"/>
              </a:rPr>
              <a:t> several times.</a:t>
            </a:r>
          </a:p>
          <a:p>
            <a:pPr>
              <a:spcBef>
                <a:spcPts val="385"/>
              </a:spcBef>
              <a:spcAft>
                <a:spcPts val="0"/>
              </a:spcAft>
              <a:tabLst>
                <a:tab pos="228594" algn="l"/>
              </a:tabLst>
            </a:pPr>
            <a:r>
              <a:rPr lang="en-US" dirty="0">
                <a:cs typeface="Times New Roman" pitchFamily="18" charset="0"/>
              </a:rPr>
              <a:t>The </a:t>
            </a:r>
            <a:r>
              <a:rPr lang="en-US" dirty="0" err="1">
                <a:cs typeface="Times New Roman" pitchFamily="18" charset="0"/>
              </a:rPr>
              <a:t>subVI</a:t>
            </a:r>
            <a:r>
              <a:rPr lang="en-US" dirty="0">
                <a:cs typeface="Times New Roman" pitchFamily="18" charset="0"/>
              </a:rPr>
              <a:t> controls and indicators receive data from and return data to the block diagram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of </a:t>
            </a:r>
            <a:r>
              <a:rPr lang="en-US" dirty="0">
                <a:cs typeface="Times New Roman" pitchFamily="18" charset="0"/>
              </a:rPr>
              <a:t>the calling VI. Click the </a:t>
            </a:r>
            <a:r>
              <a:rPr lang="en-US" b="1" dirty="0">
                <a:cs typeface="Times New Roman" pitchFamily="18" charset="0"/>
              </a:rPr>
              <a:t>Select a VI</a:t>
            </a:r>
            <a:r>
              <a:rPr lang="en-US" dirty="0">
                <a:cs typeface="Times New Roman" pitchFamily="18" charset="0"/>
              </a:rPr>
              <a:t> icon or text on the </a:t>
            </a:r>
            <a:r>
              <a:rPr lang="en-US" b="1" dirty="0">
                <a:cs typeface="Times New Roman" pitchFamily="18" charset="0"/>
              </a:rPr>
              <a:t>Functions</a:t>
            </a:r>
            <a:r>
              <a:rPr lang="en-US" dirty="0">
                <a:cs typeface="Times New Roman" pitchFamily="18" charset="0"/>
              </a:rPr>
              <a:t> palette, navigate to and double-click </a:t>
            </a:r>
            <a:r>
              <a:rPr lang="en-US" dirty="0" smtClean="0">
                <a:cs typeface="Times New Roman" pitchFamily="18" charset="0"/>
              </a:rPr>
              <a:t>a </a:t>
            </a:r>
            <a:r>
              <a:rPr lang="en-US" dirty="0">
                <a:cs typeface="Times New Roman" pitchFamily="18" charset="0"/>
              </a:rPr>
              <a:t>VI, and place the VI on a block diagram to create a </a:t>
            </a:r>
            <a:r>
              <a:rPr lang="en-US" dirty="0" err="1">
                <a:cs typeface="Times New Roman" pitchFamily="18" charset="0"/>
              </a:rPr>
              <a:t>subVI</a:t>
            </a:r>
            <a:r>
              <a:rPr lang="en-US" dirty="0">
                <a:cs typeface="Times New Roman" pitchFamily="18" charset="0"/>
              </a:rPr>
              <a:t> call to that VI. </a:t>
            </a:r>
          </a:p>
          <a:p>
            <a:pPr>
              <a:spcBef>
                <a:spcPts val="385"/>
              </a:spcBef>
              <a:spcAft>
                <a:spcPts val="0"/>
              </a:spcAft>
              <a:tabLst>
                <a:tab pos="228594" algn="l"/>
              </a:tabLst>
            </a:pPr>
            <a:r>
              <a:rPr lang="en-US" dirty="0" smtClean="0">
                <a:cs typeface="Times New Roman" pitchFamily="18" charset="0"/>
              </a:rPr>
              <a:t>You can easily customize </a:t>
            </a:r>
            <a:r>
              <a:rPr lang="en-US" dirty="0" err="1" smtClean="0">
                <a:cs typeface="Times New Roman" pitchFamily="18" charset="0"/>
              </a:rPr>
              <a:t>subVI</a:t>
            </a:r>
            <a:r>
              <a:rPr lang="en-US" dirty="0" smtClean="0">
                <a:cs typeface="Times New Roman" pitchFamily="18" charset="0"/>
              </a:rPr>
              <a:t> </a:t>
            </a:r>
            <a:r>
              <a:rPr lang="en-US" dirty="0">
                <a:cs typeface="Times New Roman" pitchFamily="18" charset="0"/>
              </a:rPr>
              <a:t>input and output </a:t>
            </a:r>
            <a:r>
              <a:rPr lang="en-US" dirty="0" smtClean="0">
                <a:cs typeface="Times New Roman" pitchFamily="18" charset="0"/>
              </a:rPr>
              <a:t>terminals as well as the icon. </a:t>
            </a:r>
            <a:r>
              <a:rPr lang="en-US" dirty="0">
                <a:cs typeface="Times New Roman" pitchFamily="18" charset="0"/>
              </a:rPr>
              <a:t>Follow the instructions below to quickly create a </a:t>
            </a:r>
            <a:r>
              <a:rPr lang="en-US" dirty="0" err="1">
                <a:cs typeface="Times New Roman" pitchFamily="18" charset="0"/>
              </a:rPr>
              <a:t>subVI</a:t>
            </a:r>
            <a:r>
              <a:rPr lang="en-US" dirty="0">
                <a:cs typeface="Times New Roman" pitchFamily="18" charset="0"/>
              </a:rPr>
              <a:t>.</a:t>
            </a:r>
          </a:p>
          <a:p>
            <a:pPr>
              <a:spcBef>
                <a:spcPts val="385"/>
              </a:spcBef>
              <a:spcAft>
                <a:spcPts val="0"/>
              </a:spcAft>
              <a:tabLst>
                <a:tab pos="228594" algn="l"/>
              </a:tabLst>
            </a:pPr>
            <a:r>
              <a:rPr lang="en-US" b="1" dirty="0">
                <a:cs typeface="Times New Roman" pitchFamily="18" charset="0"/>
              </a:rPr>
              <a:t>Creating </a:t>
            </a:r>
            <a:r>
              <a:rPr lang="en-US" b="1" dirty="0" err="1">
                <a:cs typeface="Times New Roman" pitchFamily="18" charset="0"/>
              </a:rPr>
              <a:t>SubVIs</a:t>
            </a:r>
            <a:r>
              <a:rPr lang="en-US" b="1" dirty="0">
                <a:cs typeface="Times New Roman" pitchFamily="18" charset="0"/>
              </a:rPr>
              <a:t> from Sections of a VI</a:t>
            </a:r>
          </a:p>
          <a:p>
            <a:pPr>
              <a:spcBef>
                <a:spcPts val="385"/>
              </a:spcBef>
              <a:spcAft>
                <a:spcPts val="0"/>
              </a:spcAft>
              <a:tabLst>
                <a:tab pos="228594" algn="l"/>
              </a:tabLst>
            </a:pPr>
            <a:r>
              <a:rPr lang="en-US" dirty="0">
                <a:cs typeface="Times New Roman" pitchFamily="18" charset="0"/>
              </a:rPr>
              <a:t>Convert a section of a VI into a </a:t>
            </a:r>
            <a:r>
              <a:rPr lang="en-US" dirty="0" err="1">
                <a:cs typeface="Times New Roman" pitchFamily="18" charset="0"/>
              </a:rPr>
              <a:t>subVI</a:t>
            </a:r>
            <a:r>
              <a:rPr lang="en-US" dirty="0">
                <a:cs typeface="Times New Roman" pitchFamily="18" charset="0"/>
              </a:rPr>
              <a:t> by using the Positioning tool to select the section of the block diagram you want to reuse and selecting </a:t>
            </a:r>
            <a:r>
              <a:rPr lang="en-US" b="1" dirty="0" err="1">
                <a:cs typeface="Times New Roman" pitchFamily="18" charset="0"/>
              </a:rPr>
              <a:t>Edit»Create</a:t>
            </a:r>
            <a:r>
              <a:rPr lang="en-US" b="1" dirty="0">
                <a:cs typeface="Times New Roman" pitchFamily="18" charset="0"/>
              </a:rPr>
              <a:t> </a:t>
            </a:r>
            <a:r>
              <a:rPr lang="en-US" b="1" dirty="0" err="1">
                <a:cs typeface="Times New Roman" pitchFamily="18" charset="0"/>
              </a:rPr>
              <a:t>SubVI</a:t>
            </a:r>
            <a:r>
              <a:rPr lang="en-US" dirty="0">
                <a:cs typeface="Times New Roman" pitchFamily="18" charset="0"/>
              </a:rPr>
              <a:t>. An icon for the new </a:t>
            </a:r>
            <a:r>
              <a:rPr lang="en-US" dirty="0" err="1">
                <a:cs typeface="Times New Roman" pitchFamily="18" charset="0"/>
              </a:rPr>
              <a:t>subVI</a:t>
            </a:r>
            <a:r>
              <a:rPr lang="en-US" dirty="0">
                <a:cs typeface="Times New Roman" pitchFamily="18" charset="0"/>
              </a:rPr>
              <a:t> replaces the selected section of the block diagram. LabVIEW creates controls and indicators for the new </a:t>
            </a:r>
            <a:r>
              <a:rPr lang="en-US" dirty="0" err="1">
                <a:cs typeface="Times New Roman" pitchFamily="18" charset="0"/>
              </a:rPr>
              <a:t>subVI</a:t>
            </a:r>
            <a:r>
              <a:rPr lang="en-US" dirty="0">
                <a:cs typeface="Times New Roman" pitchFamily="18" charset="0"/>
              </a:rPr>
              <a:t>, automatically configures the connector pane based on the number of control and indicator terminals you selected, and wires the </a:t>
            </a:r>
            <a:r>
              <a:rPr lang="en-US" dirty="0" err="1">
                <a:cs typeface="Times New Roman" pitchFamily="18" charset="0"/>
              </a:rPr>
              <a:t>subVI</a:t>
            </a:r>
            <a:r>
              <a:rPr lang="en-US" dirty="0">
                <a:cs typeface="Times New Roman" pitchFamily="18" charset="0"/>
              </a:rPr>
              <a:t> to the existing wires. </a:t>
            </a:r>
          </a:p>
          <a:p>
            <a:pPr>
              <a:spcBef>
                <a:spcPts val="385"/>
              </a:spcBef>
              <a:spcAft>
                <a:spcPts val="0"/>
              </a:spcAft>
              <a:tabLst>
                <a:tab pos="228594" algn="l"/>
              </a:tabLst>
            </a:pPr>
            <a:r>
              <a:rPr lang="en-US" dirty="0">
                <a:cs typeface="Times New Roman" pitchFamily="18" charset="0"/>
              </a:rPr>
              <a:t>See </a:t>
            </a:r>
            <a:r>
              <a:rPr lang="en-US" b="1" dirty="0" err="1">
                <a:cs typeface="Times New Roman" pitchFamily="18" charset="0"/>
              </a:rPr>
              <a:t>Help»Search</a:t>
            </a:r>
            <a:r>
              <a:rPr lang="en-US" b="1" dirty="0">
                <a:cs typeface="Times New Roman" pitchFamily="18" charset="0"/>
              </a:rPr>
              <a:t> the LabVIEW Help…»</a:t>
            </a:r>
            <a:r>
              <a:rPr lang="en-US" b="1" dirty="0" err="1">
                <a:cs typeface="Times New Roman" pitchFamily="18" charset="0"/>
              </a:rPr>
              <a:t>SubVIs</a:t>
            </a:r>
            <a:r>
              <a:rPr lang="en-US" dirty="0">
                <a:cs typeface="Times New Roman" pitchFamily="18" charset="0"/>
              </a:rPr>
              <a:t> for more information.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Rot="1" noChangeAspect="1" noChangeArrowheads="1" noTextEdit="1"/>
          </p:cNvSpPr>
          <p:nvPr>
            <p:ph type="sldImg"/>
          </p:nvPr>
        </p:nvSpPr>
        <p:spPr>
          <a:xfrm>
            <a:off x="841375" y="627063"/>
            <a:ext cx="5316538" cy="3987800"/>
          </a:xfrm>
          <a:ln/>
        </p:spPr>
      </p:sp>
      <p:sp>
        <p:nvSpPr>
          <p:cNvPr id="673795" name="Rectangle 3"/>
          <p:cNvSpPr>
            <a:spLocks noGrp="1" noChangeArrowheads="1"/>
          </p:cNvSpPr>
          <p:nvPr>
            <p:ph type="body" idx="1"/>
          </p:nvPr>
        </p:nvSpPr>
        <p:spPr>
          <a:xfrm>
            <a:off x="700088" y="4729163"/>
            <a:ext cx="5597525" cy="4170362"/>
          </a:xfrm>
          <a:noFill/>
          <a:ln/>
        </p:spPr>
        <p:txBody>
          <a:bodyPr/>
          <a:lstStyle/>
          <a:p>
            <a:r>
              <a:rPr lang="en-US" dirty="0">
                <a:cs typeface="Times New Roman" pitchFamily="18" charset="0"/>
              </a:rPr>
              <a:t>A </a:t>
            </a:r>
            <a:r>
              <a:rPr lang="en-US" dirty="0" err="1">
                <a:cs typeface="Times New Roman" pitchFamily="18" charset="0"/>
              </a:rPr>
              <a:t>subVI</a:t>
            </a:r>
            <a:r>
              <a:rPr lang="en-US" dirty="0">
                <a:cs typeface="Times New Roman" pitchFamily="18" charset="0"/>
              </a:rPr>
              <a:t> node corresponds to a subroutine call in text-based programming languages. The node is not the </a:t>
            </a:r>
            <a:r>
              <a:rPr lang="en-US" dirty="0" err="1">
                <a:cs typeface="Times New Roman" pitchFamily="18" charset="0"/>
              </a:rPr>
              <a:t>subVI</a:t>
            </a:r>
            <a:r>
              <a:rPr lang="en-US" dirty="0">
                <a:cs typeface="Times New Roman" pitchFamily="18" charset="0"/>
              </a:rPr>
              <a:t> itself, just as a subroutine call statement in a program is not the subroutine itself. A block diagram that contains several identical </a:t>
            </a:r>
            <a:r>
              <a:rPr lang="en-US" dirty="0" err="1">
                <a:cs typeface="Times New Roman" pitchFamily="18" charset="0"/>
              </a:rPr>
              <a:t>subVI</a:t>
            </a:r>
            <a:r>
              <a:rPr lang="en-US" dirty="0">
                <a:cs typeface="Times New Roman" pitchFamily="18" charset="0"/>
              </a:rPr>
              <a:t> nodes calls the same </a:t>
            </a:r>
            <a:r>
              <a:rPr lang="en-US" dirty="0" err="1">
                <a:cs typeface="Times New Roman" pitchFamily="18" charset="0"/>
              </a:rPr>
              <a:t>subVI</a:t>
            </a:r>
            <a:r>
              <a:rPr lang="en-US" dirty="0">
                <a:cs typeface="Times New Roman" pitchFamily="18" charset="0"/>
              </a:rPr>
              <a:t> several times.</a:t>
            </a:r>
          </a:p>
          <a:p>
            <a:r>
              <a:rPr lang="en-US" dirty="0">
                <a:cs typeface="Times New Roman" pitchFamily="18" charset="0"/>
              </a:rPr>
              <a:t>The modular approach makes applications easier to debug and maintain.</a:t>
            </a:r>
          </a:p>
          <a:p>
            <a:r>
              <a:rPr lang="en-US" dirty="0">
                <a:cs typeface="Times New Roman" pitchFamily="18" charset="0"/>
              </a:rPr>
              <a:t>The functionality of the </a:t>
            </a:r>
            <a:r>
              <a:rPr lang="en-US" dirty="0" err="1">
                <a:cs typeface="Times New Roman" pitchFamily="18" charset="0"/>
              </a:rPr>
              <a:t>subVI</a:t>
            </a:r>
            <a:r>
              <a:rPr lang="en-US" dirty="0">
                <a:cs typeface="Times New Roman" pitchFamily="18" charset="0"/>
              </a:rPr>
              <a:t> does not matter for this example. The important point is the passing of two numeric inputs and one numeric output.</a:t>
            </a:r>
          </a:p>
          <a:p>
            <a:endParaRPr lang="en-US" dirty="0">
              <a:latin typeface="Times" pitchFamily="18" charset="0"/>
            </a:endParaRPr>
          </a:p>
          <a:p>
            <a:endParaRPr lang="en-US" dirty="0">
              <a:latin typeface="Times"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body" idx="1"/>
          </p:nvPr>
        </p:nvSpPr>
        <p:spPr>
          <a:xfrm>
            <a:off x="931864" y="606425"/>
            <a:ext cx="5141912" cy="7942263"/>
          </a:xfrm>
        </p:spPr>
        <p:txBody>
          <a:bodyPr/>
          <a:lstStyle/>
          <a:p>
            <a:pPr marL="228594" indent="-228594"/>
            <a:r>
              <a:rPr lang="en-US" sz="1300" b="1" dirty="0">
                <a:latin typeface="Arial Narrow" pitchFamily="34" charset="0"/>
              </a:rPr>
              <a:t>Exercise 3.1 – Analysis (</a:t>
            </a:r>
            <a:r>
              <a:rPr lang="en-US" sz="1300" b="1" dirty="0" smtClean="0">
                <a:latin typeface="Arial Narrow" pitchFamily="34" charset="0"/>
              </a:rPr>
              <a:t>Tracks </a:t>
            </a:r>
            <a:r>
              <a:rPr lang="en-US" sz="1300" b="1" dirty="0">
                <a:latin typeface="Arial Narrow" pitchFamily="34" charset="0"/>
              </a:rPr>
              <a:t>A, B, </a:t>
            </a:r>
            <a:r>
              <a:rPr lang="en-US" sz="1300" b="1" dirty="0" smtClean="0">
                <a:latin typeface="Arial Narrow" pitchFamily="34" charset="0"/>
              </a:rPr>
              <a:t>and </a:t>
            </a:r>
            <a:r>
              <a:rPr lang="en-US" sz="1300" b="1" dirty="0">
                <a:latin typeface="Arial Narrow" pitchFamily="34" charset="0"/>
              </a:rPr>
              <a:t>C)</a:t>
            </a:r>
          </a:p>
          <a:p>
            <a:pPr marL="228594" indent="-228594"/>
            <a:endParaRPr lang="en-US" dirty="0">
              <a:latin typeface="Times" pitchFamily="18" charset="0"/>
            </a:endParaRPr>
          </a:p>
          <a:p>
            <a:r>
              <a:rPr lang="en-US" dirty="0" smtClean="0">
                <a:cs typeface="Times New Roman" pitchFamily="18" charset="0"/>
              </a:rPr>
              <a:t>Create </a:t>
            </a:r>
            <a:r>
              <a:rPr lang="en-US" dirty="0">
                <a:cs typeface="Times New Roman" pitchFamily="18" charset="0"/>
              </a:rPr>
              <a:t>a VI that produces a sine wave with a specified frequency and displays </a:t>
            </a:r>
            <a:r>
              <a:rPr lang="en-US" dirty="0" smtClean="0">
                <a:cs typeface="Times New Roman" pitchFamily="18" charset="0"/>
              </a:rPr>
              <a:t>the data on </a:t>
            </a:r>
            <a:r>
              <a:rPr lang="en-US" dirty="0">
                <a:cs typeface="Times New Roman" pitchFamily="18" charset="0"/>
              </a:rPr>
              <a:t>a </a:t>
            </a:r>
            <a:r>
              <a:rPr lang="en-US" dirty="0" smtClean="0">
                <a:cs typeface="Times New Roman" pitchFamily="18" charset="0"/>
              </a:rPr>
              <a:t>waveform chart </a:t>
            </a:r>
            <a:r>
              <a:rPr lang="en-US" dirty="0">
                <a:cs typeface="Times New Roman" pitchFamily="18" charset="0"/>
              </a:rPr>
              <a:t>until stopped by the user. </a:t>
            </a:r>
          </a:p>
          <a:p>
            <a:pPr marL="228594" indent="-228594">
              <a:buFontTx/>
              <a:buAutoNum type="arabicPeriod"/>
            </a:pPr>
            <a:r>
              <a:rPr lang="en-US" dirty="0">
                <a:cs typeface="Times New Roman" pitchFamily="18" charset="0"/>
              </a:rPr>
              <a:t>Open a blank VI from the Getting Started screen. </a:t>
            </a:r>
          </a:p>
          <a:p>
            <a:pPr marL="228594" indent="-228594">
              <a:buFontTx/>
              <a:buAutoNum type="arabicPeriod"/>
            </a:pPr>
            <a:r>
              <a:rPr lang="en-US" dirty="0">
                <a:cs typeface="Times New Roman" pitchFamily="18" charset="0"/>
              </a:rPr>
              <a:t>Place a chart on the front panel. Right-click to open the </a:t>
            </a:r>
            <a:r>
              <a:rPr lang="en-US" b="1" dirty="0" smtClean="0">
                <a:cs typeface="Times New Roman" pitchFamily="18" charset="0"/>
              </a:rPr>
              <a:t>Controls</a:t>
            </a:r>
            <a:r>
              <a:rPr lang="en-US" dirty="0" smtClean="0">
                <a:cs typeface="Times New Roman" pitchFamily="18" charset="0"/>
              </a:rPr>
              <a:t> </a:t>
            </a:r>
            <a:r>
              <a:rPr lang="en-US" dirty="0">
                <a:cs typeface="Times New Roman" pitchFamily="18" charset="0"/>
              </a:rPr>
              <a:t>palette and select </a:t>
            </a:r>
            <a:r>
              <a:rPr lang="en-US" b="1" dirty="0" err="1">
                <a:cs typeface="Times New Roman" pitchFamily="18" charset="0"/>
              </a:rPr>
              <a:t>Controls»Modern»Graph»Waveform</a:t>
            </a:r>
            <a:r>
              <a:rPr lang="en-US" b="1" dirty="0">
                <a:cs typeface="Times New Roman" pitchFamily="18" charset="0"/>
              </a:rPr>
              <a:t> Chart</a:t>
            </a:r>
            <a:r>
              <a:rPr lang="en-US" dirty="0">
                <a:cs typeface="Times New Roman" pitchFamily="18" charset="0"/>
              </a:rPr>
              <a:t>. </a:t>
            </a:r>
          </a:p>
          <a:p>
            <a:pPr marL="228594" indent="-228594">
              <a:buFontTx/>
              <a:buAutoNum type="arabicPeriod"/>
            </a:pPr>
            <a:r>
              <a:rPr lang="en-US" dirty="0">
                <a:cs typeface="Times New Roman" pitchFamily="18" charset="0"/>
              </a:rPr>
              <a:t>Place a dial control on the front panel. From the </a:t>
            </a:r>
            <a:r>
              <a:rPr lang="en-US" b="1" dirty="0" smtClean="0">
                <a:cs typeface="Times New Roman" pitchFamily="18" charset="0"/>
              </a:rPr>
              <a:t>Controls</a:t>
            </a:r>
            <a:r>
              <a:rPr lang="en-US" dirty="0" smtClean="0">
                <a:cs typeface="Times New Roman" pitchFamily="18" charset="0"/>
              </a:rPr>
              <a:t> </a:t>
            </a:r>
            <a:r>
              <a:rPr lang="en-US" dirty="0">
                <a:cs typeface="Times New Roman" pitchFamily="18" charset="0"/>
              </a:rPr>
              <a:t>palette, select </a:t>
            </a:r>
            <a:r>
              <a:rPr lang="en-US" b="1" dirty="0" smtClean="0">
                <a:cs typeface="Times New Roman" pitchFamily="18" charset="0"/>
              </a:rPr>
              <a:t>Controls»</a:t>
            </a:r>
            <a:br>
              <a:rPr lang="en-US" b="1" dirty="0" smtClean="0">
                <a:cs typeface="Times New Roman" pitchFamily="18" charset="0"/>
              </a:rPr>
            </a:br>
            <a:r>
              <a:rPr lang="en-US" b="1" dirty="0" err="1" smtClean="0">
                <a:cs typeface="Times New Roman" pitchFamily="18" charset="0"/>
              </a:rPr>
              <a:t>Modern»Numeric»Dial</a:t>
            </a:r>
            <a:r>
              <a:rPr lang="en-US" dirty="0">
                <a:cs typeface="Times New Roman" pitchFamily="18" charset="0"/>
              </a:rPr>
              <a:t>. Notice that when you first place the control on the front panel, the label text is highlighted. While this text is highlighted, type </a:t>
            </a:r>
            <a:r>
              <a:rPr lang="en-US" sz="1000" dirty="0" smtClean="0">
                <a:latin typeface="Courier New" pitchFamily="49" charset="0"/>
                <a:cs typeface="Courier New" pitchFamily="49" charset="0"/>
              </a:rPr>
              <a:t>Frequency In </a:t>
            </a:r>
            <a:r>
              <a:rPr lang="en-US" dirty="0">
                <a:cs typeface="Times New Roman" pitchFamily="18" charset="0"/>
              </a:rPr>
              <a:t>to give a name to this control. </a:t>
            </a:r>
          </a:p>
          <a:p>
            <a:pPr marL="228594" indent="-228594">
              <a:buFontTx/>
              <a:buAutoNum type="arabicPeriod"/>
            </a:pPr>
            <a:r>
              <a:rPr lang="en-US" dirty="0">
                <a:cs typeface="Times New Roman" pitchFamily="18" charset="0"/>
              </a:rPr>
              <a:t>Go to the block diagram (&lt;</a:t>
            </a:r>
            <a:r>
              <a:rPr lang="en-US" dirty="0" smtClean="0">
                <a:cs typeface="Times New Roman" pitchFamily="18" charset="0"/>
              </a:rPr>
              <a:t>Ctrl-E</a:t>
            </a:r>
            <a:r>
              <a:rPr lang="en-US" dirty="0">
                <a:cs typeface="Times New Roman" pitchFamily="18" charset="0"/>
              </a:rPr>
              <a:t>&gt;) and </a:t>
            </a:r>
            <a:r>
              <a:rPr lang="en-US" dirty="0" smtClean="0">
                <a:cs typeface="Times New Roman" pitchFamily="18" charset="0"/>
              </a:rPr>
              <a:t>put down a </a:t>
            </a:r>
            <a:r>
              <a:rPr lang="en-US" dirty="0" smtClean="0">
                <a:cs typeface="Times New Roman" pitchFamily="18" charset="0"/>
              </a:rPr>
              <a:t>While </a:t>
            </a:r>
            <a:r>
              <a:rPr lang="en-US" dirty="0" smtClean="0">
                <a:cs typeface="Times New Roman" pitchFamily="18" charset="0"/>
              </a:rPr>
              <a:t>Loop. </a:t>
            </a:r>
            <a:r>
              <a:rPr lang="en-US" dirty="0">
                <a:cs typeface="Times New Roman" pitchFamily="18" charset="0"/>
              </a:rPr>
              <a:t>Right-click to open the </a:t>
            </a:r>
            <a:r>
              <a:rPr lang="en-US" b="1" dirty="0" smtClean="0">
                <a:cs typeface="Times New Roman" pitchFamily="18" charset="0"/>
              </a:rPr>
              <a:t>Functions</a:t>
            </a:r>
            <a:r>
              <a:rPr lang="en-US" dirty="0" smtClean="0">
                <a:cs typeface="Times New Roman" pitchFamily="18" charset="0"/>
              </a:rPr>
              <a:t> </a:t>
            </a:r>
            <a:r>
              <a:rPr lang="en-US" dirty="0">
                <a:cs typeface="Times New Roman" pitchFamily="18" charset="0"/>
              </a:rPr>
              <a:t>palette and select </a:t>
            </a:r>
            <a:r>
              <a:rPr lang="en-US" b="1" dirty="0" err="1">
                <a:cs typeface="Times New Roman" pitchFamily="18" charset="0"/>
              </a:rPr>
              <a:t>Express»Execution</a:t>
            </a:r>
            <a:r>
              <a:rPr lang="en-US" b="1" dirty="0">
                <a:cs typeface="Times New Roman" pitchFamily="18" charset="0"/>
              </a:rPr>
              <a:t> </a:t>
            </a:r>
            <a:r>
              <a:rPr lang="en-US" b="1" dirty="0" err="1">
                <a:cs typeface="Times New Roman" pitchFamily="18" charset="0"/>
              </a:rPr>
              <a:t>Control»While</a:t>
            </a:r>
            <a:r>
              <a:rPr lang="en-US" b="1" dirty="0">
                <a:cs typeface="Times New Roman" pitchFamily="18" charset="0"/>
              </a:rPr>
              <a:t> Loop</a:t>
            </a:r>
            <a:r>
              <a:rPr lang="en-US" dirty="0">
                <a:cs typeface="Times New Roman" pitchFamily="18" charset="0"/>
              </a:rPr>
              <a:t>. Click and drag on the block diagram to make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 </a:t>
            </a:r>
            <a:r>
              <a:rPr lang="en-US" dirty="0">
                <a:cs typeface="Times New Roman" pitchFamily="18" charset="0"/>
              </a:rPr>
              <a:t>the correct size. Select the waveform chart and dial and drag them inside the W</a:t>
            </a:r>
            <a:r>
              <a:rPr lang="en-US" dirty="0" smtClean="0">
                <a:cs typeface="Times New Roman" pitchFamily="18" charset="0"/>
              </a:rPr>
              <a:t>hile Loop </a:t>
            </a:r>
            <a:r>
              <a:rPr lang="en-US" dirty="0">
                <a:cs typeface="Times New Roman" pitchFamily="18" charset="0"/>
              </a:rPr>
              <a:t>if they are not already. Notice that a </a:t>
            </a:r>
            <a:r>
              <a:rPr lang="en-US" b="1" dirty="0" smtClean="0">
                <a:cs typeface="Times New Roman" pitchFamily="18" charset="0"/>
              </a:rPr>
              <a:t>Stop</a:t>
            </a:r>
            <a:r>
              <a:rPr lang="en-US" dirty="0" smtClean="0">
                <a:cs typeface="Times New Roman" pitchFamily="18" charset="0"/>
              </a:rPr>
              <a:t> </a:t>
            </a:r>
            <a:r>
              <a:rPr lang="en-US" dirty="0">
                <a:cs typeface="Times New Roman" pitchFamily="18" charset="0"/>
              </a:rPr>
              <a:t>button is already connected to the conditional terminal of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a:t>
            </a:r>
            <a:r>
              <a:rPr lang="en-US" dirty="0">
                <a:cs typeface="Times New Roman" pitchFamily="18" charset="0"/>
              </a:rPr>
              <a:t>. </a:t>
            </a:r>
          </a:p>
          <a:p>
            <a:pPr marL="228594" indent="-228594"/>
            <a:endParaRPr lang="en-US" dirty="0">
              <a:cs typeface="Times New Roman" pitchFamily="18" charset="0"/>
            </a:endParaRPr>
          </a:p>
          <a:p>
            <a:pPr marL="228594" indent="-228594">
              <a:buFontTx/>
              <a:buAutoNum type="arabicPeriod"/>
            </a:pPr>
            <a:endParaRPr lang="en-US" dirty="0">
              <a:cs typeface="Times New Roman" pitchFamily="18" charset="0"/>
            </a:endParaRPr>
          </a:p>
          <a:p>
            <a:pPr marL="228594" indent="-228594">
              <a:buFontTx/>
              <a:buAutoNum type="arabicPeriod"/>
            </a:pPr>
            <a:endParaRPr lang="en-US" dirty="0">
              <a:cs typeface="Times New Roman" pitchFamily="18" charset="0"/>
            </a:endParaRPr>
          </a:p>
          <a:p>
            <a:pPr marL="219845" indent="-219845">
              <a:buFontTx/>
              <a:buAutoNum type="arabicPeriod"/>
            </a:pPr>
            <a:r>
              <a:rPr lang="en-US" dirty="0">
                <a:cs typeface="Times New Roman" pitchFamily="18" charset="0"/>
              </a:rPr>
              <a:t>Place the Simulate Signal Express VI on the block diagram. From the </a:t>
            </a:r>
            <a:r>
              <a:rPr lang="en-US" b="1" dirty="0" smtClean="0">
                <a:cs typeface="Times New Roman" pitchFamily="18" charset="0"/>
              </a:rPr>
              <a:t>Functions</a:t>
            </a:r>
            <a:r>
              <a:rPr lang="en-US" dirty="0" smtClean="0">
                <a:cs typeface="Times New Roman" pitchFamily="18" charset="0"/>
              </a:rPr>
              <a:t> </a:t>
            </a:r>
            <a:r>
              <a:rPr lang="en-US" dirty="0">
                <a:cs typeface="Times New Roman" pitchFamily="18" charset="0"/>
              </a:rPr>
              <a:t>palette, select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Analysis»Simulate</a:t>
            </a:r>
            <a:r>
              <a:rPr lang="en-US" b="1" dirty="0">
                <a:cs typeface="Times New Roman" pitchFamily="18" charset="0"/>
              </a:rPr>
              <a:t> Signal </a:t>
            </a:r>
            <a:r>
              <a:rPr lang="en-US" dirty="0">
                <a:cs typeface="Times New Roman" pitchFamily="18" charset="0"/>
              </a:rPr>
              <a:t>and place it on the block diagram inside the </a:t>
            </a:r>
            <a:r>
              <a:rPr lang="en-US" dirty="0" smtClean="0">
                <a:cs typeface="Times New Roman" pitchFamily="18" charset="0"/>
              </a:rPr>
              <a:t>While Loop</a:t>
            </a:r>
            <a:r>
              <a:rPr lang="en-US" dirty="0">
                <a:cs typeface="Times New Roman" pitchFamily="18" charset="0"/>
              </a:rPr>
              <a:t>. In the configuration window under Timing, choose “Simulate acquisition timing.”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28594" indent="-228594"/>
            <a:endParaRPr lang="en-US" dirty="0">
              <a:cs typeface="Times New Roman" pitchFamily="18" charset="0"/>
            </a:endParaRPr>
          </a:p>
          <a:p>
            <a:pPr marL="228594" indent="-228594">
              <a:buFontTx/>
              <a:buAutoNum type="arabicPeriod"/>
            </a:pPr>
            <a:endParaRPr lang="en-US" dirty="0">
              <a:cs typeface="Times New Roman" pitchFamily="18" charset="0"/>
            </a:endParaRPr>
          </a:p>
          <a:p>
            <a:pPr marL="228594" indent="-228594"/>
            <a:endParaRPr lang="en-US" dirty="0" smtClean="0">
              <a:cs typeface="Times New Roman" pitchFamily="18" charset="0"/>
            </a:endParaRPr>
          </a:p>
          <a:p>
            <a:pPr marL="228594" indent="-228594"/>
            <a:endParaRPr lang="en-US" dirty="0">
              <a:cs typeface="Times New Roman" pitchFamily="18" charset="0"/>
            </a:endParaRPr>
          </a:p>
          <a:p>
            <a:pPr marL="228594" indent="-228594"/>
            <a:r>
              <a:rPr lang="en-US" dirty="0">
                <a:cs typeface="Times New Roman" pitchFamily="18" charset="0"/>
              </a:rPr>
              <a:t/>
            </a:r>
            <a:br>
              <a:rPr lang="en-US" dirty="0">
                <a:cs typeface="Times New Roman" pitchFamily="18" charset="0"/>
              </a:rPr>
            </a:br>
            <a:endParaRPr lang="en-US" dirty="0">
              <a:cs typeface="Times New Roman" pitchFamily="18" charset="0"/>
            </a:endParaRPr>
          </a:p>
          <a:p>
            <a:pPr marL="219845" indent="-219845"/>
            <a:r>
              <a:rPr lang="en-US" dirty="0">
                <a:cs typeface="Times New Roman" pitchFamily="18" charset="0"/>
              </a:rPr>
              <a:t>6. 	Place a Tone Measurements Express VI on the block diagram (</a:t>
            </a:r>
            <a:r>
              <a:rPr lang="en-US" b="1" dirty="0" err="1">
                <a:cs typeface="Times New Roman" pitchFamily="18" charset="0"/>
              </a:rPr>
              <a:t>Express»Signal</a:t>
            </a:r>
            <a:r>
              <a:rPr lang="en-US" b="1" dirty="0">
                <a:cs typeface="Times New Roman" pitchFamily="18" charset="0"/>
              </a:rPr>
              <a:t> </a:t>
            </a:r>
            <a:r>
              <a:rPr lang="en-US" b="1" dirty="0" err="1" smtClean="0">
                <a:cs typeface="Times New Roman" pitchFamily="18" charset="0"/>
              </a:rPr>
              <a:t>Analysis</a:t>
            </a:r>
            <a:r>
              <a:rPr lang="en-US" dirty="0" err="1" smtClean="0">
                <a:cs typeface="Times New Roman" pitchFamily="18" charset="0"/>
              </a:rPr>
              <a:t>»</a:t>
            </a:r>
            <a:r>
              <a:rPr lang="en-US" b="1" dirty="0" err="1" smtClean="0">
                <a:cs typeface="Times New Roman" pitchFamily="18" charset="0"/>
              </a:rPr>
              <a:t>Tone</a:t>
            </a:r>
            <a:r>
              <a:rPr lang="en-US" b="1" dirty="0" smtClean="0">
                <a:cs typeface="Times New Roman" pitchFamily="18" charset="0"/>
              </a:rPr>
              <a:t>). </a:t>
            </a:r>
            <a:r>
              <a:rPr lang="en-US" dirty="0" smtClean="0">
                <a:cs typeface="Times New Roman" pitchFamily="18" charset="0"/>
              </a:rPr>
              <a:t>In </a:t>
            </a:r>
            <a:r>
              <a:rPr lang="en-US" dirty="0">
                <a:cs typeface="Times New Roman" pitchFamily="18" charset="0"/>
              </a:rPr>
              <a:t>the configuration window, choose </a:t>
            </a:r>
            <a:r>
              <a:rPr lang="en-US" b="1" dirty="0">
                <a:cs typeface="Times New Roman" pitchFamily="18" charset="0"/>
              </a:rPr>
              <a:t>Amplitude</a:t>
            </a:r>
            <a:r>
              <a:rPr lang="en-US" dirty="0">
                <a:cs typeface="Times New Roman" pitchFamily="18" charset="0"/>
              </a:rPr>
              <a:t> and </a:t>
            </a:r>
            <a:r>
              <a:rPr lang="en-US" b="1" dirty="0">
                <a:cs typeface="Times New Roman" pitchFamily="18" charset="0"/>
              </a:rPr>
              <a:t>Frequency</a:t>
            </a:r>
            <a:r>
              <a:rPr lang="en-US" dirty="0">
                <a:cs typeface="Times New Roman" pitchFamily="18" charset="0"/>
              </a:rPr>
              <a:t> measurements in the Single Tone Measurements section.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28594" indent="-228594"/>
            <a:endParaRPr lang="en-US" dirty="0">
              <a:latin typeface="Times" pitchFamily="18" charset="0"/>
              <a:cs typeface="Times New Roman" pitchFamily="18" charset="0"/>
            </a:endParaRPr>
          </a:p>
          <a:p>
            <a:pPr marL="228594" indent="-228594"/>
            <a:endParaRPr lang="en-US" dirty="0">
              <a:latin typeface="Times" pitchFamily="18" charset="0"/>
              <a:cs typeface="Times New Roman" pitchFamily="18" charset="0"/>
            </a:endParaRPr>
          </a:p>
        </p:txBody>
      </p:sp>
      <p:pic>
        <p:nvPicPr>
          <p:cNvPr id="805892" name="Picture 4"/>
          <p:cNvPicPr>
            <a:picLocks noChangeAspect="1" noChangeArrowheads="1"/>
          </p:cNvPicPr>
          <p:nvPr/>
        </p:nvPicPr>
        <p:blipFill>
          <a:blip r:embed="rId3"/>
          <a:srcRect/>
          <a:stretch>
            <a:fillRect/>
          </a:stretch>
        </p:blipFill>
        <p:spPr bwMode="auto">
          <a:xfrm>
            <a:off x="2769923" y="5368925"/>
            <a:ext cx="927100" cy="942975"/>
          </a:xfrm>
          <a:prstGeom prst="rect">
            <a:avLst/>
          </a:prstGeom>
          <a:noFill/>
        </p:spPr>
      </p:pic>
      <p:pic>
        <p:nvPicPr>
          <p:cNvPr id="805893" name="Picture 5"/>
          <p:cNvPicPr>
            <a:picLocks noChangeAspect="1" noChangeArrowheads="1"/>
          </p:cNvPicPr>
          <p:nvPr/>
        </p:nvPicPr>
        <p:blipFill>
          <a:blip r:embed="rId4"/>
          <a:srcRect/>
          <a:stretch>
            <a:fillRect/>
          </a:stretch>
        </p:blipFill>
        <p:spPr bwMode="auto">
          <a:xfrm>
            <a:off x="2806370" y="7165729"/>
            <a:ext cx="923925" cy="1168400"/>
          </a:xfrm>
          <a:prstGeom prst="rect">
            <a:avLst/>
          </a:prstGeom>
          <a:noFill/>
        </p:spPr>
      </p:pic>
      <p:pic>
        <p:nvPicPr>
          <p:cNvPr id="805899" name="Picture 11"/>
          <p:cNvPicPr>
            <a:picLocks noChangeAspect="1" noChangeArrowheads="1"/>
          </p:cNvPicPr>
          <p:nvPr/>
        </p:nvPicPr>
        <p:blipFill>
          <a:blip r:embed="rId5"/>
          <a:srcRect/>
          <a:stretch>
            <a:fillRect/>
          </a:stretch>
        </p:blipFill>
        <p:spPr bwMode="auto">
          <a:xfrm>
            <a:off x="3025048" y="3873500"/>
            <a:ext cx="600075" cy="560388"/>
          </a:xfrm>
          <a:prstGeom prst="rect">
            <a:avLst/>
          </a:prstGeom>
          <a:noFill/>
          <a:ln w="12700" algn="ctr">
            <a:noFill/>
            <a:miter lim="800000"/>
            <a:headEnd/>
            <a:tailEnd/>
          </a:ln>
          <a:effectLst/>
        </p:spPr>
      </p:pic>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body" idx="1"/>
          </p:nvPr>
        </p:nvSpPr>
        <p:spPr>
          <a:xfrm>
            <a:off x="931863" y="646113"/>
            <a:ext cx="5133975" cy="4136546"/>
          </a:xfrm>
        </p:spPr>
        <p:txBody>
          <a:bodyPr/>
          <a:lstStyle/>
          <a:p>
            <a:pPr marL="219845" indent="-219845">
              <a:tabLst>
                <a:tab pos="457189" algn="l"/>
              </a:tabLst>
            </a:pPr>
            <a:r>
              <a:rPr lang="en-US" dirty="0">
                <a:latin typeface="Times" pitchFamily="18" charset="0"/>
                <a:cs typeface="Times New Roman" pitchFamily="18" charset="0"/>
              </a:rPr>
              <a:t>7</a:t>
            </a:r>
            <a:r>
              <a:rPr lang="en-US" dirty="0" smtClean="0">
                <a:latin typeface="Times" pitchFamily="18" charset="0"/>
                <a:cs typeface="Times New Roman" pitchFamily="18" charset="0"/>
              </a:rPr>
              <a:t>.	</a:t>
            </a:r>
            <a:r>
              <a:rPr lang="en-US" dirty="0" smtClean="0">
                <a:cs typeface="Times New Roman" pitchFamily="18" charset="0"/>
              </a:rPr>
              <a:t>Make </a:t>
            </a:r>
            <a:r>
              <a:rPr lang="en-US" dirty="0">
                <a:cs typeface="Times New Roman" pitchFamily="18" charset="0"/>
              </a:rPr>
              <a:t>the following connections on the block diagram by hovering your mouse over the terminal so that it becomes the wiring tool and clicking once on each of the terminals you wish to connect:</a:t>
            </a:r>
          </a:p>
          <a:p>
            <a:pPr marL="439689" indent="-219845">
              <a:buFont typeface="+mj-lt"/>
              <a:buAutoNum type="alphaLcPeriod"/>
              <a:tabLst>
                <a:tab pos="457189" algn="l"/>
              </a:tabLst>
            </a:pPr>
            <a:r>
              <a:rPr lang="en-US" dirty="0" smtClean="0">
                <a:cs typeface="Times New Roman" pitchFamily="18" charset="0"/>
              </a:rPr>
              <a:t>Connect </a:t>
            </a:r>
            <a:r>
              <a:rPr lang="en-US" dirty="0">
                <a:cs typeface="Times New Roman" pitchFamily="18" charset="0"/>
              </a:rPr>
              <a:t>the “Sine” output terminal of the Simulate Signal VI to the </a:t>
            </a:r>
            <a:r>
              <a:rPr lang="en-US" dirty="0" smtClean="0">
                <a:cs typeface="Times New Roman" pitchFamily="18" charset="0"/>
              </a:rPr>
              <a:t>“</a:t>
            </a:r>
            <a:r>
              <a:rPr lang="en-US" dirty="0">
                <a:cs typeface="Times New Roman" pitchFamily="18" charset="0"/>
              </a:rPr>
              <a:t>Signals” input of the Tone Measurements VI. </a:t>
            </a:r>
          </a:p>
          <a:p>
            <a:pPr marL="439689" indent="-219845">
              <a:buFont typeface="+mj-lt"/>
              <a:buAutoNum type="alphaLcPeriod"/>
              <a:tabLst>
                <a:tab pos="457189" algn="l"/>
              </a:tabLst>
            </a:pPr>
            <a:r>
              <a:rPr lang="en-US" dirty="0" smtClean="0">
                <a:cs typeface="Times New Roman" pitchFamily="18" charset="0"/>
              </a:rPr>
              <a:t>Connect </a:t>
            </a:r>
            <a:r>
              <a:rPr lang="en-US" dirty="0">
                <a:cs typeface="Times New Roman" pitchFamily="18" charset="0"/>
              </a:rPr>
              <a:t>the “Sine” output to the </a:t>
            </a:r>
            <a:r>
              <a:rPr lang="en-US" dirty="0" smtClean="0">
                <a:cs typeface="Times New Roman" pitchFamily="18" charset="0"/>
              </a:rPr>
              <a:t>waveform chart</a:t>
            </a:r>
            <a:r>
              <a:rPr lang="en-US" dirty="0">
                <a:cs typeface="Times New Roman" pitchFamily="18" charset="0"/>
              </a:rPr>
              <a:t>.</a:t>
            </a:r>
          </a:p>
          <a:p>
            <a:pPr marL="439689" indent="-219845">
              <a:buFont typeface="+mj-lt"/>
              <a:buAutoNum type="alphaLcPeriod"/>
              <a:tabLst>
                <a:tab pos="457189" algn="l"/>
              </a:tabLst>
            </a:pPr>
            <a:r>
              <a:rPr lang="en-US" dirty="0" smtClean="0">
                <a:cs typeface="Times New Roman" pitchFamily="18" charset="0"/>
              </a:rPr>
              <a:t>Create </a:t>
            </a:r>
            <a:r>
              <a:rPr lang="en-US" dirty="0">
                <a:cs typeface="Times New Roman" pitchFamily="18" charset="0"/>
              </a:rPr>
              <a:t>indicators for the amplitude and frequency measurements by </a:t>
            </a:r>
            <a:r>
              <a:rPr lang="en-US" dirty="0" smtClean="0">
                <a:cs typeface="Times New Roman" pitchFamily="18" charset="0"/>
              </a:rPr>
              <a:t>right-clicking on each </a:t>
            </a:r>
            <a:r>
              <a:rPr lang="en-US" dirty="0">
                <a:cs typeface="Times New Roman" pitchFamily="18" charset="0"/>
              </a:rPr>
              <a:t>of the terminals of the Tone Measurements Express VI </a:t>
            </a:r>
            <a:r>
              <a:rPr lang="en-US" dirty="0" smtClean="0">
                <a:cs typeface="Times New Roman" pitchFamily="18" charset="0"/>
              </a:rPr>
              <a:t>and selecting </a:t>
            </a:r>
            <a:r>
              <a:rPr lang="en-US" b="1" dirty="0" err="1" smtClean="0">
                <a:cs typeface="Times New Roman" pitchFamily="18" charset="0"/>
              </a:rPr>
              <a:t>Create</a:t>
            </a:r>
            <a:r>
              <a:rPr lang="en-US" dirty="0" err="1" smtClean="0">
                <a:cs typeface="Times New Roman" pitchFamily="18" charset="0"/>
              </a:rPr>
              <a:t>»</a:t>
            </a:r>
            <a:r>
              <a:rPr lang="en-US" b="1" dirty="0" err="1" smtClean="0">
                <a:cs typeface="Times New Roman" pitchFamily="18" charset="0"/>
              </a:rPr>
              <a:t>Numeric</a:t>
            </a:r>
            <a:r>
              <a:rPr lang="en-US" b="1" dirty="0" smtClean="0">
                <a:cs typeface="Times New Roman" pitchFamily="18" charset="0"/>
              </a:rPr>
              <a:t> </a:t>
            </a:r>
            <a:r>
              <a:rPr lang="en-US" b="1" dirty="0">
                <a:cs typeface="Times New Roman" pitchFamily="18" charset="0"/>
              </a:rPr>
              <a:t>Indicator</a:t>
            </a:r>
            <a:r>
              <a:rPr lang="en-US" dirty="0">
                <a:cs typeface="Times New Roman" pitchFamily="18" charset="0"/>
              </a:rPr>
              <a:t>. </a:t>
            </a:r>
          </a:p>
          <a:p>
            <a:pPr marL="439689" indent="-219845">
              <a:buFont typeface="+mj-lt"/>
              <a:buAutoNum type="alphaLcPeriod"/>
              <a:tabLst>
                <a:tab pos="457189" algn="l"/>
              </a:tabLst>
            </a:pPr>
            <a:r>
              <a:rPr lang="en-US" dirty="0">
                <a:cs typeface="Times New Roman" pitchFamily="18" charset="0"/>
              </a:rPr>
              <a:t>	</a:t>
            </a:r>
            <a:r>
              <a:rPr lang="en-US" dirty="0" smtClean="0">
                <a:cs typeface="Times New Roman" pitchFamily="18" charset="0"/>
              </a:rPr>
              <a:t>Connect </a:t>
            </a:r>
            <a:r>
              <a:rPr lang="en-US" dirty="0">
                <a:cs typeface="Times New Roman" pitchFamily="18" charset="0"/>
              </a:rPr>
              <a:t>the “Frequency In” control to the “Frequency” terminal of the </a:t>
            </a:r>
          </a:p>
          <a:p>
            <a:pPr marL="219845" indent="-219845">
              <a:spcBef>
                <a:spcPct val="0"/>
              </a:spcBef>
              <a:tabLst>
                <a:tab pos="457189" algn="l"/>
              </a:tabLst>
            </a:pPr>
            <a:r>
              <a:rPr lang="en-US" dirty="0">
                <a:cs typeface="Times New Roman" pitchFamily="18" charset="0"/>
              </a:rPr>
              <a:t>		Simulate Signal VI.</a:t>
            </a:r>
          </a:p>
          <a:p>
            <a:pPr marL="219845" indent="-219845">
              <a:tabLst>
                <a:tab pos="457189" algn="l"/>
              </a:tabLst>
            </a:pPr>
            <a:r>
              <a:rPr lang="en-US" dirty="0">
                <a:cs typeface="Times New Roman" pitchFamily="18" charset="0"/>
              </a:rPr>
              <a:t>8. 	Return to the front panel and run the </a:t>
            </a:r>
            <a:r>
              <a:rPr lang="en-US" dirty="0" smtClean="0">
                <a:cs typeface="Times New Roman" pitchFamily="18" charset="0"/>
              </a:rPr>
              <a:t>VI. Move </a:t>
            </a:r>
            <a:r>
              <a:rPr lang="en-US" dirty="0">
                <a:cs typeface="Times New Roman" pitchFamily="18" charset="0"/>
              </a:rPr>
              <a:t>the “Frequency In” dial and observe the frequency of the signal. Click the </a:t>
            </a:r>
            <a:r>
              <a:rPr lang="en-US" dirty="0" smtClean="0">
                <a:cs typeface="Times New Roman" pitchFamily="18" charset="0"/>
              </a:rPr>
              <a:t>Stop </a:t>
            </a:r>
            <a:r>
              <a:rPr lang="en-US" dirty="0">
                <a:cs typeface="Times New Roman" pitchFamily="18" charset="0"/>
              </a:rPr>
              <a:t>button once you are finished. </a:t>
            </a:r>
          </a:p>
          <a:p>
            <a:pPr marL="219845" indent="-219845">
              <a:buFontTx/>
              <a:buAutoNum type="arabicPeriod" startAt="9"/>
              <a:tabLst>
                <a:tab pos="457189" algn="l"/>
              </a:tabLst>
            </a:pPr>
            <a:r>
              <a:rPr lang="en-US" dirty="0">
                <a:cs typeface="Times New Roman" pitchFamily="18" charset="0"/>
              </a:rPr>
              <a:t>Save the VI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3.1 – </a:t>
            </a:r>
            <a:r>
              <a:rPr lang="en-US" sz="1000" dirty="0" smtClean="0">
                <a:latin typeface="Courier New" pitchFamily="49" charset="0"/>
                <a:cs typeface="Courier New" pitchFamily="49" charset="0"/>
              </a:rPr>
              <a:t>Simulated.vi</a:t>
            </a:r>
            <a:r>
              <a:rPr lang="en-US" dirty="0" smtClean="0">
                <a:cs typeface="Times New Roman" pitchFamily="18" charset="0"/>
              </a:rPr>
              <a:t>.</a:t>
            </a:r>
            <a:endParaRPr lang="en-US" dirty="0">
              <a:cs typeface="Times New Roman" pitchFamily="18" charset="0"/>
            </a:endParaRPr>
          </a:p>
          <a:p>
            <a:pPr marL="219845" indent="-219845">
              <a:buFontTx/>
              <a:buAutoNum type="arabicPeriod" startAt="9"/>
              <a:tabLst>
                <a:tab pos="457189" algn="l"/>
              </a:tabLst>
            </a:pPr>
            <a:r>
              <a:rPr lang="en-US" dirty="0">
                <a:cs typeface="Times New Roman" pitchFamily="18" charset="0"/>
              </a:rPr>
              <a:t>Close the VI.</a:t>
            </a:r>
          </a:p>
          <a:p>
            <a:pPr marL="228594" indent="-228594">
              <a:tabLst>
                <a:tab pos="457189" algn="l"/>
              </a:tabLst>
            </a:pPr>
            <a:r>
              <a:rPr lang="en-US" b="1" dirty="0">
                <a:cs typeface="Times New Roman" pitchFamily="18" charset="0"/>
              </a:rPr>
              <a:t>Notes</a:t>
            </a:r>
            <a:endParaRPr lang="en-US" dirty="0">
              <a:cs typeface="Times New Roman" pitchFamily="18" charset="0"/>
            </a:endParaRPr>
          </a:p>
          <a:p>
            <a:pPr marL="228594" indent="-228594">
              <a:buFontTx/>
              <a:buChar char="•"/>
              <a:tabLst>
                <a:tab pos="457189" algn="l"/>
              </a:tabLst>
            </a:pPr>
            <a:r>
              <a:rPr lang="en-US" dirty="0">
                <a:cs typeface="Times New Roman" pitchFamily="18" charset="0"/>
              </a:rPr>
              <a:t>When you bring up the </a:t>
            </a:r>
            <a:r>
              <a:rPr lang="en-US" b="1" dirty="0" smtClean="0">
                <a:cs typeface="Times New Roman" pitchFamily="18" charset="0"/>
              </a:rPr>
              <a:t>Functions</a:t>
            </a:r>
            <a:r>
              <a:rPr lang="en-US" dirty="0" smtClean="0">
                <a:cs typeface="Times New Roman" pitchFamily="18" charset="0"/>
              </a:rPr>
              <a:t> </a:t>
            </a:r>
            <a:r>
              <a:rPr lang="en-US" dirty="0">
                <a:cs typeface="Times New Roman" pitchFamily="18" charset="0"/>
              </a:rPr>
              <a:t>palette, press the small </a:t>
            </a:r>
            <a:r>
              <a:rPr lang="en-US" dirty="0" smtClean="0">
                <a:cs typeface="Times New Roman" pitchFamily="18" charset="0"/>
              </a:rPr>
              <a:t>pushpin </a:t>
            </a:r>
            <a:r>
              <a:rPr lang="en-US" dirty="0">
                <a:cs typeface="Times New Roman" pitchFamily="18" charset="0"/>
              </a:rPr>
              <a:t>in the upper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left-hand </a:t>
            </a:r>
            <a:r>
              <a:rPr lang="en-US" dirty="0">
                <a:cs typeface="Times New Roman" pitchFamily="18" charset="0"/>
              </a:rPr>
              <a:t>corner of the palette. This </a:t>
            </a:r>
            <a:r>
              <a:rPr lang="en-US" dirty="0" smtClean="0">
                <a:cs typeface="Times New Roman" pitchFamily="18" charset="0"/>
              </a:rPr>
              <a:t>tacks </a:t>
            </a:r>
            <a:r>
              <a:rPr lang="en-US" dirty="0">
                <a:cs typeface="Times New Roman" pitchFamily="18" charset="0"/>
              </a:rPr>
              <a:t>down the palette so that it doesn’t disappear. This step </a:t>
            </a:r>
            <a:r>
              <a:rPr lang="en-US" dirty="0" smtClean="0">
                <a:cs typeface="Times New Roman" pitchFamily="18" charset="0"/>
              </a:rPr>
              <a:t>is </a:t>
            </a:r>
            <a:r>
              <a:rPr lang="en-US" dirty="0">
                <a:cs typeface="Times New Roman" pitchFamily="18" charset="0"/>
              </a:rPr>
              <a:t>omitted in the following exercises, but </a:t>
            </a:r>
            <a:r>
              <a:rPr lang="en-US" dirty="0" smtClean="0">
                <a:cs typeface="Times New Roman" pitchFamily="18" charset="0"/>
              </a:rPr>
              <a:t>you should repeat it. </a:t>
            </a:r>
            <a:endParaRPr lang="en-US" dirty="0">
              <a:cs typeface="Times New Roman" pitchFamily="18" charset="0"/>
            </a:endParaRPr>
          </a:p>
          <a:p>
            <a:pPr marL="228594" indent="-228594">
              <a:spcBef>
                <a:spcPct val="50000"/>
              </a:spcBef>
              <a:buFontTx/>
              <a:buChar char="•"/>
              <a:tabLst>
                <a:tab pos="457189" algn="l"/>
              </a:tabLst>
            </a:pPr>
            <a:r>
              <a:rPr lang="en-US" dirty="0">
                <a:cs typeface="Times New Roman" pitchFamily="18" charset="0"/>
              </a:rPr>
              <a:t>The solution to this exercise is printed in the back of this manual.</a:t>
            </a:r>
          </a:p>
          <a:p>
            <a:pPr marL="228594" indent="-228594">
              <a:buFontTx/>
              <a:buChar char="•"/>
              <a:tabLst>
                <a:tab pos="457189" algn="l"/>
              </a:tabLst>
            </a:pPr>
            <a:endParaRPr lang="en-US" dirty="0">
              <a:latin typeface="Times" pitchFamily="18" charset="0"/>
              <a:cs typeface="Times New Roman" pitchFamily="18" charset="0"/>
            </a:endParaRPr>
          </a:p>
          <a:p>
            <a:pPr marL="228594" indent="-228594">
              <a:tabLst>
                <a:tab pos="457189" algn="l"/>
              </a:tabLst>
            </a:pPr>
            <a:endParaRPr lang="en-US" dirty="0">
              <a:latin typeface="Times" pitchFamily="18" charset="0"/>
            </a:endParaRPr>
          </a:p>
        </p:txBody>
      </p:sp>
      <p:sp>
        <p:nvSpPr>
          <p:cNvPr id="807939" name="Rectangle 3"/>
          <p:cNvSpPr>
            <a:spLocks noChangeArrowheads="1"/>
          </p:cNvSpPr>
          <p:nvPr/>
        </p:nvSpPr>
        <p:spPr bwMode="auto">
          <a:xfrm>
            <a:off x="911159" y="4856238"/>
            <a:ext cx="2760762" cy="293030"/>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3.1 (Tracks A, B, and C)</a:t>
            </a:r>
            <a:endParaRPr lang="en-US" sz="13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body" idx="1"/>
          </p:nvPr>
        </p:nvSpPr>
        <p:spPr>
          <a:xfrm>
            <a:off x="931863" y="593725"/>
            <a:ext cx="5133975" cy="7536795"/>
          </a:xfrm>
        </p:spPr>
        <p:txBody>
          <a:bodyPr/>
          <a:lstStyle/>
          <a:p>
            <a:pPr>
              <a:tabLst>
                <a:tab pos="228594" algn="l"/>
              </a:tabLst>
            </a:pPr>
            <a:r>
              <a:rPr lang="en-US" sz="1300" b="1" dirty="0">
                <a:latin typeface="Arial Narrow" pitchFamily="34" charset="0"/>
              </a:rPr>
              <a:t>Exercise 3.2 – Analysis (Track </a:t>
            </a:r>
            <a:r>
              <a:rPr lang="en-US" sz="1300" b="1" dirty="0" smtClean="0">
                <a:latin typeface="Arial Narrow" pitchFamily="34" charset="0"/>
              </a:rPr>
              <a:t>A)</a:t>
            </a:r>
            <a:endParaRPr lang="en-US" sz="1300" dirty="0">
              <a:latin typeface="Arial Narrow" pitchFamily="34" charset="0"/>
            </a:endParaRPr>
          </a:p>
          <a:p>
            <a:pPr>
              <a:tabLst>
                <a:tab pos="228594" algn="l"/>
              </a:tabLst>
            </a:pPr>
            <a:endParaRPr lang="en-US" dirty="0">
              <a:latin typeface="Times" pitchFamily="18" charset="0"/>
            </a:endParaRPr>
          </a:p>
          <a:p>
            <a:pPr>
              <a:tabLst>
                <a:tab pos="228594" algn="l"/>
              </a:tabLst>
            </a:pPr>
            <a:r>
              <a:rPr lang="en-US" dirty="0">
                <a:cs typeface="Times New Roman" pitchFamily="18" charset="0"/>
              </a:rPr>
              <a:t>Create a VI that measures the frequency </a:t>
            </a:r>
            <a:r>
              <a:rPr lang="en-US" dirty="0" smtClean="0">
                <a:cs typeface="Times New Roman" pitchFamily="18" charset="0"/>
              </a:rPr>
              <a:t>of a filtered signal </a:t>
            </a:r>
            <a:r>
              <a:rPr lang="en-US" dirty="0">
                <a:cs typeface="Times New Roman" pitchFamily="18" charset="0"/>
              </a:rPr>
              <a:t>from your </a:t>
            </a:r>
            <a:r>
              <a:rPr lang="en-US" dirty="0" smtClean="0">
                <a:cs typeface="Times New Roman" pitchFamily="18" charset="0"/>
              </a:rPr>
              <a:t>USB-6009 DAQ device </a:t>
            </a:r>
            <a:r>
              <a:rPr lang="en-US" dirty="0">
                <a:cs typeface="Times New Roman" pitchFamily="18" charset="0"/>
              </a:rPr>
              <a:t>and displays the acquired signal on a waveform chart. The instructions are </a:t>
            </a:r>
            <a:r>
              <a:rPr lang="en-US" dirty="0" smtClean="0">
                <a:cs typeface="Times New Roman" pitchFamily="18" charset="0"/>
              </a:rPr>
              <a:t>similar to </a:t>
            </a:r>
            <a:r>
              <a:rPr lang="en-US" dirty="0">
                <a:cs typeface="Times New Roman" pitchFamily="18" charset="0"/>
              </a:rPr>
              <a:t>Exercise 3.1, but </a:t>
            </a:r>
            <a:r>
              <a:rPr lang="en-US" dirty="0" smtClean="0">
                <a:cs typeface="Times New Roman" pitchFamily="18" charset="0"/>
              </a:rPr>
              <a:t>you use </a:t>
            </a:r>
            <a:r>
              <a:rPr lang="en-US" dirty="0">
                <a:cs typeface="Times New Roman" pitchFamily="18" charset="0"/>
              </a:rPr>
              <a:t>DAQ Assistant </a:t>
            </a:r>
            <a:r>
              <a:rPr lang="en-US" dirty="0" smtClean="0">
                <a:cs typeface="Times New Roman" pitchFamily="18" charset="0"/>
              </a:rPr>
              <a:t>in </a:t>
            </a:r>
            <a:r>
              <a:rPr lang="en-US" dirty="0">
                <a:cs typeface="Times New Roman" pitchFamily="18" charset="0"/>
              </a:rPr>
              <a:t>place of the Simulate Signal </a:t>
            </a:r>
            <a:r>
              <a:rPr lang="en-US" dirty="0" smtClean="0">
                <a:cs typeface="Times New Roman" pitchFamily="18" charset="0"/>
              </a:rPr>
              <a:t>VI and you use Filter Express VI. </a:t>
            </a:r>
            <a:r>
              <a:rPr lang="en-US" dirty="0">
                <a:cs typeface="Times New Roman" pitchFamily="18" charset="0"/>
              </a:rPr>
              <a:t>Try to do this without following the </a:t>
            </a:r>
            <a:r>
              <a:rPr lang="en-US" dirty="0" smtClean="0">
                <a:cs typeface="Times New Roman" pitchFamily="18" charset="0"/>
              </a:rPr>
              <a:t>instructions. </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Open a blank VI.</a:t>
            </a:r>
          </a:p>
          <a:p>
            <a:pPr marL="219845" lvl="1" indent="-219845">
              <a:buFontTx/>
              <a:buAutoNum type="arabicPeriod"/>
              <a:tabLst>
                <a:tab pos="228594" algn="l"/>
              </a:tabLst>
            </a:pPr>
            <a:r>
              <a:rPr lang="en-US" dirty="0">
                <a:cs typeface="Times New Roman" pitchFamily="18" charset="0"/>
              </a:rPr>
              <a:t>Place </a:t>
            </a:r>
            <a:r>
              <a:rPr lang="en-US" dirty="0" smtClean="0">
                <a:cs typeface="Times New Roman" pitchFamily="18" charset="0"/>
              </a:rPr>
              <a:t>a waveform chart </a:t>
            </a:r>
            <a:r>
              <a:rPr lang="en-US" dirty="0">
                <a:cs typeface="Times New Roman" pitchFamily="18" charset="0"/>
              </a:rPr>
              <a:t>on the front panel. </a:t>
            </a:r>
            <a:r>
              <a:rPr lang="en-US" dirty="0" smtClean="0">
                <a:cs typeface="Times New Roman" pitchFamily="18" charset="0"/>
              </a:rPr>
              <a:t>Right-click </a:t>
            </a:r>
            <a:r>
              <a:rPr lang="en-US" dirty="0">
                <a:cs typeface="Times New Roman" pitchFamily="18" charset="0"/>
              </a:rPr>
              <a:t>to open the </a:t>
            </a:r>
            <a:r>
              <a:rPr lang="en-US" b="1" dirty="0" smtClean="0">
                <a:cs typeface="Times New Roman" pitchFamily="18" charset="0"/>
              </a:rPr>
              <a:t>Controls</a:t>
            </a:r>
            <a:r>
              <a:rPr lang="en-US" dirty="0" smtClean="0">
                <a:cs typeface="Times New Roman" pitchFamily="18" charset="0"/>
              </a:rPr>
              <a:t> </a:t>
            </a:r>
            <a:r>
              <a:rPr lang="en-US" dirty="0">
                <a:cs typeface="Times New Roman" pitchFamily="18" charset="0"/>
              </a:rPr>
              <a:t>palette and select </a:t>
            </a:r>
            <a:r>
              <a:rPr lang="en-US" b="1" dirty="0" err="1">
                <a:cs typeface="Times New Roman" pitchFamily="18" charset="0"/>
              </a:rPr>
              <a:t>Controls»Modern»Graph»Waveform</a:t>
            </a:r>
            <a:r>
              <a:rPr lang="en-US" b="1" dirty="0">
                <a:cs typeface="Times New Roman" pitchFamily="18" charset="0"/>
              </a:rPr>
              <a:t> Chart</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Place a numeric meter on the front panel. The meter is found in </a:t>
            </a:r>
            <a:r>
              <a:rPr lang="en-US" b="1" dirty="0" err="1" smtClean="0">
                <a:cs typeface="Times New Roman" pitchFamily="18" charset="0"/>
              </a:rPr>
              <a:t>Controls»Modern</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Numeric»Meter</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Right-click the y-axis on the waveform chart and deselect </a:t>
            </a:r>
            <a:r>
              <a:rPr lang="en-US" dirty="0" err="1" smtClean="0">
                <a:cs typeface="Times New Roman" pitchFamily="18" charset="0"/>
              </a:rPr>
              <a:t>AutoScale</a:t>
            </a:r>
            <a:r>
              <a:rPr lang="en-US" dirty="0" smtClean="0">
                <a:cs typeface="Times New Roman" pitchFamily="18" charset="0"/>
              </a:rPr>
              <a:t> Y.</a:t>
            </a:r>
          </a:p>
          <a:p>
            <a:pPr marL="219845" lvl="1" indent="-219845">
              <a:buFontTx/>
              <a:buAutoNum type="arabicPeriod"/>
              <a:tabLst>
                <a:tab pos="228594" algn="l"/>
              </a:tabLst>
            </a:pPr>
            <a:r>
              <a:rPr lang="en-US" dirty="0" smtClean="0">
                <a:cs typeface="Times New Roman" pitchFamily="18" charset="0"/>
              </a:rPr>
              <a:t>Change the scale on the y-axis to –0.15 to 0.15 V by double-clicking the maximum and minimum axis values and typing the new value. Change the scale of the meter to 100 to 2000. </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Go to the block diagram and place a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 around the chart and the meter </a:t>
            </a:r>
            <a:r>
              <a:rPr lang="en-US" dirty="0">
                <a:cs typeface="Times New Roman" pitchFamily="18" charset="0"/>
              </a:rPr>
              <a:t>(</a:t>
            </a:r>
            <a:r>
              <a:rPr lang="en-US" b="1" dirty="0" err="1">
                <a:cs typeface="Times New Roman" pitchFamily="18" charset="0"/>
              </a:rPr>
              <a:t>Express»Execution</a:t>
            </a:r>
            <a:r>
              <a:rPr lang="en-US" b="1" dirty="0">
                <a:cs typeface="Times New Roman" pitchFamily="18" charset="0"/>
              </a:rPr>
              <a:t> </a:t>
            </a:r>
            <a:r>
              <a:rPr lang="en-US" b="1" dirty="0" err="1">
                <a:cs typeface="Times New Roman" pitchFamily="18" charset="0"/>
              </a:rPr>
              <a:t>Control</a:t>
            </a:r>
            <a:r>
              <a:rPr lang="en-US" dirty="0" err="1">
                <a:cs typeface="Times New Roman" pitchFamily="18" charset="0"/>
              </a:rPr>
              <a:t>»</a:t>
            </a:r>
            <a:r>
              <a:rPr lang="en-US" b="1" dirty="0" err="1">
                <a:cs typeface="Times New Roman" pitchFamily="18" charset="0"/>
              </a:rPr>
              <a:t>While</a:t>
            </a:r>
            <a:r>
              <a:rPr lang="en-US" b="1" dirty="0">
                <a:cs typeface="Times New Roman" pitchFamily="18" charset="0"/>
              </a:rPr>
              <a:t> Loop</a:t>
            </a:r>
            <a:r>
              <a:rPr lang="en-US" dirty="0">
                <a:cs typeface="Times New Roman" pitchFamily="18" charset="0"/>
              </a:rPr>
              <a:t>).</a:t>
            </a:r>
          </a:p>
          <a:p>
            <a:pPr marL="219845" lvl="1" indent="-219845">
              <a:buFontTx/>
              <a:buAutoNum type="arabicPeriod"/>
              <a:tabLst>
                <a:tab pos="228594" algn="l"/>
              </a:tabLst>
            </a:pPr>
            <a:r>
              <a:rPr lang="en-US" dirty="0">
                <a:cs typeface="Times New Roman" pitchFamily="18" charset="0"/>
              </a:rPr>
              <a:t>Place </a:t>
            </a:r>
            <a:r>
              <a:rPr lang="en-US" dirty="0" smtClean="0">
                <a:cs typeface="Times New Roman" pitchFamily="18" charset="0"/>
              </a:rPr>
              <a:t>the </a:t>
            </a:r>
            <a:r>
              <a:rPr lang="en-US" dirty="0">
                <a:cs typeface="Times New Roman" pitchFamily="18" charset="0"/>
              </a:rPr>
              <a:t>DAQ Assistant on the block diagram (</a:t>
            </a:r>
            <a:r>
              <a:rPr lang="en-US" b="1" dirty="0" err="1">
                <a:cs typeface="Times New Roman" pitchFamily="18" charset="0"/>
              </a:rPr>
              <a:t>Express»Input</a:t>
            </a:r>
            <a:r>
              <a:rPr lang="en-US" dirty="0" err="1">
                <a:cs typeface="Times New Roman" pitchFamily="18" charset="0"/>
              </a:rPr>
              <a:t>»</a:t>
            </a:r>
            <a:r>
              <a:rPr lang="en-US" b="1" dirty="0" err="1">
                <a:cs typeface="Times New Roman" pitchFamily="18" charset="0"/>
              </a:rPr>
              <a:t>DAQ</a:t>
            </a:r>
            <a:r>
              <a:rPr lang="en-US" b="1" dirty="0">
                <a:cs typeface="Times New Roman" pitchFamily="18" charset="0"/>
              </a:rPr>
              <a:t> Assistant</a:t>
            </a:r>
            <a:r>
              <a:rPr lang="en-US" dirty="0">
                <a:cs typeface="Times New Roman" pitchFamily="18" charset="0"/>
              </a:rPr>
              <a:t>). Choose analog input on channel ai0 of your </a:t>
            </a:r>
            <a:r>
              <a:rPr lang="en-US" dirty="0" smtClean="0">
                <a:cs typeface="Times New Roman" pitchFamily="18" charset="0"/>
              </a:rPr>
              <a:t>device </a:t>
            </a:r>
            <a:r>
              <a:rPr lang="en-US" dirty="0">
                <a:cs typeface="Times New Roman" pitchFamily="18" charset="0"/>
              </a:rPr>
              <a:t>and click </a:t>
            </a:r>
            <a:r>
              <a:rPr lang="en-US" b="1" dirty="0" smtClean="0">
                <a:cs typeface="Times New Roman" pitchFamily="18" charset="0"/>
              </a:rPr>
              <a:t>Finish</a:t>
            </a:r>
            <a:r>
              <a:rPr lang="en-US" dirty="0" smtClean="0">
                <a:cs typeface="Times New Roman" pitchFamily="18" charset="0"/>
              </a:rPr>
              <a:t>. </a:t>
            </a:r>
            <a:r>
              <a:rPr lang="en-US" dirty="0">
                <a:cs typeface="Times New Roman" pitchFamily="18" charset="0"/>
              </a:rPr>
              <a:t>On the </a:t>
            </a:r>
            <a:r>
              <a:rPr lang="en-US" dirty="0" smtClean="0">
                <a:cs typeface="Times New Roman" pitchFamily="18" charset="0"/>
              </a:rPr>
              <a:t>Task Timing </a:t>
            </a:r>
            <a:r>
              <a:rPr lang="en-US" dirty="0">
                <a:cs typeface="Times New Roman" pitchFamily="18" charset="0"/>
              </a:rPr>
              <a:t>tab, choose </a:t>
            </a:r>
            <a:r>
              <a:rPr lang="en-US" dirty="0" smtClean="0">
                <a:cs typeface="Times New Roman" pitchFamily="18" charset="0"/>
              </a:rPr>
              <a:t>“Continuous</a:t>
            </a:r>
            <a:r>
              <a:rPr lang="en-US" dirty="0">
                <a:cs typeface="Times New Roman" pitchFamily="18" charset="0"/>
              </a:rPr>
              <a:t>” for the acquisition mode. If you are using the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USB-6009</a:t>
            </a:r>
            <a:r>
              <a:rPr lang="en-US" dirty="0">
                <a:cs typeface="Times New Roman" pitchFamily="18" charset="0"/>
              </a:rPr>
              <a:t>, change the Input Range to </a:t>
            </a:r>
            <a:r>
              <a:rPr lang="en-US" dirty="0" smtClean="0">
                <a:cs typeface="Times New Roman" pitchFamily="18" charset="0"/>
              </a:rPr>
              <a:t>– 2 </a:t>
            </a:r>
            <a:r>
              <a:rPr lang="en-US" dirty="0">
                <a:cs typeface="Times New Roman" pitchFamily="18" charset="0"/>
              </a:rPr>
              <a:t>to </a:t>
            </a:r>
            <a:r>
              <a:rPr lang="en-US" dirty="0" smtClean="0">
                <a:cs typeface="Times New Roman" pitchFamily="18" charset="0"/>
              </a:rPr>
              <a:t>2, the </a:t>
            </a:r>
            <a:r>
              <a:rPr lang="en-US" dirty="0">
                <a:cs typeface="Times New Roman" pitchFamily="18" charset="0"/>
              </a:rPr>
              <a:t>number of Samples to Read to </a:t>
            </a:r>
            <a:r>
              <a:rPr lang="en-US" dirty="0" smtClean="0">
                <a:cs typeface="Times New Roman" pitchFamily="18" charset="0"/>
              </a:rPr>
              <a:t>1000, and the Rate (Hz) to 44100.</a:t>
            </a: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the Filter Express VI to the right of the DAQ Assistant on the block diagram. From the </a:t>
            </a:r>
            <a:r>
              <a:rPr lang="en-US" b="1" dirty="0" smtClean="0">
                <a:cs typeface="Times New Roman" pitchFamily="18" charset="0"/>
              </a:rPr>
              <a:t>Functions</a:t>
            </a:r>
            <a:r>
              <a:rPr lang="en-US" dirty="0" smtClean="0">
                <a:cs typeface="Times New Roman" pitchFamily="18" charset="0"/>
              </a:rPr>
              <a:t> </a:t>
            </a:r>
            <a:r>
              <a:rPr lang="en-US" dirty="0">
                <a:cs typeface="Times New Roman" pitchFamily="18" charset="0"/>
              </a:rPr>
              <a:t>palette, select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Filter</a:t>
            </a:r>
            <a:r>
              <a:rPr lang="en-US" b="1" dirty="0">
                <a:cs typeface="Times New Roman" pitchFamily="18" charset="0"/>
              </a:rPr>
              <a:t> </a:t>
            </a:r>
            <a:r>
              <a:rPr lang="en-US" dirty="0">
                <a:cs typeface="Times New Roman" pitchFamily="18" charset="0"/>
              </a:rPr>
              <a:t>and place it on the block diagram inside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a:t>
            </a:r>
            <a:r>
              <a:rPr lang="en-US" dirty="0">
                <a:cs typeface="Times New Roman" pitchFamily="18" charset="0"/>
              </a:rPr>
              <a:t>. In the configuration window under Filtering Type, choose “</a:t>
            </a:r>
            <a:r>
              <a:rPr lang="en-US" dirty="0" err="1">
                <a:cs typeface="Times New Roman" pitchFamily="18" charset="0"/>
              </a:rPr>
              <a:t>Highpass</a:t>
            </a:r>
            <a:r>
              <a:rPr lang="en-US" dirty="0">
                <a:cs typeface="Times New Roman" pitchFamily="18" charset="0"/>
              </a:rPr>
              <a:t>.” Under Cutoff Frequency, use a value of 300 Hz.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Connect the “Data” output terminal of the DAQ </a:t>
            </a:r>
            <a:r>
              <a:rPr lang="en-US" dirty="0" smtClean="0">
                <a:cs typeface="Times New Roman" pitchFamily="18" charset="0"/>
              </a:rPr>
              <a:t>Assistant </a:t>
            </a:r>
            <a:r>
              <a:rPr lang="en-US" dirty="0">
                <a:cs typeface="Times New Roman" pitchFamily="18" charset="0"/>
              </a:rPr>
              <a:t>to the “Signal” input of the Filter </a:t>
            </a:r>
            <a:r>
              <a:rPr lang="en-US" dirty="0" smtClean="0">
                <a:cs typeface="Times New Roman" pitchFamily="18" charset="0"/>
              </a:rPr>
              <a:t>VI.</a:t>
            </a:r>
          </a:p>
          <a:p>
            <a:pPr marL="219845" lvl="1" indent="-219845">
              <a:buFontTx/>
              <a:buAutoNum type="arabicPeriod"/>
              <a:tabLst>
                <a:tab pos="228594" algn="l"/>
              </a:tabLst>
            </a:pPr>
            <a:r>
              <a:rPr lang="en-US" dirty="0" smtClean="0">
                <a:cs typeface="Times New Roman" pitchFamily="18" charset="0"/>
              </a:rPr>
              <a:t>Connect the waveform chart to the “Filtered Signal” output.</a:t>
            </a:r>
            <a:endParaRPr lang="en-US" dirty="0">
              <a:cs typeface="Times New Roman" pitchFamily="18" charset="0"/>
            </a:endParaRP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a Tone Measurements Express VI on the block diagram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Tone</a:t>
            </a:r>
            <a:r>
              <a:rPr lang="en-US" dirty="0" smtClean="0">
                <a:cs typeface="Times New Roman" pitchFamily="18" charset="0"/>
              </a:rPr>
              <a:t>). Select “Frequency” under Single Tone Measurements</a:t>
            </a:r>
            <a:r>
              <a:rPr lang="en-US" b="1" dirty="0" smtClean="0">
                <a:cs typeface="Times New Roman" pitchFamily="18" charset="0"/>
              </a:rPr>
              <a:t>.</a:t>
            </a:r>
            <a:endParaRPr lang="en-US" b="1" dirty="0">
              <a:cs typeface="Times New Roman" pitchFamily="18" charset="0"/>
            </a:endParaRPr>
          </a:p>
          <a:p>
            <a:pPr marL="219845" lvl="1" indent="-219845">
              <a:buFontTx/>
              <a:buAutoNum type="arabicPeriod"/>
              <a:tabLst>
                <a:tab pos="228594" algn="l"/>
              </a:tabLst>
            </a:pPr>
            <a:r>
              <a:rPr lang="en-US" dirty="0" smtClean="0">
                <a:cs typeface="Times New Roman" pitchFamily="18" charset="0"/>
              </a:rPr>
              <a:t>Connect </a:t>
            </a:r>
            <a:r>
              <a:rPr lang="en-US" dirty="0">
                <a:cs typeface="Times New Roman" pitchFamily="18" charset="0"/>
              </a:rPr>
              <a:t>the output of the Filter VI to the “Signals” input of the Tone Measurements Express VI</a:t>
            </a:r>
            <a:r>
              <a:rPr lang="en-US" dirty="0" smtClean="0">
                <a:cs typeface="Times New Roman" pitchFamily="18" charset="0"/>
              </a:rPr>
              <a:t>. Also, connect the “Frequency” output to the meter.</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Return to the front panel and run the VI. Observe your acquired signal and its frequency and amplitude. Hum or whistle into the microphone </a:t>
            </a:r>
            <a:r>
              <a:rPr lang="en-US" dirty="0" smtClean="0">
                <a:cs typeface="Times New Roman" pitchFamily="18" charset="0"/>
              </a:rPr>
              <a:t>and </a:t>
            </a:r>
            <a:r>
              <a:rPr lang="en-US" dirty="0">
                <a:cs typeface="Times New Roman" pitchFamily="18" charset="0"/>
              </a:rPr>
              <a:t>observe the </a:t>
            </a:r>
            <a:r>
              <a:rPr lang="en-US" dirty="0" smtClean="0">
                <a:cs typeface="Times New Roman" pitchFamily="18" charset="0"/>
              </a:rPr>
              <a:t>frequency </a:t>
            </a:r>
            <a:r>
              <a:rPr lang="en-US" dirty="0">
                <a:cs typeface="Times New Roman" pitchFamily="18" charset="0"/>
              </a:rPr>
              <a:t>that you are producing</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Save the VI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3.2 - </a:t>
            </a:r>
            <a:r>
              <a:rPr lang="en-US" sz="1000" dirty="0" smtClean="0">
                <a:latin typeface="Courier New" pitchFamily="49" charset="0"/>
                <a:cs typeface="Courier New" pitchFamily="49" charset="0"/>
              </a:rPr>
              <a:t>Data.vi</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Close the VI.</a:t>
            </a:r>
          </a:p>
          <a:p>
            <a:pPr>
              <a:spcBef>
                <a:spcPts val="635"/>
              </a:spcBef>
              <a:tabLst>
                <a:tab pos="228594" algn="l"/>
              </a:tabLst>
            </a:pPr>
            <a:r>
              <a:rPr lang="en-US" b="1" dirty="0">
                <a:cs typeface="Times New Roman" pitchFamily="18" charset="0"/>
              </a:rPr>
              <a:t>Note</a:t>
            </a:r>
            <a:r>
              <a:rPr lang="en-US" dirty="0">
                <a:cs typeface="Times New Roman" pitchFamily="18" charset="0"/>
              </a:rPr>
              <a:t>: The solution to this exercise is printed in the back of this manual</a:t>
            </a:r>
            <a:r>
              <a:rPr lang="en-US" dirty="0" smtClean="0">
                <a:cs typeface="Times New Roman" pitchFamily="18" charset="0"/>
              </a:rPr>
              <a:t>.</a:t>
            </a:r>
          </a:p>
        </p:txBody>
      </p:sp>
      <p:sp>
        <p:nvSpPr>
          <p:cNvPr id="809987" name="Rectangle 3"/>
          <p:cNvSpPr>
            <a:spLocks noChangeArrowheads="1"/>
          </p:cNvSpPr>
          <p:nvPr/>
        </p:nvSpPr>
        <p:spPr bwMode="auto">
          <a:xfrm>
            <a:off x="911159" y="8381070"/>
            <a:ext cx="2052235" cy="293030"/>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3.2 (Track A)</a:t>
            </a:r>
            <a:endParaRPr lang="en-US" sz="13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body" idx="1"/>
          </p:nvPr>
        </p:nvSpPr>
        <p:spPr>
          <a:xfrm>
            <a:off x="931863" y="593725"/>
            <a:ext cx="5133975" cy="7352847"/>
          </a:xfrm>
        </p:spPr>
        <p:txBody>
          <a:bodyPr/>
          <a:lstStyle/>
          <a:p>
            <a:pPr>
              <a:tabLst>
                <a:tab pos="228594" algn="l"/>
              </a:tabLst>
            </a:pPr>
            <a:r>
              <a:rPr lang="en-US" sz="1300" b="1" dirty="0">
                <a:latin typeface="Arial Narrow" pitchFamily="34" charset="0"/>
              </a:rPr>
              <a:t>Exercise 3.2 – Analysis (Track </a:t>
            </a:r>
            <a:r>
              <a:rPr lang="en-US" sz="1300" b="1" dirty="0" smtClean="0">
                <a:latin typeface="Arial Narrow" pitchFamily="34" charset="0"/>
              </a:rPr>
              <a:t>B)</a:t>
            </a:r>
            <a:endParaRPr lang="en-US" sz="1300" dirty="0">
              <a:latin typeface="Arial Narrow" pitchFamily="34" charset="0"/>
            </a:endParaRPr>
          </a:p>
          <a:p>
            <a:pPr>
              <a:tabLst>
                <a:tab pos="228594" algn="l"/>
              </a:tabLst>
            </a:pPr>
            <a:endParaRPr lang="en-US" dirty="0">
              <a:latin typeface="Times" pitchFamily="18" charset="0"/>
            </a:endParaRPr>
          </a:p>
          <a:p>
            <a:pPr>
              <a:tabLst>
                <a:tab pos="228594" algn="l"/>
              </a:tabLst>
            </a:pPr>
            <a:r>
              <a:rPr lang="en-US" dirty="0" smtClean="0">
                <a:cs typeface="Times New Roman" pitchFamily="18" charset="0"/>
              </a:rPr>
              <a:t>Create a VI that measures the frequency of a filtered simulated signal and shows the difference between the filtered and unfiltered signal. You have to simulate the noise in the Simulate Signal Express VI. Try to do this without following the instructions. </a:t>
            </a:r>
          </a:p>
          <a:p>
            <a:pPr marL="219845" lvl="1" indent="-219845">
              <a:buFontTx/>
              <a:buAutoNum type="arabicPeriod"/>
              <a:tabLst>
                <a:tab pos="228594" algn="l"/>
              </a:tabLst>
            </a:pPr>
            <a:r>
              <a:rPr lang="en-US" dirty="0" smtClean="0">
                <a:cs typeface="Times New Roman" pitchFamily="18" charset="0"/>
              </a:rPr>
              <a:t>Open </a:t>
            </a:r>
            <a:r>
              <a:rPr lang="en-US" dirty="0">
                <a:cs typeface="Times New Roman" pitchFamily="18" charset="0"/>
              </a:rPr>
              <a:t>a blank VI.</a:t>
            </a:r>
          </a:p>
          <a:p>
            <a:pPr marL="219845" lvl="1" indent="-219845">
              <a:buFontTx/>
              <a:buAutoNum type="arabicPeriod"/>
              <a:tabLst>
                <a:tab pos="228594" algn="l"/>
              </a:tabLst>
            </a:pPr>
            <a:r>
              <a:rPr lang="en-US" dirty="0">
                <a:cs typeface="Times New Roman" pitchFamily="18" charset="0"/>
              </a:rPr>
              <a:t>Place </a:t>
            </a:r>
            <a:r>
              <a:rPr lang="en-US" dirty="0" smtClean="0">
                <a:cs typeface="Times New Roman" pitchFamily="18" charset="0"/>
              </a:rPr>
              <a:t>two waveform charts </a:t>
            </a:r>
            <a:r>
              <a:rPr lang="en-US" dirty="0">
                <a:cs typeface="Times New Roman" pitchFamily="18" charset="0"/>
              </a:rPr>
              <a:t>on the front panel. </a:t>
            </a:r>
            <a:r>
              <a:rPr lang="en-US" dirty="0" smtClean="0">
                <a:cs typeface="Times New Roman" pitchFamily="18" charset="0"/>
              </a:rPr>
              <a:t>Right-click </a:t>
            </a:r>
            <a:r>
              <a:rPr lang="en-US" dirty="0">
                <a:cs typeface="Times New Roman" pitchFamily="18" charset="0"/>
              </a:rPr>
              <a:t>to open the </a:t>
            </a:r>
            <a:r>
              <a:rPr lang="en-US" b="1" dirty="0" smtClean="0">
                <a:cs typeface="Times New Roman" pitchFamily="18" charset="0"/>
              </a:rPr>
              <a:t>Controls</a:t>
            </a:r>
            <a:r>
              <a:rPr lang="en-US" dirty="0" smtClean="0">
                <a:cs typeface="Times New Roman" pitchFamily="18" charset="0"/>
              </a:rPr>
              <a:t> </a:t>
            </a:r>
            <a:r>
              <a:rPr lang="en-US" dirty="0">
                <a:cs typeface="Times New Roman" pitchFamily="18" charset="0"/>
              </a:rPr>
              <a:t>palette and select </a:t>
            </a:r>
            <a:r>
              <a:rPr lang="en-US" b="1" dirty="0" err="1">
                <a:cs typeface="Times New Roman" pitchFamily="18" charset="0"/>
              </a:rPr>
              <a:t>Controls»Modern»Graph»Waveform</a:t>
            </a:r>
            <a:r>
              <a:rPr lang="en-US" b="1" dirty="0">
                <a:cs typeface="Times New Roman" pitchFamily="18" charset="0"/>
              </a:rPr>
              <a:t> Chart</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Place a numeric meter on the front panel. The Meter is found in </a:t>
            </a:r>
            <a:r>
              <a:rPr lang="en-US" b="1" dirty="0" err="1" smtClean="0">
                <a:cs typeface="Times New Roman" pitchFamily="18" charset="0"/>
              </a:rPr>
              <a:t>Controls»Modern</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Numeric»Meter</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Right-click the y-axis on each waveform chart and deselect </a:t>
            </a:r>
            <a:r>
              <a:rPr lang="en-US" dirty="0" err="1" smtClean="0">
                <a:cs typeface="Times New Roman" pitchFamily="18" charset="0"/>
              </a:rPr>
              <a:t>AutoScale</a:t>
            </a:r>
            <a:r>
              <a:rPr lang="en-US" dirty="0" smtClean="0">
                <a:cs typeface="Times New Roman" pitchFamily="18" charset="0"/>
              </a:rPr>
              <a:t> Y.</a:t>
            </a:r>
          </a:p>
          <a:p>
            <a:pPr marL="219845" lvl="1" indent="-219845">
              <a:buFontTx/>
              <a:buAutoNum type="arabicPeriod"/>
              <a:tabLst>
                <a:tab pos="228594" algn="l"/>
              </a:tabLst>
            </a:pPr>
            <a:r>
              <a:rPr lang="en-US" dirty="0" smtClean="0">
                <a:cs typeface="Times New Roman" pitchFamily="18" charset="0"/>
              </a:rPr>
              <a:t>Change the scale on the y-axis on both charts to –1 to 1 V by double-clicking the maximum and minimum axis values and typing the new value. Change the scale of the meter to 0 to 30.</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Go to the block diagram and </a:t>
            </a:r>
            <a:r>
              <a:rPr lang="en-US" dirty="0" smtClean="0">
                <a:cs typeface="Times New Roman" pitchFamily="18" charset="0"/>
              </a:rPr>
              <a:t>put a While </a:t>
            </a:r>
            <a:r>
              <a:rPr lang="en-US" dirty="0">
                <a:cs typeface="Times New Roman" pitchFamily="18" charset="0"/>
              </a:rPr>
              <a:t>L</a:t>
            </a:r>
            <a:r>
              <a:rPr lang="en-US" dirty="0" smtClean="0">
                <a:cs typeface="Times New Roman" pitchFamily="18" charset="0"/>
              </a:rPr>
              <a:t>oop around the charts and the meters </a:t>
            </a:r>
            <a:r>
              <a:rPr lang="en-US" dirty="0">
                <a:cs typeface="Times New Roman" pitchFamily="18" charset="0"/>
              </a:rPr>
              <a:t>(</a:t>
            </a:r>
            <a:r>
              <a:rPr lang="en-US" b="1" dirty="0" err="1">
                <a:cs typeface="Times New Roman" pitchFamily="18" charset="0"/>
              </a:rPr>
              <a:t>Express»Execution</a:t>
            </a:r>
            <a:r>
              <a:rPr lang="en-US" b="1" dirty="0">
                <a:cs typeface="Times New Roman" pitchFamily="18" charset="0"/>
              </a:rPr>
              <a:t> </a:t>
            </a:r>
            <a:r>
              <a:rPr lang="en-US" b="1" dirty="0" err="1">
                <a:cs typeface="Times New Roman" pitchFamily="18" charset="0"/>
              </a:rPr>
              <a:t>Control</a:t>
            </a:r>
            <a:r>
              <a:rPr lang="en-US" dirty="0" err="1">
                <a:cs typeface="Times New Roman" pitchFamily="18" charset="0"/>
              </a:rPr>
              <a:t>»</a:t>
            </a:r>
            <a:r>
              <a:rPr lang="en-US" b="1" dirty="0" err="1">
                <a:cs typeface="Times New Roman" pitchFamily="18" charset="0"/>
              </a:rPr>
              <a:t>While</a:t>
            </a:r>
            <a:r>
              <a:rPr lang="en-US" b="1" dirty="0">
                <a:cs typeface="Times New Roman" pitchFamily="18" charset="0"/>
              </a:rPr>
              <a:t> Loop</a:t>
            </a:r>
            <a:r>
              <a:rPr lang="en-US" dirty="0">
                <a:cs typeface="Times New Roman" pitchFamily="18" charset="0"/>
              </a:rPr>
              <a:t>).</a:t>
            </a:r>
          </a:p>
          <a:p>
            <a:pPr marL="219845" lvl="1" indent="-219845">
              <a:buFontTx/>
              <a:buAutoNum type="arabicPeriod"/>
              <a:tabLst>
                <a:tab pos="228594" algn="l"/>
              </a:tabLst>
            </a:pPr>
            <a:r>
              <a:rPr lang="en-US" dirty="0">
                <a:cs typeface="Times New Roman" pitchFamily="18" charset="0"/>
              </a:rPr>
              <a:t>Place </a:t>
            </a:r>
            <a:r>
              <a:rPr lang="en-US" dirty="0" smtClean="0">
                <a:cs typeface="Times New Roman" pitchFamily="18" charset="0"/>
              </a:rPr>
              <a:t>a Simulate Signal Express VI on </a:t>
            </a:r>
            <a:r>
              <a:rPr lang="en-US" dirty="0">
                <a:cs typeface="Times New Roman" pitchFamily="18" charset="0"/>
              </a:rPr>
              <a:t>the block diagram </a:t>
            </a:r>
            <a:r>
              <a:rPr lang="en-US" dirty="0" smtClean="0">
                <a:cs typeface="Times New Roman" pitchFamily="18" charset="0"/>
              </a:rPr>
              <a:t>(</a:t>
            </a:r>
            <a:r>
              <a:rPr lang="en-US" b="1" dirty="0" err="1" smtClean="0">
                <a:cs typeface="Times New Roman" pitchFamily="18" charset="0"/>
              </a:rPr>
              <a:t>Express»Input</a:t>
            </a:r>
            <a:r>
              <a:rPr lang="en-US" dirty="0" smtClean="0">
                <a:cs typeface="Times New Roman" pitchFamily="18" charset="0"/>
              </a:rPr>
              <a:t>»</a:t>
            </a:r>
            <a:br>
              <a:rPr lang="en-US" dirty="0" smtClean="0">
                <a:cs typeface="Times New Roman" pitchFamily="18" charset="0"/>
              </a:rPr>
            </a:br>
            <a:r>
              <a:rPr lang="en-US" b="1" dirty="0" smtClean="0">
                <a:cs typeface="Times New Roman" pitchFamily="18" charset="0"/>
              </a:rPr>
              <a:t>Simulate Sig</a:t>
            </a:r>
            <a:r>
              <a:rPr lang="en-US" dirty="0" smtClean="0">
                <a:cs typeface="Times New Roman" pitchFamily="18" charset="0"/>
              </a:rPr>
              <a:t>). Change the Frequency (Hz) to 20, Select to add noise, and set the Samples per Second (Hz) to 10000.</a:t>
            </a:r>
          </a:p>
          <a:p>
            <a:pPr marL="219845" lvl="1" indent="-219845">
              <a:buFontTx/>
              <a:buAutoNum type="arabicPeriod"/>
              <a:tabLst>
                <a:tab pos="228594" algn="l"/>
              </a:tabLst>
            </a:pPr>
            <a:r>
              <a:rPr lang="en-US" dirty="0" smtClean="0">
                <a:cs typeface="Times New Roman" pitchFamily="18" charset="0"/>
              </a:rPr>
              <a:t>Ensure that the Noise Type is “Uniform White Noise” and the Noise Amplitude is “0.2.” </a:t>
            </a: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the Filter Express VI to the right of the DAQ Assistant on the block diagram. From the </a:t>
            </a:r>
            <a:r>
              <a:rPr lang="en-US" b="1" dirty="0" smtClean="0">
                <a:cs typeface="Times New Roman" pitchFamily="18" charset="0"/>
              </a:rPr>
              <a:t>Functions</a:t>
            </a:r>
            <a:r>
              <a:rPr lang="en-US" dirty="0" smtClean="0">
                <a:cs typeface="Times New Roman" pitchFamily="18" charset="0"/>
              </a:rPr>
              <a:t> </a:t>
            </a:r>
            <a:r>
              <a:rPr lang="en-US" dirty="0">
                <a:cs typeface="Times New Roman" pitchFamily="18" charset="0"/>
              </a:rPr>
              <a:t>palette, select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Filter</a:t>
            </a:r>
            <a:r>
              <a:rPr lang="en-US" b="1" dirty="0">
                <a:cs typeface="Times New Roman" pitchFamily="18" charset="0"/>
              </a:rPr>
              <a:t> </a:t>
            </a:r>
            <a:r>
              <a:rPr lang="en-US" dirty="0">
                <a:cs typeface="Times New Roman" pitchFamily="18" charset="0"/>
              </a:rPr>
              <a:t>and place it on the block diagram inside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a:t>
            </a:r>
            <a:r>
              <a:rPr lang="en-US" dirty="0">
                <a:cs typeface="Times New Roman" pitchFamily="18" charset="0"/>
              </a:rPr>
              <a:t>. In the configuration window under Filtering Type, choose </a:t>
            </a:r>
            <a:r>
              <a:rPr lang="en-US" dirty="0" smtClean="0">
                <a:cs typeface="Times New Roman" pitchFamily="18" charset="0"/>
              </a:rPr>
              <a:t>“</a:t>
            </a:r>
            <a:r>
              <a:rPr lang="en-US" dirty="0" err="1" smtClean="0">
                <a:cs typeface="Times New Roman" pitchFamily="18" charset="0"/>
              </a:rPr>
              <a:t>Lowpass</a:t>
            </a:r>
            <a:r>
              <a:rPr lang="en-US" dirty="0" smtClean="0">
                <a:cs typeface="Times New Roman" pitchFamily="18" charset="0"/>
              </a:rPr>
              <a:t>.” </a:t>
            </a:r>
            <a:r>
              <a:rPr lang="en-US" dirty="0">
                <a:cs typeface="Times New Roman" pitchFamily="18" charset="0"/>
              </a:rPr>
              <a:t>Under Cutoff Frequency, use a value of </a:t>
            </a:r>
            <a:r>
              <a:rPr lang="en-US" dirty="0" smtClean="0">
                <a:cs typeface="Times New Roman" pitchFamily="18" charset="0"/>
              </a:rPr>
              <a:t>35 </a:t>
            </a:r>
            <a:r>
              <a:rPr lang="en-US" dirty="0">
                <a:cs typeface="Times New Roman" pitchFamily="18" charset="0"/>
              </a:rPr>
              <a:t>Hz.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Connect the </a:t>
            </a:r>
            <a:r>
              <a:rPr lang="en-US" dirty="0" smtClean="0">
                <a:cs typeface="Times New Roman" pitchFamily="18" charset="0"/>
              </a:rPr>
              <a:t>output </a:t>
            </a:r>
            <a:r>
              <a:rPr lang="en-US" dirty="0">
                <a:cs typeface="Times New Roman" pitchFamily="18" charset="0"/>
              </a:rPr>
              <a:t>terminal of the </a:t>
            </a:r>
            <a:r>
              <a:rPr lang="en-US" dirty="0" smtClean="0">
                <a:cs typeface="Times New Roman" pitchFamily="18" charset="0"/>
              </a:rPr>
              <a:t>Simulate Signal VI </a:t>
            </a:r>
            <a:r>
              <a:rPr lang="en-US" dirty="0">
                <a:cs typeface="Times New Roman" pitchFamily="18" charset="0"/>
              </a:rPr>
              <a:t>to the “Signal” input of the Filter </a:t>
            </a:r>
            <a:r>
              <a:rPr lang="en-US" dirty="0" smtClean="0">
                <a:cs typeface="Times New Roman" pitchFamily="18" charset="0"/>
              </a:rPr>
              <a:t>VI. Connect the waveform charts to the “Filtered Signal” output and the output of the Simulate Signal VI. </a:t>
            </a:r>
            <a:endParaRPr lang="en-US" dirty="0">
              <a:cs typeface="Times New Roman" pitchFamily="18" charset="0"/>
            </a:endParaRP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a Tone Measurements Express VI on the block diagram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Tone</a:t>
            </a:r>
            <a:r>
              <a:rPr lang="en-US" dirty="0" smtClean="0">
                <a:cs typeface="Times New Roman" pitchFamily="18" charset="0"/>
              </a:rPr>
              <a:t>). Select “Frequency” under Single Tone Measurements</a:t>
            </a:r>
            <a:r>
              <a:rPr lang="en-US" b="1"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smtClean="0">
                <a:cs typeface="Times New Roman" pitchFamily="18" charset="0"/>
              </a:rPr>
              <a:t>Connect </a:t>
            </a:r>
            <a:r>
              <a:rPr lang="en-US" dirty="0">
                <a:cs typeface="Times New Roman" pitchFamily="18" charset="0"/>
              </a:rPr>
              <a:t>the output of the Filter VI to the “Signals” input of the Tone Measurements Express VI</a:t>
            </a:r>
            <a:r>
              <a:rPr lang="en-US" dirty="0" smtClean="0">
                <a:cs typeface="Times New Roman" pitchFamily="18" charset="0"/>
              </a:rPr>
              <a:t>. Also, connect the “Frequency” output to the meter.</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Return to the front panel and run the VI. Observe your acquired signal and its frequency and amplitude. Hum or whistle into the microphone </a:t>
            </a:r>
            <a:r>
              <a:rPr lang="en-US" dirty="0" smtClean="0">
                <a:cs typeface="Times New Roman" pitchFamily="18" charset="0"/>
              </a:rPr>
              <a:t>and </a:t>
            </a:r>
            <a:r>
              <a:rPr lang="en-US" dirty="0">
                <a:cs typeface="Times New Roman" pitchFamily="18" charset="0"/>
              </a:rPr>
              <a:t>observe the </a:t>
            </a:r>
            <a:r>
              <a:rPr lang="en-US" dirty="0" smtClean="0">
                <a:cs typeface="Times New Roman" pitchFamily="18" charset="0"/>
              </a:rPr>
              <a:t>frequency </a:t>
            </a:r>
            <a:r>
              <a:rPr lang="en-US" dirty="0">
                <a:cs typeface="Times New Roman" pitchFamily="18" charset="0"/>
              </a:rPr>
              <a:t>that you are producing</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Save the VI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3.2 - </a:t>
            </a:r>
            <a:r>
              <a:rPr lang="en-US" sz="1000" dirty="0" smtClean="0">
                <a:latin typeface="Courier New" pitchFamily="49" charset="0"/>
                <a:cs typeface="Courier New" pitchFamily="49" charset="0"/>
              </a:rPr>
              <a:t>Data.vi</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a:cs typeface="Times New Roman" pitchFamily="18" charset="0"/>
              </a:rPr>
              <a:t>Close the VI.</a:t>
            </a:r>
          </a:p>
          <a:p>
            <a:pPr>
              <a:spcBef>
                <a:spcPct val="50000"/>
              </a:spcBef>
              <a:tabLst>
                <a:tab pos="228594" algn="l"/>
              </a:tabLst>
            </a:pPr>
            <a:r>
              <a:rPr lang="en-US" b="1" dirty="0" smtClean="0">
                <a:cs typeface="Times New Roman" pitchFamily="18" charset="0"/>
              </a:rPr>
              <a:t>Note</a:t>
            </a:r>
            <a:r>
              <a:rPr lang="en-US" dirty="0" smtClean="0">
                <a:cs typeface="Times New Roman" pitchFamily="18" charset="0"/>
              </a:rPr>
              <a:t>: </a:t>
            </a:r>
            <a:r>
              <a:rPr lang="en-US" dirty="0">
                <a:cs typeface="Times New Roman" pitchFamily="18" charset="0"/>
              </a:rPr>
              <a:t>The solution to this exercise is printed in the back of this manual</a:t>
            </a:r>
            <a:r>
              <a:rPr lang="en-US" dirty="0" smtClean="0">
                <a:cs typeface="Times New Roman" pitchFamily="18" charset="0"/>
              </a:rPr>
              <a:t>.</a:t>
            </a:r>
          </a:p>
        </p:txBody>
      </p:sp>
      <p:sp>
        <p:nvSpPr>
          <p:cNvPr id="809987" name="Rectangle 3"/>
          <p:cNvSpPr>
            <a:spLocks noChangeArrowheads="1"/>
          </p:cNvSpPr>
          <p:nvPr/>
        </p:nvSpPr>
        <p:spPr bwMode="auto">
          <a:xfrm>
            <a:off x="923228" y="8228670"/>
            <a:ext cx="2057172" cy="293030"/>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3.2 (Track B)</a:t>
            </a:r>
            <a:endParaRPr lang="en-US" sz="13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body" idx="1"/>
          </p:nvPr>
        </p:nvSpPr>
        <p:spPr>
          <a:xfrm>
            <a:off x="931863" y="552450"/>
            <a:ext cx="5133975" cy="6915856"/>
          </a:xfrm>
        </p:spPr>
        <p:txBody>
          <a:bodyPr/>
          <a:lstStyle/>
          <a:p>
            <a:pPr marL="228594" indent="-228594"/>
            <a:r>
              <a:rPr lang="en-US" sz="1300" b="1" dirty="0">
                <a:latin typeface="Arial Narrow" pitchFamily="34" charset="0"/>
              </a:rPr>
              <a:t>Exercise 3.2 – Analysis (Track C)</a:t>
            </a:r>
          </a:p>
          <a:p>
            <a:pPr marL="228594" indent="-228594"/>
            <a:endParaRPr lang="en-US" dirty="0">
              <a:latin typeface="Times" pitchFamily="18" charset="0"/>
            </a:endParaRPr>
          </a:p>
          <a:p>
            <a:pPr>
              <a:spcBef>
                <a:spcPct val="0"/>
              </a:spcBef>
            </a:pPr>
            <a:r>
              <a:rPr lang="en-US" dirty="0" smtClean="0">
                <a:cs typeface="Times New Roman" pitchFamily="18" charset="0"/>
              </a:rPr>
              <a:t>Create </a:t>
            </a:r>
            <a:r>
              <a:rPr lang="en-US" dirty="0">
                <a:cs typeface="Times New Roman" pitchFamily="18" charset="0"/>
              </a:rPr>
              <a:t>a VI that measures the frequency </a:t>
            </a:r>
            <a:r>
              <a:rPr lang="en-US" dirty="0" smtClean="0">
                <a:cs typeface="Times New Roman" pitchFamily="18" charset="0"/>
              </a:rPr>
              <a:t>of </a:t>
            </a:r>
            <a:r>
              <a:rPr lang="en-US" dirty="0">
                <a:cs typeface="Times New Roman" pitchFamily="18" charset="0"/>
              </a:rPr>
              <a:t>the signal from your </a:t>
            </a:r>
            <a:r>
              <a:rPr lang="en-US" dirty="0" smtClean="0">
                <a:cs typeface="Times New Roman" pitchFamily="18" charset="0"/>
              </a:rPr>
              <a:t>sound card and </a:t>
            </a:r>
            <a:r>
              <a:rPr lang="en-US" dirty="0">
                <a:cs typeface="Times New Roman" pitchFamily="18" charset="0"/>
              </a:rPr>
              <a:t>displays the acquired signal on a waveform chart. The instructions are </a:t>
            </a:r>
            <a:r>
              <a:rPr lang="en-US" dirty="0" smtClean="0">
                <a:cs typeface="Times New Roman" pitchFamily="18" charset="0"/>
              </a:rPr>
              <a:t>similar to Exercise </a:t>
            </a:r>
            <a:r>
              <a:rPr lang="en-US" dirty="0">
                <a:cs typeface="Times New Roman" pitchFamily="18" charset="0"/>
              </a:rPr>
              <a:t>3.1, but </a:t>
            </a:r>
            <a:r>
              <a:rPr lang="en-US" dirty="0" smtClean="0">
                <a:cs typeface="Times New Roman" pitchFamily="18" charset="0"/>
              </a:rPr>
              <a:t>you use the Acquire Sound </a:t>
            </a:r>
            <a:r>
              <a:rPr lang="en-US" dirty="0">
                <a:cs typeface="Times New Roman" pitchFamily="18" charset="0"/>
              </a:rPr>
              <a:t>Signal VI </a:t>
            </a:r>
            <a:r>
              <a:rPr lang="en-US" dirty="0" smtClean="0">
                <a:cs typeface="Times New Roman" pitchFamily="18" charset="0"/>
              </a:rPr>
              <a:t>in </a:t>
            </a:r>
            <a:r>
              <a:rPr lang="en-US" dirty="0">
                <a:cs typeface="Times New Roman" pitchFamily="18" charset="0"/>
              </a:rPr>
              <a:t>place of the Simulate Signal </a:t>
            </a:r>
            <a:r>
              <a:rPr lang="en-US" dirty="0" smtClean="0">
                <a:cs typeface="Times New Roman" pitchFamily="18" charset="0"/>
              </a:rPr>
              <a:t>VI and a Filter Express VI. Try </a:t>
            </a:r>
            <a:r>
              <a:rPr lang="en-US" dirty="0">
                <a:cs typeface="Times New Roman" pitchFamily="18" charset="0"/>
              </a:rPr>
              <a:t>to do </a:t>
            </a:r>
            <a:r>
              <a:rPr lang="en-US" dirty="0" smtClean="0">
                <a:cs typeface="Times New Roman" pitchFamily="18" charset="0"/>
              </a:rPr>
              <a:t>this </a:t>
            </a:r>
            <a:r>
              <a:rPr lang="en-US" dirty="0">
                <a:cs typeface="Times New Roman" pitchFamily="18" charset="0"/>
              </a:rPr>
              <a:t>without following the </a:t>
            </a:r>
            <a:r>
              <a:rPr lang="en-US" dirty="0" smtClean="0">
                <a:cs typeface="Times New Roman" pitchFamily="18" charset="0"/>
              </a:rPr>
              <a:t>instructions. </a:t>
            </a:r>
            <a:endParaRPr lang="en-US" dirty="0">
              <a:cs typeface="Times New Roman" pitchFamily="18" charset="0"/>
            </a:endParaRPr>
          </a:p>
          <a:p>
            <a:pPr marL="219845" lvl="1" indent="-219845">
              <a:buFontTx/>
              <a:buAutoNum type="arabicPeriod"/>
              <a:tabLst>
                <a:tab pos="228594" algn="l"/>
              </a:tabLst>
            </a:pPr>
            <a:r>
              <a:rPr lang="en-US" dirty="0" smtClean="0">
                <a:cs typeface="Times New Roman" pitchFamily="18" charset="0"/>
              </a:rPr>
              <a:t>Open a blank VI.</a:t>
            </a:r>
          </a:p>
          <a:p>
            <a:pPr marL="219845" lvl="1" indent="-219845">
              <a:buFontTx/>
              <a:buAutoNum type="arabicPeriod"/>
              <a:tabLst>
                <a:tab pos="228594" algn="l"/>
              </a:tabLst>
            </a:pPr>
            <a:r>
              <a:rPr lang="en-US" dirty="0" smtClean="0">
                <a:cs typeface="Times New Roman" pitchFamily="18" charset="0"/>
              </a:rPr>
              <a:t>Place a waveform chart on the front panel. Right-click to open the </a:t>
            </a:r>
            <a:r>
              <a:rPr lang="en-US" b="1" dirty="0" smtClean="0">
                <a:cs typeface="Times New Roman" pitchFamily="18" charset="0"/>
              </a:rPr>
              <a:t>Controls</a:t>
            </a:r>
            <a:r>
              <a:rPr lang="en-US" dirty="0" smtClean="0">
                <a:cs typeface="Times New Roman" pitchFamily="18" charset="0"/>
              </a:rPr>
              <a:t> palette and select </a:t>
            </a:r>
            <a:r>
              <a:rPr lang="en-US" b="1" dirty="0" err="1" smtClean="0">
                <a:cs typeface="Times New Roman" pitchFamily="18" charset="0"/>
              </a:rPr>
              <a:t>Controls»Modern»Graph»Waveform</a:t>
            </a:r>
            <a:r>
              <a:rPr lang="en-US" b="1" dirty="0" smtClean="0">
                <a:cs typeface="Times New Roman" pitchFamily="18" charset="0"/>
              </a:rPr>
              <a:t> Chart</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Place a numeric meter on the front panel. The meter is found in </a:t>
            </a:r>
            <a:r>
              <a:rPr lang="en-US" b="1" dirty="0" smtClean="0">
                <a:cs typeface="Times New Roman" pitchFamily="18" charset="0"/>
              </a:rPr>
              <a:t>Controls»</a:t>
            </a:r>
            <a:br>
              <a:rPr lang="en-US" b="1" dirty="0" smtClean="0">
                <a:cs typeface="Times New Roman" pitchFamily="18" charset="0"/>
              </a:rPr>
            </a:br>
            <a:r>
              <a:rPr lang="en-US" b="1" dirty="0" err="1" smtClean="0">
                <a:cs typeface="Times New Roman" pitchFamily="18" charset="0"/>
              </a:rPr>
              <a:t>Numeric»Meter</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Right-click the y-axis on the waveform chart and deselect </a:t>
            </a:r>
            <a:r>
              <a:rPr lang="en-US" dirty="0" err="1" smtClean="0">
                <a:cs typeface="Times New Roman" pitchFamily="18" charset="0"/>
              </a:rPr>
              <a:t>AutoScale</a:t>
            </a:r>
            <a:r>
              <a:rPr lang="en-US" dirty="0" smtClean="0">
                <a:cs typeface="Times New Roman" pitchFamily="18" charset="0"/>
              </a:rPr>
              <a:t> Y.</a:t>
            </a:r>
          </a:p>
          <a:p>
            <a:pPr marL="219845" lvl="1" indent="-219845">
              <a:buFontTx/>
              <a:buAutoNum type="arabicPeriod"/>
              <a:tabLst>
                <a:tab pos="228594" algn="l"/>
              </a:tabLst>
            </a:pPr>
            <a:r>
              <a:rPr lang="en-US" dirty="0" smtClean="0">
                <a:cs typeface="Times New Roman" pitchFamily="18" charset="0"/>
              </a:rPr>
              <a:t>Change the scale on the y-axis to –1 to 1 V by double-clicking the maximum and minimum axis values and typing the new value. Change the scale of the meter to 100 to 2000.</a:t>
            </a:r>
          </a:p>
          <a:p>
            <a:pPr marL="219845" lvl="1" indent="-219845">
              <a:buFontTx/>
              <a:buAutoNum type="arabicPeriod"/>
              <a:tabLst>
                <a:tab pos="228594" algn="l"/>
              </a:tabLst>
            </a:pPr>
            <a:r>
              <a:rPr lang="en-US" dirty="0" smtClean="0">
                <a:cs typeface="Times New Roman" pitchFamily="18" charset="0"/>
              </a:rPr>
              <a:t>Go </a:t>
            </a:r>
            <a:r>
              <a:rPr lang="en-US" dirty="0">
                <a:cs typeface="Times New Roman" pitchFamily="18" charset="0"/>
              </a:rPr>
              <a:t>to the block diagram and </a:t>
            </a:r>
            <a:r>
              <a:rPr lang="en-US" dirty="0" smtClean="0">
                <a:cs typeface="Times New Roman" pitchFamily="18" charset="0"/>
              </a:rPr>
              <a:t>put a While Loop </a:t>
            </a:r>
            <a:r>
              <a:rPr lang="en-US" dirty="0">
                <a:cs typeface="Times New Roman" pitchFamily="18" charset="0"/>
              </a:rPr>
              <a:t>down (</a:t>
            </a:r>
            <a:r>
              <a:rPr lang="en-US" b="1" dirty="0" err="1">
                <a:cs typeface="Times New Roman" pitchFamily="18" charset="0"/>
              </a:rPr>
              <a:t>Express»Execution</a:t>
            </a:r>
            <a:r>
              <a:rPr lang="en-US" b="1" dirty="0">
                <a:cs typeface="Times New Roman" pitchFamily="18" charset="0"/>
              </a:rPr>
              <a:t> </a:t>
            </a:r>
            <a:r>
              <a:rPr lang="en-US" b="1" dirty="0" err="1" smtClean="0">
                <a:cs typeface="Times New Roman" pitchFamily="18" charset="0"/>
              </a:rPr>
              <a:t>Control»While</a:t>
            </a:r>
            <a:r>
              <a:rPr lang="en-US" b="1" dirty="0" smtClean="0">
                <a:cs typeface="Times New Roman" pitchFamily="18" charset="0"/>
              </a:rPr>
              <a:t> </a:t>
            </a:r>
            <a:r>
              <a:rPr lang="en-US" b="1" dirty="0">
                <a:cs typeface="Times New Roman" pitchFamily="18" charset="0"/>
              </a:rPr>
              <a:t>Loop</a:t>
            </a:r>
            <a:r>
              <a:rPr lang="en-US" dirty="0" smtClean="0">
                <a:cs typeface="Times New Roman" pitchFamily="18" charset="0"/>
              </a:rPr>
              <a:t>).</a:t>
            </a: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the Acquire Sound Express VI on the block diagram (</a:t>
            </a:r>
            <a:r>
              <a:rPr lang="en-US" b="1" dirty="0" err="1" smtClean="0">
                <a:cs typeface="Times New Roman" pitchFamily="18" charset="0"/>
              </a:rPr>
              <a:t>Express»Input</a:t>
            </a:r>
            <a:r>
              <a:rPr lang="en-US" b="1" dirty="0" smtClean="0">
                <a:cs typeface="Times New Roman" pitchFamily="18" charset="0"/>
              </a:rPr>
              <a:t>»</a:t>
            </a:r>
            <a:br>
              <a:rPr lang="en-US" b="1" dirty="0" smtClean="0">
                <a:cs typeface="Times New Roman" pitchFamily="18" charset="0"/>
              </a:rPr>
            </a:br>
            <a:r>
              <a:rPr lang="en-US" b="1" dirty="0" smtClean="0">
                <a:cs typeface="Times New Roman" pitchFamily="18" charset="0"/>
              </a:rPr>
              <a:t>Acquire </a:t>
            </a:r>
            <a:r>
              <a:rPr lang="en-US" b="1" dirty="0">
                <a:cs typeface="Times New Roman" pitchFamily="18" charset="0"/>
              </a:rPr>
              <a:t>Sound</a:t>
            </a:r>
            <a:r>
              <a:rPr lang="en-US" dirty="0">
                <a:cs typeface="Times New Roman" pitchFamily="18" charset="0"/>
              </a:rPr>
              <a:t>). </a:t>
            </a:r>
            <a:endParaRPr lang="en-US" dirty="0" smtClean="0">
              <a:cs typeface="Times New Roman" pitchFamily="18" charset="0"/>
            </a:endParaRPr>
          </a:p>
          <a:p>
            <a:pPr marL="219845" lvl="1" indent="-219845">
              <a:buFontTx/>
              <a:buAutoNum type="arabicPeriod"/>
              <a:tabLst>
                <a:tab pos="228594" algn="l"/>
              </a:tabLst>
            </a:pPr>
            <a:r>
              <a:rPr lang="en-US" dirty="0" smtClean="0">
                <a:cs typeface="Times New Roman" pitchFamily="18" charset="0"/>
              </a:rPr>
              <a:t>Change the sample rate to 44100 and Click </a:t>
            </a:r>
            <a:r>
              <a:rPr lang="en-US" b="1" dirty="0" smtClean="0">
                <a:cs typeface="Times New Roman" pitchFamily="18" charset="0"/>
              </a:rPr>
              <a:t>OK</a:t>
            </a:r>
            <a:r>
              <a:rPr lang="en-US" dirty="0" smtClean="0">
                <a:cs typeface="Times New Roman" pitchFamily="18" charset="0"/>
              </a:rPr>
              <a:t>.</a:t>
            </a:r>
            <a:endParaRPr lang="en-US" dirty="0">
              <a:cs typeface="Times New Roman" pitchFamily="18" charset="0"/>
            </a:endParaRP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a Filter Express VI on the block diagram. In the configuration </a:t>
            </a:r>
            <a:r>
              <a:rPr lang="en-US" dirty="0" smtClean="0">
                <a:cs typeface="Times New Roman" pitchFamily="18" charset="0"/>
              </a:rPr>
              <a:t>window, </a:t>
            </a:r>
            <a:r>
              <a:rPr lang="en-US" dirty="0">
                <a:cs typeface="Times New Roman" pitchFamily="18" charset="0"/>
              </a:rPr>
              <a:t>choose a </a:t>
            </a:r>
            <a:r>
              <a:rPr lang="en-US" dirty="0" err="1">
                <a:cs typeface="Times New Roman" pitchFamily="18" charset="0"/>
              </a:rPr>
              <a:t>highpass</a:t>
            </a:r>
            <a:r>
              <a:rPr lang="en-US" dirty="0">
                <a:cs typeface="Times New Roman" pitchFamily="18" charset="0"/>
              </a:rPr>
              <a:t> filter and a cutoff frequency of 300 Hz. </a:t>
            </a:r>
            <a:endParaRPr lang="en-US" dirty="0" smtClean="0">
              <a:cs typeface="Times New Roman" pitchFamily="18" charset="0"/>
            </a:endParaRPr>
          </a:p>
          <a:p>
            <a:pPr marL="219845" lvl="1" indent="-219845">
              <a:buFontTx/>
              <a:buAutoNum type="arabicPeriod"/>
              <a:tabLst>
                <a:tab pos="228594" algn="l"/>
              </a:tabLst>
            </a:pPr>
            <a:r>
              <a:rPr lang="en-US" dirty="0" smtClean="0">
                <a:cs typeface="Times New Roman" pitchFamily="18" charset="0"/>
              </a:rPr>
              <a:t>Place </a:t>
            </a:r>
            <a:r>
              <a:rPr lang="en-US" dirty="0">
                <a:cs typeface="Times New Roman" pitchFamily="18" charset="0"/>
              </a:rPr>
              <a:t>a Tone Measurements Express VI on the block diagram (</a:t>
            </a:r>
            <a:r>
              <a:rPr lang="en-US" b="1" dirty="0" err="1">
                <a:cs typeface="Times New Roman" pitchFamily="18" charset="0"/>
              </a:rPr>
              <a:t>Express»Signal</a:t>
            </a:r>
            <a:r>
              <a:rPr lang="en-US" b="1" dirty="0">
                <a:cs typeface="Times New Roman" pitchFamily="18" charset="0"/>
              </a:rPr>
              <a:t> </a:t>
            </a:r>
            <a:r>
              <a:rPr lang="en-US" b="1" dirty="0" err="1">
                <a:cs typeface="Times New Roman" pitchFamily="18" charset="0"/>
              </a:rPr>
              <a:t>Analysis</a:t>
            </a:r>
            <a:r>
              <a:rPr lang="en-US" dirty="0" err="1">
                <a:cs typeface="Times New Roman" pitchFamily="18" charset="0"/>
              </a:rPr>
              <a:t>»</a:t>
            </a:r>
            <a:r>
              <a:rPr lang="en-US" b="1" dirty="0" err="1">
                <a:cs typeface="Times New Roman" pitchFamily="18" charset="0"/>
              </a:rPr>
              <a:t>Tone</a:t>
            </a:r>
            <a:r>
              <a:rPr lang="en-US" dirty="0">
                <a:cs typeface="Times New Roman" pitchFamily="18" charset="0"/>
              </a:rPr>
              <a:t>). In the configuration window, choose </a:t>
            </a:r>
            <a:r>
              <a:rPr lang="en-US" dirty="0" smtClean="0">
                <a:cs typeface="Times New Roman" pitchFamily="18" charset="0"/>
              </a:rPr>
              <a:t>“Amplitude” </a:t>
            </a:r>
            <a:r>
              <a:rPr lang="en-US" dirty="0">
                <a:cs typeface="Times New Roman" pitchFamily="18" charset="0"/>
              </a:rPr>
              <a:t>and </a:t>
            </a:r>
            <a:r>
              <a:rPr lang="en-US" dirty="0" smtClean="0">
                <a:cs typeface="Times New Roman" pitchFamily="18" charset="0"/>
              </a:rPr>
              <a:t>“Frequency” </a:t>
            </a:r>
            <a:r>
              <a:rPr lang="en-US" dirty="0">
                <a:cs typeface="Times New Roman" pitchFamily="18" charset="0"/>
              </a:rPr>
              <a:t>measurements in the Single Tone Measurements </a:t>
            </a:r>
            <a:r>
              <a:rPr lang="en-US" dirty="0" smtClean="0">
                <a:cs typeface="Times New Roman" pitchFamily="18" charset="0"/>
              </a:rPr>
              <a:t>section.</a:t>
            </a:r>
          </a:p>
          <a:p>
            <a:pPr marL="219845" lvl="1" indent="-219845">
              <a:buFontTx/>
              <a:buAutoNum type="arabicPeriod"/>
              <a:tabLst>
                <a:tab pos="228594" algn="l"/>
              </a:tabLst>
            </a:pPr>
            <a:r>
              <a:rPr lang="en-US" dirty="0" smtClean="0">
                <a:cs typeface="Times New Roman" pitchFamily="18" charset="0"/>
              </a:rPr>
              <a:t>Connect the meter to the “Frequency” output of the Tone Measurements VI.</a:t>
            </a:r>
          </a:p>
          <a:p>
            <a:pPr marL="219845" lvl="1" indent="-219845">
              <a:buFontTx/>
              <a:buAutoNum type="arabicPeriod"/>
              <a:tabLst>
                <a:tab pos="228594" algn="l"/>
              </a:tabLst>
            </a:pPr>
            <a:r>
              <a:rPr lang="en-US" dirty="0" smtClean="0">
                <a:cs typeface="Times New Roman" pitchFamily="18" charset="0"/>
              </a:rPr>
              <a:t>Connect </a:t>
            </a:r>
            <a:r>
              <a:rPr lang="en-US" dirty="0">
                <a:cs typeface="Times New Roman" pitchFamily="18" charset="0"/>
              </a:rPr>
              <a:t>the “Data” terminal of the Acquire Sound Express VI to the “Signal” input of the Filter VI. </a:t>
            </a:r>
            <a:endParaRPr lang="en-US" dirty="0" smtClean="0">
              <a:cs typeface="Times New Roman" pitchFamily="18" charset="0"/>
            </a:endParaRPr>
          </a:p>
          <a:p>
            <a:pPr marL="219845" lvl="1" indent="-219845">
              <a:buFontTx/>
              <a:buAutoNum type="arabicPeriod"/>
              <a:tabLst>
                <a:tab pos="228594" algn="l"/>
              </a:tabLst>
            </a:pPr>
            <a:r>
              <a:rPr lang="en-US" dirty="0" smtClean="0">
                <a:cs typeface="Times New Roman" pitchFamily="18" charset="0"/>
              </a:rPr>
              <a:t>Connect </a:t>
            </a:r>
            <a:r>
              <a:rPr lang="en-US" dirty="0">
                <a:cs typeface="Times New Roman" pitchFamily="18" charset="0"/>
              </a:rPr>
              <a:t>the “Filtered Signal” terminal of the Filter VI to the “Signals” input of the Tone Measurements VI. </a:t>
            </a:r>
            <a:r>
              <a:rPr lang="en-US" dirty="0" smtClean="0">
                <a:cs typeface="Times New Roman" pitchFamily="18" charset="0"/>
              </a:rPr>
              <a:t>Select “Frequency” under Single Tone Measurements</a:t>
            </a:r>
            <a:r>
              <a:rPr lang="en-US" b="1" dirty="0" smtClean="0">
                <a:cs typeface="Times New Roman" pitchFamily="18" charset="0"/>
              </a:rPr>
              <a:t>.</a:t>
            </a:r>
            <a:endParaRPr lang="en-US" dirty="0" smtClean="0">
              <a:cs typeface="Times New Roman" pitchFamily="18" charset="0"/>
            </a:endParaRPr>
          </a:p>
          <a:p>
            <a:pPr marL="219845" lvl="1" indent="-219845">
              <a:buFontTx/>
              <a:buAutoNum type="arabicPeriod"/>
              <a:tabLst>
                <a:tab pos="228594" algn="l"/>
              </a:tabLst>
            </a:pPr>
            <a:r>
              <a:rPr lang="en-US" dirty="0" smtClean="0">
                <a:cs typeface="Times New Roman" pitchFamily="18" charset="0"/>
              </a:rPr>
              <a:t>Return </a:t>
            </a:r>
            <a:r>
              <a:rPr lang="en-US" dirty="0">
                <a:cs typeface="Times New Roman" pitchFamily="18" charset="0"/>
              </a:rPr>
              <a:t>to the front panel and run the VI. Observe the signal from your sound card and its amplitude and frequency. Hum or whistle into the microphone and observe the amplitude and frequency you are </a:t>
            </a:r>
            <a:r>
              <a:rPr lang="en-US" dirty="0" smtClean="0">
                <a:cs typeface="Times New Roman" pitchFamily="18" charset="0"/>
              </a:rPr>
              <a:t>producing.</a:t>
            </a:r>
          </a:p>
          <a:p>
            <a:pPr marL="219845" lvl="1" indent="-219845">
              <a:buFontTx/>
              <a:buAutoNum type="arabicPeriod"/>
              <a:tabLst>
                <a:tab pos="228594" algn="l"/>
              </a:tabLst>
            </a:pPr>
            <a:r>
              <a:rPr lang="en-US" dirty="0" smtClean="0">
                <a:cs typeface="Times New Roman" pitchFamily="18" charset="0"/>
              </a:rPr>
              <a:t>Save </a:t>
            </a:r>
            <a:r>
              <a:rPr lang="en-US" dirty="0">
                <a:cs typeface="Times New Roman" pitchFamily="18" charset="0"/>
              </a:rPr>
              <a:t>the VI as </a:t>
            </a:r>
            <a:r>
              <a:rPr lang="en-US" sz="1000" dirty="0" smtClean="0">
                <a:latin typeface="Courier New" pitchFamily="49" charset="0"/>
                <a:cs typeface="Courier New" pitchFamily="49" charset="0"/>
              </a:rPr>
              <a:t>Exercise 3.2-Data.vi</a:t>
            </a:r>
            <a:r>
              <a:rPr lang="en-US" dirty="0" smtClean="0">
                <a:cs typeface="Times New Roman" pitchFamily="18" charset="0"/>
              </a:rPr>
              <a:t>. </a:t>
            </a:r>
            <a:r>
              <a:rPr lang="en-US" dirty="0">
                <a:cs typeface="Times New Roman" pitchFamily="18" charset="0"/>
              </a:rPr>
              <a:t>Close the VI.</a:t>
            </a:r>
          </a:p>
          <a:p>
            <a:pPr>
              <a:spcBef>
                <a:spcPct val="50000"/>
              </a:spcBef>
            </a:pPr>
            <a:r>
              <a:rPr lang="en-US" b="1" dirty="0">
                <a:cs typeface="Times New Roman" pitchFamily="18" charset="0"/>
              </a:rPr>
              <a:t>Note</a:t>
            </a:r>
            <a:r>
              <a:rPr lang="en-US" dirty="0">
                <a:cs typeface="Times New Roman" pitchFamily="18" charset="0"/>
              </a:rPr>
              <a:t>: The solution to this exercise is printed in the back of this manual.</a:t>
            </a:r>
          </a:p>
        </p:txBody>
      </p:sp>
      <p:sp>
        <p:nvSpPr>
          <p:cNvPr id="812035" name="Rectangle 3"/>
          <p:cNvSpPr>
            <a:spLocks noChangeArrowheads="1"/>
          </p:cNvSpPr>
          <p:nvPr/>
        </p:nvSpPr>
        <p:spPr bwMode="auto">
          <a:xfrm>
            <a:off x="924586" y="7847670"/>
            <a:ext cx="2057172" cy="293030"/>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3.2 (Track C)</a:t>
            </a:r>
            <a:endParaRPr lang="en-US" sz="13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4" name="Rectangle 2"/>
          <p:cNvSpPr>
            <a:spLocks noGrp="1" noRot="1" noChangeAspect="1" noChangeArrowheads="1" noTextEdit="1"/>
          </p:cNvSpPr>
          <p:nvPr>
            <p:ph type="sldImg"/>
          </p:nvPr>
        </p:nvSpPr>
        <p:spPr>
          <a:ln/>
        </p:spPr>
      </p:sp>
      <p:sp>
        <p:nvSpPr>
          <p:cNvPr id="740355" name="Rectangle 3"/>
          <p:cNvSpPr>
            <a:spLocks noGrp="1" noChangeArrowheads="1"/>
          </p:cNvSpPr>
          <p:nvPr>
            <p:ph type="body" idx="1"/>
          </p:nvPr>
        </p:nvSpPr>
        <p:spPr>
          <a:xfrm>
            <a:off x="931863" y="4368800"/>
            <a:ext cx="5133975" cy="4386263"/>
          </a:xfrm>
        </p:spPr>
        <p:txBody>
          <a:bodyPr/>
          <a:lstStyle/>
          <a:p>
            <a:pPr>
              <a:spcBef>
                <a:spcPct val="0"/>
              </a:spcBef>
              <a:spcAft>
                <a:spcPts val="0"/>
              </a:spcAft>
              <a:tabLst>
                <a:tab pos="228594" algn="l"/>
              </a:tabLst>
            </a:pPr>
            <a:r>
              <a:rPr lang="en-US" b="1" dirty="0">
                <a:cs typeface="Times New Roman" pitchFamily="18" charset="0"/>
              </a:rPr>
              <a:t>Case Structure</a:t>
            </a:r>
          </a:p>
          <a:p>
            <a:pPr>
              <a:spcBef>
                <a:spcPts val="385"/>
              </a:spcBef>
              <a:spcAft>
                <a:spcPts val="0"/>
              </a:spcAft>
              <a:tabLst>
                <a:tab pos="228594" algn="l"/>
              </a:tabLst>
            </a:pPr>
            <a:r>
              <a:rPr lang="en-US" dirty="0">
                <a:cs typeface="Times New Roman" pitchFamily="18" charset="0"/>
              </a:rPr>
              <a:t>The </a:t>
            </a:r>
            <a:r>
              <a:rPr lang="en-US" dirty="0" smtClean="0">
                <a:cs typeface="Times New Roman" pitchFamily="18" charset="0"/>
              </a:rPr>
              <a:t>case structure </a:t>
            </a:r>
            <a:r>
              <a:rPr lang="en-US" dirty="0">
                <a:cs typeface="Times New Roman" pitchFamily="18" charset="0"/>
              </a:rPr>
              <a:t>has one or more </a:t>
            </a:r>
            <a:r>
              <a:rPr lang="en-US" dirty="0" err="1">
                <a:cs typeface="Times New Roman" pitchFamily="18" charset="0"/>
              </a:rPr>
              <a:t>subdiagrams</a:t>
            </a:r>
            <a:r>
              <a:rPr lang="en-US" dirty="0">
                <a:cs typeface="Times New Roman" pitchFamily="18" charset="0"/>
              </a:rPr>
              <a:t>, or cases, </a:t>
            </a:r>
            <a:r>
              <a:rPr lang="en-US" dirty="0" smtClean="0">
                <a:cs typeface="Times New Roman" pitchFamily="18" charset="0"/>
              </a:rPr>
              <a:t>one </a:t>
            </a:r>
            <a:r>
              <a:rPr lang="en-US" dirty="0">
                <a:cs typeface="Times New Roman" pitchFamily="18" charset="0"/>
              </a:rPr>
              <a:t>of which executes when the structure executes. The value wired to the selector terminal determines which case to execute and can be </a:t>
            </a:r>
            <a:r>
              <a:rPr lang="en-US" dirty="0" smtClean="0">
                <a:cs typeface="Times New Roman" pitchFamily="18" charset="0"/>
              </a:rPr>
              <a:t>Boolean</a:t>
            </a:r>
            <a:r>
              <a:rPr lang="en-US" dirty="0">
                <a:cs typeface="Times New Roman" pitchFamily="18" charset="0"/>
              </a:rPr>
              <a:t>, string, integer, or enumerated type. Right-click the structure border to add or delete cases. Use the Labeling tool to enter value(s) in the case selector label and configure the value(s) handled by each case. It is found at </a:t>
            </a:r>
            <a:r>
              <a:rPr lang="en-US" b="1" dirty="0" smtClean="0">
                <a:cs typeface="Times New Roman" pitchFamily="18" charset="0"/>
              </a:rPr>
              <a:t>Functions»</a:t>
            </a:r>
            <a:br>
              <a:rPr lang="en-US" b="1" dirty="0" smtClean="0">
                <a:cs typeface="Times New Roman" pitchFamily="18" charset="0"/>
              </a:rPr>
            </a:br>
            <a:r>
              <a:rPr lang="en-US" b="1" dirty="0" err="1" smtClean="0">
                <a:cs typeface="Times New Roman" pitchFamily="18" charset="0"/>
              </a:rPr>
              <a:t>Programming»Structures»Case</a:t>
            </a:r>
            <a:r>
              <a:rPr lang="en-US" b="1" dirty="0" smtClean="0">
                <a:cs typeface="Times New Roman" pitchFamily="18" charset="0"/>
              </a:rPr>
              <a:t> </a:t>
            </a:r>
            <a:r>
              <a:rPr lang="en-US" b="1" dirty="0">
                <a:cs typeface="Times New Roman" pitchFamily="18" charset="0"/>
              </a:rPr>
              <a:t>Structure</a:t>
            </a:r>
            <a:r>
              <a:rPr lang="en-US" dirty="0">
                <a:cs typeface="Times New Roman" pitchFamily="18" charset="0"/>
              </a:rPr>
              <a:t>.</a:t>
            </a:r>
            <a:endParaRPr lang="en-US" b="1" dirty="0">
              <a:cs typeface="Times New Roman" pitchFamily="18" charset="0"/>
            </a:endParaRPr>
          </a:p>
          <a:p>
            <a:pPr>
              <a:spcBef>
                <a:spcPts val="385"/>
              </a:spcBef>
              <a:spcAft>
                <a:spcPts val="0"/>
              </a:spcAft>
              <a:tabLst>
                <a:tab pos="228594" algn="l"/>
              </a:tabLst>
            </a:pPr>
            <a:r>
              <a:rPr lang="en-US" b="1" dirty="0">
                <a:cs typeface="Times New Roman" pitchFamily="18" charset="0"/>
              </a:rPr>
              <a:t>Select </a:t>
            </a:r>
          </a:p>
          <a:p>
            <a:pPr>
              <a:spcBef>
                <a:spcPts val="385"/>
              </a:spcBef>
              <a:spcAft>
                <a:spcPts val="0"/>
              </a:spcAft>
              <a:tabLst>
                <a:tab pos="228594" algn="l"/>
              </a:tabLst>
            </a:pPr>
            <a:r>
              <a:rPr lang="en-US" dirty="0">
                <a:cs typeface="Times New Roman" pitchFamily="18" charset="0"/>
              </a:rPr>
              <a:t>Returns the value wired to the </a:t>
            </a:r>
            <a:r>
              <a:rPr lang="en-US" b="1" dirty="0">
                <a:cs typeface="Times New Roman" pitchFamily="18" charset="0"/>
              </a:rPr>
              <a:t>t</a:t>
            </a:r>
            <a:r>
              <a:rPr lang="en-US" dirty="0">
                <a:cs typeface="Times New Roman" pitchFamily="18" charset="0"/>
              </a:rPr>
              <a:t> input or </a:t>
            </a:r>
            <a:r>
              <a:rPr lang="en-US" b="1" dirty="0">
                <a:cs typeface="Times New Roman" pitchFamily="18" charset="0"/>
              </a:rPr>
              <a:t>f</a:t>
            </a:r>
            <a:r>
              <a:rPr lang="en-US" dirty="0">
                <a:cs typeface="Times New Roman" pitchFamily="18" charset="0"/>
              </a:rPr>
              <a:t> input, depending on the value of </a:t>
            </a:r>
            <a:r>
              <a:rPr lang="en-US" b="1" dirty="0">
                <a:cs typeface="Times New Roman" pitchFamily="18" charset="0"/>
              </a:rPr>
              <a:t>s</a:t>
            </a:r>
            <a:r>
              <a:rPr lang="en-US" dirty="0">
                <a:cs typeface="Times New Roman" pitchFamily="18" charset="0"/>
              </a:rPr>
              <a:t>. If </a:t>
            </a:r>
            <a:r>
              <a:rPr lang="en-US" b="1" dirty="0">
                <a:cs typeface="Times New Roman" pitchFamily="18" charset="0"/>
              </a:rPr>
              <a:t>s</a:t>
            </a:r>
            <a:r>
              <a:rPr lang="en-US" dirty="0">
                <a:cs typeface="Times New Roman" pitchFamily="18" charset="0"/>
              </a:rPr>
              <a:t> is TRUE, this function returns the value wired to </a:t>
            </a:r>
            <a:r>
              <a:rPr lang="en-US" b="1" dirty="0">
                <a:cs typeface="Times New Roman" pitchFamily="18" charset="0"/>
              </a:rPr>
              <a:t>t</a:t>
            </a:r>
            <a:r>
              <a:rPr lang="en-US" dirty="0">
                <a:cs typeface="Times New Roman" pitchFamily="18" charset="0"/>
              </a:rPr>
              <a:t>. If </a:t>
            </a:r>
            <a:r>
              <a:rPr lang="en-US" b="1" dirty="0">
                <a:cs typeface="Times New Roman" pitchFamily="18" charset="0"/>
              </a:rPr>
              <a:t>s</a:t>
            </a:r>
            <a:r>
              <a:rPr lang="en-US" dirty="0">
                <a:cs typeface="Times New Roman" pitchFamily="18" charset="0"/>
              </a:rPr>
              <a:t> is FALSE, this function returns the value wired to </a:t>
            </a:r>
            <a:r>
              <a:rPr lang="en-US" b="1" dirty="0">
                <a:cs typeface="Times New Roman" pitchFamily="18" charset="0"/>
              </a:rPr>
              <a:t>f</a:t>
            </a:r>
            <a:r>
              <a:rPr lang="en-US" dirty="0">
                <a:cs typeface="Times New Roman" pitchFamily="18" charset="0"/>
              </a:rPr>
              <a:t>. The connector pane displays the default data types for this polymorphic function. It is found at </a:t>
            </a:r>
            <a:r>
              <a:rPr lang="en-US" b="1" dirty="0" err="1">
                <a:cs typeface="Times New Roman" pitchFamily="18" charset="0"/>
              </a:rPr>
              <a:t>Functions»Programming</a:t>
            </a:r>
            <a:r>
              <a:rPr lang="en-US" b="1" dirty="0">
                <a:cs typeface="Times New Roman" pitchFamily="18" charset="0"/>
              </a:rPr>
              <a:t>»</a:t>
            </a:r>
            <a:r>
              <a:rPr lang="en-US" dirty="0">
                <a:cs typeface="Times New Roman" pitchFamily="18" charset="0"/>
              </a:rPr>
              <a:t> </a:t>
            </a:r>
            <a:r>
              <a:rPr lang="en-US" b="1" dirty="0" err="1">
                <a:cs typeface="Times New Roman" pitchFamily="18" charset="0"/>
              </a:rPr>
              <a:t>Comparison</a:t>
            </a:r>
            <a:r>
              <a:rPr lang="en-US" dirty="0" err="1">
                <a:cs typeface="Times New Roman" pitchFamily="18" charset="0"/>
              </a:rPr>
              <a:t>»</a:t>
            </a:r>
            <a:r>
              <a:rPr lang="en-US" b="1" dirty="0" err="1">
                <a:cs typeface="Times New Roman" pitchFamily="18" charset="0"/>
              </a:rPr>
              <a:t>Select</a:t>
            </a:r>
            <a:r>
              <a:rPr lang="en-US" dirty="0">
                <a:cs typeface="Times New Roman" pitchFamily="18" charset="0"/>
              </a:rPr>
              <a:t>.</a:t>
            </a:r>
            <a:endParaRPr lang="en-US" b="1" dirty="0">
              <a:cs typeface="Times New Roman" pitchFamily="18" charset="0"/>
            </a:endParaRPr>
          </a:p>
          <a:p>
            <a:pPr marL="219845" indent="-219845">
              <a:spcBef>
                <a:spcPts val="385"/>
              </a:spcBef>
              <a:spcAft>
                <a:spcPts val="0"/>
              </a:spcAft>
              <a:buFontTx/>
              <a:buChar char="•"/>
              <a:tabLst>
                <a:tab pos="228594" algn="l"/>
              </a:tabLst>
            </a:pPr>
            <a:r>
              <a:rPr lang="en-US" dirty="0">
                <a:cs typeface="Times New Roman" pitchFamily="18" charset="0"/>
              </a:rPr>
              <a:t> </a:t>
            </a:r>
            <a:r>
              <a:rPr lang="en-US" b="1" dirty="0" smtClean="0">
                <a:cs typeface="Times New Roman" pitchFamily="18" charset="0"/>
              </a:rPr>
              <a:t>Example A</a:t>
            </a:r>
            <a:r>
              <a:rPr lang="en-US" dirty="0" smtClean="0">
                <a:cs typeface="Times New Roman" pitchFamily="18" charset="0"/>
              </a:rPr>
              <a:t>: </a:t>
            </a:r>
            <a:r>
              <a:rPr lang="en-US" dirty="0">
                <a:cs typeface="Times New Roman" pitchFamily="18" charset="0"/>
              </a:rPr>
              <a:t>Boolean </a:t>
            </a:r>
            <a:r>
              <a:rPr lang="en-US" dirty="0" smtClean="0">
                <a:cs typeface="Times New Roman" pitchFamily="18" charset="0"/>
              </a:rPr>
              <a:t>input. Simple </a:t>
            </a:r>
            <a:r>
              <a:rPr lang="en-US" dirty="0">
                <a:cs typeface="Times New Roman" pitchFamily="18" charset="0"/>
              </a:rPr>
              <a:t>if-then case. If the Boolean input is TRUE, the 	true case </a:t>
            </a:r>
            <a:r>
              <a:rPr lang="en-US" dirty="0" smtClean="0">
                <a:cs typeface="Times New Roman" pitchFamily="18" charset="0"/>
              </a:rPr>
              <a:t>executes; </a:t>
            </a:r>
            <a:r>
              <a:rPr lang="en-US" dirty="0">
                <a:cs typeface="Times New Roman" pitchFamily="18" charset="0"/>
              </a:rPr>
              <a:t>otherwise the FALSE case </a:t>
            </a:r>
            <a:r>
              <a:rPr lang="en-US" dirty="0" smtClean="0">
                <a:cs typeface="Times New Roman" pitchFamily="18" charset="0"/>
              </a:rPr>
              <a:t>executes. </a:t>
            </a:r>
            <a:endParaRPr lang="en-US" dirty="0">
              <a:cs typeface="Times New Roman" pitchFamily="18" charset="0"/>
            </a:endParaRPr>
          </a:p>
          <a:p>
            <a:pPr marL="219845" indent="-219845">
              <a:spcBef>
                <a:spcPts val="385"/>
              </a:spcBef>
              <a:spcAft>
                <a:spcPts val="0"/>
              </a:spcAft>
              <a:buFontTx/>
              <a:buChar char="•"/>
              <a:tabLst>
                <a:tab pos="228594" algn="l"/>
              </a:tabLst>
            </a:pPr>
            <a:r>
              <a:rPr lang="en-US" dirty="0">
                <a:cs typeface="Times New Roman" pitchFamily="18" charset="0"/>
              </a:rPr>
              <a:t> </a:t>
            </a:r>
            <a:r>
              <a:rPr lang="en-US" b="1" dirty="0" smtClean="0">
                <a:cs typeface="Times New Roman" pitchFamily="18" charset="0"/>
              </a:rPr>
              <a:t>Example B</a:t>
            </a:r>
            <a:r>
              <a:rPr lang="en-US" dirty="0" smtClean="0">
                <a:cs typeface="Times New Roman" pitchFamily="18" charset="0"/>
              </a:rPr>
              <a:t>: </a:t>
            </a:r>
            <a:r>
              <a:rPr lang="en-US" dirty="0">
                <a:cs typeface="Times New Roman" pitchFamily="18" charset="0"/>
              </a:rPr>
              <a:t>Numeric </a:t>
            </a:r>
            <a:r>
              <a:rPr lang="en-US" dirty="0" smtClean="0">
                <a:cs typeface="Times New Roman" pitchFamily="18" charset="0"/>
              </a:rPr>
              <a:t>input. </a:t>
            </a:r>
            <a:r>
              <a:rPr lang="en-US" dirty="0">
                <a:cs typeface="Times New Roman" pitchFamily="18" charset="0"/>
              </a:rPr>
              <a:t>The input value determines which box to execute. If </a:t>
            </a:r>
            <a:r>
              <a:rPr lang="en-US" dirty="0" smtClean="0">
                <a:cs typeface="Times New Roman" pitchFamily="18" charset="0"/>
              </a:rPr>
              <a:t>out of </a:t>
            </a:r>
            <a:r>
              <a:rPr lang="en-US" dirty="0">
                <a:cs typeface="Times New Roman" pitchFamily="18" charset="0"/>
              </a:rPr>
              <a:t>range of the cases, LabVIEW </a:t>
            </a:r>
            <a:r>
              <a:rPr lang="en-US" dirty="0" smtClean="0">
                <a:cs typeface="Times New Roman" pitchFamily="18" charset="0"/>
              </a:rPr>
              <a:t>chooses </a:t>
            </a:r>
            <a:r>
              <a:rPr lang="en-US" dirty="0">
                <a:cs typeface="Times New Roman" pitchFamily="18" charset="0"/>
              </a:rPr>
              <a:t>the default case.</a:t>
            </a:r>
          </a:p>
          <a:p>
            <a:pPr marL="219845" indent="-219845">
              <a:spcBef>
                <a:spcPts val="385"/>
              </a:spcBef>
              <a:spcAft>
                <a:spcPts val="0"/>
              </a:spcAft>
              <a:buFontTx/>
              <a:buChar char="•"/>
              <a:tabLst>
                <a:tab pos="228594" algn="l"/>
              </a:tabLst>
            </a:pPr>
            <a:r>
              <a:rPr lang="en-US" dirty="0">
                <a:cs typeface="Times New Roman" pitchFamily="18" charset="0"/>
              </a:rPr>
              <a:t> </a:t>
            </a:r>
            <a:r>
              <a:rPr lang="en-US" b="1" dirty="0" smtClean="0">
                <a:cs typeface="Times New Roman" pitchFamily="18" charset="0"/>
              </a:rPr>
              <a:t>Example C</a:t>
            </a:r>
            <a:r>
              <a:rPr lang="en-US" dirty="0" smtClean="0">
                <a:cs typeface="Times New Roman" pitchFamily="18" charset="0"/>
              </a:rPr>
              <a:t>: </a:t>
            </a:r>
            <a:r>
              <a:rPr lang="en-US" dirty="0">
                <a:cs typeface="Times New Roman" pitchFamily="18" charset="0"/>
              </a:rPr>
              <a:t>When the Boolean passes a TRUE value to the Select VI, the value 5 is </a:t>
            </a:r>
            <a:r>
              <a:rPr lang="en-US" dirty="0" smtClean="0">
                <a:cs typeface="Times New Roman" pitchFamily="18" charset="0"/>
              </a:rPr>
              <a:t>passed </a:t>
            </a:r>
            <a:r>
              <a:rPr lang="en-US" dirty="0">
                <a:cs typeface="Times New Roman" pitchFamily="18" charset="0"/>
              </a:rPr>
              <a:t>to the indicator. When the Boolean passes a FALSE value to the Select VI, 0 </a:t>
            </a:r>
            <a:r>
              <a:rPr lang="en-US" dirty="0" smtClean="0">
                <a:cs typeface="Times New Roman" pitchFamily="18" charset="0"/>
              </a:rPr>
              <a:t>is </a:t>
            </a:r>
            <a:r>
              <a:rPr lang="en-US" dirty="0">
                <a:cs typeface="Times New Roman" pitchFamily="18" charset="0"/>
              </a:rPr>
              <a:t>passed to the indicator.</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Rot="1" noChangeAspect="1" noChangeArrowheads="1" noTextEdit="1"/>
          </p:cNvSpPr>
          <p:nvPr>
            <p:ph type="sldImg"/>
          </p:nvPr>
        </p:nvSpPr>
        <p:spPr>
          <a:ln/>
        </p:spPr>
      </p:sp>
      <p:sp>
        <p:nvSpPr>
          <p:cNvPr id="658435" name="Rectangle 3"/>
          <p:cNvSpPr>
            <a:spLocks noGrp="1" noChangeArrowheads="1"/>
          </p:cNvSpPr>
          <p:nvPr>
            <p:ph type="body" idx="1"/>
          </p:nvPr>
        </p:nvSpPr>
        <p:spPr/>
        <p:txBody>
          <a:bodyPr/>
          <a:lstStyle/>
          <a:p>
            <a:pPr defTabSz="682608">
              <a:tabLst>
                <a:tab pos="228594" algn="l"/>
              </a:tabLst>
            </a:pPr>
            <a:r>
              <a:rPr lang="en-US" dirty="0">
                <a:cs typeface="Times New Roman" pitchFamily="18" charset="0"/>
              </a:rPr>
              <a:t>Use LabVIEW measurement data files to save data that the Write Measurement File Express VI generates. The LabVIEW data file is a tab-delimited text file you can open with a spreadsheet application or a text-editing application. In addition to the data an Express VI generates, the </a:t>
            </a:r>
            <a:r>
              <a:rPr lang="en-US" sz="1000" dirty="0">
                <a:latin typeface="Courier New" pitchFamily="49" charset="0"/>
                <a:cs typeface="Courier New" pitchFamily="49" charset="0"/>
              </a:rPr>
              <a:t>.</a:t>
            </a:r>
            <a:r>
              <a:rPr lang="en-US" sz="1000" dirty="0" err="1">
                <a:latin typeface="Courier New" pitchFamily="49" charset="0"/>
                <a:cs typeface="Courier New" pitchFamily="49" charset="0"/>
              </a:rPr>
              <a:t>lvm</a:t>
            </a:r>
            <a:r>
              <a:rPr lang="en-US" sz="1000" dirty="0">
                <a:latin typeface="Courier New" pitchFamily="49" charset="0"/>
                <a:cs typeface="Courier New" pitchFamily="49" charset="0"/>
              </a:rPr>
              <a:t> </a:t>
            </a:r>
            <a:r>
              <a:rPr lang="en-US" dirty="0">
                <a:cs typeface="Times New Roman" pitchFamily="18" charset="0"/>
              </a:rPr>
              <a:t>file includes information about the data, such as the date and time the data was generated. </a:t>
            </a:r>
          </a:p>
          <a:p>
            <a:pPr defTabSz="682608">
              <a:tabLst>
                <a:tab pos="228594" algn="l"/>
              </a:tabLst>
            </a:pPr>
            <a:r>
              <a:rPr lang="en-US" dirty="0">
                <a:cs typeface="Times New Roman" pitchFamily="18" charset="0"/>
              </a:rPr>
              <a:t>File I/O operations pass data from memory to and from files. In LabVIEW, you can use File I/O functions to:</a:t>
            </a:r>
          </a:p>
          <a:p>
            <a:pPr marL="214308" lvl="1" indent="-212719" defTabSz="682608">
              <a:buFontTx/>
              <a:buChar char="•"/>
              <a:tabLst>
                <a:tab pos="228594" algn="l"/>
              </a:tabLst>
            </a:pPr>
            <a:r>
              <a:rPr lang="en-US" dirty="0">
                <a:cs typeface="Times New Roman" pitchFamily="18" charset="0"/>
              </a:rPr>
              <a:t>Open and close data files</a:t>
            </a:r>
          </a:p>
          <a:p>
            <a:pPr marL="214308" lvl="1" indent="-212719" defTabSz="682608">
              <a:buFontTx/>
              <a:buChar char="•"/>
              <a:tabLst>
                <a:tab pos="228594" algn="l"/>
              </a:tabLst>
            </a:pPr>
            <a:r>
              <a:rPr lang="en-US" dirty="0">
                <a:cs typeface="Times New Roman" pitchFamily="18" charset="0"/>
              </a:rPr>
              <a:t>Read data from and write data to files</a:t>
            </a:r>
          </a:p>
          <a:p>
            <a:pPr marL="214308" lvl="1" indent="-212719" defTabSz="682608">
              <a:buFontTx/>
              <a:buChar char="•"/>
              <a:tabLst>
                <a:tab pos="228594" algn="l"/>
              </a:tabLst>
            </a:pPr>
            <a:r>
              <a:rPr lang="en-US" dirty="0">
                <a:cs typeface="Times New Roman" pitchFamily="18" charset="0"/>
              </a:rPr>
              <a:t>Read from and write to spreadsheet-formatted files</a:t>
            </a:r>
          </a:p>
          <a:p>
            <a:pPr marL="214308" lvl="1" indent="-212719" defTabSz="682608">
              <a:buFontTx/>
              <a:buChar char="•"/>
              <a:tabLst>
                <a:tab pos="228594" algn="l"/>
              </a:tabLst>
            </a:pPr>
            <a:r>
              <a:rPr lang="en-US" dirty="0">
                <a:cs typeface="Times New Roman" pitchFamily="18" charset="0"/>
              </a:rPr>
              <a:t>Move and rename files and directories</a:t>
            </a:r>
          </a:p>
          <a:p>
            <a:pPr marL="214308" lvl="1" indent="-212719" defTabSz="682608">
              <a:buFontTx/>
              <a:buChar char="•"/>
              <a:tabLst>
                <a:tab pos="228594" algn="l"/>
              </a:tabLst>
            </a:pPr>
            <a:r>
              <a:rPr lang="en-US" dirty="0">
                <a:cs typeface="Times New Roman" pitchFamily="18" charset="0"/>
              </a:rPr>
              <a:t>Change file characteristics</a:t>
            </a:r>
          </a:p>
          <a:p>
            <a:pPr marL="214308" lvl="1" indent="-212719" defTabSz="682608">
              <a:buFontTx/>
              <a:buChar char="•"/>
              <a:tabLst>
                <a:tab pos="228594" algn="l"/>
              </a:tabLst>
            </a:pPr>
            <a:r>
              <a:rPr lang="en-US" dirty="0">
                <a:cs typeface="Times New Roman" pitchFamily="18" charset="0"/>
              </a:rPr>
              <a:t>Create, modify, and read a configuration file</a:t>
            </a:r>
          </a:p>
          <a:p>
            <a:pPr marL="214308" lvl="1" indent="-212719" defTabSz="682608">
              <a:buFontTx/>
              <a:buChar char="•"/>
              <a:tabLst>
                <a:tab pos="228594" algn="l"/>
              </a:tabLst>
            </a:pPr>
            <a:r>
              <a:rPr lang="en-US" dirty="0">
                <a:cs typeface="Times New Roman" pitchFamily="18" charset="0"/>
              </a:rPr>
              <a:t>Write to or read from LabVIEW </a:t>
            </a:r>
            <a:r>
              <a:rPr lang="en-US" dirty="0" smtClean="0">
                <a:cs typeface="Times New Roman" pitchFamily="18" charset="0"/>
              </a:rPr>
              <a:t>measurement files</a:t>
            </a:r>
            <a:endParaRPr lang="en-US" dirty="0">
              <a:cs typeface="Times New Roman" pitchFamily="18" charset="0"/>
            </a:endParaRPr>
          </a:p>
          <a:p>
            <a:pPr defTabSz="682608">
              <a:tabLst>
                <a:tab pos="228594" algn="l"/>
              </a:tabLst>
            </a:pPr>
            <a:r>
              <a:rPr lang="en-US" dirty="0">
                <a:cs typeface="Times New Roman" pitchFamily="18" charset="0"/>
              </a:rPr>
              <a:t>In the next </a:t>
            </a:r>
            <a:r>
              <a:rPr lang="en-US" dirty="0" smtClean="0">
                <a:cs typeface="Times New Roman" pitchFamily="18" charset="0"/>
              </a:rPr>
              <a:t>example, </a:t>
            </a:r>
            <a:r>
              <a:rPr lang="en-US" dirty="0">
                <a:cs typeface="Times New Roman" pitchFamily="18" charset="0"/>
              </a:rPr>
              <a:t>examine how to write to or read from LabVIEW </a:t>
            </a:r>
            <a:r>
              <a:rPr lang="en-US" dirty="0" smtClean="0">
                <a:cs typeface="Times New Roman" pitchFamily="18" charset="0"/>
              </a:rPr>
              <a:t>measurement </a:t>
            </a:r>
            <a:r>
              <a:rPr lang="en-US" dirty="0">
                <a:cs typeface="Times New Roman" pitchFamily="18" charset="0"/>
              </a:rPr>
              <a:t>files (</a:t>
            </a:r>
            <a:r>
              <a:rPr lang="en-US" sz="1000" dirty="0">
                <a:latin typeface="Courier New" pitchFamily="49" charset="0"/>
                <a:cs typeface="Courier New" pitchFamily="49" charset="0"/>
              </a:rPr>
              <a:t>*.lvm </a:t>
            </a:r>
            <a:r>
              <a:rPr lang="en-US" dirty="0">
                <a:cs typeface="Times New Roman" pitchFamily="18" charset="0"/>
              </a:rPr>
              <a:t>files). 		</a:t>
            </a:r>
          </a:p>
          <a:p>
            <a:pPr defTabSz="682608">
              <a:tabLst>
                <a:tab pos="228594" algn="l"/>
              </a:tabLst>
            </a:pPr>
            <a:endParaRPr lang="en-US" dirty="0">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2" name="Rectangle 2"/>
          <p:cNvSpPr>
            <a:spLocks noGrp="1" noRot="1" noChangeAspect="1" noChangeArrowheads="1" noTextEdit="1"/>
          </p:cNvSpPr>
          <p:nvPr>
            <p:ph type="sldImg"/>
          </p:nvPr>
        </p:nvSpPr>
        <p:spPr>
          <a:xfrm>
            <a:off x="1182688" y="693738"/>
            <a:ext cx="4637087" cy="3478212"/>
          </a:xfrm>
          <a:ln/>
        </p:spPr>
      </p:sp>
      <p:sp>
        <p:nvSpPr>
          <p:cNvPr id="860163" name="Rectangle 3"/>
          <p:cNvSpPr>
            <a:spLocks noGrp="1" noChangeArrowheads="1"/>
          </p:cNvSpPr>
          <p:nvPr>
            <p:ph type="body" idx="1"/>
          </p:nvPr>
        </p:nvSpPr>
        <p:spPr>
          <a:xfrm>
            <a:off x="700088" y="4413250"/>
            <a:ext cx="5597525" cy="4171950"/>
          </a:xfrm>
        </p:spPr>
        <p:txBody>
          <a:bodyPr/>
          <a:lstStyle/>
          <a:p>
            <a:r>
              <a:rPr lang="en-US" b="1" dirty="0">
                <a:cs typeface="Times New Roman" pitchFamily="18" charset="0"/>
              </a:rPr>
              <a:t>Virtual Instrumentation Applications</a:t>
            </a:r>
          </a:p>
          <a:p>
            <a:r>
              <a:rPr lang="en-US" dirty="0">
                <a:cs typeface="Times New Roman" pitchFamily="18" charset="0"/>
              </a:rPr>
              <a:t>Virtual instrumentation is </a:t>
            </a:r>
            <a:r>
              <a:rPr lang="en-US" dirty="0" smtClean="0">
                <a:cs typeface="Times New Roman" pitchFamily="18" charset="0"/>
              </a:rPr>
              <a:t>effective </a:t>
            </a:r>
            <a:r>
              <a:rPr lang="en-US" dirty="0">
                <a:cs typeface="Times New Roman" pitchFamily="18" charset="0"/>
              </a:rPr>
              <a:t>in many different types of applications, </a:t>
            </a:r>
            <a:r>
              <a:rPr lang="en-US" dirty="0" smtClean="0">
                <a:cs typeface="Times New Roman" pitchFamily="18" charset="0"/>
              </a:rPr>
              <a:t>from </a:t>
            </a:r>
            <a:r>
              <a:rPr lang="en-US" dirty="0">
                <a:cs typeface="Times New Roman" pitchFamily="18" charset="0"/>
              </a:rPr>
              <a:t>design to prototyping </a:t>
            </a:r>
            <a:r>
              <a:rPr lang="en-US" dirty="0" smtClean="0">
                <a:cs typeface="Times New Roman" pitchFamily="18" charset="0"/>
              </a:rPr>
              <a:t>to </a:t>
            </a:r>
            <a:r>
              <a:rPr lang="en-US" dirty="0">
                <a:cs typeface="Times New Roman" pitchFamily="18" charset="0"/>
              </a:rPr>
              <a:t>deployment. The </a:t>
            </a:r>
            <a:r>
              <a:rPr lang="en-US" dirty="0" err="1">
                <a:cs typeface="Times New Roman" pitchFamily="18" charset="0"/>
              </a:rPr>
              <a:t>LabVIEW</a:t>
            </a:r>
            <a:r>
              <a:rPr lang="en-US" dirty="0">
                <a:cs typeface="Times New Roman" pitchFamily="18" charset="0"/>
              </a:rPr>
              <a:t> platform provides specific tools and models to </a:t>
            </a:r>
            <a:r>
              <a:rPr lang="en-US" dirty="0" smtClean="0">
                <a:cs typeface="Times New Roman" pitchFamily="18" charset="0"/>
              </a:rPr>
              <a:t>meet </a:t>
            </a:r>
            <a:r>
              <a:rPr lang="en-US" dirty="0">
                <a:cs typeface="Times New Roman" pitchFamily="18" charset="0"/>
              </a:rPr>
              <a:t>specific </a:t>
            </a:r>
            <a:r>
              <a:rPr lang="en-US" dirty="0" smtClean="0">
                <a:cs typeface="Times New Roman" pitchFamily="18" charset="0"/>
              </a:rPr>
              <a:t>application challenges, </a:t>
            </a:r>
            <a:r>
              <a:rPr lang="en-US" dirty="0">
                <a:cs typeface="Times New Roman" pitchFamily="18" charset="0"/>
              </a:rPr>
              <a:t>ranging from designing signal processing algorithms to making voltage </a:t>
            </a:r>
            <a:r>
              <a:rPr lang="en-US" dirty="0" smtClean="0">
                <a:cs typeface="Times New Roman" pitchFamily="18" charset="0"/>
              </a:rPr>
              <a:t>measurements, </a:t>
            </a:r>
            <a:r>
              <a:rPr lang="en-US" dirty="0">
                <a:cs typeface="Times New Roman" pitchFamily="18" charset="0"/>
              </a:rPr>
              <a:t>and can target any number of platforms from the desktop to embedded devices – with an intuitive, powerful graphical paradigm.</a:t>
            </a:r>
          </a:p>
          <a:p>
            <a:r>
              <a:rPr lang="en-US" dirty="0">
                <a:cs typeface="Times New Roman" pitchFamily="18" charset="0"/>
              </a:rPr>
              <a:t>With </a:t>
            </a:r>
            <a:r>
              <a:rPr lang="en-US" dirty="0" smtClean="0">
                <a:cs typeface="Times New Roman" pitchFamily="18" charset="0"/>
              </a:rPr>
              <a:t>Version 8.6, </a:t>
            </a:r>
            <a:r>
              <a:rPr lang="en-US" dirty="0" err="1">
                <a:cs typeface="Times New Roman" pitchFamily="18" charset="0"/>
              </a:rPr>
              <a:t>LabVIEW</a:t>
            </a:r>
            <a:r>
              <a:rPr lang="en-US" dirty="0">
                <a:cs typeface="Times New Roman" pitchFamily="18" charset="0"/>
              </a:rPr>
              <a:t> scales from design and development on PCs to several embedded </a:t>
            </a:r>
            <a:r>
              <a:rPr lang="en-US" dirty="0" smtClean="0">
                <a:cs typeface="Times New Roman" pitchFamily="18" charset="0"/>
              </a:rPr>
              <a:t>targets, </a:t>
            </a:r>
            <a:r>
              <a:rPr lang="en-US" dirty="0">
                <a:cs typeface="Times New Roman" pitchFamily="18" charset="0"/>
              </a:rPr>
              <a:t>from </a:t>
            </a:r>
            <a:r>
              <a:rPr lang="en-US" dirty="0" smtClean="0">
                <a:cs typeface="Times New Roman" pitchFamily="18" charset="0"/>
              </a:rPr>
              <a:t>rugged toaster-size </a:t>
            </a:r>
            <a:r>
              <a:rPr lang="en-US" dirty="0">
                <a:cs typeface="Times New Roman" pitchFamily="18" charset="0"/>
              </a:rPr>
              <a:t>prototypes to embedded systems on chips. </a:t>
            </a:r>
            <a:r>
              <a:rPr lang="en-US" b="1" dirty="0" err="1">
                <a:cs typeface="Times New Roman" pitchFamily="18" charset="0"/>
              </a:rPr>
              <a:t>LabVIEW</a:t>
            </a:r>
            <a:r>
              <a:rPr lang="en-US" b="1" dirty="0">
                <a:cs typeface="Times New Roman" pitchFamily="18" charset="0"/>
              </a:rPr>
              <a:t> streamlines system design with a single graphical development platform</a:t>
            </a:r>
            <a:r>
              <a:rPr lang="en-US" dirty="0">
                <a:cs typeface="Times New Roman" pitchFamily="18" charset="0"/>
              </a:rPr>
              <a:t>. In doing so, </a:t>
            </a:r>
            <a:r>
              <a:rPr lang="en-US" dirty="0" smtClean="0">
                <a:cs typeface="Times New Roman" pitchFamily="18" charset="0"/>
              </a:rPr>
              <a:t>it encompasses </a:t>
            </a:r>
            <a:r>
              <a:rPr lang="en-US" dirty="0">
                <a:cs typeface="Times New Roman" pitchFamily="18" charset="0"/>
              </a:rPr>
              <a:t>better management of distributed, networked systems because as the targets for </a:t>
            </a:r>
            <a:r>
              <a:rPr lang="en-US" dirty="0" err="1">
                <a:cs typeface="Times New Roman" pitchFamily="18" charset="0"/>
              </a:rPr>
              <a:t>LabVIEW</a:t>
            </a:r>
            <a:r>
              <a:rPr lang="en-US" dirty="0">
                <a:cs typeface="Times New Roman" pitchFamily="18" charset="0"/>
              </a:rPr>
              <a:t> grow varied and embedded, </a:t>
            </a:r>
            <a:r>
              <a:rPr lang="en-US" dirty="0" smtClean="0">
                <a:cs typeface="Times New Roman" pitchFamily="18" charset="0"/>
              </a:rPr>
              <a:t>you </a:t>
            </a:r>
            <a:r>
              <a:rPr lang="en-US" dirty="0">
                <a:cs typeface="Times New Roman" pitchFamily="18" charset="0"/>
              </a:rPr>
              <a:t>need to be able to more easily distribute and </a:t>
            </a:r>
            <a:r>
              <a:rPr lang="en-US" dirty="0" smtClean="0">
                <a:cs typeface="Times New Roman" pitchFamily="18" charset="0"/>
              </a:rPr>
              <a:t>communicate between the </a:t>
            </a:r>
            <a:r>
              <a:rPr lang="en-US" dirty="0">
                <a:cs typeface="Times New Roman" pitchFamily="18" charset="0"/>
              </a:rPr>
              <a:t>various </a:t>
            </a:r>
            <a:r>
              <a:rPr lang="en-US" dirty="0" err="1">
                <a:cs typeface="Times New Roman" pitchFamily="18" charset="0"/>
              </a:rPr>
              <a:t>LabVIEW</a:t>
            </a:r>
            <a:r>
              <a:rPr lang="en-US" dirty="0">
                <a:cs typeface="Times New Roman" pitchFamily="18" charset="0"/>
              </a:rPr>
              <a:t> code pieces in your system.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body" idx="1"/>
          </p:nvPr>
        </p:nvSpPr>
        <p:spPr>
          <a:xfrm>
            <a:off x="931863" y="530225"/>
            <a:ext cx="5133975" cy="7048449"/>
          </a:xfrm>
        </p:spPr>
        <p:txBody>
          <a:bodyPr/>
          <a:lstStyle/>
          <a:p>
            <a:pPr marL="228594" indent="-228594">
              <a:tabLst>
                <a:tab pos="457189" algn="l"/>
              </a:tabLst>
            </a:pPr>
            <a:r>
              <a:rPr lang="en-US" sz="1400" b="1" dirty="0">
                <a:latin typeface="Arial Narrow" pitchFamily="34" charset="0"/>
              </a:rPr>
              <a:t>Exercise 3.3 – Decision Making and Saving Data (</a:t>
            </a:r>
            <a:r>
              <a:rPr lang="en-US" sz="1400" b="1" dirty="0" smtClean="0">
                <a:latin typeface="Arial Narrow" pitchFamily="34" charset="0"/>
              </a:rPr>
              <a:t>Tracks </a:t>
            </a:r>
            <a:r>
              <a:rPr lang="en-US" sz="1400" b="1" dirty="0">
                <a:latin typeface="Arial Narrow" pitchFamily="34" charset="0"/>
              </a:rPr>
              <a:t>A, B, </a:t>
            </a:r>
            <a:r>
              <a:rPr lang="en-US" sz="1400" b="1" dirty="0" smtClean="0">
                <a:latin typeface="Arial Narrow" pitchFamily="34" charset="0"/>
              </a:rPr>
              <a:t>and </a:t>
            </a:r>
            <a:r>
              <a:rPr lang="en-US" sz="1400" b="1" dirty="0">
                <a:latin typeface="Arial Narrow" pitchFamily="34" charset="0"/>
              </a:rPr>
              <a:t>C)</a:t>
            </a:r>
          </a:p>
          <a:p>
            <a:pPr marL="228594" indent="-228594">
              <a:tabLst>
                <a:tab pos="457189" algn="l"/>
              </a:tabLst>
            </a:pPr>
            <a:endParaRPr lang="en-US" dirty="0">
              <a:latin typeface="Times" pitchFamily="18" charset="0"/>
            </a:endParaRPr>
          </a:p>
          <a:p>
            <a:pPr>
              <a:tabLst>
                <a:tab pos="457189" algn="l"/>
              </a:tabLst>
            </a:pPr>
            <a:r>
              <a:rPr lang="en-US" dirty="0" smtClean="0">
                <a:cs typeface="Times New Roman" pitchFamily="18" charset="0"/>
              </a:rPr>
              <a:t>Create a VI that you can use to save your data to file if the frequency of your data</a:t>
            </a:r>
          </a:p>
          <a:p>
            <a:pPr>
              <a:spcBef>
                <a:spcPct val="0"/>
              </a:spcBef>
              <a:tabLst>
                <a:tab pos="457189" algn="l"/>
              </a:tabLst>
            </a:pPr>
            <a:r>
              <a:rPr lang="en-US" dirty="0" smtClean="0">
                <a:cs typeface="Times New Roman" pitchFamily="18" charset="0"/>
              </a:rPr>
              <a:t>goes below a user-controlled limit. </a:t>
            </a:r>
          </a:p>
          <a:p>
            <a:pPr marL="228594" indent="-228594">
              <a:buFontTx/>
              <a:buAutoNum type="arabicPeriod"/>
              <a:tabLst>
                <a:tab pos="457189" algn="l"/>
              </a:tabLst>
            </a:pPr>
            <a:r>
              <a:rPr lang="en-US" dirty="0" smtClean="0">
                <a:cs typeface="Times New Roman" pitchFamily="18" charset="0"/>
              </a:rPr>
              <a:t>Open </a:t>
            </a:r>
            <a:r>
              <a:rPr lang="en-US" dirty="0">
                <a:cs typeface="Times New Roman" pitchFamily="18" charset="0"/>
              </a:rPr>
              <a:t>Exercise 3.2 – Data.vi.</a:t>
            </a:r>
          </a:p>
          <a:p>
            <a:pPr marL="228594" indent="-228594">
              <a:buFontTx/>
              <a:buAutoNum type="arabicPeriod"/>
              <a:tabLst>
                <a:tab pos="457189" algn="l"/>
              </a:tabLst>
            </a:pPr>
            <a:r>
              <a:rPr lang="en-US" dirty="0">
                <a:cs typeface="Times New Roman" pitchFamily="18" charset="0"/>
              </a:rPr>
              <a:t>Go to </a:t>
            </a:r>
            <a:r>
              <a:rPr lang="en-US" b="1" dirty="0" err="1">
                <a:cs typeface="Times New Roman" pitchFamily="18" charset="0"/>
              </a:rPr>
              <a:t>File</a:t>
            </a:r>
            <a:r>
              <a:rPr lang="en-US" dirty="0" err="1">
                <a:cs typeface="Times New Roman" pitchFamily="18" charset="0"/>
              </a:rPr>
              <a:t>»</a:t>
            </a:r>
            <a:r>
              <a:rPr lang="en-US" b="1" dirty="0" err="1">
                <a:cs typeface="Times New Roman" pitchFamily="18" charset="0"/>
              </a:rPr>
              <a:t>Save</a:t>
            </a:r>
            <a:r>
              <a:rPr lang="en-US" b="1" dirty="0">
                <a:cs typeface="Times New Roman" pitchFamily="18" charset="0"/>
              </a:rPr>
              <a:t> As…</a:t>
            </a:r>
            <a:r>
              <a:rPr lang="en-US" dirty="0">
                <a:cs typeface="Times New Roman" pitchFamily="18" charset="0"/>
              </a:rPr>
              <a:t> and save it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3.3 – Decision Making and Saving </a:t>
            </a:r>
            <a:r>
              <a:rPr lang="en-US" sz="1000" dirty="0" smtClean="0">
                <a:latin typeface="Courier New" pitchFamily="49" charset="0"/>
                <a:cs typeface="Courier New" pitchFamily="49" charset="0"/>
              </a:rPr>
              <a:t>Data</a:t>
            </a:r>
            <a:r>
              <a:rPr lang="en-US" dirty="0" smtClean="0">
                <a:cs typeface="Times New Roman" pitchFamily="18" charset="0"/>
              </a:rPr>
              <a:t>. In </a:t>
            </a:r>
            <a:r>
              <a:rPr lang="en-US" dirty="0">
                <a:cs typeface="Times New Roman" pitchFamily="18" charset="0"/>
              </a:rPr>
              <a:t>the </a:t>
            </a:r>
            <a:r>
              <a:rPr lang="en-US" dirty="0" smtClean="0">
                <a:cs typeface="Times New Roman" pitchFamily="18" charset="0"/>
              </a:rPr>
              <a:t>Save As </a:t>
            </a:r>
            <a:r>
              <a:rPr lang="en-US" dirty="0">
                <a:cs typeface="Times New Roman" pitchFamily="18" charset="0"/>
              </a:rPr>
              <a:t>dialog box, make sure </a:t>
            </a:r>
            <a:r>
              <a:rPr lang="en-US" b="1" dirty="0">
                <a:cs typeface="Times New Roman" pitchFamily="18" charset="0"/>
              </a:rPr>
              <a:t>substitute copy for original</a:t>
            </a:r>
            <a:r>
              <a:rPr lang="en-US" dirty="0">
                <a:cs typeface="Times New Roman" pitchFamily="18" charset="0"/>
              </a:rPr>
              <a:t> is selected and click </a:t>
            </a:r>
            <a:r>
              <a:rPr lang="en-US" b="1" dirty="0" smtClean="0">
                <a:cs typeface="Times New Roman" pitchFamily="18" charset="0"/>
              </a:rPr>
              <a:t>Continue…</a:t>
            </a:r>
            <a:endParaRPr lang="en-US" b="1" dirty="0">
              <a:cs typeface="Times New Roman" pitchFamily="18" charset="0"/>
            </a:endParaRPr>
          </a:p>
          <a:p>
            <a:pPr marL="228594" indent="-228594">
              <a:buFontTx/>
              <a:buAutoNum type="arabicPeriod"/>
              <a:tabLst>
                <a:tab pos="457189" algn="l"/>
              </a:tabLst>
            </a:pPr>
            <a:r>
              <a:rPr lang="en-US" dirty="0">
                <a:cs typeface="Times New Roman" pitchFamily="18" charset="0"/>
              </a:rPr>
              <a:t>Add a case structure to the block diagram inside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 </a:t>
            </a:r>
            <a:r>
              <a:rPr lang="en-US" dirty="0">
                <a:cs typeface="Times New Roman" pitchFamily="18" charset="0"/>
              </a:rPr>
              <a:t>(</a:t>
            </a:r>
            <a:r>
              <a:rPr lang="en-US" b="1" dirty="0">
                <a:cs typeface="Times New Roman" pitchFamily="18" charset="0"/>
              </a:rPr>
              <a:t>Functions</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Programming»Structures»Case</a:t>
            </a:r>
            <a:r>
              <a:rPr lang="en-US" b="1" dirty="0" smtClean="0">
                <a:cs typeface="Times New Roman" pitchFamily="18" charset="0"/>
              </a:rPr>
              <a:t> </a:t>
            </a:r>
            <a:r>
              <a:rPr lang="en-US" b="1" dirty="0">
                <a:cs typeface="Times New Roman" pitchFamily="18" charset="0"/>
              </a:rPr>
              <a:t>Structure</a:t>
            </a:r>
            <a:r>
              <a:rPr lang="en-US" dirty="0">
                <a:cs typeface="Times New Roman" pitchFamily="18" charset="0"/>
              </a:rPr>
              <a:t>). </a:t>
            </a:r>
          </a:p>
          <a:p>
            <a:pPr marL="228594" indent="-228594">
              <a:buFontTx/>
              <a:buAutoNum type="arabicPeriod"/>
              <a:tabLst>
                <a:tab pos="457189" algn="l"/>
              </a:tabLst>
            </a:pPr>
            <a:r>
              <a:rPr lang="en-US" dirty="0">
                <a:cs typeface="Times New Roman" pitchFamily="18" charset="0"/>
              </a:rPr>
              <a:t>Inside the “true” case of the case structure, add a Write to Measurement File Express VI (</a:t>
            </a:r>
            <a:r>
              <a:rPr lang="en-US" b="1" dirty="0" err="1">
                <a:cs typeface="Times New Roman" pitchFamily="18" charset="0"/>
              </a:rPr>
              <a:t>Functions»Programming»File</a:t>
            </a:r>
            <a:r>
              <a:rPr lang="en-US" b="1" dirty="0">
                <a:cs typeface="Times New Roman" pitchFamily="18" charset="0"/>
              </a:rPr>
              <a:t> I/</a:t>
            </a:r>
            <a:r>
              <a:rPr lang="en-US" b="1" dirty="0" err="1">
                <a:cs typeface="Times New Roman" pitchFamily="18" charset="0"/>
              </a:rPr>
              <a:t>O»Write</a:t>
            </a:r>
            <a:r>
              <a:rPr lang="en-US" b="1" dirty="0">
                <a:cs typeface="Times New Roman" pitchFamily="18" charset="0"/>
              </a:rPr>
              <a:t> to Measurement File</a:t>
            </a:r>
            <a:r>
              <a:rPr lang="en-US" dirty="0">
                <a:cs typeface="Times New Roman" pitchFamily="18" charset="0"/>
              </a:rPr>
              <a:t>).</a:t>
            </a:r>
            <a:br>
              <a:rPr lang="en-US" dirty="0">
                <a:cs typeface="Times New Roman" pitchFamily="18" charset="0"/>
              </a:rPr>
            </a:br>
            <a:r>
              <a:rPr lang="en-US" dirty="0">
                <a:cs typeface="Times New Roman" pitchFamily="18" charset="0"/>
              </a:rPr>
              <a:t/>
            </a:r>
            <a:br>
              <a:rPr lang="en-US" dirty="0">
                <a:cs typeface="Times New Roman" pitchFamily="18" charset="0"/>
              </a:rPr>
            </a:br>
            <a:r>
              <a:rPr lang="en-US" dirty="0">
                <a:cs typeface="Times New Roman" pitchFamily="18" charset="0"/>
              </a:rPr>
              <a:t/>
            </a:r>
            <a:br>
              <a:rPr lang="en-US" dirty="0">
                <a:cs typeface="Times New Roman" pitchFamily="18" charset="0"/>
              </a:rPr>
            </a:br>
            <a:endParaRPr lang="en-US" dirty="0">
              <a:cs typeface="Times New Roman" pitchFamily="18" charset="0"/>
            </a:endParaRPr>
          </a:p>
          <a:p>
            <a:pPr marL="228594" indent="-228594">
              <a:buFontTx/>
              <a:buAutoNum type="arabicPeriod"/>
              <a:tabLst>
                <a:tab pos="457189" algn="l"/>
              </a:tabLst>
            </a:pPr>
            <a:endParaRPr lang="en-US" dirty="0">
              <a:cs typeface="Times New Roman" pitchFamily="18" charset="0"/>
            </a:endParaRPr>
          </a:p>
          <a:p>
            <a:pPr marL="228594" indent="-228594">
              <a:tabLst>
                <a:tab pos="457189" algn="l"/>
              </a:tabLst>
            </a:pPr>
            <a:endParaRPr lang="en-US" dirty="0">
              <a:cs typeface="Times New Roman" pitchFamily="18" charset="0"/>
            </a:endParaRPr>
          </a:p>
          <a:p>
            <a:pPr marL="228594" indent="-228594">
              <a:tabLst>
                <a:tab pos="457189" algn="l"/>
              </a:tabLst>
            </a:pPr>
            <a:endParaRPr lang="en-US" dirty="0">
              <a:cs typeface="Times New Roman" pitchFamily="18" charset="0"/>
            </a:endParaRPr>
          </a:p>
          <a:p>
            <a:pPr marL="457200" indent="-228600">
              <a:buFont typeface="+mj-lt"/>
              <a:buAutoNum type="alphaLcPeriod"/>
              <a:tabLst>
                <a:tab pos="457189" algn="l"/>
              </a:tabLst>
            </a:pPr>
            <a:r>
              <a:rPr lang="en-US" dirty="0" smtClean="0">
                <a:cs typeface="Times New Roman" pitchFamily="18" charset="0"/>
              </a:rPr>
              <a:t>In </a:t>
            </a:r>
            <a:r>
              <a:rPr lang="en-US" dirty="0">
                <a:cs typeface="Times New Roman" pitchFamily="18" charset="0"/>
              </a:rPr>
              <a:t>the configuration window that opens, choose “Save to series of </a:t>
            </a:r>
            <a:r>
              <a:rPr lang="en-US" dirty="0" smtClean="0">
                <a:cs typeface="Times New Roman" pitchFamily="18" charset="0"/>
              </a:rPr>
              <a:t>files (multiple </a:t>
            </a:r>
            <a:r>
              <a:rPr lang="en-US" dirty="0">
                <a:cs typeface="Times New Roman" pitchFamily="18" charset="0"/>
              </a:rPr>
              <a:t>files).” Note the default location your file will be saved to and </a:t>
            </a:r>
            <a:r>
              <a:rPr lang="en-US" dirty="0" smtClean="0">
                <a:cs typeface="Times New Roman" pitchFamily="18" charset="0"/>
              </a:rPr>
              <a:t>change it </a:t>
            </a:r>
            <a:r>
              <a:rPr lang="en-US" dirty="0">
                <a:cs typeface="Times New Roman" pitchFamily="18" charset="0"/>
              </a:rPr>
              <a:t>if you wish. </a:t>
            </a:r>
          </a:p>
          <a:p>
            <a:pPr marL="457200" indent="-228600">
              <a:buFont typeface="+mj-lt"/>
              <a:buAutoNum type="alphaLcPeriod"/>
              <a:tabLst>
                <a:tab pos="457189" algn="l"/>
              </a:tabLst>
            </a:pPr>
            <a:r>
              <a:rPr lang="en-US" dirty="0" smtClean="0">
                <a:cs typeface="Times New Roman" pitchFamily="18" charset="0"/>
              </a:rPr>
              <a:t>Click </a:t>
            </a:r>
            <a:r>
              <a:rPr lang="en-US" b="1" dirty="0" smtClean="0">
                <a:cs typeface="Times New Roman" pitchFamily="18" charset="0"/>
              </a:rPr>
              <a:t>Settings… </a:t>
            </a:r>
            <a:r>
              <a:rPr lang="en-US" dirty="0">
                <a:cs typeface="Times New Roman" pitchFamily="18" charset="0"/>
              </a:rPr>
              <a:t>and choose “Use next available file name” under </a:t>
            </a:r>
            <a:r>
              <a:rPr lang="en-US" dirty="0" smtClean="0">
                <a:cs typeface="Times New Roman" pitchFamily="18" charset="0"/>
              </a:rPr>
              <a:t>the </a:t>
            </a:r>
            <a:r>
              <a:rPr lang="en-US" b="1" dirty="0" smtClean="0">
                <a:cs typeface="Times New Roman" pitchFamily="18" charset="0"/>
              </a:rPr>
              <a:t>Existing </a:t>
            </a:r>
            <a:r>
              <a:rPr lang="en-US" b="1" dirty="0">
                <a:cs typeface="Times New Roman" pitchFamily="18" charset="0"/>
              </a:rPr>
              <a:t>Files</a:t>
            </a:r>
            <a:r>
              <a:rPr lang="en-US" dirty="0">
                <a:cs typeface="Times New Roman" pitchFamily="18" charset="0"/>
              </a:rPr>
              <a:t> heading. </a:t>
            </a:r>
          </a:p>
          <a:p>
            <a:pPr marL="457200" indent="-228600">
              <a:buFont typeface="+mj-lt"/>
              <a:buAutoNum type="alphaLcPeriod"/>
              <a:tabLst>
                <a:tab pos="457189" algn="l"/>
              </a:tabLst>
            </a:pPr>
            <a:r>
              <a:rPr lang="en-US" dirty="0" smtClean="0">
                <a:cs typeface="Times New Roman" pitchFamily="18" charset="0"/>
              </a:rPr>
              <a:t>Under </a:t>
            </a:r>
            <a:r>
              <a:rPr lang="en-US" b="1" dirty="0">
                <a:cs typeface="Times New Roman" pitchFamily="18" charset="0"/>
              </a:rPr>
              <a:t>File </a:t>
            </a:r>
            <a:r>
              <a:rPr lang="en-US" b="1" dirty="0" smtClean="0">
                <a:cs typeface="Times New Roman" pitchFamily="18" charset="0"/>
              </a:rPr>
              <a:t>Termination,</a:t>
            </a:r>
            <a:r>
              <a:rPr lang="en-US" dirty="0" smtClean="0">
                <a:cs typeface="Times New Roman" pitchFamily="18" charset="0"/>
              </a:rPr>
              <a:t> </a:t>
            </a:r>
            <a:r>
              <a:rPr lang="en-US" dirty="0">
                <a:cs typeface="Times New Roman" pitchFamily="18" charset="0"/>
              </a:rPr>
              <a:t>choose to start a new file after 10 segments. </a:t>
            </a:r>
            <a:r>
              <a:rPr lang="en-US" dirty="0" smtClean="0">
                <a:cs typeface="Times New Roman" pitchFamily="18" charset="0"/>
              </a:rPr>
              <a:t>Click </a:t>
            </a:r>
            <a:r>
              <a:rPr lang="en-US" b="1" dirty="0" smtClean="0">
                <a:cs typeface="Times New Roman" pitchFamily="18" charset="0"/>
              </a:rPr>
              <a:t>OK</a:t>
            </a:r>
            <a:r>
              <a:rPr lang="en-US" dirty="0" smtClean="0">
                <a:cs typeface="Times New Roman" pitchFamily="18" charset="0"/>
              </a:rPr>
              <a:t> </a:t>
            </a:r>
            <a:r>
              <a:rPr lang="en-US" dirty="0">
                <a:cs typeface="Times New Roman" pitchFamily="18" charset="0"/>
              </a:rPr>
              <a:t>twice.</a:t>
            </a:r>
          </a:p>
          <a:p>
            <a:pPr marL="228594" indent="-228594">
              <a:buFontTx/>
              <a:buAutoNum type="arabicPeriod" startAt="5"/>
              <a:tabLst>
                <a:tab pos="457189" algn="l"/>
              </a:tabLst>
            </a:pPr>
            <a:r>
              <a:rPr lang="en-US" dirty="0">
                <a:cs typeface="Times New Roman" pitchFamily="18" charset="0"/>
              </a:rPr>
              <a:t>Add code so that if the frequency computed from the Tone Measurements Express VI goes below a user-controlled limit, the data will be saved to file. </a:t>
            </a:r>
            <a:r>
              <a:rPr lang="en-US" b="1" dirty="0">
                <a:cs typeface="Times New Roman" pitchFamily="18" charset="0"/>
              </a:rPr>
              <a:t>Hint</a:t>
            </a:r>
            <a:r>
              <a:rPr lang="en-US" dirty="0">
                <a:cs typeface="Times New Roman" pitchFamily="18" charset="0"/>
              </a:rPr>
              <a:t>: Go to </a:t>
            </a:r>
            <a:r>
              <a:rPr lang="en-US" b="1" dirty="0" err="1" smtClean="0">
                <a:cs typeface="Times New Roman" pitchFamily="18" charset="0"/>
              </a:rPr>
              <a:t>Functions»Programming»Comparison»Less</a:t>
            </a:r>
            <a:r>
              <a:rPr lang="en-US" b="1" dirty="0" smtClean="0">
                <a:cs typeface="Times New Roman" pitchFamily="18" charset="0"/>
              </a:rPr>
              <a:t>?</a:t>
            </a:r>
            <a:endParaRPr lang="en-US" dirty="0">
              <a:cs typeface="Times New Roman" pitchFamily="18" charset="0"/>
            </a:endParaRPr>
          </a:p>
          <a:p>
            <a:pPr marL="228594" indent="-228594">
              <a:buFontTx/>
              <a:buAutoNum type="arabicPeriod" startAt="5"/>
              <a:tabLst>
                <a:tab pos="457189" algn="l"/>
              </a:tabLst>
            </a:pPr>
            <a:r>
              <a:rPr lang="en-US" dirty="0">
                <a:cs typeface="Times New Roman" pitchFamily="18" charset="0"/>
              </a:rPr>
              <a:t>Remember to connect your data from the </a:t>
            </a:r>
            <a:r>
              <a:rPr lang="en-US" dirty="0" smtClean="0">
                <a:cs typeface="Times New Roman" pitchFamily="18" charset="0"/>
              </a:rPr>
              <a:t>Filter Express VI </a:t>
            </a:r>
            <a:r>
              <a:rPr lang="en-US" dirty="0">
                <a:cs typeface="Times New Roman" pitchFamily="18" charset="0"/>
              </a:rPr>
              <a:t>to the “Signals” input of the Write to Measurement File VI. If you need help, refer to the solution </a:t>
            </a:r>
            <a:r>
              <a:rPr lang="en-US" dirty="0" smtClean="0">
                <a:cs typeface="Times New Roman" pitchFamily="18" charset="0"/>
              </a:rPr>
              <a:t>of </a:t>
            </a:r>
            <a:r>
              <a:rPr lang="en-US" dirty="0">
                <a:cs typeface="Times New Roman" pitchFamily="18" charset="0"/>
              </a:rPr>
              <a:t>this exercise.</a:t>
            </a:r>
          </a:p>
          <a:p>
            <a:pPr marL="228594" indent="-228594">
              <a:buFontTx/>
              <a:buAutoNum type="arabicPeriod" startAt="5"/>
              <a:tabLst>
                <a:tab pos="457189" algn="l"/>
              </a:tabLst>
            </a:pPr>
            <a:r>
              <a:rPr lang="en-US" dirty="0">
                <a:cs typeface="Times New Roman" pitchFamily="18" charset="0"/>
              </a:rPr>
              <a:t>Go to the front panel and run your VI. Vary your frequency limit and then stop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the </a:t>
            </a:r>
            <a:r>
              <a:rPr lang="en-US" dirty="0">
                <a:cs typeface="Times New Roman" pitchFamily="18" charset="0"/>
              </a:rPr>
              <a:t>VI.</a:t>
            </a:r>
          </a:p>
          <a:p>
            <a:pPr marL="228594" indent="-228594">
              <a:buFontTx/>
              <a:buAutoNum type="arabicPeriod" startAt="5"/>
              <a:tabLst>
                <a:tab pos="457189" algn="l"/>
              </a:tabLst>
            </a:pPr>
            <a:r>
              <a:rPr lang="en-US" dirty="0">
                <a:cs typeface="Times New Roman" pitchFamily="18" charset="0"/>
              </a:rPr>
              <a:t>Navigate to </a:t>
            </a:r>
            <a:r>
              <a:rPr lang="en-US" b="1" dirty="0">
                <a:cs typeface="Times New Roman" pitchFamily="18" charset="0"/>
              </a:rPr>
              <a:t>My </a:t>
            </a:r>
            <a:r>
              <a:rPr lang="en-US" b="1" dirty="0" err="1">
                <a:cs typeface="Times New Roman" pitchFamily="18" charset="0"/>
              </a:rPr>
              <a:t>Documents</a:t>
            </a:r>
            <a:r>
              <a:rPr lang="en-US" dirty="0" err="1">
                <a:cs typeface="Times New Roman" pitchFamily="18" charset="0"/>
              </a:rPr>
              <a:t>»</a:t>
            </a:r>
            <a:r>
              <a:rPr lang="en-US" b="1" dirty="0" err="1">
                <a:cs typeface="Times New Roman" pitchFamily="18" charset="0"/>
              </a:rPr>
              <a:t>LabVIEW</a:t>
            </a:r>
            <a:r>
              <a:rPr lang="en-US" b="1" dirty="0">
                <a:cs typeface="Times New Roman" pitchFamily="18" charset="0"/>
              </a:rPr>
              <a:t> </a:t>
            </a:r>
            <a:r>
              <a:rPr lang="en-US" b="1" dirty="0" smtClean="0">
                <a:cs typeface="Times New Roman" pitchFamily="18" charset="0"/>
              </a:rPr>
              <a:t>Data </a:t>
            </a:r>
            <a:r>
              <a:rPr lang="en-US" dirty="0" smtClean="0">
                <a:cs typeface="Times New Roman" pitchFamily="18" charset="0"/>
              </a:rPr>
              <a:t>(or the location you specified) and </a:t>
            </a:r>
            <a:r>
              <a:rPr lang="en-US" dirty="0">
                <a:cs typeface="Times New Roman" pitchFamily="18" charset="0"/>
              </a:rPr>
              <a:t>open one of the files that was saved there. Examine the file structure and check to verify that 10 segments are in the file. </a:t>
            </a:r>
          </a:p>
          <a:p>
            <a:pPr marL="228594" indent="-228594">
              <a:buFontTx/>
              <a:buAutoNum type="arabicPeriod" startAt="5"/>
              <a:tabLst>
                <a:tab pos="457189" algn="l"/>
              </a:tabLst>
            </a:pPr>
            <a:r>
              <a:rPr lang="en-US" dirty="0">
                <a:cs typeface="Times New Roman" pitchFamily="18" charset="0"/>
              </a:rPr>
              <a:t>Save your VI and close it.</a:t>
            </a:r>
          </a:p>
          <a:p>
            <a:pPr marL="228594" indent="-228594">
              <a:spcBef>
                <a:spcPct val="50000"/>
              </a:spcBef>
              <a:tabLst>
                <a:tab pos="457189" algn="l"/>
              </a:tabLst>
            </a:pPr>
            <a:r>
              <a:rPr lang="en-US" b="1" dirty="0">
                <a:cs typeface="Times New Roman" pitchFamily="18" charset="0"/>
              </a:rPr>
              <a:t>Note</a:t>
            </a:r>
            <a:r>
              <a:rPr lang="en-US" dirty="0">
                <a:cs typeface="Times New Roman" pitchFamily="18" charset="0"/>
              </a:rPr>
              <a:t>: The solution to this exercise is printed in the back of this manual.</a:t>
            </a:r>
            <a:endParaRPr lang="en-US" b="1" dirty="0">
              <a:cs typeface="Times New Roman" pitchFamily="18" charset="0"/>
            </a:endParaRPr>
          </a:p>
        </p:txBody>
      </p:sp>
      <p:pic>
        <p:nvPicPr>
          <p:cNvPr id="825347" name="Picture 3"/>
          <p:cNvPicPr>
            <a:picLocks noChangeAspect="1" noChangeArrowheads="1"/>
          </p:cNvPicPr>
          <p:nvPr/>
        </p:nvPicPr>
        <p:blipFill>
          <a:blip r:embed="rId3"/>
          <a:srcRect/>
          <a:stretch>
            <a:fillRect/>
          </a:stretch>
        </p:blipFill>
        <p:spPr bwMode="auto">
          <a:xfrm>
            <a:off x="2871788" y="3079951"/>
            <a:ext cx="901700" cy="947738"/>
          </a:xfrm>
          <a:prstGeom prst="rect">
            <a:avLst/>
          </a:prstGeom>
          <a:noFill/>
          <a:ln w="12700" algn="ctr">
            <a:noFill/>
            <a:miter lim="800000"/>
            <a:headEnd/>
            <a:tailEnd/>
          </a:ln>
          <a:effectLst/>
        </p:spPr>
      </p:pic>
      <p:sp>
        <p:nvSpPr>
          <p:cNvPr id="825348" name="Rectangle 4"/>
          <p:cNvSpPr>
            <a:spLocks noChangeArrowheads="1"/>
          </p:cNvSpPr>
          <p:nvPr/>
        </p:nvSpPr>
        <p:spPr bwMode="auto">
          <a:xfrm>
            <a:off x="755650" y="8038170"/>
            <a:ext cx="3030212" cy="293030"/>
          </a:xfrm>
          <a:prstGeom prst="rect">
            <a:avLst/>
          </a:prstGeom>
          <a:noFill/>
          <a:ln w="12700" algn="ctr">
            <a:noFill/>
            <a:miter lim="800000"/>
            <a:headEnd/>
            <a:tailEnd/>
          </a:ln>
          <a:effectLst/>
        </p:spPr>
        <p:txBody>
          <a:bodyPr wrap="squar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3.3 (Tracks A, B, and C)</a:t>
            </a:r>
            <a:endParaRPr lang="en-US" sz="13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3" name="Rectangle 3"/>
          <p:cNvSpPr>
            <a:spLocks noGrp="1" noRot="1" noChangeAspect="1" noChangeArrowheads="1" noTextEdit="1"/>
          </p:cNvSpPr>
          <p:nvPr>
            <p:ph type="sldImg"/>
          </p:nvPr>
        </p:nvSpPr>
        <p:spPr>
          <a:xfrm>
            <a:off x="917575" y="569913"/>
            <a:ext cx="5316538" cy="3989387"/>
          </a:xfrm>
          <a:ln/>
        </p:spPr>
      </p:sp>
      <p:sp>
        <p:nvSpPr>
          <p:cNvPr id="660484" name="Rectangle 4"/>
          <p:cNvSpPr>
            <a:spLocks noGrp="1" noChangeArrowheads="1"/>
          </p:cNvSpPr>
          <p:nvPr>
            <p:ph type="body" idx="1"/>
          </p:nvPr>
        </p:nvSpPr>
        <p:spPr>
          <a:xfrm>
            <a:off x="781050" y="4605338"/>
            <a:ext cx="5543550" cy="4108450"/>
          </a:xfrm>
        </p:spPr>
        <p:txBody>
          <a:bodyPr/>
          <a:lstStyle/>
          <a:p>
            <a:pPr>
              <a:spcBef>
                <a:spcPts val="385"/>
              </a:spcBef>
              <a:spcAft>
                <a:spcPts val="0"/>
              </a:spcAft>
              <a:tabLst>
                <a:tab pos="231770" algn="l"/>
              </a:tabLst>
            </a:pPr>
            <a:r>
              <a:rPr lang="en-US" b="1" dirty="0">
                <a:cs typeface="Times New Roman" pitchFamily="18" charset="0"/>
              </a:rPr>
              <a:t>Programming Model for the Intermediate File VIs</a:t>
            </a:r>
          </a:p>
          <a:p>
            <a:pPr>
              <a:spcBef>
                <a:spcPts val="385"/>
              </a:spcBef>
              <a:spcAft>
                <a:spcPts val="0"/>
              </a:spcAft>
              <a:tabLst>
                <a:tab pos="231770" algn="l"/>
              </a:tabLst>
            </a:pPr>
            <a:r>
              <a:rPr lang="en-US" dirty="0">
                <a:cs typeface="Times New Roman" pitchFamily="18" charset="0"/>
              </a:rPr>
              <a:t>This same programming model applies to data </a:t>
            </a:r>
            <a:r>
              <a:rPr lang="en-US" dirty="0" smtClean="0">
                <a:cs typeface="Times New Roman" pitchFamily="18" charset="0"/>
              </a:rPr>
              <a:t>acquisition</a:t>
            </a:r>
            <a:r>
              <a:rPr lang="en-US" dirty="0">
                <a:cs typeface="Times New Roman" pitchFamily="18" charset="0"/>
              </a:rPr>
              <a:t>, instrument control, file I/O, and most other communication schemes. In most </a:t>
            </a:r>
            <a:r>
              <a:rPr lang="en-US" dirty="0" smtClean="0">
                <a:cs typeface="Times New Roman" pitchFamily="18" charset="0"/>
              </a:rPr>
              <a:t>instances, </a:t>
            </a:r>
            <a:r>
              <a:rPr lang="en-US" dirty="0">
                <a:cs typeface="Times New Roman" pitchFamily="18" charset="0"/>
              </a:rPr>
              <a:t>you </a:t>
            </a:r>
            <a:r>
              <a:rPr lang="en-US" dirty="0" smtClean="0">
                <a:cs typeface="Times New Roman" pitchFamily="18" charset="0"/>
              </a:rPr>
              <a:t>open </a:t>
            </a:r>
            <a:r>
              <a:rPr lang="en-US" dirty="0">
                <a:cs typeface="Times New Roman" pitchFamily="18" charset="0"/>
              </a:rPr>
              <a:t>the file or communication channel, read and write multiple times, and then </a:t>
            </a:r>
            <a:r>
              <a:rPr lang="en-US" dirty="0" smtClean="0">
                <a:cs typeface="Times New Roman" pitchFamily="18" charset="0"/>
              </a:rPr>
              <a:t>close or end the communication. </a:t>
            </a:r>
            <a:r>
              <a:rPr lang="en-US" dirty="0">
                <a:cs typeface="Times New Roman" pitchFamily="18" charset="0"/>
              </a:rPr>
              <a:t>It is also good programming practice to check for errors at the end. Remember this programming model when you move on to more advanced programming or look inside DAQ, communication, or </a:t>
            </a:r>
            <a:r>
              <a:rPr lang="en-US" dirty="0" smtClean="0">
                <a:cs typeface="Times New Roman" pitchFamily="18" charset="0"/>
              </a:rPr>
              <a:t>File </a:t>
            </a:r>
            <a:r>
              <a:rPr lang="en-US" dirty="0">
                <a:cs typeface="Times New Roman" pitchFamily="18" charset="0"/>
              </a:rPr>
              <a:t>I/O Express </a:t>
            </a:r>
            <a:r>
              <a:rPr lang="en-US" dirty="0" err="1">
                <a:cs typeface="Times New Roman" pitchFamily="18" charset="0"/>
              </a:rPr>
              <a:t>VIs.</a:t>
            </a:r>
            <a:endParaRPr lang="en-US" dirty="0">
              <a:cs typeface="Times New Roman" pitchFamily="18" charset="0"/>
            </a:endParaRPr>
          </a:p>
          <a:p>
            <a:pPr>
              <a:spcBef>
                <a:spcPts val="385"/>
              </a:spcBef>
              <a:spcAft>
                <a:spcPts val="0"/>
              </a:spcAft>
              <a:tabLst>
                <a:tab pos="231770" algn="l"/>
              </a:tabLst>
            </a:pPr>
            <a:r>
              <a:rPr lang="en-US" b="1" dirty="0">
                <a:cs typeface="Times New Roman" pitchFamily="18" charset="0"/>
              </a:rPr>
              <a:t>File I/O VIs and Functions</a:t>
            </a:r>
          </a:p>
          <a:p>
            <a:pPr>
              <a:spcBef>
                <a:spcPts val="385"/>
              </a:spcBef>
              <a:spcAft>
                <a:spcPts val="0"/>
              </a:spcAft>
              <a:tabLst>
                <a:tab pos="231770" algn="l"/>
              </a:tabLst>
            </a:pPr>
            <a:r>
              <a:rPr lang="en-US" dirty="0">
                <a:cs typeface="Times New Roman" pitchFamily="18" charset="0"/>
              </a:rPr>
              <a:t>Use the File I/O VIs and functions to open and close </a:t>
            </a:r>
            <a:r>
              <a:rPr lang="en-US" dirty="0" smtClean="0">
                <a:cs typeface="Times New Roman" pitchFamily="18" charset="0"/>
              </a:rPr>
              <a:t>files; </a:t>
            </a:r>
            <a:r>
              <a:rPr lang="en-US" dirty="0">
                <a:cs typeface="Times New Roman" pitchFamily="18" charset="0"/>
              </a:rPr>
              <a:t>read from and write to </a:t>
            </a:r>
            <a:r>
              <a:rPr lang="en-US" dirty="0" smtClean="0">
                <a:cs typeface="Times New Roman" pitchFamily="18" charset="0"/>
              </a:rPr>
              <a:t>files; </a:t>
            </a:r>
            <a:r>
              <a:rPr lang="en-US" dirty="0">
                <a:cs typeface="Times New Roman" pitchFamily="18" charset="0"/>
              </a:rPr>
              <a:t>create directories and files you specify in the path </a:t>
            </a:r>
            <a:r>
              <a:rPr lang="en-US" dirty="0" smtClean="0">
                <a:cs typeface="Times New Roman" pitchFamily="18" charset="0"/>
              </a:rPr>
              <a:t>control; </a:t>
            </a:r>
            <a:r>
              <a:rPr lang="en-US" dirty="0">
                <a:cs typeface="Times New Roman" pitchFamily="18" charset="0"/>
              </a:rPr>
              <a:t>retrieve directory </a:t>
            </a:r>
            <a:r>
              <a:rPr lang="en-US" dirty="0" smtClean="0">
                <a:cs typeface="Times New Roman" pitchFamily="18" charset="0"/>
              </a:rPr>
              <a:t>information; </a:t>
            </a:r>
            <a:r>
              <a:rPr lang="en-US" dirty="0">
                <a:cs typeface="Times New Roman" pitchFamily="18" charset="0"/>
              </a:rPr>
              <a:t>and write strings, numbers, arrays, and clusters to files.</a:t>
            </a:r>
          </a:p>
          <a:p>
            <a:pPr>
              <a:spcBef>
                <a:spcPts val="385"/>
              </a:spcBef>
              <a:spcAft>
                <a:spcPts val="0"/>
              </a:spcAft>
              <a:tabLst>
                <a:tab pos="231770" algn="l"/>
              </a:tabLst>
            </a:pPr>
            <a:r>
              <a:rPr lang="en-US" dirty="0">
                <a:cs typeface="Times New Roman" pitchFamily="18" charset="0"/>
              </a:rPr>
              <a:t>Use the high-level File I/O VIs located on the top row of the palette to perform common I/O operations, such as writing to or reading from various types of data. Acceptable types can include characters or lines in text files, 1D or 2D arrays of single-precision numeric values in spreadsheet text files, 1D or 2D arrays of single-precision numeric values in binary files, or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16-bit </a:t>
            </a:r>
            <a:r>
              <a:rPr lang="en-US" dirty="0">
                <a:cs typeface="Times New Roman" pitchFamily="18" charset="0"/>
              </a:rPr>
              <a:t>signed integers in binary files.</a:t>
            </a:r>
          </a:p>
          <a:p>
            <a:pPr>
              <a:spcBef>
                <a:spcPts val="385"/>
              </a:spcBef>
              <a:spcAft>
                <a:spcPts val="0"/>
              </a:spcAft>
              <a:tabLst>
                <a:tab pos="231770" algn="l"/>
              </a:tabLst>
            </a:pPr>
            <a:r>
              <a:rPr lang="en-US" dirty="0">
                <a:cs typeface="Times New Roman" pitchFamily="18" charset="0"/>
              </a:rPr>
              <a:t>Use low-level File I/O VIs and functions located on the middle row of the </a:t>
            </a:r>
            <a:r>
              <a:rPr lang="en-US" dirty="0" smtClean="0">
                <a:cs typeface="Times New Roman" pitchFamily="18" charset="0"/>
              </a:rPr>
              <a:t>palette as well as the </a:t>
            </a:r>
            <a:r>
              <a:rPr lang="en-US" dirty="0">
                <a:cs typeface="Times New Roman" pitchFamily="18" charset="0"/>
              </a:rPr>
              <a:t>Advanced File Functions to control each file I/O operation individually.</a:t>
            </a:r>
          </a:p>
          <a:p>
            <a:pPr>
              <a:spcBef>
                <a:spcPts val="385"/>
              </a:spcBef>
              <a:spcAft>
                <a:spcPts val="0"/>
              </a:spcAft>
              <a:tabLst>
                <a:tab pos="231770" algn="l"/>
              </a:tabLst>
            </a:pPr>
            <a:r>
              <a:rPr lang="en-US" dirty="0">
                <a:cs typeface="Times New Roman" pitchFamily="18" charset="0"/>
              </a:rPr>
              <a:t>Use the principal low-level functions to create or open, write data to, read data from, and close a file. You also can use low-level functions to create directories; move, copy, or delete files; list directory contents; change file characteristics; or manipulate paths.</a:t>
            </a:r>
          </a:p>
          <a:p>
            <a:pPr>
              <a:spcBef>
                <a:spcPts val="385"/>
              </a:spcBef>
              <a:spcAft>
                <a:spcPts val="0"/>
              </a:spcAft>
              <a:tabLst>
                <a:tab pos="231770" algn="l"/>
              </a:tabLst>
            </a:pPr>
            <a:r>
              <a:rPr lang="en-US" dirty="0">
                <a:cs typeface="Times New Roman" pitchFamily="18" charset="0"/>
              </a:rPr>
              <a:t>Refer to </a:t>
            </a:r>
            <a:r>
              <a:rPr lang="en-US" dirty="0" smtClean="0">
                <a:cs typeface="Times New Roman" pitchFamily="18" charset="0"/>
              </a:rPr>
              <a:t>NI </a:t>
            </a:r>
            <a:r>
              <a:rPr lang="en-US" dirty="0">
                <a:cs typeface="Times New Roman" pitchFamily="18" charset="0"/>
              </a:rPr>
              <a:t>Developer Zone for more information about choosing a file format.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p:cNvSpPr>
            <a:spLocks noGrp="1" noRot="1" noChangeAspect="1" noChangeArrowheads="1" noTextEdit="1"/>
          </p:cNvSpPr>
          <p:nvPr>
            <p:ph type="sldImg"/>
          </p:nvPr>
        </p:nvSpPr>
        <p:spPr>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Rot="1" noChangeAspect="1" noChangeArrowheads="1" noTextEdit="1"/>
          </p:cNvSpPr>
          <p:nvPr>
            <p:ph type="sldImg"/>
          </p:nvPr>
        </p:nvSpPr>
        <p:spPr>
          <a:ln/>
        </p:spPr>
      </p:sp>
      <p:sp>
        <p:nvSpPr>
          <p:cNvPr id="773123" name="Rectangle 3"/>
          <p:cNvSpPr>
            <a:spLocks noGrp="1" noChangeArrowheads="1"/>
          </p:cNvSpPr>
          <p:nvPr>
            <p:ph type="body" idx="1"/>
          </p:nvPr>
        </p:nvSpPr>
        <p:spPr/>
        <p:txBody>
          <a:bodyPr/>
          <a:lstStyle/>
          <a:p>
            <a:pPr>
              <a:tabLst>
                <a:tab pos="228594" algn="l"/>
              </a:tabLst>
            </a:pPr>
            <a:r>
              <a:rPr lang="en-US" dirty="0">
                <a:cs typeface="Times New Roman" pitchFamily="18" charset="0"/>
              </a:rPr>
              <a:t>Controls and </a:t>
            </a:r>
            <a:r>
              <a:rPr lang="en-US" dirty="0" smtClean="0">
                <a:cs typeface="Times New Roman" pitchFamily="18" charset="0"/>
              </a:rPr>
              <a:t>indicators </a:t>
            </a:r>
            <a:r>
              <a:rPr lang="en-US" dirty="0">
                <a:cs typeface="Times New Roman" pitchFamily="18" charset="0"/>
              </a:rPr>
              <a:t>are </a:t>
            </a:r>
            <a:r>
              <a:rPr lang="en-US" dirty="0" smtClean="0">
                <a:cs typeface="Times New Roman" pitchFamily="18" charset="0"/>
              </a:rPr>
              <a:t>front panel </a:t>
            </a:r>
            <a:r>
              <a:rPr lang="en-US" dirty="0">
                <a:cs typeface="Times New Roman" pitchFamily="18" charset="0"/>
              </a:rPr>
              <a:t>items that </a:t>
            </a:r>
            <a:r>
              <a:rPr lang="en-US" dirty="0" smtClean="0">
                <a:cs typeface="Times New Roman" pitchFamily="18" charset="0"/>
              </a:rPr>
              <a:t>you can use to </a:t>
            </a:r>
            <a:r>
              <a:rPr lang="en-US" dirty="0">
                <a:cs typeface="Times New Roman" pitchFamily="18" charset="0"/>
              </a:rPr>
              <a:t>interact with your program to </a:t>
            </a:r>
            <a:r>
              <a:rPr lang="en-US" dirty="0" smtClean="0">
                <a:cs typeface="Times New Roman" pitchFamily="18" charset="0"/>
              </a:rPr>
              <a:t>provide </a:t>
            </a:r>
            <a:r>
              <a:rPr lang="en-US" dirty="0">
                <a:cs typeface="Times New Roman" pitchFamily="18" charset="0"/>
              </a:rPr>
              <a:t>input and display results. You can access </a:t>
            </a:r>
            <a:r>
              <a:rPr lang="en-US" dirty="0" smtClean="0">
                <a:cs typeface="Times New Roman" pitchFamily="18" charset="0"/>
              </a:rPr>
              <a:t>controls </a:t>
            </a:r>
            <a:r>
              <a:rPr lang="en-US" dirty="0">
                <a:cs typeface="Times New Roman" pitchFamily="18" charset="0"/>
              </a:rPr>
              <a:t>and </a:t>
            </a:r>
            <a:r>
              <a:rPr lang="en-US" dirty="0" smtClean="0">
                <a:cs typeface="Times New Roman" pitchFamily="18" charset="0"/>
              </a:rPr>
              <a:t>indicators </a:t>
            </a:r>
            <a:r>
              <a:rPr lang="en-US" dirty="0">
                <a:cs typeface="Times New Roman" pitchFamily="18" charset="0"/>
              </a:rPr>
              <a:t>by right-clicking the front panel. </a:t>
            </a:r>
          </a:p>
          <a:p>
            <a:pPr>
              <a:tabLst>
                <a:tab pos="228594" algn="l"/>
              </a:tabLst>
            </a:pPr>
            <a:r>
              <a:rPr lang="en-US" dirty="0">
                <a:cs typeface="Times New Roman" pitchFamily="18" charset="0"/>
              </a:rPr>
              <a:t>In addition, you </a:t>
            </a:r>
            <a:r>
              <a:rPr lang="en-US" dirty="0" smtClean="0">
                <a:cs typeface="Times New Roman" pitchFamily="18" charset="0"/>
              </a:rPr>
              <a:t>obtain additional </a:t>
            </a:r>
            <a:r>
              <a:rPr lang="en-US" dirty="0">
                <a:cs typeface="Times New Roman" pitchFamily="18" charset="0"/>
              </a:rPr>
              <a:t>controls and indicators when you install toolkits and modules. </a:t>
            </a:r>
          </a:p>
          <a:p>
            <a:pPr>
              <a:tabLst>
                <a:tab pos="228594" algn="l"/>
              </a:tabLst>
            </a:pPr>
            <a:r>
              <a:rPr lang="en-US" dirty="0">
                <a:cs typeface="Times New Roman" pitchFamily="18" charset="0"/>
              </a:rPr>
              <a:t>For example, when you install the </a:t>
            </a:r>
            <a:r>
              <a:rPr lang="en-US" dirty="0" smtClean="0">
                <a:cs typeface="Times New Roman" pitchFamily="18" charset="0"/>
              </a:rPr>
              <a:t>control design </a:t>
            </a:r>
            <a:r>
              <a:rPr lang="en-US" dirty="0">
                <a:cs typeface="Times New Roman" pitchFamily="18" charset="0"/>
              </a:rPr>
              <a:t>tools, you </a:t>
            </a:r>
            <a:r>
              <a:rPr lang="en-US" dirty="0" smtClean="0">
                <a:cs typeface="Times New Roman" pitchFamily="18" charset="0"/>
              </a:rPr>
              <a:t>can use </a:t>
            </a:r>
            <a:r>
              <a:rPr lang="en-US" dirty="0">
                <a:cs typeface="Times New Roman" pitchFamily="18" charset="0"/>
              </a:rPr>
              <a:t>specialized </a:t>
            </a:r>
            <a:r>
              <a:rPr lang="en-US" dirty="0" smtClean="0">
                <a:cs typeface="Times New Roman" pitchFamily="18" charset="0"/>
              </a:rPr>
              <a:t>plots, </a:t>
            </a:r>
            <a:r>
              <a:rPr lang="en-US" dirty="0">
                <a:cs typeface="Times New Roman" pitchFamily="18" charset="0"/>
              </a:rPr>
              <a:t>such as Bode and </a:t>
            </a:r>
            <a:r>
              <a:rPr lang="en-US" dirty="0" err="1" smtClean="0">
                <a:cs typeface="Times New Roman" pitchFamily="18" charset="0"/>
              </a:rPr>
              <a:t>Nyquist</a:t>
            </a:r>
            <a:r>
              <a:rPr lang="en-US" dirty="0" smtClean="0">
                <a:cs typeface="Times New Roman" pitchFamily="18" charset="0"/>
              </a:rPr>
              <a:t>, that </a:t>
            </a:r>
            <a:r>
              <a:rPr lang="en-US" dirty="0">
                <a:cs typeface="Times New Roman" pitchFamily="18" charset="0"/>
              </a:rPr>
              <a:t>are not available by default.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Rot="1" noChangeAspect="1" noChangeArrowheads="1" noTextEdit="1"/>
          </p:cNvSpPr>
          <p:nvPr>
            <p:ph type="sldImg"/>
          </p:nvPr>
        </p:nvSpPr>
        <p:spPr>
          <a:ln/>
        </p:spPr>
      </p:sp>
      <p:sp>
        <p:nvSpPr>
          <p:cNvPr id="410627" name="Rectangle 3"/>
          <p:cNvSpPr>
            <a:spLocks noGrp="1" noChangeArrowheads="1"/>
          </p:cNvSpPr>
          <p:nvPr>
            <p:ph type="body" idx="1"/>
          </p:nvPr>
        </p:nvSpPr>
        <p:spPr/>
        <p:txBody>
          <a:bodyPr/>
          <a:lstStyle/>
          <a:p>
            <a:r>
              <a:rPr lang="en-US" dirty="0">
                <a:cs typeface="Times New Roman" pitchFamily="18" charset="0"/>
              </a:rPr>
              <a:t>The waveform chart is a special numeric indicator that displays one or more plots. </a:t>
            </a:r>
            <a:r>
              <a:rPr lang="en-US" dirty="0" smtClean="0">
                <a:cs typeface="Times New Roman" pitchFamily="18" charset="0"/>
              </a:rPr>
              <a:t>It is </a:t>
            </a:r>
            <a:r>
              <a:rPr lang="en-US" dirty="0">
                <a:cs typeface="Times New Roman" pitchFamily="18" charset="0"/>
              </a:rPr>
              <a:t>located on the </a:t>
            </a:r>
            <a:r>
              <a:rPr lang="en-US" b="1" dirty="0" err="1">
                <a:cs typeface="Times New Roman" pitchFamily="18" charset="0"/>
              </a:rPr>
              <a:t>Controls»Modern»Graph</a:t>
            </a:r>
            <a:r>
              <a:rPr lang="en-US" b="1" dirty="0">
                <a:cs typeface="Times New Roman" pitchFamily="18" charset="0"/>
              </a:rPr>
              <a:t> </a:t>
            </a:r>
            <a:r>
              <a:rPr lang="en-US" dirty="0">
                <a:cs typeface="Times New Roman" pitchFamily="18" charset="0"/>
              </a:rPr>
              <a:t>palette. Waveform charts can display single or multiple plots. The following front panel shows an example of a </a:t>
            </a:r>
            <a:r>
              <a:rPr lang="en-US" dirty="0" err="1" smtClean="0">
                <a:cs typeface="Times New Roman" pitchFamily="18" charset="0"/>
              </a:rPr>
              <a:t>multiplot</a:t>
            </a:r>
            <a:r>
              <a:rPr lang="en-US" dirty="0" smtClean="0">
                <a:cs typeface="Times New Roman" pitchFamily="18" charset="0"/>
              </a:rPr>
              <a:t> </a:t>
            </a:r>
            <a:r>
              <a:rPr lang="en-US" dirty="0">
                <a:cs typeface="Times New Roman" pitchFamily="18" charset="0"/>
              </a:rPr>
              <a:t>waveform chart.</a:t>
            </a:r>
          </a:p>
          <a:p>
            <a:r>
              <a:rPr lang="en-US" dirty="0">
                <a:cs typeface="Times New Roman" pitchFamily="18" charset="0"/>
              </a:rPr>
              <a:t>You can change the </a:t>
            </a:r>
            <a:r>
              <a:rPr lang="en-US" dirty="0" smtClean="0">
                <a:cs typeface="Times New Roman" pitchFamily="18" charset="0"/>
              </a:rPr>
              <a:t>minimum </a:t>
            </a:r>
            <a:r>
              <a:rPr lang="en-US" dirty="0">
                <a:cs typeface="Times New Roman" pitchFamily="18" charset="0"/>
              </a:rPr>
              <a:t>and </a:t>
            </a:r>
            <a:r>
              <a:rPr lang="en-US" dirty="0" smtClean="0">
                <a:cs typeface="Times New Roman" pitchFamily="18" charset="0"/>
              </a:rPr>
              <a:t>maximum </a:t>
            </a:r>
            <a:r>
              <a:rPr lang="en-US" dirty="0">
                <a:cs typeface="Times New Roman" pitchFamily="18" charset="0"/>
              </a:rPr>
              <a:t>values of either the </a:t>
            </a:r>
            <a:r>
              <a:rPr lang="en-US" dirty="0" smtClean="0">
                <a:cs typeface="Times New Roman" pitchFamily="18" charset="0"/>
              </a:rPr>
              <a:t>x-axis </a:t>
            </a:r>
            <a:r>
              <a:rPr lang="en-US" dirty="0">
                <a:cs typeface="Times New Roman" pitchFamily="18" charset="0"/>
              </a:rPr>
              <a:t>or </a:t>
            </a:r>
            <a:r>
              <a:rPr lang="en-US" dirty="0" smtClean="0">
                <a:cs typeface="Times New Roman" pitchFamily="18" charset="0"/>
              </a:rPr>
              <a:t>y-axis by double-clicking </a:t>
            </a:r>
            <a:r>
              <a:rPr lang="en-US" dirty="0">
                <a:cs typeface="Times New Roman" pitchFamily="18" charset="0"/>
              </a:rPr>
              <a:t>on the value with the labeling tool and typing the new value. Similarly, you can change the label of the axis. You can also </a:t>
            </a:r>
            <a:r>
              <a:rPr lang="en-US" dirty="0" smtClean="0">
                <a:cs typeface="Times New Roman" pitchFamily="18" charset="0"/>
              </a:rPr>
              <a:t>right-click </a:t>
            </a:r>
            <a:r>
              <a:rPr lang="en-US" dirty="0">
                <a:cs typeface="Times New Roman" pitchFamily="18" charset="0"/>
              </a:rPr>
              <a:t>the plot legend and change the style, shape, and color of the trace that is displayed on the chart.</a:t>
            </a:r>
          </a:p>
          <a:p>
            <a:endParaRPr lang="en-US" dirty="0">
              <a:latin typeface="Times" pitchFamily="18"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p:txBody>
          <a:bodyPr/>
          <a:lstStyle/>
          <a:p>
            <a:r>
              <a:rPr lang="en-US" dirty="0">
                <a:cs typeface="Times New Roman" pitchFamily="18" charset="0"/>
              </a:rPr>
              <a:t>Graphs are very powerful indicators in LabVIEW. </a:t>
            </a:r>
            <a:r>
              <a:rPr lang="en-US" dirty="0" smtClean="0">
                <a:cs typeface="Times New Roman" pitchFamily="18" charset="0"/>
              </a:rPr>
              <a:t>You can use these highly customizable tools </a:t>
            </a:r>
            <a:r>
              <a:rPr lang="en-US" dirty="0">
                <a:cs typeface="Times New Roman" pitchFamily="18" charset="0"/>
              </a:rPr>
              <a:t>to concisely display a great deal of information.</a:t>
            </a:r>
          </a:p>
          <a:p>
            <a:r>
              <a:rPr lang="en-US" dirty="0" smtClean="0">
                <a:cs typeface="Times New Roman" pitchFamily="18" charset="0"/>
              </a:rPr>
              <a:t>With the </a:t>
            </a:r>
            <a:r>
              <a:rPr lang="en-US" dirty="0">
                <a:cs typeface="Times New Roman" pitchFamily="18" charset="0"/>
              </a:rPr>
              <a:t>properties page of the </a:t>
            </a:r>
            <a:r>
              <a:rPr lang="en-US" dirty="0" smtClean="0">
                <a:cs typeface="Times New Roman" pitchFamily="18" charset="0"/>
              </a:rPr>
              <a:t>graph, you can </a:t>
            </a:r>
            <a:r>
              <a:rPr lang="en-US" dirty="0">
                <a:cs typeface="Times New Roman" pitchFamily="18" charset="0"/>
              </a:rPr>
              <a:t>display settings for plot types, scale and cursor options, and many other features of the graph. To open the properties page,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right-click </a:t>
            </a:r>
            <a:r>
              <a:rPr lang="en-US" dirty="0">
                <a:cs typeface="Times New Roman" pitchFamily="18" charset="0"/>
              </a:rPr>
              <a:t>the graph on the front panel and choose </a:t>
            </a:r>
            <a:r>
              <a:rPr lang="en-US" b="1" dirty="0">
                <a:cs typeface="Times New Roman" pitchFamily="18" charset="0"/>
              </a:rPr>
              <a:t>Properties.</a:t>
            </a:r>
          </a:p>
          <a:p>
            <a:r>
              <a:rPr lang="en-US" dirty="0" smtClean="0">
                <a:cs typeface="Times New Roman" pitchFamily="18" charset="0"/>
              </a:rPr>
              <a:t>You can also </a:t>
            </a:r>
            <a:r>
              <a:rPr lang="en-US" dirty="0">
                <a:cs typeface="Times New Roman" pitchFamily="18" charset="0"/>
              </a:rPr>
              <a:t>create </a:t>
            </a:r>
            <a:r>
              <a:rPr lang="en-US" dirty="0" smtClean="0">
                <a:cs typeface="Times New Roman" pitchFamily="18" charset="0"/>
              </a:rPr>
              <a:t>technical-paper-quality </a:t>
            </a:r>
            <a:r>
              <a:rPr lang="en-US" dirty="0">
                <a:cs typeface="Times New Roman" pitchFamily="18" charset="0"/>
              </a:rPr>
              <a:t>graphics with the “export simplified image” function. Right-click the </a:t>
            </a:r>
            <a:r>
              <a:rPr lang="en-US" dirty="0" smtClean="0">
                <a:cs typeface="Times New Roman" pitchFamily="18" charset="0"/>
              </a:rPr>
              <a:t>graph and </a:t>
            </a:r>
            <a:r>
              <a:rPr lang="en-US" dirty="0">
                <a:cs typeface="Times New Roman" pitchFamily="18" charset="0"/>
              </a:rPr>
              <a:t>select </a:t>
            </a:r>
            <a:r>
              <a:rPr lang="en-US" b="1" dirty="0">
                <a:cs typeface="Times New Roman" pitchFamily="18" charset="0"/>
              </a:rPr>
              <a:t>Data </a:t>
            </a:r>
            <a:r>
              <a:rPr lang="en-US" b="1" dirty="0" err="1">
                <a:cs typeface="Times New Roman" pitchFamily="18" charset="0"/>
              </a:rPr>
              <a:t>Operations»Export</a:t>
            </a:r>
            <a:r>
              <a:rPr lang="en-US" b="1" dirty="0">
                <a:cs typeface="Times New Roman" pitchFamily="18" charset="0"/>
              </a:rPr>
              <a:t> Simplified Image…</a:t>
            </a:r>
          </a:p>
        </p:txBody>
      </p:sp>
      <p:pic>
        <p:nvPicPr>
          <p:cNvPr id="445445" name="Picture 5"/>
          <p:cNvPicPr>
            <a:picLocks noChangeAspect="1" noChangeArrowheads="1"/>
          </p:cNvPicPr>
          <p:nvPr/>
        </p:nvPicPr>
        <p:blipFill>
          <a:blip r:embed="rId3"/>
          <a:srcRect/>
          <a:stretch>
            <a:fillRect/>
          </a:stretch>
        </p:blipFill>
        <p:spPr bwMode="auto">
          <a:xfrm>
            <a:off x="3616325" y="6119813"/>
            <a:ext cx="2508250" cy="1993900"/>
          </a:xfrm>
          <a:prstGeom prst="rect">
            <a:avLst/>
          </a:prstGeom>
          <a:noFill/>
          <a:ln w="12700" algn="ctr">
            <a:noFill/>
            <a:miter lim="800000"/>
            <a:headEnd/>
            <a:tailEnd/>
          </a:ln>
          <a:effectLst/>
        </p:spPr>
      </p:pic>
      <p:pic>
        <p:nvPicPr>
          <p:cNvPr id="445447" name="Picture 7"/>
          <p:cNvPicPr>
            <a:picLocks noChangeAspect="1" noChangeArrowheads="1"/>
          </p:cNvPicPr>
          <p:nvPr/>
        </p:nvPicPr>
        <p:blipFill>
          <a:blip r:embed="rId4"/>
          <a:srcRect/>
          <a:stretch>
            <a:fillRect/>
          </a:stretch>
        </p:blipFill>
        <p:spPr bwMode="auto">
          <a:xfrm>
            <a:off x="950914" y="6159500"/>
            <a:ext cx="2562225" cy="1689100"/>
          </a:xfrm>
          <a:prstGeom prst="rect">
            <a:avLst/>
          </a:prstGeom>
          <a:noFill/>
          <a:ln w="12700" algn="ctr">
            <a:noFill/>
            <a:miter lim="800000"/>
            <a:headEnd/>
            <a:tailEnd/>
          </a:ln>
          <a:effectLst/>
        </p:spPr>
      </p:pic>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Rot="1" noChangeAspect="1" noChangeArrowheads="1" noTextEdit="1"/>
          </p:cNvSpPr>
          <p:nvPr>
            <p:ph type="sldImg"/>
          </p:nvPr>
        </p:nvSpPr>
        <p:spPr>
          <a:xfrm>
            <a:off x="917575" y="627063"/>
            <a:ext cx="5316538" cy="3987800"/>
          </a:xfrm>
          <a:ln/>
        </p:spPr>
      </p:sp>
      <p:sp>
        <p:nvSpPr>
          <p:cNvPr id="890883" name="Rectangle 3"/>
          <p:cNvSpPr>
            <a:spLocks noGrp="1" noChangeArrowheads="1"/>
          </p:cNvSpPr>
          <p:nvPr>
            <p:ph type="body" idx="1"/>
          </p:nvPr>
        </p:nvSpPr>
        <p:spPr>
          <a:xfrm>
            <a:off x="857251" y="4765675"/>
            <a:ext cx="5440363" cy="3652838"/>
          </a:xfrm>
        </p:spPr>
        <p:txBody>
          <a:bodyPr/>
          <a:lstStyle/>
          <a:p>
            <a:pPr>
              <a:spcBef>
                <a:spcPts val="385"/>
              </a:spcBef>
            </a:pPr>
            <a:r>
              <a:rPr lang="en-US" dirty="0">
                <a:cs typeface="Times New Roman" pitchFamily="18" charset="0"/>
              </a:rPr>
              <a:t>For </a:t>
            </a:r>
            <a:r>
              <a:rPr lang="en-US" dirty="0" smtClean="0">
                <a:cs typeface="Times New Roman" pitchFamily="18" charset="0"/>
              </a:rPr>
              <a:t>Loops </a:t>
            </a:r>
            <a:r>
              <a:rPr lang="en-US" dirty="0">
                <a:cs typeface="Times New Roman" pitchFamily="18" charset="0"/>
              </a:rPr>
              <a:t>and </a:t>
            </a:r>
            <a:r>
              <a:rPr lang="en-US" dirty="0" smtClean="0">
                <a:cs typeface="Times New Roman" pitchFamily="18" charset="0"/>
              </a:rPr>
              <a:t>While Loops </a:t>
            </a:r>
            <a:r>
              <a:rPr lang="en-US" dirty="0">
                <a:cs typeface="Times New Roman" pitchFamily="18" charset="0"/>
              </a:rPr>
              <a:t>can index and accumulate arrays at their boundaries. This is known as auto-indexing.</a:t>
            </a:r>
          </a:p>
          <a:p>
            <a:pPr marL="219845" lvl="1" indent="-219845">
              <a:spcBef>
                <a:spcPts val="385"/>
              </a:spcBef>
              <a:buFontTx/>
              <a:buChar char="•"/>
            </a:pPr>
            <a:r>
              <a:rPr lang="en-US" dirty="0">
                <a:cs typeface="Times New Roman" pitchFamily="18" charset="0"/>
              </a:rPr>
              <a:t>The indexing point on the boundary is called a </a:t>
            </a:r>
            <a:r>
              <a:rPr lang="en-US" dirty="0" smtClean="0">
                <a:cs typeface="Times New Roman" pitchFamily="18" charset="0"/>
              </a:rPr>
              <a:t>tunnel</a:t>
            </a:r>
            <a:endParaRPr lang="en-US" dirty="0">
              <a:cs typeface="Times New Roman" pitchFamily="18" charset="0"/>
            </a:endParaRPr>
          </a:p>
          <a:p>
            <a:pPr marL="219845" lvl="1" indent="-219845">
              <a:spcBef>
                <a:spcPts val="385"/>
              </a:spcBef>
              <a:buFontTx/>
              <a:buChar char="•"/>
            </a:pPr>
            <a:r>
              <a:rPr lang="en-US" dirty="0">
                <a:cs typeface="Times New Roman" pitchFamily="18" charset="0"/>
              </a:rPr>
              <a:t>The </a:t>
            </a:r>
            <a:r>
              <a:rPr lang="en-US" dirty="0" smtClean="0">
                <a:cs typeface="Times New Roman" pitchFamily="18" charset="0"/>
              </a:rPr>
              <a:t>For Loop is auto-indexing-enabled by default</a:t>
            </a:r>
            <a:endParaRPr lang="en-US" dirty="0">
              <a:cs typeface="Times New Roman" pitchFamily="18" charset="0"/>
            </a:endParaRPr>
          </a:p>
          <a:p>
            <a:pPr marL="219845" lvl="1" indent="-219845">
              <a:spcBef>
                <a:spcPts val="385"/>
              </a:spcBef>
              <a:buFontTx/>
              <a:buChar char="•"/>
            </a:pPr>
            <a:r>
              <a:rPr lang="en-US" dirty="0">
                <a:cs typeface="Times New Roman" pitchFamily="18" charset="0"/>
              </a:rPr>
              <a:t>The </a:t>
            </a:r>
            <a:r>
              <a:rPr lang="en-US" dirty="0" smtClean="0">
                <a:cs typeface="Times New Roman" pitchFamily="18" charset="0"/>
              </a:rPr>
              <a:t>While Loop is auto-indexing-disabled by default</a:t>
            </a:r>
            <a:endParaRPr lang="en-US" dirty="0">
              <a:cs typeface="Times New Roman" pitchFamily="18" charset="0"/>
            </a:endParaRPr>
          </a:p>
          <a:p>
            <a:pPr>
              <a:spcBef>
                <a:spcPts val="385"/>
              </a:spcBef>
            </a:pPr>
            <a:r>
              <a:rPr lang="en-US" dirty="0">
                <a:cs typeface="Times New Roman" pitchFamily="18" charset="0"/>
              </a:rPr>
              <a:t>Examples:</a:t>
            </a:r>
          </a:p>
          <a:p>
            <a:pPr marL="219845" lvl="1" indent="-219845">
              <a:spcBef>
                <a:spcPts val="385"/>
              </a:spcBef>
              <a:buFontTx/>
              <a:buChar char="•"/>
            </a:pPr>
            <a:r>
              <a:rPr lang="en-US" dirty="0">
                <a:cs typeface="Times New Roman" pitchFamily="18" charset="0"/>
              </a:rPr>
              <a:t>Enable auto-indexing to collect values within the loop and build the array. All values are placed </a:t>
            </a:r>
            <a:r>
              <a:rPr lang="en-US" dirty="0" smtClean="0">
                <a:cs typeface="Times New Roman" pitchFamily="18" charset="0"/>
              </a:rPr>
              <a:t>in the </a:t>
            </a:r>
            <a:r>
              <a:rPr lang="en-US" dirty="0">
                <a:cs typeface="Times New Roman" pitchFamily="18" charset="0"/>
              </a:rPr>
              <a:t>array upon </a:t>
            </a:r>
            <a:r>
              <a:rPr lang="en-US" dirty="0" smtClean="0">
                <a:cs typeface="Times New Roman" pitchFamily="18" charset="0"/>
              </a:rPr>
              <a:t>exiting the </a:t>
            </a:r>
            <a:r>
              <a:rPr lang="en-US" dirty="0">
                <a:cs typeface="Times New Roman" pitchFamily="18" charset="0"/>
              </a:rPr>
              <a:t>loop.</a:t>
            </a:r>
          </a:p>
          <a:p>
            <a:pPr marL="219845" lvl="1" indent="-219845">
              <a:spcBef>
                <a:spcPts val="385"/>
              </a:spcBef>
              <a:buFontTx/>
              <a:buChar char="•"/>
            </a:pPr>
            <a:r>
              <a:rPr lang="en-US" dirty="0">
                <a:cs typeface="Times New Roman" pitchFamily="18" charset="0"/>
              </a:rPr>
              <a:t>Disable auto-indexing if you are interested only in the final value.</a:t>
            </a:r>
          </a:p>
          <a:p>
            <a:endParaRPr lang="en-US" dirty="0">
              <a:latin typeface="Times" pitchFamily="18"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Rot="1" noChangeAspect="1" noChangeArrowheads="1" noTextEdit="1"/>
          </p:cNvSpPr>
          <p:nvPr>
            <p:ph type="sldImg"/>
          </p:nvPr>
        </p:nvSpPr>
        <p:spPr>
          <a:ln/>
        </p:spPr>
      </p:sp>
      <p:sp>
        <p:nvSpPr>
          <p:cNvPr id="420867" name="Rectangle 3"/>
          <p:cNvSpPr>
            <a:spLocks noGrp="1" noChangeArrowheads="1"/>
          </p:cNvSpPr>
          <p:nvPr>
            <p:ph type="body" idx="1"/>
          </p:nvPr>
        </p:nvSpPr>
        <p:spPr/>
        <p:txBody>
          <a:bodyPr/>
          <a:lstStyle/>
          <a:p>
            <a:pPr>
              <a:tabLst>
                <a:tab pos="228594" algn="l"/>
              </a:tabLst>
            </a:pPr>
            <a:r>
              <a:rPr lang="en-US" dirty="0">
                <a:cs typeface="Times New Roman" pitchFamily="18" charset="0"/>
              </a:rPr>
              <a:t>To create an array control or indicator as shown, select an array on the </a:t>
            </a:r>
            <a:r>
              <a:rPr lang="en-US" b="1" dirty="0" err="1">
                <a:cs typeface="Times New Roman" pitchFamily="18" charset="0"/>
              </a:rPr>
              <a:t>Controls»Modern</a:t>
            </a:r>
            <a:r>
              <a:rPr lang="en-US" b="1" dirty="0" smtClean="0">
                <a:cs typeface="Times New Roman" pitchFamily="18" charset="0"/>
              </a:rPr>
              <a:t>»</a:t>
            </a:r>
            <a:br>
              <a:rPr lang="en-US" b="1" dirty="0" smtClean="0">
                <a:cs typeface="Times New Roman" pitchFamily="18" charset="0"/>
              </a:rPr>
            </a:br>
            <a:r>
              <a:rPr lang="en-US" b="1" dirty="0" smtClean="0">
                <a:cs typeface="Times New Roman" pitchFamily="18" charset="0"/>
              </a:rPr>
              <a:t>Array</a:t>
            </a:r>
            <a:r>
              <a:rPr lang="en-US" b="1" dirty="0">
                <a:cs typeface="Times New Roman" pitchFamily="18" charset="0"/>
              </a:rPr>
              <a:t>, Matrix, and Cluster</a:t>
            </a:r>
            <a:r>
              <a:rPr lang="en-US" dirty="0">
                <a:cs typeface="Times New Roman" pitchFamily="18" charset="0"/>
              </a:rPr>
              <a:t> palette, place it on the front panel, and drag a control or indicator into the array shell. If you attempt to drag an invalid control or indicator such as an XY graph into the array shell, you are unable to drop the control or indicator in the array shell.</a:t>
            </a:r>
          </a:p>
          <a:p>
            <a:pPr>
              <a:tabLst>
                <a:tab pos="228594" algn="l"/>
              </a:tabLst>
            </a:pPr>
            <a:r>
              <a:rPr lang="en-US" dirty="0">
                <a:cs typeface="Times New Roman" pitchFamily="18" charset="0"/>
              </a:rPr>
              <a:t>You must insert an object in the array shell before you use the array on the block diagram. Otherwise, the array terminal appears black with an empty bracket.</a:t>
            </a:r>
          </a:p>
          <a:p>
            <a:pPr>
              <a:tabLst>
                <a:tab pos="228594" algn="l"/>
              </a:tabLst>
            </a:pPr>
            <a:endParaRPr lang="en-US" dirty="0">
              <a:latin typeface="Times" pitchFamily="18" charset="0"/>
            </a:endParaRPr>
          </a:p>
          <a:p>
            <a:pPr>
              <a:tabLst>
                <a:tab pos="228594" algn="l"/>
              </a:tabLst>
            </a:pPr>
            <a:endParaRPr lang="en-US" dirty="0">
              <a:latin typeface="Times" pitchFamily="18" charset="0"/>
            </a:endParaRPr>
          </a:p>
          <a:p>
            <a:pPr>
              <a:tabLst>
                <a:tab pos="228594" algn="l"/>
              </a:tabLst>
            </a:pPr>
            <a:endParaRPr lang="en-US" dirty="0">
              <a:latin typeface="Times" pitchFamily="18"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spect="1" noChangeArrowheads="1" noTextEdit="1"/>
          </p:cNvSpPr>
          <p:nvPr>
            <p:ph type="sldImg"/>
          </p:nvPr>
        </p:nvSpPr>
        <p:spPr>
          <a:ln/>
        </p:spPr>
      </p:sp>
      <p:sp>
        <p:nvSpPr>
          <p:cNvPr id="422915" name="Rectangle 3"/>
          <p:cNvSpPr>
            <a:spLocks noGrp="1" noChangeArrowheads="1"/>
          </p:cNvSpPr>
          <p:nvPr>
            <p:ph type="body" idx="1"/>
          </p:nvPr>
        </p:nvSpPr>
        <p:spPr>
          <a:xfrm>
            <a:off x="931863" y="4227513"/>
            <a:ext cx="5133975" cy="4171950"/>
          </a:xfrm>
        </p:spPr>
        <p:txBody>
          <a:bodyPr/>
          <a:lstStyle/>
          <a:p>
            <a:pPr>
              <a:spcBef>
                <a:spcPct val="0"/>
              </a:spcBef>
            </a:pPr>
            <a:r>
              <a:rPr lang="en-US" dirty="0">
                <a:cs typeface="Times New Roman" pitchFamily="18" charset="0"/>
              </a:rPr>
              <a:t>To add dimensions to an array one at a time, right-click the index display and select </a:t>
            </a:r>
            <a:r>
              <a:rPr lang="en-US" b="1" dirty="0">
                <a:cs typeface="Times New Roman" pitchFamily="18" charset="0"/>
              </a:rPr>
              <a:t>Add Dimension </a:t>
            </a:r>
            <a:r>
              <a:rPr lang="en-US" dirty="0">
                <a:cs typeface="Times New Roman" pitchFamily="18" charset="0"/>
              </a:rPr>
              <a:t>from the shortcut menu. You also can use the Positioning tool to resize the index display until you have as many dimensions as you want</a:t>
            </a:r>
            <a:r>
              <a:rPr lang="en-US" dirty="0" smtClean="0">
                <a:cs typeface="Times New Roman" pitchFamily="18" charset="0"/>
              </a:rPr>
              <a:t>.</a:t>
            </a:r>
            <a:endParaRPr lang="en-US" dirty="0">
              <a:cs typeface="Times New Roman" pitchFamily="18" charset="0"/>
            </a:endParaRPr>
          </a:p>
          <a:p>
            <a:pPr>
              <a:spcBef>
                <a:spcPts val="385"/>
              </a:spcBef>
            </a:pPr>
            <a:r>
              <a:rPr lang="en-US" b="1" dirty="0">
                <a:cs typeface="Times New Roman" pitchFamily="18" charset="0"/>
              </a:rPr>
              <a:t>1D Array Viewing a Single </a:t>
            </a:r>
            <a:r>
              <a:rPr lang="en-US" b="1" dirty="0" smtClean="0">
                <a:cs typeface="Times New Roman" pitchFamily="18" charset="0"/>
              </a:rPr>
              <a:t>Element</a:t>
            </a:r>
            <a:endParaRPr lang="en-US" b="1" dirty="0">
              <a:cs typeface="Times New Roman" pitchFamily="18" charset="0"/>
            </a:endParaRPr>
          </a:p>
          <a:p>
            <a:pPr>
              <a:spcBef>
                <a:spcPct val="0"/>
              </a:spcBef>
            </a:pPr>
            <a:endParaRPr lang="en-US" b="1" dirty="0">
              <a:latin typeface="Times" pitchFamily="18" charset="0"/>
            </a:endParaRPr>
          </a:p>
          <a:p>
            <a:pPr>
              <a:spcBef>
                <a:spcPct val="0"/>
              </a:spcBef>
            </a:pPr>
            <a:endParaRPr lang="en-US" b="1" dirty="0" smtClean="0">
              <a:latin typeface="Times" pitchFamily="18" charset="0"/>
            </a:endParaRPr>
          </a:p>
          <a:p>
            <a:pPr>
              <a:spcBef>
                <a:spcPct val="0"/>
              </a:spcBef>
            </a:pPr>
            <a:endParaRPr lang="en-US" b="1" dirty="0">
              <a:latin typeface="Times" pitchFamily="18" charset="0"/>
            </a:endParaRPr>
          </a:p>
          <a:p>
            <a:pPr>
              <a:spcBef>
                <a:spcPts val="385"/>
              </a:spcBef>
            </a:pPr>
            <a:r>
              <a:rPr lang="en-US" b="1" dirty="0">
                <a:cs typeface="Times New Roman" pitchFamily="18" charset="0"/>
              </a:rPr>
              <a:t>1D Array Viewing Multiple </a:t>
            </a:r>
            <a:r>
              <a:rPr lang="en-US" b="1" dirty="0" smtClean="0">
                <a:cs typeface="Times New Roman" pitchFamily="18" charset="0"/>
              </a:rPr>
              <a:t>Elements</a:t>
            </a:r>
            <a:endParaRPr lang="en-US" b="1" dirty="0">
              <a:cs typeface="Times New Roman" pitchFamily="18" charset="0"/>
            </a:endParaRPr>
          </a:p>
          <a:p>
            <a:pPr>
              <a:spcBef>
                <a:spcPct val="0"/>
              </a:spcBef>
            </a:pPr>
            <a:endParaRPr lang="en-US" b="1" dirty="0">
              <a:latin typeface="Times" pitchFamily="18" charset="0"/>
            </a:endParaRPr>
          </a:p>
          <a:p>
            <a:pPr>
              <a:spcBef>
                <a:spcPct val="0"/>
              </a:spcBef>
            </a:pPr>
            <a:endParaRPr lang="en-US" b="1" dirty="0">
              <a:latin typeface="Times" pitchFamily="18" charset="0"/>
            </a:endParaRPr>
          </a:p>
          <a:p>
            <a:pPr>
              <a:spcBef>
                <a:spcPct val="0"/>
              </a:spcBef>
            </a:pPr>
            <a:endParaRPr lang="en-US" b="1" dirty="0">
              <a:latin typeface="Times" pitchFamily="18" charset="0"/>
            </a:endParaRPr>
          </a:p>
          <a:p>
            <a:pPr>
              <a:spcBef>
                <a:spcPts val="385"/>
              </a:spcBef>
            </a:pPr>
            <a:r>
              <a:rPr lang="en-US" b="1" dirty="0">
                <a:cs typeface="Times New Roman" pitchFamily="18" charset="0"/>
              </a:rPr>
              <a:t>2D Array Viewing a Single </a:t>
            </a:r>
            <a:r>
              <a:rPr lang="en-US" b="1" dirty="0" smtClean="0">
                <a:cs typeface="Times New Roman" pitchFamily="18" charset="0"/>
              </a:rPr>
              <a:t>Element</a:t>
            </a:r>
            <a:endParaRPr lang="en-US" b="1" dirty="0">
              <a:cs typeface="Times New Roman" pitchFamily="18" charset="0"/>
            </a:endParaRPr>
          </a:p>
          <a:p>
            <a:pPr>
              <a:spcBef>
                <a:spcPct val="0"/>
              </a:spcBef>
            </a:pPr>
            <a:endParaRPr lang="en-US" b="1" dirty="0">
              <a:latin typeface="Times" pitchFamily="18" charset="0"/>
            </a:endParaRPr>
          </a:p>
          <a:p>
            <a:pPr>
              <a:spcBef>
                <a:spcPct val="0"/>
              </a:spcBef>
            </a:pPr>
            <a:endParaRPr lang="en-US" b="1" dirty="0">
              <a:latin typeface="Times" pitchFamily="18" charset="0"/>
            </a:endParaRPr>
          </a:p>
          <a:p>
            <a:pPr>
              <a:spcBef>
                <a:spcPct val="0"/>
              </a:spcBef>
            </a:pPr>
            <a:endParaRPr lang="en-US" b="1" dirty="0" smtClean="0">
              <a:latin typeface="Times" pitchFamily="18" charset="0"/>
            </a:endParaRPr>
          </a:p>
          <a:p>
            <a:pPr>
              <a:spcBef>
                <a:spcPct val="0"/>
              </a:spcBef>
            </a:pPr>
            <a:endParaRPr lang="en-US" b="1" dirty="0">
              <a:latin typeface="Times" pitchFamily="18" charset="0"/>
            </a:endParaRPr>
          </a:p>
          <a:p>
            <a:pPr>
              <a:spcBef>
                <a:spcPts val="385"/>
              </a:spcBef>
            </a:pPr>
            <a:r>
              <a:rPr lang="en-US" b="1" dirty="0">
                <a:cs typeface="Times New Roman" pitchFamily="18" charset="0"/>
              </a:rPr>
              <a:t>2D Array Viewing Multiple </a:t>
            </a:r>
            <a:r>
              <a:rPr lang="en-US" b="1" dirty="0" smtClean="0">
                <a:cs typeface="Times New Roman" pitchFamily="18" charset="0"/>
              </a:rPr>
              <a:t>Elements</a:t>
            </a:r>
            <a:endParaRPr lang="en-US" b="1" dirty="0">
              <a:cs typeface="Times New Roman" pitchFamily="18" charset="0"/>
            </a:endParaRPr>
          </a:p>
          <a:p>
            <a:pPr>
              <a:spcBef>
                <a:spcPct val="0"/>
              </a:spcBef>
            </a:pPr>
            <a:endParaRPr lang="en-US" b="1" dirty="0">
              <a:latin typeface="Times" pitchFamily="18" charset="0"/>
            </a:endParaRPr>
          </a:p>
        </p:txBody>
      </p:sp>
      <p:pic>
        <p:nvPicPr>
          <p:cNvPr id="422916" name="Picture 4"/>
          <p:cNvPicPr>
            <a:picLocks noChangeAspect="1" noChangeArrowheads="1"/>
          </p:cNvPicPr>
          <p:nvPr/>
        </p:nvPicPr>
        <p:blipFill>
          <a:blip r:embed="rId3"/>
          <a:srcRect/>
          <a:stretch>
            <a:fillRect/>
          </a:stretch>
        </p:blipFill>
        <p:spPr bwMode="auto">
          <a:xfrm>
            <a:off x="1808164" y="5040187"/>
            <a:ext cx="846137" cy="385762"/>
          </a:xfrm>
          <a:prstGeom prst="rect">
            <a:avLst/>
          </a:prstGeom>
          <a:noFill/>
          <a:ln w="12700" algn="ctr">
            <a:noFill/>
            <a:miter lim="800000"/>
            <a:headEnd/>
            <a:tailEnd/>
          </a:ln>
          <a:effectLst/>
        </p:spPr>
      </p:pic>
      <p:pic>
        <p:nvPicPr>
          <p:cNvPr id="422917" name="Picture 5"/>
          <p:cNvPicPr>
            <a:picLocks noChangeAspect="1" noChangeArrowheads="1"/>
          </p:cNvPicPr>
          <p:nvPr/>
        </p:nvPicPr>
        <p:blipFill>
          <a:blip r:embed="rId4"/>
          <a:srcRect/>
          <a:stretch>
            <a:fillRect/>
          </a:stretch>
        </p:blipFill>
        <p:spPr bwMode="auto">
          <a:xfrm>
            <a:off x="1810743" y="5760276"/>
            <a:ext cx="3048000" cy="438150"/>
          </a:xfrm>
          <a:prstGeom prst="rect">
            <a:avLst/>
          </a:prstGeom>
          <a:noFill/>
          <a:ln w="12700" algn="ctr">
            <a:noFill/>
            <a:miter lim="800000"/>
            <a:headEnd/>
            <a:tailEnd/>
          </a:ln>
          <a:effectLst/>
        </p:spPr>
      </p:pic>
      <p:pic>
        <p:nvPicPr>
          <p:cNvPr id="422918" name="Picture 6"/>
          <p:cNvPicPr>
            <a:picLocks noChangeAspect="1" noChangeArrowheads="1"/>
          </p:cNvPicPr>
          <p:nvPr/>
        </p:nvPicPr>
        <p:blipFill>
          <a:blip r:embed="rId5"/>
          <a:srcRect/>
          <a:stretch>
            <a:fillRect/>
          </a:stretch>
        </p:blipFill>
        <p:spPr bwMode="auto">
          <a:xfrm>
            <a:off x="1822318" y="6482422"/>
            <a:ext cx="1056944" cy="603140"/>
          </a:xfrm>
          <a:prstGeom prst="rect">
            <a:avLst/>
          </a:prstGeom>
          <a:noFill/>
          <a:ln w="12700" algn="ctr">
            <a:noFill/>
            <a:miter lim="800000"/>
            <a:headEnd/>
            <a:tailEnd/>
          </a:ln>
          <a:effectLst/>
        </p:spPr>
      </p:pic>
      <p:pic>
        <p:nvPicPr>
          <p:cNvPr id="422919" name="Picture 7"/>
          <p:cNvPicPr>
            <a:picLocks noChangeAspect="1" noChangeArrowheads="1"/>
          </p:cNvPicPr>
          <p:nvPr/>
        </p:nvPicPr>
        <p:blipFill>
          <a:blip r:embed="rId6"/>
          <a:srcRect/>
          <a:stretch>
            <a:fillRect/>
          </a:stretch>
        </p:blipFill>
        <p:spPr bwMode="auto">
          <a:xfrm>
            <a:off x="1785871" y="7367231"/>
            <a:ext cx="3517900" cy="947737"/>
          </a:xfrm>
          <a:prstGeom prst="rect">
            <a:avLst/>
          </a:prstGeom>
          <a:noFill/>
          <a:ln w="12700" algn="ctr">
            <a:noFill/>
            <a:miter lim="800000"/>
            <a:headEnd/>
            <a:tailEnd/>
          </a:ln>
          <a:effectLst/>
        </p:spPr>
      </p:pic>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Rot="1" noChangeAspect="1" noChangeArrowheads="1" noTextEdit="1"/>
          </p:cNvSpPr>
          <p:nvPr>
            <p:ph type="sldImg"/>
          </p:nvPr>
        </p:nvSpPr>
        <p:spPr>
          <a:ln/>
        </p:spPr>
      </p:sp>
      <p:sp>
        <p:nvSpPr>
          <p:cNvPr id="656387" name="Rectangle 3"/>
          <p:cNvSpPr>
            <a:spLocks noGrp="1" noChangeArrowheads="1"/>
          </p:cNvSpPr>
          <p:nvPr>
            <p:ph type="body" idx="1"/>
          </p:nvPr>
        </p:nvSpPr>
        <p:spPr>
          <a:xfrm>
            <a:off x="931863" y="4257676"/>
            <a:ext cx="5133975" cy="3997324"/>
          </a:xfrm>
        </p:spPr>
        <p:txBody>
          <a:bodyPr/>
          <a:lstStyle/>
          <a:p>
            <a:pPr>
              <a:spcBef>
                <a:spcPts val="385"/>
              </a:spcBef>
              <a:tabLst>
                <a:tab pos="228594" algn="l"/>
              </a:tabLst>
            </a:pPr>
            <a:r>
              <a:rPr lang="en-US" b="1" dirty="0">
                <a:cs typeface="Times New Roman" pitchFamily="18" charset="0"/>
              </a:rPr>
              <a:t>Time Delay</a:t>
            </a:r>
          </a:p>
          <a:p>
            <a:pPr>
              <a:spcBef>
                <a:spcPts val="385"/>
              </a:spcBef>
              <a:tabLst>
                <a:tab pos="228594" algn="l"/>
              </a:tabLst>
            </a:pPr>
            <a:r>
              <a:rPr lang="en-US" dirty="0">
                <a:cs typeface="Times New Roman" pitchFamily="18" charset="0"/>
              </a:rPr>
              <a:t>The Time Delay Express VI delays execution by a specified number of seconds. Following the rules of </a:t>
            </a:r>
            <a:r>
              <a:rPr lang="en-US" dirty="0" smtClean="0">
                <a:cs typeface="Times New Roman" pitchFamily="18" charset="0"/>
              </a:rPr>
              <a:t>dataflow programming</a:t>
            </a:r>
            <a:r>
              <a:rPr lang="en-US" dirty="0">
                <a:cs typeface="Times New Roman" pitchFamily="18" charset="0"/>
              </a:rPr>
              <a:t>, the </a:t>
            </a:r>
            <a:r>
              <a:rPr lang="en-US" dirty="0" smtClean="0">
                <a:cs typeface="Times New Roman" pitchFamily="18" charset="0"/>
              </a:rPr>
              <a:t>While </a:t>
            </a:r>
            <a:r>
              <a:rPr lang="en-US" dirty="0">
                <a:cs typeface="Times New Roman" pitchFamily="18" charset="0"/>
              </a:rPr>
              <a:t>L</a:t>
            </a:r>
            <a:r>
              <a:rPr lang="en-US" dirty="0" smtClean="0">
                <a:cs typeface="Times New Roman" pitchFamily="18" charset="0"/>
              </a:rPr>
              <a:t>oop </a:t>
            </a:r>
            <a:r>
              <a:rPr lang="en-US" dirty="0" smtClean="0">
                <a:cs typeface="Times New Roman" pitchFamily="18" charset="0"/>
              </a:rPr>
              <a:t>does </a:t>
            </a:r>
            <a:r>
              <a:rPr lang="en-US" dirty="0">
                <a:cs typeface="Times New Roman" pitchFamily="18" charset="0"/>
              </a:rPr>
              <a:t>not iterate until all tasks inside of it are complete, thus delaying each iteration of the loop.</a:t>
            </a:r>
            <a:endParaRPr lang="en-US" b="1" dirty="0">
              <a:cs typeface="Times New Roman" pitchFamily="18" charset="0"/>
            </a:endParaRPr>
          </a:p>
          <a:p>
            <a:pPr>
              <a:spcBef>
                <a:spcPts val="385"/>
              </a:spcBef>
              <a:tabLst>
                <a:tab pos="228594" algn="l"/>
              </a:tabLst>
            </a:pPr>
            <a:r>
              <a:rPr lang="en-US" b="1" dirty="0">
                <a:cs typeface="Times New Roman" pitchFamily="18" charset="0"/>
              </a:rPr>
              <a:t>Timed Loops</a:t>
            </a:r>
          </a:p>
          <a:p>
            <a:pPr>
              <a:spcBef>
                <a:spcPts val="385"/>
              </a:spcBef>
              <a:tabLst>
                <a:tab pos="228594" algn="l"/>
              </a:tabLst>
            </a:pPr>
            <a:r>
              <a:rPr lang="en-US" dirty="0">
                <a:cs typeface="Times New Roman" pitchFamily="18" charset="0"/>
              </a:rPr>
              <a:t>Executes each iteration of the loop at the period you specify. Use the </a:t>
            </a:r>
            <a:r>
              <a:rPr lang="en-US" dirty="0" smtClean="0">
                <a:cs typeface="Times New Roman" pitchFamily="18" charset="0"/>
              </a:rPr>
              <a:t>timed loop </a:t>
            </a:r>
            <a:r>
              <a:rPr lang="en-US" dirty="0">
                <a:cs typeface="Times New Roman" pitchFamily="18" charset="0"/>
              </a:rPr>
              <a:t>when you want to develop VIs with </a:t>
            </a:r>
            <a:r>
              <a:rPr lang="en-US" dirty="0" err="1" smtClean="0">
                <a:cs typeface="Times New Roman" pitchFamily="18" charset="0"/>
              </a:rPr>
              <a:t>multirate</a:t>
            </a:r>
            <a:r>
              <a:rPr lang="en-US" dirty="0" smtClean="0">
                <a:cs typeface="Times New Roman" pitchFamily="18" charset="0"/>
              </a:rPr>
              <a:t> </a:t>
            </a:r>
            <a:r>
              <a:rPr lang="en-US" dirty="0">
                <a:cs typeface="Times New Roman" pitchFamily="18" charset="0"/>
              </a:rPr>
              <a:t>timing capabilities, precise timing, feedback on loop execution, timing characteristics that change dynamically, or several levels of execution priority.</a:t>
            </a:r>
          </a:p>
          <a:p>
            <a:pPr>
              <a:spcBef>
                <a:spcPts val="385"/>
              </a:spcBef>
              <a:tabLst>
                <a:tab pos="228594" algn="l"/>
              </a:tabLst>
            </a:pPr>
            <a:r>
              <a:rPr lang="en-US" dirty="0">
                <a:cs typeface="Times New Roman" pitchFamily="18" charset="0"/>
              </a:rPr>
              <a:t>Double-click the Input Node or right-click the Input Node and select </a:t>
            </a:r>
            <a:r>
              <a:rPr lang="en-US" b="1" dirty="0">
                <a:cs typeface="Times New Roman" pitchFamily="18" charset="0"/>
              </a:rPr>
              <a:t>Configure Timed Loop</a:t>
            </a:r>
            <a:r>
              <a:rPr lang="en-US" dirty="0">
                <a:cs typeface="Times New Roman" pitchFamily="18" charset="0"/>
              </a:rPr>
              <a:t> from the shortcut menu to display the Loop Configuration dialog box, where you can configure the </a:t>
            </a:r>
            <a:r>
              <a:rPr lang="en-US" dirty="0" smtClean="0">
                <a:cs typeface="Times New Roman" pitchFamily="18" charset="0"/>
              </a:rPr>
              <a:t>timed loop</a:t>
            </a:r>
            <a:r>
              <a:rPr lang="en-US" dirty="0">
                <a:cs typeface="Times New Roman" pitchFamily="18" charset="0"/>
              </a:rPr>
              <a:t>. The values you enter in the </a:t>
            </a:r>
            <a:r>
              <a:rPr lang="en-US" b="1" dirty="0">
                <a:cs typeface="Times New Roman" pitchFamily="18" charset="0"/>
              </a:rPr>
              <a:t>Loop Configuration</a:t>
            </a:r>
            <a:r>
              <a:rPr lang="en-US" dirty="0">
                <a:cs typeface="Times New Roman" pitchFamily="18" charset="0"/>
              </a:rPr>
              <a:t> dialog box appear as options in the Input Node</a:t>
            </a:r>
            <a:r>
              <a:rPr lang="en-US" dirty="0" smtClean="0">
                <a:cs typeface="Times New Roman" pitchFamily="18" charset="0"/>
              </a:rPr>
              <a:t>.</a:t>
            </a:r>
          </a:p>
          <a:p>
            <a:r>
              <a:rPr lang="en-US" b="1" dirty="0" smtClean="0">
                <a:cs typeface="Times New Roman" pitchFamily="18" charset="0"/>
              </a:rPr>
              <a:t>Wait Until Next ms Multiple</a:t>
            </a:r>
          </a:p>
          <a:p>
            <a:r>
              <a:rPr lang="en-US" dirty="0" smtClean="0">
                <a:cs typeface="Times New Roman" pitchFamily="18" charset="0"/>
              </a:rPr>
              <a:t>This function waits until the value of the millisecond timer becomes a multiple of the specified </a:t>
            </a:r>
            <a:r>
              <a:rPr lang="en-US" b="1" dirty="0" smtClean="0">
                <a:cs typeface="Times New Roman" pitchFamily="18" charset="0"/>
              </a:rPr>
              <a:t>millisecond multiple </a:t>
            </a:r>
            <a:r>
              <a:rPr lang="en-US" dirty="0" smtClean="0">
                <a:cs typeface="Times New Roman" pitchFamily="18" charset="0"/>
              </a:rPr>
              <a:t>to help you synchronize activities. You can call this function in a loop to control the loop execution rate. However, it is possible that the first loop period might be short. This function makes asynchronous system calls, but the nodes themselves function synchronously. Therefore, it does not complete execution until the specified time has elapsed. This function can be found at </a:t>
            </a:r>
            <a:r>
              <a:rPr lang="en-US" b="1" dirty="0" smtClean="0">
                <a:cs typeface="Times New Roman" pitchFamily="18" charset="0"/>
              </a:rPr>
              <a:t>Functions</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Programming»Timing»Wait</a:t>
            </a:r>
            <a:r>
              <a:rPr lang="en-US" b="1" dirty="0" smtClean="0">
                <a:cs typeface="Times New Roman" pitchFamily="18" charset="0"/>
              </a:rPr>
              <a:t> </a:t>
            </a:r>
            <a:r>
              <a:rPr lang="en-US" b="1" dirty="0" smtClean="0">
                <a:cs typeface="Times New Roman" pitchFamily="18" charset="0"/>
              </a:rPr>
              <a:t>Until Next ms Multiple</a:t>
            </a:r>
            <a:r>
              <a:rPr lang="en-US" dirty="0" smtClean="0">
                <a:cs typeface="Times New Roman" pitchFamily="18" charset="0"/>
              </a:rPr>
              <a:t>.</a:t>
            </a:r>
          </a:p>
          <a:p>
            <a:pPr>
              <a:spcBef>
                <a:spcPts val="385"/>
              </a:spcBef>
              <a:tabLst>
                <a:tab pos="228594" algn="l"/>
              </a:tabLst>
            </a:pPr>
            <a:endParaRPr lang="en-US" dirty="0">
              <a:cs typeface="Times New Roman" pitchFamily="18" charset="0"/>
            </a:endParaRPr>
          </a:p>
        </p:txBody>
      </p:sp>
      <p:pic>
        <p:nvPicPr>
          <p:cNvPr id="656388" name="Picture 4"/>
          <p:cNvPicPr>
            <a:picLocks noChangeAspect="1" noChangeArrowheads="1"/>
          </p:cNvPicPr>
          <p:nvPr/>
        </p:nvPicPr>
        <p:blipFill>
          <a:blip r:embed="rId3"/>
          <a:srcRect/>
          <a:stretch>
            <a:fillRect/>
          </a:stretch>
        </p:blipFill>
        <p:spPr bwMode="auto">
          <a:xfrm>
            <a:off x="583142" y="6806092"/>
            <a:ext cx="338137" cy="339725"/>
          </a:xfrm>
          <a:prstGeom prst="rect">
            <a:avLst/>
          </a:prstGeom>
          <a:noFill/>
          <a:ln w="12700" algn="ctr">
            <a:noFill/>
            <a:miter lim="800000"/>
            <a:headEnd/>
            <a:tailEnd/>
          </a:ln>
          <a:effectLst/>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0" name="Rectangle 2"/>
          <p:cNvSpPr>
            <a:spLocks noGrp="1" noRot="1" noChangeAspect="1" noChangeArrowheads="1" noTextEdit="1"/>
          </p:cNvSpPr>
          <p:nvPr>
            <p:ph type="sldImg"/>
          </p:nvPr>
        </p:nvSpPr>
        <p:spPr>
          <a:xfrm>
            <a:off x="1182688" y="695325"/>
            <a:ext cx="4635500" cy="3476625"/>
          </a:xfrm>
          <a:ln/>
        </p:spPr>
      </p:sp>
      <p:sp>
        <p:nvSpPr>
          <p:cNvPr id="862211" name="Rectangle 3"/>
          <p:cNvSpPr>
            <a:spLocks noGrp="1" noChangeArrowheads="1"/>
          </p:cNvSpPr>
          <p:nvPr>
            <p:ph type="body" idx="1"/>
          </p:nvPr>
        </p:nvSpPr>
        <p:spPr/>
        <p:txBody>
          <a:bodyPr/>
          <a:lstStyle/>
          <a:p>
            <a:r>
              <a:rPr lang="en-US" b="1" dirty="0">
                <a:solidFill>
                  <a:srgbClr val="000000"/>
                </a:solidFill>
                <a:cs typeface="Times New Roman" pitchFamily="18" charset="0"/>
              </a:rPr>
              <a:t>Integrated Hardware Platforms</a:t>
            </a:r>
          </a:p>
          <a:p>
            <a:r>
              <a:rPr lang="en-US" dirty="0">
                <a:solidFill>
                  <a:srgbClr val="000000"/>
                </a:solidFill>
                <a:cs typeface="Times New Roman" pitchFamily="18" charset="0"/>
              </a:rPr>
              <a:t>A virtual instrument consists of an industry-standard computer or workstation equipped with powerful application software, cost-effective hardware such as plug-in boards, and driver software, which together perform the functions of traditional instruments. </a:t>
            </a:r>
          </a:p>
          <a:p>
            <a:r>
              <a:rPr lang="en-US" dirty="0">
                <a:solidFill>
                  <a:srgbClr val="000000"/>
                </a:solidFill>
                <a:cs typeface="Times New Roman" pitchFamily="18" charset="0"/>
              </a:rPr>
              <a:t>Virtual instruments represent a fundamental shift from traditional hardware-centered instrumentation systems to software-centered systems that exploit the computing power, productivity, display, and connectivity capabilities of popular desktop computers and workstations. </a:t>
            </a:r>
          </a:p>
          <a:p>
            <a:r>
              <a:rPr lang="en-US" dirty="0">
                <a:solidFill>
                  <a:srgbClr val="000000"/>
                </a:solidFill>
                <a:cs typeface="Times New Roman" pitchFamily="18" charset="0"/>
              </a:rPr>
              <a:t>Although the PC and integrated circuit technology have experienced significant advances in the last two decades, software truly offers the flexibility to build on this powerful hardware foundation to create virtual instruments, providing better ways to innovate and significantly reduce cost. With virtual instruments, engineers and scientists build measurement and automation systems that suit their needs exactly (user-defined) instead of being limited by traditional fixed-function instruments (vendor-defined).</a:t>
            </a:r>
            <a:endParaRPr lang="en-US" dirty="0">
              <a:cs typeface="Times New Roman" pitchFamily="18" charset="0"/>
            </a:endParaRPr>
          </a:p>
          <a:p>
            <a:endParaRPr lang="en-US" dirty="0">
              <a:latin typeface="Times" pitchFamily="18" charset="0"/>
            </a:endParaRPr>
          </a:p>
          <a:p>
            <a:endParaRPr lang="en-US" dirty="0">
              <a:latin typeface="Times" pitchFamily="18" charset="0"/>
            </a:endParaRPr>
          </a:p>
          <a:p>
            <a:endParaRPr lang="en-US" dirty="0">
              <a:latin typeface="Times" pitchFamily="18" charset="0"/>
            </a:endParaRPr>
          </a:p>
          <a:p>
            <a:endParaRPr lang="en-US" dirty="0">
              <a:latin typeface="Times" pitchFamily="18"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p:cNvSpPr>
            <a:spLocks noGrp="1" noRot="1" noChangeAspect="1" noChangeArrowheads="1" noTextEdit="1"/>
          </p:cNvSpPr>
          <p:nvPr>
            <p:ph type="sldImg"/>
          </p:nvPr>
        </p:nvSpPr>
        <p:spPr>
          <a:ln/>
        </p:spPr>
      </p:sp>
      <p:sp>
        <p:nvSpPr>
          <p:cNvPr id="642051" name="Rectangle 3"/>
          <p:cNvSpPr>
            <a:spLocks noGrp="1" noChangeArrowheads="1"/>
          </p:cNvSpPr>
          <p:nvPr>
            <p:ph type="body" idx="1"/>
          </p:nvPr>
        </p:nvSpPr>
        <p:spPr>
          <a:xfrm>
            <a:off x="1147763" y="4403725"/>
            <a:ext cx="4665662" cy="4171950"/>
          </a:xfrm>
        </p:spPr>
        <p:txBody>
          <a:bodyPr/>
          <a:lstStyle/>
          <a:p>
            <a:r>
              <a:rPr lang="en-US" dirty="0">
                <a:cs typeface="Times New Roman" pitchFamily="18" charset="0"/>
              </a:rPr>
              <a:t>Properties are all the qualities of a front panel object. With properties, you can set or read such characteristics as foreground and background color, data formatting and precision, visibility, descriptive text, size and location on the front panel, and so on.</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Rectangle 2"/>
          <p:cNvSpPr>
            <a:spLocks noGrp="1" noChangeArrowheads="1"/>
          </p:cNvSpPr>
          <p:nvPr>
            <p:ph type="body" idx="1"/>
          </p:nvPr>
        </p:nvSpPr>
        <p:spPr>
          <a:xfrm>
            <a:off x="931863" y="593725"/>
            <a:ext cx="5133975" cy="8108950"/>
          </a:xfrm>
        </p:spPr>
        <p:txBody>
          <a:bodyPr/>
          <a:lstStyle/>
          <a:p>
            <a:pPr marL="228594" indent="-228594"/>
            <a:r>
              <a:rPr lang="en-US" sz="1300" b="1" dirty="0">
                <a:latin typeface="Arial Narrow" pitchFamily="34" charset="0"/>
              </a:rPr>
              <a:t>Exercise 4.1 – Manual Analysis (</a:t>
            </a:r>
            <a:r>
              <a:rPr lang="en-US" sz="1300" b="1" dirty="0" smtClean="0">
                <a:latin typeface="Arial Narrow" pitchFamily="34" charset="0"/>
              </a:rPr>
              <a:t>Tracks </a:t>
            </a:r>
            <a:r>
              <a:rPr lang="en-US" sz="1300" b="1" dirty="0">
                <a:latin typeface="Arial Narrow" pitchFamily="34" charset="0"/>
              </a:rPr>
              <a:t>A, B, </a:t>
            </a:r>
            <a:r>
              <a:rPr lang="en-US" sz="1300" b="1" dirty="0" smtClean="0">
                <a:latin typeface="Arial Narrow" pitchFamily="34" charset="0"/>
              </a:rPr>
              <a:t>and </a:t>
            </a:r>
            <a:r>
              <a:rPr lang="en-US" sz="1300" b="1" dirty="0">
                <a:latin typeface="Arial Narrow" pitchFamily="34" charset="0"/>
              </a:rPr>
              <a:t>C)</a:t>
            </a:r>
          </a:p>
          <a:p>
            <a:pPr marL="228594" indent="-228594"/>
            <a:endParaRPr lang="en-US" dirty="0">
              <a:latin typeface="Times" pitchFamily="18" charset="0"/>
            </a:endParaRPr>
          </a:p>
          <a:p>
            <a:pPr>
              <a:spcBef>
                <a:spcPct val="0"/>
              </a:spcBef>
            </a:pPr>
            <a:r>
              <a:rPr lang="en-US" dirty="0">
                <a:cs typeface="Times New Roman" pitchFamily="18" charset="0"/>
              </a:rPr>
              <a:t>Create a VI that displays simulated data on a waveform graph and measures the </a:t>
            </a:r>
          </a:p>
          <a:p>
            <a:pPr>
              <a:spcBef>
                <a:spcPct val="0"/>
              </a:spcBef>
            </a:pPr>
            <a:r>
              <a:rPr lang="en-US" dirty="0">
                <a:cs typeface="Times New Roman" pitchFamily="18" charset="0"/>
              </a:rPr>
              <a:t>frequency and amplitude of that data. Use cursors on the graph to verify the </a:t>
            </a:r>
          </a:p>
          <a:p>
            <a:pPr marL="228594" indent="-228594">
              <a:spcBef>
                <a:spcPct val="0"/>
              </a:spcBef>
            </a:pPr>
            <a:r>
              <a:rPr lang="en-US" dirty="0">
                <a:cs typeface="Times New Roman" pitchFamily="18" charset="0"/>
              </a:rPr>
              <a:t>frequency and amplitude measurements. </a:t>
            </a:r>
          </a:p>
          <a:p>
            <a:pPr marL="219845" indent="-219845">
              <a:buFontTx/>
              <a:buAutoNum type="arabicPeriod"/>
            </a:pPr>
            <a:r>
              <a:rPr lang="en-US" dirty="0">
                <a:cs typeface="Times New Roman" pitchFamily="18" charset="0"/>
              </a:rPr>
              <a:t>Open Exercise 3.1 – Simulated.vi. </a:t>
            </a:r>
          </a:p>
          <a:p>
            <a:pPr marL="219845" indent="-219845">
              <a:buFontTx/>
              <a:buAutoNum type="arabicPeriod"/>
            </a:pPr>
            <a:r>
              <a:rPr lang="en-US" dirty="0">
                <a:cs typeface="Times New Roman" pitchFamily="18" charset="0"/>
              </a:rPr>
              <a:t>Save the VI as </a:t>
            </a:r>
            <a:r>
              <a:rPr lang="en-US" sz="1000" dirty="0" smtClean="0">
                <a:latin typeface="Courier New" pitchFamily="49" charset="0"/>
                <a:cs typeface="Courier New" pitchFamily="49" charset="0"/>
              </a:rPr>
              <a:t>Exercise </a:t>
            </a:r>
            <a:r>
              <a:rPr lang="en-US" sz="1000" dirty="0">
                <a:latin typeface="Courier New" pitchFamily="49" charset="0"/>
                <a:cs typeface="Courier New" pitchFamily="49" charset="0"/>
              </a:rPr>
              <a:t>4.1 – Manual </a:t>
            </a:r>
            <a:r>
              <a:rPr lang="en-US" sz="1000" dirty="0" smtClean="0">
                <a:latin typeface="Courier New" pitchFamily="49" charset="0"/>
                <a:cs typeface="Courier New" pitchFamily="49" charset="0"/>
              </a:rPr>
              <a:t>Analysis.vi</a:t>
            </a:r>
            <a:r>
              <a:rPr lang="en-US" dirty="0" smtClean="0">
                <a:cs typeface="Times New Roman" pitchFamily="18" charset="0"/>
              </a:rPr>
              <a:t>.</a:t>
            </a:r>
            <a:endParaRPr lang="en-US" dirty="0">
              <a:cs typeface="Times New Roman" pitchFamily="18" charset="0"/>
            </a:endParaRPr>
          </a:p>
          <a:p>
            <a:pPr marL="219845" indent="-219845">
              <a:buFontTx/>
              <a:buAutoNum type="arabicPeriod"/>
            </a:pPr>
            <a:r>
              <a:rPr lang="en-US" dirty="0">
                <a:cs typeface="Times New Roman" pitchFamily="18" charset="0"/>
              </a:rPr>
              <a:t>Go to the block diagram and remove the </a:t>
            </a:r>
            <a:r>
              <a:rPr lang="en-US" dirty="0" smtClean="0">
                <a:cs typeface="Times New Roman" pitchFamily="18" charset="0"/>
              </a:rPr>
              <a:t>While Loop</a:t>
            </a:r>
            <a:r>
              <a:rPr lang="en-US" dirty="0">
                <a:cs typeface="Times New Roman" pitchFamily="18" charset="0"/>
              </a:rPr>
              <a:t>. Right-click the edge of the loop and choose </a:t>
            </a:r>
            <a:r>
              <a:rPr lang="en-US" b="1" dirty="0">
                <a:cs typeface="Times New Roman" pitchFamily="18" charset="0"/>
              </a:rPr>
              <a:t>Remove While Loop</a:t>
            </a:r>
            <a:r>
              <a:rPr lang="en-US" dirty="0">
                <a:cs typeface="Times New Roman" pitchFamily="18" charset="0"/>
              </a:rPr>
              <a:t> so that the code inside the loop does not get deleted.</a:t>
            </a:r>
          </a:p>
          <a:p>
            <a:pPr marL="219845" indent="-219845">
              <a:buFontTx/>
              <a:buAutoNum type="arabicPeriod"/>
            </a:pPr>
            <a:r>
              <a:rPr lang="en-US" dirty="0">
                <a:cs typeface="Times New Roman" pitchFamily="18" charset="0"/>
              </a:rPr>
              <a:t>Delete </a:t>
            </a:r>
            <a:r>
              <a:rPr lang="en-US" dirty="0" smtClean="0">
                <a:cs typeface="Times New Roman" pitchFamily="18" charset="0"/>
              </a:rPr>
              <a:t>the </a:t>
            </a:r>
            <a:r>
              <a:rPr lang="en-US" b="1" dirty="0" smtClean="0">
                <a:cs typeface="Times New Roman" pitchFamily="18" charset="0"/>
              </a:rPr>
              <a:t>Stop</a:t>
            </a:r>
            <a:r>
              <a:rPr lang="en-US" dirty="0" smtClean="0">
                <a:cs typeface="Times New Roman" pitchFamily="18" charset="0"/>
              </a:rPr>
              <a:t> control.</a:t>
            </a:r>
            <a:endParaRPr lang="en-US" dirty="0">
              <a:cs typeface="Times New Roman" pitchFamily="18" charset="0"/>
            </a:endParaRPr>
          </a:p>
          <a:p>
            <a:pPr marL="219845" indent="-219845">
              <a:buFontTx/>
              <a:buAutoNum type="arabicPeriod"/>
            </a:pPr>
            <a:r>
              <a:rPr lang="en-US" dirty="0">
                <a:cs typeface="Times New Roman" pitchFamily="18" charset="0"/>
              </a:rPr>
              <a:t>On the front panel, replace the waveform chart with a waveform graph. Right-click the chart and select </a:t>
            </a:r>
            <a:r>
              <a:rPr lang="en-US" b="1" dirty="0" err="1">
                <a:cs typeface="Times New Roman" pitchFamily="18" charset="0"/>
              </a:rPr>
              <a:t>Replace»Modern»Graph»Waveform</a:t>
            </a:r>
            <a:r>
              <a:rPr lang="en-US" b="1" dirty="0">
                <a:cs typeface="Times New Roman" pitchFamily="18" charset="0"/>
              </a:rPr>
              <a:t> Graph</a:t>
            </a:r>
            <a:r>
              <a:rPr lang="en-US" dirty="0">
                <a:cs typeface="Times New Roman" pitchFamily="18" charset="0"/>
              </a:rPr>
              <a:t>.</a:t>
            </a:r>
          </a:p>
          <a:p>
            <a:pPr marL="219845" indent="-219845">
              <a:buFontTx/>
              <a:buAutoNum type="arabicPeriod"/>
            </a:pPr>
            <a:r>
              <a:rPr lang="en-US" dirty="0">
                <a:cs typeface="Times New Roman" pitchFamily="18" charset="0"/>
              </a:rPr>
              <a:t>Make the cursor legend viewable on the graph. Right-click on the graph and select </a:t>
            </a:r>
            <a:r>
              <a:rPr lang="en-US" b="1" dirty="0">
                <a:cs typeface="Times New Roman" pitchFamily="18" charset="0"/>
              </a:rPr>
              <a:t>Visible </a:t>
            </a:r>
            <a:r>
              <a:rPr lang="en-US" b="1" dirty="0" err="1">
                <a:cs typeface="Times New Roman" pitchFamily="18" charset="0"/>
              </a:rPr>
              <a:t>Items</a:t>
            </a:r>
            <a:r>
              <a:rPr lang="en-US" dirty="0" err="1">
                <a:cs typeface="Times New Roman" pitchFamily="18" charset="0"/>
              </a:rPr>
              <a:t>»</a:t>
            </a:r>
            <a:r>
              <a:rPr lang="en-US" b="1" dirty="0" err="1">
                <a:cs typeface="Times New Roman" pitchFamily="18" charset="0"/>
              </a:rPr>
              <a:t>Cursor</a:t>
            </a:r>
            <a:r>
              <a:rPr lang="en-US" b="1" dirty="0">
                <a:cs typeface="Times New Roman" pitchFamily="18" charset="0"/>
              </a:rPr>
              <a:t> Legend</a:t>
            </a:r>
            <a:r>
              <a:rPr lang="en-US" dirty="0">
                <a:cs typeface="Times New Roman" pitchFamily="18" charset="0"/>
              </a:rPr>
              <a:t>.</a:t>
            </a:r>
            <a:r>
              <a:rPr lang="en-US" b="1" dirty="0">
                <a:cs typeface="Times New Roman" pitchFamily="18" charset="0"/>
              </a:rPr>
              <a:t> </a:t>
            </a:r>
            <a:endParaRPr lang="en-US" dirty="0">
              <a:cs typeface="Times New Roman" pitchFamily="18" charset="0"/>
            </a:endParaRPr>
          </a:p>
          <a:p>
            <a:pPr marL="219845" indent="-219845">
              <a:buFontTx/>
              <a:buAutoNum type="arabicPeriod"/>
            </a:pPr>
            <a:r>
              <a:rPr lang="en-US" dirty="0">
                <a:cs typeface="Times New Roman" pitchFamily="18" charset="0"/>
              </a:rPr>
              <a:t>Change the maximum value of the “Frequency In” dial to 100. Double-click on the maximum value and type </a:t>
            </a:r>
            <a:r>
              <a:rPr lang="en-US" sz="1000" dirty="0" smtClean="0">
                <a:latin typeface="Courier New" pitchFamily="49" charset="0"/>
                <a:cs typeface="Courier New" pitchFamily="49" charset="0"/>
              </a:rPr>
              <a:t>100</a:t>
            </a:r>
            <a:r>
              <a:rPr lang="en-US" dirty="0" smtClean="0">
                <a:cs typeface="Times New Roman" pitchFamily="18" charset="0"/>
              </a:rPr>
              <a:t> </a:t>
            </a:r>
            <a:r>
              <a:rPr lang="en-US" dirty="0">
                <a:cs typeface="Times New Roman" pitchFamily="18" charset="0"/>
              </a:rPr>
              <a:t>once the text is highlighted.</a:t>
            </a:r>
          </a:p>
          <a:p>
            <a:pPr marL="219845" indent="-219845">
              <a:buFontTx/>
              <a:buAutoNum type="arabicPeriod"/>
            </a:pPr>
            <a:r>
              <a:rPr lang="en-US" dirty="0">
                <a:cs typeface="Times New Roman" pitchFamily="18" charset="0"/>
              </a:rPr>
              <a:t>Set a default value for the “Frequency In” dial by setting the dial to the value you would like, right-clicking the dial, and selecting </a:t>
            </a:r>
            <a:r>
              <a:rPr lang="en-US" b="1" dirty="0">
                <a:cs typeface="Times New Roman" pitchFamily="18" charset="0"/>
              </a:rPr>
              <a:t>Data </a:t>
            </a:r>
            <a:r>
              <a:rPr lang="en-US" b="1" dirty="0" err="1">
                <a:cs typeface="Times New Roman" pitchFamily="18" charset="0"/>
              </a:rPr>
              <a:t>Operations»Make</a:t>
            </a:r>
            <a:r>
              <a:rPr lang="en-US" b="1" dirty="0">
                <a:cs typeface="Times New Roman" pitchFamily="18" charset="0"/>
              </a:rPr>
              <a:t> Current Value Default</a:t>
            </a:r>
            <a:r>
              <a:rPr lang="en-US" dirty="0">
                <a:cs typeface="Times New Roman" pitchFamily="18" charset="0"/>
              </a:rPr>
              <a:t>.</a:t>
            </a:r>
          </a:p>
          <a:p>
            <a:pPr marL="219845" indent="-219845">
              <a:buFontTx/>
              <a:buAutoNum type="arabicPeriod"/>
            </a:pPr>
            <a:r>
              <a:rPr lang="en-US" dirty="0">
                <a:cs typeface="Times New Roman" pitchFamily="18" charset="0"/>
              </a:rPr>
              <a:t>Run the VI and observe the signal on the waveform graph. If you cannot see the signal, you may need to turn on auto-scaling for the x-axis. Right-click on the graph and select </a:t>
            </a:r>
            <a:r>
              <a:rPr lang="en-US" b="1" dirty="0">
                <a:cs typeface="Times New Roman" pitchFamily="18" charset="0"/>
              </a:rPr>
              <a:t>X </a:t>
            </a:r>
            <a:r>
              <a:rPr lang="en-US" b="1" dirty="0" err="1">
                <a:cs typeface="Times New Roman" pitchFamily="18" charset="0"/>
              </a:rPr>
              <a:t>Scale»AutoScale</a:t>
            </a:r>
            <a:r>
              <a:rPr lang="en-US" b="1" dirty="0">
                <a:cs typeface="Times New Roman" pitchFamily="18" charset="0"/>
              </a:rPr>
              <a:t> X</a:t>
            </a:r>
            <a:r>
              <a:rPr lang="en-US" dirty="0">
                <a:cs typeface="Times New Roman" pitchFamily="18" charset="0"/>
              </a:rPr>
              <a:t>. </a:t>
            </a:r>
          </a:p>
          <a:p>
            <a:pPr marL="219845" indent="-219845">
              <a:buFontTx/>
              <a:buAutoNum type="arabicPeriod"/>
            </a:pPr>
            <a:r>
              <a:rPr lang="en-US" dirty="0">
                <a:cs typeface="Times New Roman" pitchFamily="18" charset="0"/>
              </a:rPr>
              <a:t>Change the frequency of the </a:t>
            </a:r>
            <a:r>
              <a:rPr lang="en-US" dirty="0" smtClean="0">
                <a:cs typeface="Times New Roman" pitchFamily="18" charset="0"/>
              </a:rPr>
              <a:t>signal. Run the VI again so </a:t>
            </a:r>
            <a:r>
              <a:rPr lang="en-US" dirty="0">
                <a:cs typeface="Times New Roman" pitchFamily="18" charset="0"/>
              </a:rPr>
              <a:t>you can see a few periods on the graph. </a:t>
            </a:r>
          </a:p>
          <a:p>
            <a:pPr marL="219845" indent="-219845">
              <a:buFontTx/>
              <a:buAutoNum type="arabicPeriod"/>
            </a:pPr>
            <a:r>
              <a:rPr lang="en-US" dirty="0">
                <a:cs typeface="Times New Roman" pitchFamily="18" charset="0"/>
              </a:rPr>
              <a:t>Manually measure the frequency and amplitude of the signal on the graph using cursors. </a:t>
            </a:r>
            <a:r>
              <a:rPr lang="en-US" dirty="0" smtClean="0">
                <a:cs typeface="Times New Roman" pitchFamily="18" charset="0"/>
              </a:rPr>
              <a:t>Right-click on the graph and select </a:t>
            </a:r>
            <a:r>
              <a:rPr lang="en-US" b="1" dirty="0" smtClean="0">
                <a:cs typeface="Times New Roman" pitchFamily="18" charset="0"/>
              </a:rPr>
              <a:t>Visible Items »Cursor Legend </a:t>
            </a:r>
            <a:r>
              <a:rPr lang="en-US" dirty="0" smtClean="0">
                <a:cs typeface="Times New Roman" pitchFamily="18" charset="0"/>
              </a:rPr>
              <a:t>to show the cursor legend. To add a cursor on the graph, right-click on the cursor pane and choose </a:t>
            </a:r>
            <a:r>
              <a:rPr lang="en-US" b="1" dirty="0" smtClean="0">
                <a:cs typeface="Times New Roman" pitchFamily="18" charset="0"/>
              </a:rPr>
              <a:t>Create </a:t>
            </a:r>
            <a:r>
              <a:rPr lang="en-US" b="1" dirty="0" err="1" smtClean="0">
                <a:cs typeface="Times New Roman" pitchFamily="18" charset="0"/>
              </a:rPr>
              <a:t>Cursor»Free</a:t>
            </a:r>
            <a:r>
              <a:rPr lang="en-US" b="1" dirty="0" smtClean="0">
                <a:cs typeface="Times New Roman" pitchFamily="18" charset="0"/>
              </a:rPr>
              <a:t>. </a:t>
            </a:r>
            <a:r>
              <a:rPr lang="en-US" dirty="0" smtClean="0">
                <a:cs typeface="Times New Roman" pitchFamily="18" charset="0"/>
              </a:rPr>
              <a:t>Once </a:t>
            </a:r>
            <a:r>
              <a:rPr lang="en-US" dirty="0">
                <a:cs typeface="Times New Roman" pitchFamily="18" charset="0"/>
              </a:rPr>
              <a:t>the cursors are displayed, you can drag them around on the graph and their coordinates </a:t>
            </a:r>
            <a:r>
              <a:rPr lang="en-US" dirty="0" smtClean="0">
                <a:cs typeface="Times New Roman" pitchFamily="18" charset="0"/>
              </a:rPr>
              <a:t>appear in </a:t>
            </a:r>
            <a:r>
              <a:rPr lang="en-US" dirty="0">
                <a:cs typeface="Times New Roman" pitchFamily="18" charset="0"/>
              </a:rPr>
              <a:t>the cursor legend. </a:t>
            </a:r>
            <a:br>
              <a:rPr lang="en-US" dirty="0">
                <a:cs typeface="Times New Roman" pitchFamily="18" charset="0"/>
              </a:rPr>
            </a:br>
            <a:r>
              <a:rPr lang="en-US" dirty="0">
                <a:cs typeface="Times New Roman" pitchFamily="18" charset="0"/>
              </a:rPr>
              <a:t/>
            </a:r>
            <a:br>
              <a:rPr lang="en-US" dirty="0">
                <a:cs typeface="Times New Roman" pitchFamily="18" charset="0"/>
              </a:rPr>
            </a:br>
            <a:r>
              <a:rPr lang="en-US" dirty="0">
                <a:cs typeface="Times New Roman" pitchFamily="18" charset="0"/>
              </a:rPr>
              <a:t/>
            </a:r>
            <a:br>
              <a:rPr lang="en-US" dirty="0">
                <a:cs typeface="Times New Roman" pitchFamily="18" charset="0"/>
              </a:rPr>
            </a:br>
            <a:r>
              <a:rPr lang="en-US" dirty="0">
                <a:cs typeface="Times New Roman" pitchFamily="18" charset="0"/>
              </a:rPr>
              <a:t/>
            </a:r>
            <a:br>
              <a:rPr lang="en-US" dirty="0">
                <a:cs typeface="Times New Roman" pitchFamily="18" charset="0"/>
              </a:rPr>
            </a:br>
            <a:r>
              <a:rPr lang="en-US" dirty="0">
                <a:cs typeface="Times New Roman" pitchFamily="18" charset="0"/>
              </a:rPr>
              <a:t/>
            </a:r>
            <a:br>
              <a:rPr lang="en-US" dirty="0">
                <a:cs typeface="Times New Roman" pitchFamily="18" charset="0"/>
              </a:rPr>
            </a:br>
            <a:endParaRPr lang="en-US" b="1" dirty="0">
              <a:cs typeface="Times New Roman" pitchFamily="18" charset="0"/>
            </a:endParaRPr>
          </a:p>
          <a:p>
            <a:pPr marL="219845" indent="-219845">
              <a:buFontTx/>
              <a:buAutoNum type="arabicPeriod"/>
            </a:pPr>
            <a:endParaRPr lang="en-US" b="1" dirty="0" smtClean="0">
              <a:cs typeface="Times New Roman" pitchFamily="18" charset="0"/>
            </a:endParaRPr>
          </a:p>
          <a:p>
            <a:pPr marL="219845" indent="-219845">
              <a:buFontTx/>
              <a:buAutoNum type="arabicPeriod"/>
            </a:pPr>
            <a:r>
              <a:rPr lang="en-US" dirty="0" smtClean="0">
                <a:cs typeface="Times New Roman" pitchFamily="18" charset="0"/>
              </a:rPr>
              <a:t>Remember </a:t>
            </a:r>
            <a:r>
              <a:rPr lang="en-US" dirty="0">
                <a:cs typeface="Times New Roman" pitchFamily="18" charset="0"/>
              </a:rPr>
              <a:t>that the frequency of a signal is the reciprocal of its period (f = 1/T). Does your measurement match the frequency and amplitude indicators from the Tone Measurements VI?</a:t>
            </a:r>
          </a:p>
          <a:p>
            <a:pPr marL="219845" indent="-219845">
              <a:buFontTx/>
              <a:buAutoNum type="arabicPeriod"/>
            </a:pPr>
            <a:r>
              <a:rPr lang="en-US" dirty="0">
                <a:cs typeface="Times New Roman" pitchFamily="18" charset="0"/>
              </a:rPr>
              <a:t>Save your VI and close it.</a:t>
            </a:r>
          </a:p>
          <a:p>
            <a:pPr marL="228594" indent="-228594">
              <a:spcBef>
                <a:spcPct val="50000"/>
              </a:spcBef>
            </a:pPr>
            <a:r>
              <a:rPr lang="en-US" b="1" dirty="0">
                <a:cs typeface="Times New Roman" pitchFamily="18" charset="0"/>
              </a:rPr>
              <a:t>Note</a:t>
            </a:r>
            <a:r>
              <a:rPr lang="en-US" dirty="0">
                <a:cs typeface="Times New Roman" pitchFamily="18" charset="0"/>
              </a:rPr>
              <a:t>: The solution to this exercise is printed in the back of this manual.</a:t>
            </a:r>
          </a:p>
          <a:p>
            <a:pPr marL="228594" indent="-228594"/>
            <a:endParaRPr lang="en-US" dirty="0">
              <a:latin typeface="Times" pitchFamily="18" charset="0"/>
              <a:cs typeface="Times New Roman" pitchFamily="18" charset="0"/>
            </a:endParaRPr>
          </a:p>
        </p:txBody>
      </p:sp>
      <p:pic>
        <p:nvPicPr>
          <p:cNvPr id="827395" name="Picture 3"/>
          <p:cNvPicPr>
            <a:picLocks noChangeAspect="1" noChangeArrowheads="1"/>
          </p:cNvPicPr>
          <p:nvPr/>
        </p:nvPicPr>
        <p:blipFill>
          <a:blip r:embed="rId3"/>
          <a:stretch>
            <a:fillRect/>
          </a:stretch>
        </p:blipFill>
        <p:spPr bwMode="auto">
          <a:xfrm>
            <a:off x="2186782" y="6389536"/>
            <a:ext cx="2296517" cy="874864"/>
          </a:xfrm>
          <a:prstGeom prst="rect">
            <a:avLst/>
          </a:prstGeom>
          <a:noFill/>
        </p:spPr>
      </p:pic>
      <p:sp>
        <p:nvSpPr>
          <p:cNvPr id="827396" name="Rectangle 4"/>
          <p:cNvSpPr>
            <a:spLocks noChangeArrowheads="1"/>
          </p:cNvSpPr>
          <p:nvPr/>
        </p:nvSpPr>
        <p:spPr bwMode="auto">
          <a:xfrm>
            <a:off x="901436" y="8381070"/>
            <a:ext cx="2760762" cy="293030"/>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4.1 (Tracks A, B, and C)</a:t>
            </a:r>
            <a:endParaRPr lang="en-US" sz="13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a:xfrm>
            <a:off x="795338" y="4403725"/>
            <a:ext cx="5524500" cy="4171950"/>
          </a:xfrm>
          <a:noFill/>
          <a:ln/>
        </p:spPr>
        <p:txBody>
          <a:bodyPr/>
          <a:lstStyle/>
          <a:p>
            <a:pPr>
              <a:spcBef>
                <a:spcPts val="385"/>
              </a:spcBef>
            </a:pPr>
            <a:r>
              <a:rPr lang="en-US" b="1" dirty="0" smtClean="0">
                <a:cs typeface="Times New Roman" pitchFamily="18" charset="0"/>
              </a:rPr>
              <a:t>Overview</a:t>
            </a:r>
          </a:p>
          <a:p>
            <a:pPr>
              <a:spcBef>
                <a:spcPts val="385"/>
              </a:spcBef>
            </a:pPr>
            <a:r>
              <a:rPr lang="en-US" dirty="0" smtClean="0">
                <a:cs typeface="Times New Roman" pitchFamily="18" charset="0"/>
              </a:rPr>
              <a:t>With the release of LabVIEW 8.6, you have new freedom to choose the most effective syntax for technical computing, whether you are developing algorithms, exploring DSP concepts, or analyzing results. You can instrument your scripts and develop algorithms on the block diagram by interacting with popular third-party math tools such as The </a:t>
            </a:r>
            <a:r>
              <a:rPr lang="en-US" dirty="0" err="1" smtClean="0">
                <a:cs typeface="Times New Roman" pitchFamily="18" charset="0"/>
              </a:rPr>
              <a:t>MathWorks</a:t>
            </a:r>
            <a:r>
              <a:rPr lang="en-US" dirty="0" smtClean="0">
                <a:cs typeface="Times New Roman" pitchFamily="18" charset="0"/>
              </a:rPr>
              <a:t>, Inc. MATLAB</a:t>
            </a:r>
            <a:r>
              <a:rPr lang="en-US" baseline="30000" dirty="0" smtClean="0">
                <a:cs typeface="Times New Roman" pitchFamily="18" charset="0"/>
              </a:rPr>
              <a:t>®</a:t>
            </a:r>
            <a:r>
              <a:rPr lang="en-US" dirty="0" smtClean="0">
                <a:cs typeface="Times New Roman" pitchFamily="18" charset="0"/>
              </a:rPr>
              <a:t> software, Wolfram </a:t>
            </a:r>
            <a:r>
              <a:rPr lang="en-US" dirty="0" err="1" smtClean="0">
                <a:cs typeface="Times New Roman" pitchFamily="18" charset="0"/>
              </a:rPr>
              <a:t>Mathematica</a:t>
            </a:r>
            <a:r>
              <a:rPr lang="en-US" dirty="0" smtClean="0">
                <a:cs typeface="Times New Roman" pitchFamily="18" charset="0"/>
              </a:rPr>
              <a:t>, </a:t>
            </a:r>
            <a:r>
              <a:rPr lang="en-US" dirty="0" err="1" smtClean="0">
                <a:cs typeface="Times New Roman" pitchFamily="18" charset="0"/>
              </a:rPr>
              <a:t>Maplesoft</a:t>
            </a:r>
            <a:r>
              <a:rPr lang="en-US" dirty="0" smtClean="0">
                <a:cs typeface="Times New Roman" pitchFamily="18" charset="0"/>
              </a:rPr>
              <a:t> Maple, </a:t>
            </a:r>
            <a:r>
              <a:rPr lang="en-US" dirty="0" err="1" smtClean="0">
                <a:cs typeface="Times New Roman" pitchFamily="18" charset="0"/>
              </a:rPr>
              <a:t>MathSoft</a:t>
            </a:r>
            <a:r>
              <a:rPr lang="en-US" dirty="0" smtClean="0">
                <a:cs typeface="Times New Roman" pitchFamily="18" charset="0"/>
              </a:rPr>
              <a:t> </a:t>
            </a:r>
            <a:r>
              <a:rPr lang="en-US" dirty="0" err="1" smtClean="0">
                <a:cs typeface="Times New Roman" pitchFamily="18" charset="0"/>
              </a:rPr>
              <a:t>Mathcad</a:t>
            </a:r>
            <a:r>
              <a:rPr lang="en-US" dirty="0" smtClean="0">
                <a:cs typeface="Times New Roman" pitchFamily="18" charset="0"/>
              </a:rPr>
              <a:t>, ITT IDL, and NI </a:t>
            </a:r>
            <a:r>
              <a:rPr lang="en-US" dirty="0" err="1" smtClean="0">
                <a:cs typeface="Times New Roman" pitchFamily="18" charset="0"/>
              </a:rPr>
              <a:t>Xmath</a:t>
            </a:r>
            <a:r>
              <a:rPr lang="en-US" dirty="0" smtClean="0">
                <a:cs typeface="Times New Roman" pitchFamily="18" charset="0"/>
              </a:rPr>
              <a:t>. Use of these math tools with LabVIEW is achieved in a variety of ways depending on the vendor as listed below:</a:t>
            </a:r>
            <a:endParaRPr lang="en-US" b="1" dirty="0" smtClean="0">
              <a:cs typeface="Times New Roman" pitchFamily="18" charset="0"/>
            </a:endParaRPr>
          </a:p>
          <a:p>
            <a:pPr>
              <a:spcBef>
                <a:spcPts val="385"/>
              </a:spcBef>
            </a:pPr>
            <a:r>
              <a:rPr lang="en-US" b="1" dirty="0" smtClean="0">
                <a:cs typeface="Times New Roman" pitchFamily="18" charset="0"/>
              </a:rPr>
              <a:t>Native LabVIEW textual math node</a:t>
            </a:r>
            <a:endParaRPr lang="en-US" dirty="0" smtClean="0">
              <a:cs typeface="Times New Roman" pitchFamily="18" charset="0"/>
            </a:endParaRPr>
          </a:p>
          <a:p>
            <a:pPr>
              <a:spcBef>
                <a:spcPts val="385"/>
              </a:spcBef>
            </a:pPr>
            <a:r>
              <a:rPr lang="en-US" dirty="0" smtClean="0">
                <a:cs typeface="Times New Roman" pitchFamily="18" charset="0"/>
              </a:rPr>
              <a:t>LabVIEW </a:t>
            </a:r>
            <a:r>
              <a:rPr lang="en-US" dirty="0" err="1" smtClean="0">
                <a:cs typeface="Times New Roman" pitchFamily="18" charset="0"/>
              </a:rPr>
              <a:t>MathScript</a:t>
            </a:r>
            <a:r>
              <a:rPr lang="en-US" dirty="0" smtClean="0">
                <a:cs typeface="Times New Roman" pitchFamily="18" charset="0"/>
              </a:rPr>
              <a:t> Node, Formula Node</a:t>
            </a:r>
            <a:endParaRPr lang="en-US" b="1" dirty="0" smtClean="0">
              <a:cs typeface="Times New Roman" pitchFamily="18" charset="0"/>
            </a:endParaRPr>
          </a:p>
          <a:p>
            <a:pPr>
              <a:spcBef>
                <a:spcPts val="385"/>
              </a:spcBef>
            </a:pPr>
            <a:r>
              <a:rPr lang="en-US" b="1" dirty="0" smtClean="0">
                <a:cs typeface="Times New Roman" pitchFamily="18" charset="0"/>
              </a:rPr>
              <a:t>Communication with vendor software through </a:t>
            </a:r>
            <a:r>
              <a:rPr lang="en-US" b="1" dirty="0" err="1" smtClean="0">
                <a:cs typeface="Times New Roman" pitchFamily="18" charset="0"/>
              </a:rPr>
              <a:t>LabVIEW</a:t>
            </a:r>
            <a:r>
              <a:rPr lang="en-US" b="1" dirty="0" smtClean="0">
                <a:cs typeface="Times New Roman" pitchFamily="18" charset="0"/>
              </a:rPr>
              <a:t> node</a:t>
            </a:r>
          </a:p>
          <a:p>
            <a:pPr>
              <a:spcBef>
                <a:spcPts val="385"/>
              </a:spcBef>
            </a:pPr>
            <a:r>
              <a:rPr lang="en-US" dirty="0" err="1" smtClean="0">
                <a:cs typeface="Times New Roman" pitchFamily="18" charset="0"/>
              </a:rPr>
              <a:t>Xmath</a:t>
            </a:r>
            <a:r>
              <a:rPr lang="en-US" dirty="0" smtClean="0">
                <a:cs typeface="Times New Roman" pitchFamily="18" charset="0"/>
              </a:rPr>
              <a:t> node, MATLAB script Node, Maple* Node, IDL* Node</a:t>
            </a:r>
            <a:endParaRPr lang="en-US" b="1" dirty="0" smtClean="0">
              <a:cs typeface="Times New Roman" pitchFamily="18" charset="0"/>
            </a:endParaRPr>
          </a:p>
          <a:p>
            <a:pPr>
              <a:spcBef>
                <a:spcPts val="385"/>
              </a:spcBef>
            </a:pPr>
            <a:r>
              <a:rPr lang="en-US" b="1" dirty="0" smtClean="0">
                <a:cs typeface="Times New Roman" pitchFamily="18" charset="0"/>
              </a:rPr>
              <a:t>Communication with vendor software through VI Server</a:t>
            </a:r>
            <a:r>
              <a:rPr lang="en-US" dirty="0" smtClean="0">
                <a:cs typeface="Times New Roman" pitchFamily="18" charset="0"/>
              </a:rPr>
              <a:t> 	</a:t>
            </a:r>
          </a:p>
          <a:p>
            <a:pPr>
              <a:spcBef>
                <a:spcPts val="385"/>
              </a:spcBef>
            </a:pPr>
            <a:r>
              <a:rPr lang="en-US" dirty="0" err="1" smtClean="0">
                <a:cs typeface="Times New Roman" pitchFamily="18" charset="0"/>
              </a:rPr>
              <a:t>Mathematica</a:t>
            </a:r>
            <a:r>
              <a:rPr lang="en-US" dirty="0" smtClean="0">
                <a:cs typeface="Times New Roman" pitchFamily="18" charset="0"/>
              </a:rPr>
              <a:t>* VIs, </a:t>
            </a:r>
            <a:r>
              <a:rPr lang="en-US" dirty="0" err="1" smtClean="0">
                <a:cs typeface="Times New Roman" pitchFamily="18" charset="0"/>
              </a:rPr>
              <a:t>Mathcad</a:t>
            </a:r>
            <a:r>
              <a:rPr lang="en-US" dirty="0" smtClean="0">
                <a:cs typeface="Times New Roman" pitchFamily="18" charset="0"/>
              </a:rPr>
              <a:t>* VIs </a:t>
            </a:r>
          </a:p>
          <a:p>
            <a:pPr>
              <a:spcBef>
                <a:spcPts val="385"/>
              </a:spcBef>
            </a:pPr>
            <a:r>
              <a:rPr lang="en-US" dirty="0" smtClean="0">
                <a:cs typeface="Times New Roman" pitchFamily="18" charset="0"/>
              </a:rPr>
              <a:t>In LabVIEW, you can combine the intuitive LabVIEW graphical dataflow programming with LabVIEW </a:t>
            </a:r>
            <a:r>
              <a:rPr lang="en-US" dirty="0" err="1" smtClean="0">
                <a:cs typeface="Times New Roman" pitchFamily="18" charset="0"/>
              </a:rPr>
              <a:t>MathScript</a:t>
            </a:r>
            <a:r>
              <a:rPr lang="en-US" dirty="0" smtClean="0">
                <a:cs typeface="Times New Roman" pitchFamily="18" charset="0"/>
              </a:rPr>
              <a:t>, a math-oriented textual programming language that is generally compatible with popular </a:t>
            </a:r>
            <a:r>
              <a:rPr lang="en-US" sz="1000" dirty="0" smtClean="0">
                <a:latin typeface="Courier New" pitchFamily="49" charset="0"/>
                <a:cs typeface="Courier New" pitchFamily="49" charset="0"/>
              </a:rPr>
              <a:t>.m</a:t>
            </a:r>
            <a:r>
              <a:rPr lang="en-US" dirty="0" smtClean="0">
                <a:cs typeface="Times New Roman" pitchFamily="18" charset="0"/>
              </a:rPr>
              <a:t> file script language.</a:t>
            </a:r>
          </a:p>
          <a:p>
            <a:pPr eaLnBrk="1" hangingPunct="1">
              <a:lnSpc>
                <a:spcPct val="90000"/>
              </a:lnSpc>
              <a:spcBef>
                <a:spcPct val="0"/>
              </a:spcBef>
            </a:pPr>
            <a:r>
              <a:rPr lang="en-US" dirty="0" smtClean="0">
                <a:cs typeface="Times New Roman" pitchFamily="18" charset="0"/>
              </a:rPr>
              <a:t> 	</a:t>
            </a:r>
          </a:p>
          <a:p>
            <a:pPr eaLnBrk="1" hangingPunct="1">
              <a:lnSpc>
                <a:spcPct val="90000"/>
              </a:lnSpc>
              <a:spcBef>
                <a:spcPct val="0"/>
              </a:spcBef>
            </a:pPr>
            <a:r>
              <a:rPr lang="en-US" sz="900" dirty="0" smtClean="0">
                <a:cs typeface="Times New Roman" pitchFamily="18" charset="0"/>
              </a:rPr>
              <a:t/>
            </a:r>
            <a:br>
              <a:rPr lang="en-US" sz="900" dirty="0" smtClean="0">
                <a:cs typeface="Times New Roman" pitchFamily="18" charset="0"/>
              </a:rPr>
            </a:br>
            <a:r>
              <a:rPr lang="en-US" sz="900" dirty="0" smtClean="0">
                <a:cs typeface="Times New Roman" pitchFamily="18" charset="0"/>
              </a:rPr>
              <a:t/>
            </a:r>
            <a:br>
              <a:rPr lang="en-US" sz="900" dirty="0" smtClean="0">
                <a:cs typeface="Times New Roman" pitchFamily="18" charset="0"/>
              </a:rPr>
            </a:br>
            <a:r>
              <a:rPr lang="en-US" sz="900" dirty="0" smtClean="0">
                <a:cs typeface="Times New Roman" pitchFamily="18" charset="0"/>
              </a:rPr>
              <a:t/>
            </a:r>
            <a:br>
              <a:rPr lang="en-US" sz="900" dirty="0" smtClean="0">
                <a:cs typeface="Times New Roman" pitchFamily="18" charset="0"/>
              </a:rPr>
            </a:br>
            <a:r>
              <a:rPr lang="en-US" sz="900" dirty="0" smtClean="0">
                <a:cs typeface="Times New Roman" pitchFamily="18" charset="0"/>
              </a:rPr>
              <a:t>*LabVIEW toolkit specific to the math tool must be installed.</a:t>
            </a:r>
          </a:p>
        </p:txBody>
      </p:sp>
      <p:pic>
        <p:nvPicPr>
          <p:cNvPr id="193540" name="Picture 4"/>
          <p:cNvPicPr>
            <a:picLocks noChangeAspect="1" noChangeArrowheads="1"/>
          </p:cNvPicPr>
          <p:nvPr/>
        </p:nvPicPr>
        <p:blipFill>
          <a:blip r:embed="rId3"/>
          <a:srcRect/>
          <a:stretch>
            <a:fillRect/>
          </a:stretch>
        </p:blipFill>
        <p:spPr bwMode="auto">
          <a:xfrm>
            <a:off x="4665134" y="6364615"/>
            <a:ext cx="1652042" cy="515056"/>
          </a:xfrm>
          <a:prstGeom prst="rect">
            <a:avLst/>
          </a:prstGeom>
          <a:noFill/>
          <a:ln w="12700" algn="ctr">
            <a:noFill/>
            <a:miter lim="800000"/>
            <a:headEnd/>
            <a:tailEnd/>
          </a:ln>
        </p:spPr>
      </p:pic>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a:xfrm>
            <a:off x="1108076" y="4377972"/>
            <a:ext cx="4781550" cy="4356453"/>
          </a:xfrm>
          <a:noFill/>
          <a:ln/>
        </p:spPr>
        <p:txBody>
          <a:bodyPr/>
          <a:lstStyle/>
          <a:p>
            <a:pPr>
              <a:spcBef>
                <a:spcPts val="385"/>
              </a:spcBef>
            </a:pPr>
            <a:r>
              <a:rPr lang="en-US" dirty="0" smtClean="0">
                <a:cs typeface="Times New Roman" pitchFamily="18" charset="0"/>
              </a:rPr>
              <a:t>The LabVIEW </a:t>
            </a:r>
            <a:r>
              <a:rPr lang="en-US" dirty="0" err="1" smtClean="0">
                <a:cs typeface="Times New Roman" pitchFamily="18" charset="0"/>
              </a:rPr>
              <a:t>MathScript</a:t>
            </a:r>
            <a:r>
              <a:rPr lang="en-US" dirty="0" smtClean="0">
                <a:cs typeface="Times New Roman" pitchFamily="18" charset="0"/>
              </a:rPr>
              <a:t> Node enhances LabVIEW by adding a native text-based language for mathematical algorithm implementation in the graphical programming environment. You can open and use the </a:t>
            </a:r>
            <a:r>
              <a:rPr lang="en-US" sz="1000" dirty="0" smtClean="0">
                <a:latin typeface="Courier New" pitchFamily="49" charset="0"/>
                <a:cs typeface="Courier New" pitchFamily="49" charset="0"/>
              </a:rPr>
              <a:t>.m</a:t>
            </a:r>
            <a:r>
              <a:rPr lang="en-US" dirty="0" smtClean="0">
                <a:cs typeface="Times New Roman" pitchFamily="18" charset="0"/>
              </a:rPr>
              <a:t> file scripts you’ve written and saved from the LabVIEW </a:t>
            </a:r>
            <a:r>
              <a:rPr lang="en-US" dirty="0" err="1" smtClean="0">
                <a:cs typeface="Times New Roman" pitchFamily="18" charset="0"/>
              </a:rPr>
              <a:t>MathScript</a:t>
            </a:r>
            <a:r>
              <a:rPr lang="en-US" dirty="0" smtClean="0">
                <a:cs typeface="Times New Roman" pitchFamily="18" charset="0"/>
              </a:rPr>
              <a:t> window in the LabVIEW </a:t>
            </a:r>
            <a:r>
              <a:rPr lang="en-US" dirty="0" err="1" smtClean="0">
                <a:cs typeface="Times New Roman" pitchFamily="18" charset="0"/>
              </a:rPr>
              <a:t>MathScript</a:t>
            </a:r>
            <a:r>
              <a:rPr lang="en-US" dirty="0" smtClean="0">
                <a:cs typeface="Times New Roman" pitchFamily="18" charset="0"/>
              </a:rPr>
              <a:t> Node. The </a:t>
            </a:r>
            <a:r>
              <a:rPr lang="en-US" sz="1000" dirty="0" smtClean="0">
                <a:latin typeface="Courier New" pitchFamily="49" charset="0"/>
                <a:cs typeface="Courier New" pitchFamily="49" charset="0"/>
              </a:rPr>
              <a:t>.m</a:t>
            </a:r>
            <a:r>
              <a:rPr lang="en-US" dirty="0" smtClean="0">
                <a:cs typeface="Times New Roman" pitchFamily="18" charset="0"/>
              </a:rPr>
              <a:t> file scripts you created in other math software generally run as well. With LabVIEW </a:t>
            </a:r>
            <a:r>
              <a:rPr lang="en-US" dirty="0" err="1" smtClean="0">
                <a:cs typeface="Times New Roman" pitchFamily="18" charset="0"/>
              </a:rPr>
              <a:t>MathScript</a:t>
            </a:r>
            <a:r>
              <a:rPr lang="en-US" dirty="0" smtClean="0">
                <a:cs typeface="Times New Roman" pitchFamily="18" charset="0"/>
              </a:rPr>
              <a:t> you can pick the syntax you are most comfortable with to solve the problem. You can instrument equations with the LabVIEW </a:t>
            </a:r>
            <a:r>
              <a:rPr lang="en-US" dirty="0" err="1" smtClean="0">
                <a:cs typeface="Times New Roman" pitchFamily="18" charset="0"/>
              </a:rPr>
              <a:t>MathScript</a:t>
            </a:r>
            <a:r>
              <a:rPr lang="en-US" dirty="0" smtClean="0">
                <a:cs typeface="Times New Roman" pitchFamily="18" charset="0"/>
              </a:rPr>
              <a:t> Node for parameter exploration, simulation, or deployment in a final application. </a:t>
            </a:r>
            <a:endParaRPr lang="en-US" b="1" dirty="0" smtClean="0">
              <a:cs typeface="Times New Roman" pitchFamily="18" charset="0"/>
            </a:endParaRPr>
          </a:p>
          <a:p>
            <a:pPr>
              <a:spcBef>
                <a:spcPts val="385"/>
              </a:spcBef>
            </a:pPr>
            <a:r>
              <a:rPr lang="en-US" b="1" dirty="0" smtClean="0">
                <a:cs typeface="Times New Roman" pitchFamily="18" charset="0"/>
              </a:rPr>
              <a:t>The LabVIEW </a:t>
            </a:r>
            <a:r>
              <a:rPr lang="en-US" b="1" dirty="0" err="1" smtClean="0">
                <a:cs typeface="Times New Roman" pitchFamily="18" charset="0"/>
              </a:rPr>
              <a:t>MathScript</a:t>
            </a:r>
            <a:r>
              <a:rPr lang="en-US" b="1" dirty="0" smtClean="0">
                <a:cs typeface="Times New Roman" pitchFamily="18" charset="0"/>
              </a:rPr>
              <a:t> Node</a:t>
            </a:r>
            <a:endParaRPr lang="en-US" dirty="0" smtClean="0">
              <a:cs typeface="Times New Roman" pitchFamily="18" charset="0"/>
            </a:endParaRPr>
          </a:p>
          <a:p>
            <a:pPr marL="219845" lvl="1" indent="-219845">
              <a:spcBef>
                <a:spcPts val="385"/>
              </a:spcBef>
              <a:buFontTx/>
              <a:buChar char="•"/>
            </a:pPr>
            <a:r>
              <a:rPr lang="en-US" dirty="0" smtClean="0">
                <a:cs typeface="Times New Roman" pitchFamily="18" charset="0"/>
              </a:rPr>
              <a:t>Located in the </a:t>
            </a:r>
            <a:r>
              <a:rPr lang="en-US" b="1" dirty="0" err="1" smtClean="0">
                <a:cs typeface="Times New Roman" pitchFamily="18" charset="0"/>
              </a:rPr>
              <a:t>Programming»Structures</a:t>
            </a:r>
            <a:r>
              <a:rPr lang="en-US" dirty="0" smtClean="0">
                <a:cs typeface="Times New Roman" pitchFamily="18" charset="0"/>
              </a:rPr>
              <a:t> </a:t>
            </a:r>
            <a:r>
              <a:rPr lang="en-US" dirty="0" err="1" smtClean="0">
                <a:cs typeface="Times New Roman" pitchFamily="18" charset="0"/>
              </a:rPr>
              <a:t>subpalette</a:t>
            </a:r>
            <a:r>
              <a:rPr lang="en-US" dirty="0" smtClean="0">
                <a:cs typeface="Times New Roman" pitchFamily="18" charset="0"/>
              </a:rPr>
              <a:t>.</a:t>
            </a:r>
          </a:p>
          <a:p>
            <a:pPr marL="219845" lvl="1" indent="-219845">
              <a:spcBef>
                <a:spcPts val="385"/>
              </a:spcBef>
              <a:buFontTx/>
              <a:buChar char="•"/>
            </a:pPr>
            <a:r>
              <a:rPr lang="en-US" dirty="0" smtClean="0">
                <a:cs typeface="Times New Roman" pitchFamily="18" charset="0"/>
              </a:rPr>
              <a:t>Resizable box for entering textual computations directly into block diagrams.</a:t>
            </a:r>
          </a:p>
          <a:p>
            <a:pPr marL="219845" lvl="1" indent="-219845">
              <a:spcBef>
                <a:spcPts val="385"/>
              </a:spcBef>
              <a:buFontTx/>
              <a:buChar char="•"/>
            </a:pPr>
            <a:r>
              <a:rPr lang="en-US" dirty="0" smtClean="0">
                <a:cs typeface="Times New Roman" pitchFamily="18" charset="0"/>
              </a:rPr>
              <a:t>To add variables, right-click and choose </a:t>
            </a:r>
            <a:r>
              <a:rPr lang="en-US" b="1" dirty="0" smtClean="0">
                <a:cs typeface="Times New Roman" pitchFamily="18" charset="0"/>
              </a:rPr>
              <a:t>Add Input</a:t>
            </a:r>
            <a:r>
              <a:rPr lang="en-US" dirty="0" smtClean="0">
                <a:cs typeface="Times New Roman" pitchFamily="18" charset="0"/>
              </a:rPr>
              <a:t> or </a:t>
            </a:r>
            <a:r>
              <a:rPr lang="en-US" b="1" dirty="0" smtClean="0">
                <a:cs typeface="Times New Roman" pitchFamily="18" charset="0"/>
              </a:rPr>
              <a:t>Add Output</a:t>
            </a:r>
            <a:r>
              <a:rPr lang="en-US" dirty="0" smtClean="0">
                <a:cs typeface="Times New Roman" pitchFamily="18" charset="0"/>
              </a:rPr>
              <a:t>.</a:t>
            </a:r>
          </a:p>
          <a:p>
            <a:pPr marL="219845" lvl="1" indent="-219845">
              <a:spcBef>
                <a:spcPts val="385"/>
              </a:spcBef>
              <a:buFontTx/>
              <a:buChar char="•"/>
            </a:pPr>
            <a:r>
              <a:rPr lang="en-US" dirty="0" smtClean="0">
                <a:cs typeface="Times New Roman" pitchFamily="18" charset="0"/>
              </a:rPr>
              <a:t>Name variables as they are used in the formula. (Names are case sensitive.) </a:t>
            </a:r>
          </a:p>
          <a:p>
            <a:pPr marL="219845" lvl="1" indent="-219845">
              <a:spcBef>
                <a:spcPts val="385"/>
              </a:spcBef>
              <a:buFontTx/>
              <a:buChar char="•"/>
            </a:pPr>
            <a:r>
              <a:rPr lang="en-US" dirty="0" smtClean="0">
                <a:cs typeface="Times New Roman" pitchFamily="18" charset="0"/>
              </a:rPr>
              <a:t>You can change the data type of the output by right-clicking the input or output node.</a:t>
            </a:r>
          </a:p>
          <a:p>
            <a:pPr marL="219845" lvl="1" indent="-219845">
              <a:spcBef>
                <a:spcPts val="385"/>
              </a:spcBef>
              <a:buFontTx/>
              <a:buChar char="•"/>
            </a:pPr>
            <a:r>
              <a:rPr lang="en-US" dirty="0" smtClean="0">
                <a:cs typeface="Times New Roman" pitchFamily="18" charset="0"/>
              </a:rPr>
              <a:t>Terminate the statements with a semicolon to suppress output.</a:t>
            </a:r>
          </a:p>
          <a:p>
            <a:pPr marL="219845" lvl="1" indent="-219845">
              <a:spcBef>
                <a:spcPts val="385"/>
              </a:spcBef>
              <a:buFontTx/>
              <a:buChar char="•"/>
            </a:pPr>
            <a:r>
              <a:rPr lang="en-US" dirty="0" smtClean="0">
                <a:cs typeface="Times New Roman" pitchFamily="18" charset="0"/>
              </a:rPr>
              <a:t>Right-click on the node to import and export </a:t>
            </a:r>
            <a:r>
              <a:rPr lang="en-US" sz="1000" dirty="0" smtClean="0">
                <a:latin typeface="Courier New" pitchFamily="49" charset="0"/>
                <a:cs typeface="Courier New" pitchFamily="49" charset="0"/>
              </a:rPr>
              <a:t>.m</a:t>
            </a:r>
            <a:r>
              <a:rPr lang="en-US" dirty="0" smtClean="0">
                <a:cs typeface="Times New Roman" pitchFamily="18" charset="0"/>
              </a:rPr>
              <a:t> files.</a:t>
            </a:r>
            <a:endParaRPr lang="en-US" b="1" dirty="0" smtClean="0">
              <a:cs typeface="Times New Roman" pitchFamily="18" charset="0"/>
            </a:endParaRPr>
          </a:p>
          <a:p>
            <a:pPr marL="231770" lvl="1" indent="-230182">
              <a:spcBef>
                <a:spcPct val="0"/>
              </a:spcBef>
              <a:buFontTx/>
              <a:buChar char="•"/>
            </a:pPr>
            <a:endParaRPr lang="en-US" b="1" dirty="0" smtClean="0">
              <a:cs typeface="Times New Roman" pitchFamily="18"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a:xfrm>
            <a:off x="931863" y="4304393"/>
            <a:ext cx="5133975" cy="4317320"/>
          </a:xfrm>
          <a:noFill/>
          <a:ln/>
        </p:spPr>
        <p:txBody>
          <a:bodyPr/>
          <a:lstStyle/>
          <a:p>
            <a:pPr>
              <a:spcBef>
                <a:spcPts val="385"/>
              </a:spcBef>
              <a:spcAft>
                <a:spcPts val="0"/>
              </a:spcAft>
              <a:tabLst>
                <a:tab pos="228594" algn="l"/>
              </a:tabLst>
            </a:pPr>
            <a:r>
              <a:rPr lang="en-US" dirty="0" smtClean="0">
                <a:cs typeface="Times New Roman" pitchFamily="18" charset="0"/>
              </a:rPr>
              <a:t>The LabVIEW </a:t>
            </a:r>
            <a:r>
              <a:rPr lang="en-US" dirty="0" err="1" smtClean="0">
                <a:cs typeface="Times New Roman" pitchFamily="18" charset="0"/>
              </a:rPr>
              <a:t>MathScript</a:t>
            </a:r>
            <a:r>
              <a:rPr lang="en-US" dirty="0" smtClean="0">
                <a:cs typeface="Times New Roman" pitchFamily="18" charset="0"/>
              </a:rPr>
              <a:t> window provides an interactive environment where you can prototype equations and make calculations. The </a:t>
            </a:r>
            <a:r>
              <a:rPr lang="en-US" dirty="0" err="1" smtClean="0">
                <a:cs typeface="Times New Roman" pitchFamily="18" charset="0"/>
              </a:rPr>
              <a:t>MathScript</a:t>
            </a:r>
            <a:r>
              <a:rPr lang="en-US" dirty="0" smtClean="0">
                <a:cs typeface="Times New Roman" pitchFamily="18" charset="0"/>
              </a:rPr>
              <a:t> window and </a:t>
            </a:r>
            <a:r>
              <a:rPr lang="en-US" dirty="0" err="1" smtClean="0">
                <a:cs typeface="Times New Roman" pitchFamily="18" charset="0"/>
              </a:rPr>
              <a:t>MathScript</a:t>
            </a:r>
            <a:r>
              <a:rPr lang="en-US" dirty="0" smtClean="0">
                <a:cs typeface="Times New Roman" pitchFamily="18" charset="0"/>
              </a:rPr>
              <a:t> Node share a common syntax and global variables, making the move from prototype to implementation seamless. The data preview pane provides a convenient way to view variable data as numbers, graphically, or audibly (with sound card support). </a:t>
            </a:r>
            <a:endParaRPr lang="en-US" b="1" dirty="0" smtClean="0">
              <a:cs typeface="Times New Roman" pitchFamily="18" charset="0"/>
            </a:endParaRPr>
          </a:p>
          <a:p>
            <a:pPr>
              <a:spcBef>
                <a:spcPts val="385"/>
              </a:spcBef>
              <a:spcAft>
                <a:spcPts val="0"/>
              </a:spcAft>
              <a:tabLst>
                <a:tab pos="228594" algn="l"/>
              </a:tabLst>
            </a:pPr>
            <a:r>
              <a:rPr lang="en-US" b="1" dirty="0" smtClean="0">
                <a:cs typeface="Times New Roman" pitchFamily="18" charset="0"/>
              </a:rPr>
              <a:t>Help for LabVIEW </a:t>
            </a:r>
            <a:r>
              <a:rPr lang="en-US" b="1" dirty="0" err="1" smtClean="0">
                <a:cs typeface="Times New Roman" pitchFamily="18" charset="0"/>
              </a:rPr>
              <a:t>MathScript</a:t>
            </a:r>
            <a:endParaRPr lang="en-US" b="1" dirty="0" smtClean="0">
              <a:cs typeface="Times New Roman" pitchFamily="18" charset="0"/>
            </a:endParaRPr>
          </a:p>
          <a:p>
            <a:pPr>
              <a:spcBef>
                <a:spcPts val="385"/>
              </a:spcBef>
              <a:spcAft>
                <a:spcPts val="0"/>
              </a:spcAft>
              <a:tabLst>
                <a:tab pos="228594" algn="l"/>
              </a:tabLst>
            </a:pPr>
            <a:r>
              <a:rPr lang="en-US" dirty="0" smtClean="0">
                <a:cs typeface="Times New Roman" pitchFamily="18" charset="0"/>
              </a:rPr>
              <a:t>You can access help for the environment using the LabVIEW </a:t>
            </a:r>
            <a:r>
              <a:rPr lang="en-US" dirty="0" err="1" smtClean="0">
                <a:cs typeface="Times New Roman" pitchFamily="18" charset="0"/>
              </a:rPr>
              <a:t>MathScript</a:t>
            </a:r>
            <a:r>
              <a:rPr lang="en-US" dirty="0" smtClean="0">
                <a:cs typeface="Times New Roman" pitchFamily="18" charset="0"/>
              </a:rPr>
              <a:t> interactive environment window. Type </a:t>
            </a:r>
            <a:r>
              <a:rPr lang="en-US" b="1" dirty="0" smtClean="0">
                <a:cs typeface="Times New Roman" pitchFamily="18" charset="0"/>
              </a:rPr>
              <a:t>Help</a:t>
            </a:r>
            <a:r>
              <a:rPr lang="en-US" dirty="0" smtClean="0">
                <a:cs typeface="Times New Roman" pitchFamily="18" charset="0"/>
              </a:rPr>
              <a:t> in the command window for an introduction to LabVIEW </a:t>
            </a:r>
            <a:r>
              <a:rPr lang="en-US" dirty="0" err="1" smtClean="0">
                <a:cs typeface="Times New Roman" pitchFamily="18" charset="0"/>
              </a:rPr>
              <a:t>MathScript</a:t>
            </a:r>
            <a:r>
              <a:rPr lang="en-US" dirty="0" smtClean="0">
                <a:cs typeface="Times New Roman" pitchFamily="18" charset="0"/>
              </a:rPr>
              <a:t> help. Typing </a:t>
            </a:r>
            <a:r>
              <a:rPr lang="en-US" b="1" dirty="0" smtClean="0">
                <a:cs typeface="Times New Roman" pitchFamily="18" charset="0"/>
              </a:rPr>
              <a:t>Help</a:t>
            </a:r>
            <a:r>
              <a:rPr lang="en-US" dirty="0" smtClean="0">
                <a:cs typeface="Times New Roman" pitchFamily="18" charset="0"/>
              </a:rPr>
              <a:t> followed by a </a:t>
            </a:r>
            <a:r>
              <a:rPr lang="en-US" b="1" dirty="0" smtClean="0">
                <a:cs typeface="Times New Roman" pitchFamily="18" charset="0"/>
              </a:rPr>
              <a:t>function</a:t>
            </a:r>
            <a:r>
              <a:rPr lang="en-US" dirty="0" smtClean="0">
                <a:cs typeface="Times New Roman" pitchFamily="18" charset="0"/>
              </a:rPr>
              <a:t> will display help specific to that function.</a:t>
            </a:r>
          </a:p>
          <a:p>
            <a:pPr>
              <a:spcBef>
                <a:spcPts val="385"/>
              </a:spcBef>
              <a:spcAft>
                <a:spcPts val="0"/>
              </a:spcAft>
              <a:tabLst>
                <a:tab pos="228594" algn="l"/>
              </a:tabLst>
            </a:pPr>
            <a:r>
              <a:rPr lang="en-US" b="1" dirty="0" smtClean="0">
                <a:cs typeface="Times New Roman" pitchFamily="18" charset="0"/>
              </a:rPr>
              <a:t>Features of the interactive </a:t>
            </a:r>
            <a:r>
              <a:rPr lang="en-US" b="1" dirty="0" err="1" smtClean="0">
                <a:cs typeface="Times New Roman" pitchFamily="18" charset="0"/>
              </a:rPr>
              <a:t>MathScript</a:t>
            </a:r>
            <a:r>
              <a:rPr lang="en-US" b="1" dirty="0" smtClean="0">
                <a:cs typeface="Times New Roman" pitchFamily="18" charset="0"/>
              </a:rPr>
              <a:t> window</a:t>
            </a:r>
          </a:p>
          <a:p>
            <a:pPr marL="219845" lvl="1" indent="-222245">
              <a:spcBef>
                <a:spcPts val="385"/>
              </a:spcBef>
              <a:spcAft>
                <a:spcPts val="0"/>
              </a:spcAft>
              <a:buFontTx/>
              <a:buChar char="•"/>
              <a:tabLst>
                <a:tab pos="228594" algn="l"/>
              </a:tabLst>
            </a:pPr>
            <a:r>
              <a:rPr lang="en-US" dirty="0" smtClean="0">
                <a:cs typeface="Times New Roman" pitchFamily="18" charset="0"/>
              </a:rPr>
              <a:t>Prototype equations and formulas through the Command Window</a:t>
            </a:r>
          </a:p>
          <a:p>
            <a:pPr marL="219845" lvl="1" indent="-222245">
              <a:spcBef>
                <a:spcPts val="385"/>
              </a:spcBef>
              <a:spcAft>
                <a:spcPts val="0"/>
              </a:spcAft>
              <a:buFontTx/>
              <a:buChar char="•"/>
              <a:tabLst>
                <a:tab pos="228594" algn="l"/>
              </a:tabLst>
            </a:pPr>
            <a:r>
              <a:rPr lang="en-US" dirty="0" smtClean="0">
                <a:cs typeface="Times New Roman" pitchFamily="18" charset="0"/>
              </a:rPr>
              <a:t>Easily access function help by typing </a:t>
            </a:r>
            <a:r>
              <a:rPr lang="en-US" b="1" dirty="0" smtClean="0">
                <a:cs typeface="Times New Roman" pitchFamily="18" charset="0"/>
              </a:rPr>
              <a:t>Help &lt;function&gt;</a:t>
            </a:r>
            <a:r>
              <a:rPr lang="en-US" dirty="0" smtClean="0">
                <a:cs typeface="Times New Roman" pitchFamily="18" charset="0"/>
              </a:rPr>
              <a:t> in the Command Window</a:t>
            </a:r>
          </a:p>
          <a:p>
            <a:pPr marL="219845" lvl="1" indent="-222245">
              <a:spcBef>
                <a:spcPts val="385"/>
              </a:spcBef>
              <a:spcAft>
                <a:spcPts val="0"/>
              </a:spcAft>
              <a:buFontTx/>
              <a:buChar char="•"/>
              <a:tabLst>
                <a:tab pos="228594" algn="l"/>
              </a:tabLst>
            </a:pPr>
            <a:r>
              <a:rPr lang="en-US" dirty="0" smtClean="0">
                <a:cs typeface="Times New Roman" pitchFamily="18" charset="0"/>
              </a:rPr>
              <a:t>Select a variable to display its data in the preview pane and listen to the result</a:t>
            </a:r>
          </a:p>
          <a:p>
            <a:pPr marL="219845" lvl="1" indent="-222245">
              <a:spcBef>
                <a:spcPts val="385"/>
              </a:spcBef>
              <a:spcAft>
                <a:spcPts val="0"/>
              </a:spcAft>
              <a:buFontTx/>
              <a:buChar char="•"/>
              <a:tabLst>
                <a:tab pos="228594" algn="l"/>
              </a:tabLst>
            </a:pPr>
            <a:r>
              <a:rPr lang="en-US" dirty="0" smtClean="0">
                <a:cs typeface="Times New Roman" pitchFamily="18" charset="0"/>
              </a:rPr>
              <a:t>Write, save, load, and run </a:t>
            </a:r>
            <a:r>
              <a:rPr lang="en-US" sz="1000" dirty="0" smtClean="0">
                <a:latin typeface="Courier New" pitchFamily="49" charset="0"/>
                <a:cs typeface="Courier New" pitchFamily="49" charset="0"/>
              </a:rPr>
              <a:t>.m</a:t>
            </a:r>
            <a:r>
              <a:rPr lang="en-US" dirty="0" smtClean="0">
                <a:cs typeface="Times New Roman" pitchFamily="18" charset="0"/>
              </a:rPr>
              <a:t> files using the Script tab</a:t>
            </a:r>
          </a:p>
          <a:p>
            <a:pPr marL="219845" lvl="1" indent="-222245">
              <a:spcBef>
                <a:spcPts val="385"/>
              </a:spcBef>
              <a:spcAft>
                <a:spcPts val="0"/>
              </a:spcAft>
              <a:buFontTx/>
              <a:buChar char="•"/>
              <a:tabLst>
                <a:tab pos="228594" algn="l"/>
              </a:tabLst>
            </a:pPr>
            <a:r>
              <a:rPr lang="en-US" dirty="0" smtClean="0">
                <a:cs typeface="Times New Roman" pitchFamily="18" charset="0"/>
              </a:rPr>
              <a:t>Share data between the </a:t>
            </a:r>
            <a:r>
              <a:rPr lang="en-US" dirty="0" err="1" smtClean="0">
                <a:cs typeface="Times New Roman" pitchFamily="18" charset="0"/>
              </a:rPr>
              <a:t>MathScript</a:t>
            </a:r>
            <a:r>
              <a:rPr lang="en-US" dirty="0" smtClean="0">
                <a:cs typeface="Times New Roman" pitchFamily="18" charset="0"/>
              </a:rPr>
              <a:t> Node and the </a:t>
            </a:r>
            <a:r>
              <a:rPr lang="en-US" dirty="0" err="1" smtClean="0">
                <a:cs typeface="Times New Roman" pitchFamily="18" charset="0"/>
              </a:rPr>
              <a:t>MathScript</a:t>
            </a:r>
            <a:r>
              <a:rPr lang="en-US" dirty="0" smtClean="0">
                <a:cs typeface="Times New Roman" pitchFamily="18" charset="0"/>
              </a:rPr>
              <a:t> window using global variables</a:t>
            </a:r>
          </a:p>
          <a:p>
            <a:pPr marL="219845" lvl="1" indent="-222245">
              <a:spcBef>
                <a:spcPts val="385"/>
              </a:spcBef>
              <a:spcAft>
                <a:spcPts val="0"/>
              </a:spcAft>
              <a:buFontTx/>
              <a:buChar char="•"/>
              <a:tabLst>
                <a:tab pos="228594" algn="l"/>
              </a:tabLst>
            </a:pPr>
            <a:r>
              <a:rPr lang="en-US" dirty="0" smtClean="0">
                <a:cs typeface="Times New Roman" pitchFamily="18" charset="0"/>
              </a:rPr>
              <a:t>Take advantage of advanced plotting features and image export features</a:t>
            </a:r>
          </a:p>
          <a:p>
            <a:pPr>
              <a:spcBef>
                <a:spcPct val="0"/>
              </a:spcBef>
              <a:tabLst>
                <a:tab pos="228594" algn="l"/>
              </a:tabLst>
            </a:pPr>
            <a:r>
              <a:rPr lang="en-US" dirty="0" smtClean="0">
                <a:latin typeface="Times" pitchFamily="18" charset="0"/>
              </a:rPr>
              <a:t> </a:t>
            </a:r>
          </a:p>
          <a:p>
            <a:pPr>
              <a:spcBef>
                <a:spcPct val="0"/>
              </a:spcBef>
              <a:tabLst>
                <a:tab pos="228594" algn="l"/>
              </a:tabLst>
            </a:pPr>
            <a:endParaRPr lang="en-US" dirty="0" smtClean="0">
              <a:latin typeface="Times" pitchFamily="18"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body" idx="1"/>
          </p:nvPr>
        </p:nvSpPr>
        <p:spPr>
          <a:xfrm>
            <a:off x="931863" y="593725"/>
            <a:ext cx="5133975" cy="7981950"/>
          </a:xfrm>
          <a:ln/>
        </p:spPr>
        <p:txBody>
          <a:bodyPr/>
          <a:lstStyle/>
          <a:p>
            <a:pPr marL="228594" indent="-228594">
              <a:defRPr/>
            </a:pPr>
            <a:r>
              <a:rPr lang="en-US" sz="1300" b="1" dirty="0" smtClean="0">
                <a:latin typeface="Arial Narrow" pitchFamily="34" charset="0"/>
              </a:rPr>
              <a:t>Exercise 4.2 – MathScript (Tracks A, B, and C)</a:t>
            </a:r>
            <a:endParaRPr lang="en-US" sz="1300" dirty="0" smtClean="0">
              <a:latin typeface="Arial Narrow" pitchFamily="34" charset="0"/>
            </a:endParaRPr>
          </a:p>
          <a:p>
            <a:pPr marL="228594" indent="-228594">
              <a:defRPr/>
            </a:pPr>
            <a:endParaRPr lang="en-US" dirty="0" smtClean="0">
              <a:latin typeface="Times" pitchFamily="18" charset="0"/>
            </a:endParaRPr>
          </a:p>
          <a:p>
            <a:pPr>
              <a:defRPr/>
            </a:pPr>
            <a:r>
              <a:rPr lang="en-US" dirty="0" smtClean="0">
                <a:cs typeface="Times New Roman" pitchFamily="18" charset="0"/>
              </a:rPr>
              <a:t>Create a VI that uses the LabVIEW </a:t>
            </a:r>
            <a:r>
              <a:rPr lang="en-US" dirty="0" err="1" smtClean="0">
                <a:cs typeface="Times New Roman" pitchFamily="18" charset="0"/>
              </a:rPr>
              <a:t>MathScript</a:t>
            </a:r>
            <a:r>
              <a:rPr lang="en-US" dirty="0" smtClean="0">
                <a:cs typeface="Times New Roman" pitchFamily="18" charset="0"/>
              </a:rPr>
              <a:t> Node to alter your simulated signal and graph it. Use the interactive LabVIEW </a:t>
            </a:r>
            <a:r>
              <a:rPr lang="en-US" dirty="0" err="1" smtClean="0">
                <a:cs typeface="Times New Roman" pitchFamily="18" charset="0"/>
              </a:rPr>
              <a:t>MathScript</a:t>
            </a:r>
            <a:r>
              <a:rPr lang="en-US" dirty="0" smtClean="0">
                <a:cs typeface="Times New Roman" pitchFamily="18" charset="0"/>
              </a:rPr>
              <a:t> window to view and alter the data and then load the script you have created back into the LabVIEW </a:t>
            </a:r>
            <a:r>
              <a:rPr lang="en-US" dirty="0" err="1" smtClean="0">
                <a:cs typeface="Times New Roman" pitchFamily="18" charset="0"/>
              </a:rPr>
              <a:t>MathScript</a:t>
            </a:r>
            <a:r>
              <a:rPr lang="en-US" dirty="0" smtClean="0">
                <a:cs typeface="Times New Roman" pitchFamily="18" charset="0"/>
              </a:rPr>
              <a:t> Node.</a:t>
            </a:r>
          </a:p>
          <a:p>
            <a:pPr marL="219845" indent="-219845">
              <a:buFontTx/>
              <a:buAutoNum type="arabicPeriod"/>
              <a:defRPr/>
            </a:pPr>
            <a:r>
              <a:rPr lang="en-US" dirty="0" smtClean="0">
                <a:cs typeface="Times New Roman" pitchFamily="18" charset="0"/>
              </a:rPr>
              <a:t>Open Exercise 3.1 – Manual Analysis.vi.</a:t>
            </a:r>
          </a:p>
          <a:p>
            <a:pPr marL="219845" indent="-219845">
              <a:buFontTx/>
              <a:buAutoNum type="arabicPeriod"/>
              <a:defRPr/>
            </a:pPr>
            <a:r>
              <a:rPr lang="en-US" dirty="0" smtClean="0">
                <a:cs typeface="Times New Roman" pitchFamily="18" charset="0"/>
              </a:rPr>
              <a:t>Save the VI as </a:t>
            </a:r>
            <a:r>
              <a:rPr lang="en-US" sz="1000" dirty="0" smtClean="0">
                <a:latin typeface="Courier New" pitchFamily="49" charset="0"/>
                <a:cs typeface="Courier New" pitchFamily="49" charset="0"/>
              </a:rPr>
              <a:t>Exercise 4.2 – MathScript.vi</a:t>
            </a:r>
            <a:r>
              <a:rPr lang="en-US" dirty="0" smtClean="0">
                <a:cs typeface="Times New Roman" pitchFamily="18" charset="0"/>
              </a:rPr>
              <a:t>.</a:t>
            </a:r>
          </a:p>
          <a:p>
            <a:pPr marL="219845" indent="-219845">
              <a:buFontTx/>
              <a:buAutoNum type="arabicPeriod"/>
              <a:defRPr/>
            </a:pPr>
            <a:r>
              <a:rPr lang="en-US" dirty="0" smtClean="0">
                <a:cs typeface="Times New Roman" pitchFamily="18" charset="0"/>
              </a:rPr>
              <a:t>Go to the block diagram and delete the wire connecting the Simulate Signal VI to the Waveform Graph.</a:t>
            </a:r>
          </a:p>
          <a:p>
            <a:pPr marL="219845" indent="-219845">
              <a:buFontTx/>
              <a:buAutoNum type="arabicPeriod"/>
              <a:defRPr/>
            </a:pPr>
            <a:r>
              <a:rPr lang="en-US" dirty="0" smtClean="0">
                <a:cs typeface="Times New Roman" pitchFamily="18" charset="0"/>
              </a:rPr>
              <a:t>Place down a LabVIEW </a:t>
            </a:r>
            <a:r>
              <a:rPr lang="en-US" dirty="0" err="1" smtClean="0">
                <a:cs typeface="Times New Roman" pitchFamily="18" charset="0"/>
              </a:rPr>
              <a:t>MathScript</a:t>
            </a:r>
            <a:r>
              <a:rPr lang="en-US" dirty="0" smtClean="0">
                <a:cs typeface="Times New Roman" pitchFamily="18" charset="0"/>
              </a:rPr>
              <a:t> Node (</a:t>
            </a:r>
            <a:r>
              <a:rPr lang="en-US" b="1" dirty="0" err="1" smtClean="0">
                <a:cs typeface="Times New Roman" pitchFamily="18" charset="0"/>
              </a:rPr>
              <a:t>Programming»Structures</a:t>
            </a:r>
            <a:r>
              <a:rPr lang="en-US" b="1" dirty="0" smtClean="0">
                <a:cs typeface="Times New Roman" pitchFamily="18" charset="0"/>
              </a:rPr>
              <a:t>»</a:t>
            </a:r>
            <a:br>
              <a:rPr lang="en-US" b="1" dirty="0" smtClean="0">
                <a:cs typeface="Times New Roman" pitchFamily="18" charset="0"/>
              </a:rPr>
            </a:br>
            <a:r>
              <a:rPr lang="en-US" b="1" dirty="0" err="1" smtClean="0">
                <a:cs typeface="Times New Roman" pitchFamily="18" charset="0"/>
              </a:rPr>
              <a:t>MathScript</a:t>
            </a:r>
            <a:r>
              <a:rPr lang="en-US" b="1" dirty="0" smtClean="0">
                <a:cs typeface="Times New Roman" pitchFamily="18" charset="0"/>
              </a:rPr>
              <a:t> </a:t>
            </a:r>
            <a:r>
              <a:rPr lang="en-US" b="1" dirty="0" smtClean="0">
                <a:cs typeface="Times New Roman" pitchFamily="18" charset="0"/>
              </a:rPr>
              <a:t>Node</a:t>
            </a:r>
            <a:r>
              <a:rPr lang="en-US" dirty="0" smtClean="0">
                <a:cs typeface="Times New Roman" pitchFamily="18" charset="0"/>
              </a:rPr>
              <a:t>).</a:t>
            </a:r>
          </a:p>
          <a:p>
            <a:pPr marL="219845" indent="-219845">
              <a:buFontTx/>
              <a:buAutoNum type="arabicPeriod"/>
              <a:defRPr/>
            </a:pPr>
            <a:r>
              <a:rPr lang="en-US" dirty="0" smtClean="0">
                <a:cs typeface="Times New Roman" pitchFamily="18" charset="0"/>
              </a:rPr>
              <a:t>Right-click on the left border of the LabVIEW MathScript Node and select </a:t>
            </a:r>
            <a:r>
              <a:rPr lang="en-US" b="1" dirty="0" smtClean="0">
                <a:cs typeface="Times New Roman" pitchFamily="18" charset="0"/>
              </a:rPr>
              <a:t>Add Input</a:t>
            </a:r>
            <a:r>
              <a:rPr lang="en-US" dirty="0" smtClean="0">
                <a:cs typeface="Times New Roman" pitchFamily="18" charset="0"/>
              </a:rPr>
              <a:t>. Name this input </a:t>
            </a:r>
            <a:r>
              <a:rPr lang="en-US" sz="1000" dirty="0" smtClean="0">
                <a:latin typeface="Courier New" pitchFamily="49" charset="0"/>
                <a:cs typeface="Courier New" pitchFamily="49" charset="0"/>
              </a:rPr>
              <a:t>In</a:t>
            </a:r>
            <a:r>
              <a:rPr lang="en-US" dirty="0" smtClean="0">
                <a:cs typeface="Times New Roman" pitchFamily="18" charset="0"/>
              </a:rPr>
              <a:t> by typing while the input node is highlighted black.</a:t>
            </a:r>
          </a:p>
          <a:p>
            <a:pPr marL="219845" indent="-219845">
              <a:buFontTx/>
              <a:buAutoNum type="arabicPeriod"/>
              <a:defRPr/>
            </a:pPr>
            <a:r>
              <a:rPr lang="en-US" dirty="0" smtClean="0">
                <a:cs typeface="Times New Roman" pitchFamily="18" charset="0"/>
              </a:rPr>
              <a:t>Convert the Dynamic Data Type output of the Simulate Signals VI to a 1D array of scalars to input to the LabVIEW </a:t>
            </a:r>
            <a:r>
              <a:rPr lang="en-US" dirty="0" err="1" smtClean="0">
                <a:cs typeface="Times New Roman" pitchFamily="18" charset="0"/>
              </a:rPr>
              <a:t>MathScript</a:t>
            </a:r>
            <a:r>
              <a:rPr lang="en-US" dirty="0" smtClean="0">
                <a:cs typeface="Times New Roman" pitchFamily="18" charset="0"/>
              </a:rPr>
              <a:t> Node. Place a Convert from Dynamic Data Express VI on the block diagram (</a:t>
            </a:r>
            <a:r>
              <a:rPr lang="en-US" b="1" dirty="0" err="1" smtClean="0">
                <a:cs typeface="Times New Roman" pitchFamily="18" charset="0"/>
              </a:rPr>
              <a:t>Express</a:t>
            </a:r>
            <a:r>
              <a:rPr lang="en-US" dirty="0" err="1" smtClean="0">
                <a:cs typeface="Times New Roman" pitchFamily="18" charset="0"/>
              </a:rPr>
              <a:t>»</a:t>
            </a:r>
            <a:r>
              <a:rPr lang="en-US" b="1" dirty="0" err="1" smtClean="0">
                <a:cs typeface="Times New Roman" pitchFamily="18" charset="0"/>
              </a:rPr>
              <a:t>Signal</a:t>
            </a:r>
            <a:r>
              <a:rPr lang="en-US" b="1" dirty="0" smtClean="0">
                <a:cs typeface="Times New Roman" pitchFamily="18" charset="0"/>
              </a:rPr>
              <a:t> </a:t>
            </a:r>
            <a:r>
              <a:rPr lang="en-US" b="1" dirty="0" err="1" smtClean="0">
                <a:cs typeface="Times New Roman" pitchFamily="18" charset="0"/>
              </a:rPr>
              <a:t>Manipulation»Convert</a:t>
            </a:r>
            <a:r>
              <a:rPr lang="en-US" b="1" dirty="0" smtClean="0">
                <a:cs typeface="Times New Roman" pitchFamily="18" charset="0"/>
              </a:rPr>
              <a:t> from Dynamic Data</a:t>
            </a:r>
            <a:r>
              <a:rPr lang="en-US" dirty="0" smtClean="0">
                <a:cs typeface="Times New Roman" pitchFamily="18" charset="0"/>
              </a:rPr>
              <a:t>). By default, the VI is configured correctly, so click </a:t>
            </a:r>
            <a:r>
              <a:rPr lang="en-US" b="1" dirty="0" smtClean="0">
                <a:cs typeface="Times New Roman" pitchFamily="18" charset="0"/>
              </a:rPr>
              <a:t>OK</a:t>
            </a:r>
            <a:r>
              <a:rPr lang="en-US" dirty="0" smtClean="0">
                <a:cs typeface="Times New Roman" pitchFamily="18" charset="0"/>
              </a:rPr>
              <a:t> in the configuration window.</a:t>
            </a:r>
          </a:p>
          <a:p>
            <a:pPr marL="219845" indent="-219845">
              <a:buFontTx/>
              <a:buAutoNum type="arabicPeriod"/>
              <a:defRPr/>
            </a:pPr>
            <a:endParaRPr lang="en-US" dirty="0" smtClean="0">
              <a:cs typeface="Times New Roman" pitchFamily="18" charset="0"/>
            </a:endParaRPr>
          </a:p>
          <a:p>
            <a:pPr marL="219845" indent="-219845">
              <a:buFontTx/>
              <a:buAutoNum type="arabicPeriod"/>
              <a:defRPr/>
            </a:pPr>
            <a:r>
              <a:rPr lang="en-US" dirty="0" smtClean="0">
                <a:cs typeface="Times New Roman" pitchFamily="18" charset="0"/>
              </a:rPr>
              <a:t>Wire the “Sine” output of the Simulate Signal VI to the “Dynamic Data” input of the Convert from Dynamic Data VI.</a:t>
            </a:r>
          </a:p>
          <a:p>
            <a:pPr marL="219845" indent="-219845">
              <a:buFontTx/>
              <a:buAutoNum type="arabicPeriod" startAt="8"/>
              <a:defRPr/>
            </a:pPr>
            <a:r>
              <a:rPr lang="en-US" dirty="0" smtClean="0">
                <a:cs typeface="Times New Roman" pitchFamily="18" charset="0"/>
              </a:rPr>
              <a:t>Wire the “Array” output of the Convert from Dynamic Data Express VI to the “In” node on the LabVIEW </a:t>
            </a:r>
            <a:r>
              <a:rPr lang="en-US" dirty="0" err="1" smtClean="0">
                <a:cs typeface="Times New Roman" pitchFamily="18" charset="0"/>
              </a:rPr>
              <a:t>MathScript</a:t>
            </a:r>
            <a:r>
              <a:rPr lang="en-US" dirty="0" smtClean="0">
                <a:cs typeface="Times New Roman" pitchFamily="18" charset="0"/>
              </a:rPr>
              <a:t> Node. </a:t>
            </a:r>
          </a:p>
          <a:p>
            <a:pPr marL="219845" indent="-219845">
              <a:buFontTx/>
              <a:buAutoNum type="arabicPeriod" startAt="8"/>
              <a:defRPr/>
            </a:pPr>
            <a:r>
              <a:rPr lang="en-US" dirty="0" smtClean="0">
                <a:cs typeface="Times New Roman" pitchFamily="18" charset="0"/>
              </a:rPr>
              <a:t>To use the data from the Simulate Signal VI in the interactive LabVIEW </a:t>
            </a:r>
            <a:r>
              <a:rPr lang="en-US" dirty="0" err="1" smtClean="0">
                <a:cs typeface="Times New Roman" pitchFamily="18" charset="0"/>
              </a:rPr>
              <a:t>MathScript</a:t>
            </a:r>
            <a:r>
              <a:rPr lang="en-US" dirty="0" smtClean="0">
                <a:cs typeface="Times New Roman" pitchFamily="18" charset="0"/>
              </a:rPr>
              <a:t> window, declare the input variable as a global variable. Inside the LabVIEW </a:t>
            </a:r>
            <a:r>
              <a:rPr lang="en-US" dirty="0" err="1" smtClean="0">
                <a:cs typeface="Times New Roman" pitchFamily="18" charset="0"/>
              </a:rPr>
              <a:t>MathScript</a:t>
            </a:r>
            <a:r>
              <a:rPr lang="en-US" dirty="0" smtClean="0">
                <a:cs typeface="Times New Roman" pitchFamily="18" charset="0"/>
              </a:rPr>
              <a:t> Node, type </a:t>
            </a:r>
            <a:r>
              <a:rPr lang="en-US" sz="1000" dirty="0" smtClean="0">
                <a:latin typeface="Courier New" pitchFamily="49" charset="0"/>
                <a:cs typeface="Courier New" pitchFamily="49" charset="0"/>
              </a:rPr>
              <a:t>global In;</a:t>
            </a:r>
            <a:r>
              <a:rPr lang="en-US" dirty="0" smtClean="0">
                <a:cs typeface="Times New Roman" pitchFamily="18" charset="0"/>
              </a:rPr>
              <a:t>. </a:t>
            </a:r>
            <a:r>
              <a:rPr lang="en-US" b="1" dirty="0" smtClean="0">
                <a:cs typeface="Times New Roman" pitchFamily="18" charset="0"/>
              </a:rPr>
              <a:t>Note</a:t>
            </a:r>
            <a:r>
              <a:rPr lang="en-US" dirty="0" smtClean="0">
                <a:cs typeface="Times New Roman" pitchFamily="18" charset="0"/>
              </a:rPr>
              <a:t>: Do not forget the </a:t>
            </a:r>
            <a:r>
              <a:rPr lang="en-US" sz="1000" dirty="0" smtClean="0">
                <a:latin typeface="Courier New" pitchFamily="49" charset="0"/>
                <a:cs typeface="Courier New" pitchFamily="49" charset="0"/>
              </a:rPr>
              <a:t>;</a:t>
            </a:r>
            <a:r>
              <a:rPr lang="en-US" dirty="0" smtClean="0">
                <a:cs typeface="Times New Roman" pitchFamily="18" charset="0"/>
              </a:rPr>
              <a:t> or the LabVIEW </a:t>
            </a:r>
            <a:r>
              <a:rPr lang="en-US" dirty="0" err="1" smtClean="0">
                <a:cs typeface="Times New Roman" pitchFamily="18" charset="0"/>
              </a:rPr>
              <a:t>MathScript</a:t>
            </a:r>
            <a:r>
              <a:rPr lang="en-US" dirty="0" smtClean="0">
                <a:cs typeface="Times New Roman" pitchFamily="18" charset="0"/>
              </a:rPr>
              <a:t> Node stops operations immediately.</a:t>
            </a:r>
          </a:p>
          <a:p>
            <a:pPr marL="219845" indent="-219845">
              <a:buFontTx/>
              <a:buAutoNum type="arabicPeriod" startAt="8"/>
              <a:defRPr/>
            </a:pPr>
            <a:r>
              <a:rPr lang="en-US" dirty="0" smtClean="0">
                <a:cs typeface="Times New Roman" pitchFamily="18" charset="0"/>
              </a:rPr>
              <a:t>Return to the front panel and increase the frequency to be between 50 and 100. Run the VI.</a:t>
            </a:r>
          </a:p>
          <a:p>
            <a:pPr marL="219845" indent="-219845">
              <a:buFontTx/>
              <a:buAutoNum type="arabicPeriod" startAt="8"/>
              <a:defRPr/>
            </a:pPr>
            <a:r>
              <a:rPr lang="en-US" dirty="0" smtClean="0">
                <a:cs typeface="Times New Roman" pitchFamily="18" charset="0"/>
              </a:rPr>
              <a:t>Open the interactive LabVIEW </a:t>
            </a:r>
            <a:r>
              <a:rPr lang="en-US" dirty="0" err="1" smtClean="0">
                <a:cs typeface="Times New Roman" pitchFamily="18" charset="0"/>
              </a:rPr>
              <a:t>MathScript</a:t>
            </a:r>
            <a:r>
              <a:rPr lang="en-US" dirty="0" smtClean="0">
                <a:cs typeface="Times New Roman" pitchFamily="18" charset="0"/>
              </a:rPr>
              <a:t> window (</a:t>
            </a:r>
            <a:r>
              <a:rPr lang="en-US" b="1" dirty="0" err="1" smtClean="0">
                <a:cs typeface="Times New Roman" pitchFamily="18" charset="0"/>
              </a:rPr>
              <a:t>Tools</a:t>
            </a:r>
            <a:r>
              <a:rPr lang="en-US" dirty="0" err="1" smtClean="0">
                <a:cs typeface="Times New Roman" pitchFamily="18" charset="0"/>
              </a:rPr>
              <a:t>»</a:t>
            </a:r>
            <a:r>
              <a:rPr lang="en-US" b="1" dirty="0" err="1" smtClean="0">
                <a:cs typeface="Times New Roman" pitchFamily="18" charset="0"/>
              </a:rPr>
              <a:t>MathScript</a:t>
            </a:r>
            <a:r>
              <a:rPr lang="en-US" b="1" dirty="0" smtClean="0">
                <a:cs typeface="Times New Roman" pitchFamily="18" charset="0"/>
              </a:rPr>
              <a:t> Window…</a:t>
            </a:r>
            <a:r>
              <a:rPr lang="en-US" dirty="0" smtClean="0">
                <a:cs typeface="Times New Roman" pitchFamily="18" charset="0"/>
              </a:rPr>
              <a:t>).</a:t>
            </a:r>
          </a:p>
          <a:p>
            <a:pPr marL="219845" indent="-219845">
              <a:buFontTx/>
              <a:buAutoNum type="arabicPeriod" startAt="8"/>
              <a:defRPr/>
            </a:pPr>
            <a:r>
              <a:rPr lang="en-US" dirty="0" smtClean="0">
                <a:cs typeface="Times New Roman" pitchFamily="18" charset="0"/>
              </a:rPr>
              <a:t>In the </a:t>
            </a:r>
            <a:r>
              <a:rPr lang="en-US" dirty="0" err="1" smtClean="0">
                <a:cs typeface="Times New Roman" pitchFamily="18" charset="0"/>
              </a:rPr>
              <a:t>MathScript</a:t>
            </a:r>
            <a:r>
              <a:rPr lang="en-US" dirty="0" smtClean="0">
                <a:cs typeface="Times New Roman" pitchFamily="18" charset="0"/>
              </a:rPr>
              <a:t> window, you can use the Command Window to enter the command that you wish to compute. In the Command Window, type “global In” and press </a:t>
            </a:r>
            <a:r>
              <a:rPr lang="en-US" b="1" dirty="0" smtClean="0">
                <a:cs typeface="Times New Roman" pitchFamily="18" charset="0"/>
              </a:rPr>
              <a:t>Enter</a:t>
            </a:r>
            <a:r>
              <a:rPr lang="en-US" dirty="0" smtClean="0">
                <a:cs typeface="Times New Roman" pitchFamily="18" charset="0"/>
              </a:rPr>
              <a:t>. By doing this, you can see the data passed to the variable “In” on the LabVIEW </a:t>
            </a:r>
            <a:r>
              <a:rPr lang="en-US" dirty="0" err="1" smtClean="0">
                <a:cs typeface="Times New Roman" pitchFamily="18" charset="0"/>
              </a:rPr>
              <a:t>MathScript</a:t>
            </a:r>
            <a:r>
              <a:rPr lang="en-US" dirty="0" smtClean="0">
                <a:cs typeface="Times New Roman" pitchFamily="18" charset="0"/>
              </a:rPr>
              <a:t> Node.</a:t>
            </a:r>
          </a:p>
        </p:txBody>
      </p:sp>
      <p:pic>
        <p:nvPicPr>
          <p:cNvPr id="196611" name="Picture 3"/>
          <p:cNvPicPr>
            <a:picLocks noChangeAspect="1" noChangeArrowheads="1"/>
          </p:cNvPicPr>
          <p:nvPr/>
        </p:nvPicPr>
        <p:blipFill>
          <a:blip r:embed="rId3"/>
          <a:srcRect/>
          <a:stretch>
            <a:fillRect/>
          </a:stretch>
        </p:blipFill>
        <p:spPr bwMode="auto">
          <a:xfrm>
            <a:off x="2927350" y="4079875"/>
            <a:ext cx="319088" cy="174625"/>
          </a:xfrm>
          <a:prstGeom prst="rect">
            <a:avLst/>
          </a:prstGeom>
          <a:noFill/>
          <a:ln w="12700" algn="ctr">
            <a:noFill/>
            <a:miter lim="800000"/>
            <a:headEnd/>
            <a:tailEnd/>
          </a:ln>
        </p:spPr>
      </p:pic>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body" idx="1"/>
          </p:nvPr>
        </p:nvSpPr>
        <p:spPr>
          <a:xfrm>
            <a:off x="677863" y="593725"/>
            <a:ext cx="5564187" cy="7981950"/>
          </a:xfrm>
          <a:noFill/>
          <a:ln/>
        </p:spPr>
        <p:txBody>
          <a:bodyPr/>
          <a:lstStyle/>
          <a:p>
            <a:pPr marL="219845" indent="-219845">
              <a:buFont typeface="+mj-lt"/>
              <a:buAutoNum type="arabicPeriod" startAt="13"/>
            </a:pPr>
            <a:r>
              <a:rPr lang="en-US" dirty="0" smtClean="0">
                <a:cs typeface="Times New Roman" pitchFamily="18" charset="0"/>
              </a:rPr>
              <a:t>Notice that all declared variables in the script along with their dimensions and type are listed on the Variables tab. To display the graphed data, click once on the variable </a:t>
            </a:r>
            <a:r>
              <a:rPr lang="en-US" b="1" dirty="0" smtClean="0">
                <a:cs typeface="Times New Roman" pitchFamily="18" charset="0"/>
              </a:rPr>
              <a:t>In</a:t>
            </a:r>
            <a:r>
              <a:rPr lang="en-US" dirty="0" smtClean="0">
                <a:cs typeface="Times New Roman" pitchFamily="18" charset="0"/>
              </a:rPr>
              <a:t> and change the pull-down menu below from “Numeric” to “Graph.”</a:t>
            </a: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buFont typeface="Calibri" pitchFamily="34" charset="0"/>
              <a:buAutoNum type="arabicPeriod" startAt="13"/>
            </a:pPr>
            <a:endParaRPr lang="en-US" dirty="0" smtClean="0">
              <a:cs typeface="Times New Roman" pitchFamily="18" charset="0"/>
            </a:endParaRPr>
          </a:p>
          <a:p>
            <a:pPr marL="219845" indent="-219845"/>
            <a:endParaRPr lang="en-US" dirty="0" smtClean="0">
              <a:cs typeface="Times New Roman" pitchFamily="18" charset="0"/>
            </a:endParaRPr>
          </a:p>
          <a:p>
            <a:pPr marL="219845" indent="-219845">
              <a:buFont typeface="+mj-lt"/>
              <a:buAutoNum type="arabicPeriod" startAt="14"/>
            </a:pPr>
            <a:r>
              <a:rPr lang="en-US" dirty="0" smtClean="0">
                <a:cs typeface="Times New Roman" pitchFamily="18" charset="0"/>
              </a:rPr>
              <a:t>Use the Graph palette to zoom in on your data.</a:t>
            </a: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endParaRPr lang="en-US" dirty="0" smtClean="0">
              <a:cs typeface="Times New Roman" pitchFamily="18" charset="0"/>
            </a:endParaRPr>
          </a:p>
          <a:p>
            <a:pPr marL="219845" indent="-219845">
              <a:buFont typeface="Calibri" pitchFamily="34" charset="0"/>
              <a:buAutoNum type="arabicPeriod" startAt="14"/>
            </a:pPr>
            <a:r>
              <a:rPr lang="en-US" dirty="0" smtClean="0">
                <a:cs typeface="Times New Roman" pitchFamily="18" charset="0"/>
              </a:rPr>
              <a:t>Right-click on </a:t>
            </a:r>
            <a:r>
              <a:rPr lang="en-US" b="1" dirty="0" smtClean="0">
                <a:cs typeface="Times New Roman" pitchFamily="18" charset="0"/>
              </a:rPr>
              <a:t>Cursor 1</a:t>
            </a:r>
            <a:r>
              <a:rPr lang="en-US" dirty="0" smtClean="0">
                <a:cs typeface="Times New Roman" pitchFamily="18" charset="0"/>
              </a:rPr>
              <a:t> and choose </a:t>
            </a:r>
            <a:r>
              <a:rPr lang="en-US" b="1" dirty="0" smtClean="0">
                <a:cs typeface="Times New Roman" pitchFamily="18" charset="0"/>
              </a:rPr>
              <a:t>Bring to Center</a:t>
            </a:r>
            <a:r>
              <a:rPr lang="en-US" dirty="0" smtClean="0">
                <a:cs typeface="Times New Roman" pitchFamily="18" charset="0"/>
              </a:rPr>
              <a:t>. What does this do? </a:t>
            </a:r>
          </a:p>
          <a:p>
            <a:pPr marL="219845" indent="-219845">
              <a:buFont typeface="Calibri" pitchFamily="34" charset="0"/>
              <a:buAutoNum type="arabicPeriod" startAt="14"/>
            </a:pPr>
            <a:r>
              <a:rPr lang="en-US" dirty="0" smtClean="0">
                <a:cs typeface="Times New Roman" pitchFamily="18" charset="0"/>
              </a:rPr>
              <a:t>Drag the cursor around. The cursor does not move if you select the zoom option.</a:t>
            </a:r>
          </a:p>
          <a:p>
            <a:pPr marL="219845" indent="-219845">
              <a:buFont typeface="Calibri" pitchFamily="34" charset="0"/>
              <a:buAutoNum type="arabicPeriod" startAt="14"/>
            </a:pPr>
            <a:r>
              <a:rPr lang="en-US" dirty="0" smtClean="0">
                <a:cs typeface="Times New Roman" pitchFamily="18" charset="0"/>
              </a:rPr>
              <a:t>Right-click on the graph and choose </a:t>
            </a:r>
            <a:r>
              <a:rPr lang="en-US" b="1" dirty="0" smtClean="0">
                <a:cs typeface="Times New Roman" pitchFamily="18" charset="0"/>
              </a:rPr>
              <a:t>Undock Window</a:t>
            </a:r>
            <a:r>
              <a:rPr lang="en-US" dirty="0" smtClean="0">
                <a:cs typeface="Times New Roman" pitchFamily="18" charset="0"/>
              </a:rPr>
              <a:t>. What does this do? Close this new window when you are finished.</a:t>
            </a:r>
          </a:p>
        </p:txBody>
      </p:sp>
      <p:pic>
        <p:nvPicPr>
          <p:cNvPr id="197635" name="Picture 3"/>
          <p:cNvPicPr>
            <a:picLocks noChangeAspect="1" noChangeArrowheads="1"/>
          </p:cNvPicPr>
          <p:nvPr/>
        </p:nvPicPr>
        <p:blipFill>
          <a:blip r:embed="rId3"/>
          <a:srcRect/>
          <a:stretch>
            <a:fillRect/>
          </a:stretch>
        </p:blipFill>
        <p:spPr bwMode="auto">
          <a:xfrm>
            <a:off x="1494301" y="4957154"/>
            <a:ext cx="3082858" cy="2192946"/>
          </a:xfrm>
          <a:prstGeom prst="rect">
            <a:avLst/>
          </a:prstGeom>
          <a:noFill/>
          <a:ln w="12700" algn="ctr">
            <a:noFill/>
            <a:miter lim="800000"/>
            <a:headEnd/>
            <a:tailEnd/>
          </a:ln>
        </p:spPr>
      </p:pic>
      <p:pic>
        <p:nvPicPr>
          <p:cNvPr id="197636" name="Picture 4"/>
          <p:cNvPicPr>
            <a:picLocks noChangeAspect="1" noChangeArrowheads="1"/>
          </p:cNvPicPr>
          <p:nvPr/>
        </p:nvPicPr>
        <p:blipFill>
          <a:blip r:embed="rId4"/>
          <a:srcRect/>
          <a:stretch>
            <a:fillRect/>
          </a:stretch>
        </p:blipFill>
        <p:spPr bwMode="auto">
          <a:xfrm>
            <a:off x="1403352" y="1225678"/>
            <a:ext cx="4027156" cy="3199475"/>
          </a:xfrm>
          <a:prstGeom prst="rect">
            <a:avLst/>
          </a:prstGeom>
          <a:noFill/>
          <a:ln w="12700" algn="ctr">
            <a:noFill/>
            <a:miter lim="800000"/>
            <a:headEnd/>
            <a:tailEnd/>
          </a:ln>
        </p:spPr>
      </p:pic>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p:cNvPicPr>
            <a:picLocks noChangeAspect="1" noChangeArrowheads="1"/>
          </p:cNvPicPr>
          <p:nvPr/>
        </p:nvPicPr>
        <p:blipFill>
          <a:blip r:embed="rId3"/>
          <a:srcRect/>
          <a:stretch>
            <a:fillRect/>
          </a:stretch>
        </p:blipFill>
        <p:spPr bwMode="auto">
          <a:xfrm>
            <a:off x="1168005" y="5229225"/>
            <a:ext cx="4310063" cy="3178175"/>
          </a:xfrm>
          <a:prstGeom prst="rect">
            <a:avLst/>
          </a:prstGeom>
          <a:noFill/>
          <a:ln w="12700" algn="ctr">
            <a:noFill/>
            <a:miter lim="800000"/>
            <a:headEnd/>
            <a:tailEnd/>
          </a:ln>
        </p:spPr>
      </p:pic>
      <p:sp>
        <p:nvSpPr>
          <p:cNvPr id="198659" name="Rectangle 3"/>
          <p:cNvSpPr>
            <a:spLocks noGrp="1" noChangeArrowheads="1"/>
          </p:cNvSpPr>
          <p:nvPr>
            <p:ph type="body" idx="1"/>
          </p:nvPr>
        </p:nvSpPr>
        <p:spPr>
          <a:xfrm>
            <a:off x="838266" y="882953"/>
            <a:ext cx="5307012" cy="7181547"/>
          </a:xfrm>
          <a:noFill/>
          <a:ln/>
        </p:spPr>
        <p:txBody>
          <a:bodyPr/>
          <a:lstStyle/>
          <a:p>
            <a:pPr marL="219845" indent="-219845">
              <a:spcBef>
                <a:spcPts val="385"/>
              </a:spcBef>
              <a:buFont typeface="+mj-lt"/>
              <a:buAutoNum type="arabicPeriod" startAt="18"/>
            </a:pPr>
            <a:r>
              <a:rPr lang="en-US" dirty="0" smtClean="0">
                <a:cs typeface="Times New Roman" pitchFamily="18" charset="0"/>
              </a:rPr>
              <a:t>Multiply the data by a decreasing exponential function. Follow these steps:</a:t>
            </a:r>
          </a:p>
          <a:p>
            <a:pPr marL="439689" indent="-219845">
              <a:spcBef>
                <a:spcPts val="385"/>
              </a:spcBef>
              <a:buFont typeface="+mj-lt"/>
              <a:buAutoNum type="alphaLcPeriod"/>
            </a:pPr>
            <a:r>
              <a:rPr lang="en-US" dirty="0" smtClean="0">
                <a:cs typeface="Times New Roman" pitchFamily="18" charset="0"/>
              </a:rPr>
              <a:t>Make a 100-element array of data that constitutes a ramp function going from 0.01 to 5 by typing </a:t>
            </a:r>
            <a:r>
              <a:rPr lang="en-US" sz="1000" dirty="0" smtClean="0">
                <a:latin typeface="Courier New" pitchFamily="49" charset="0"/>
                <a:cs typeface="Courier New" pitchFamily="49" charset="0"/>
              </a:rPr>
              <a:t>Array = [0.01:0.05:5];</a:t>
            </a:r>
            <a:r>
              <a:rPr lang="en-US" dirty="0" smtClean="0">
                <a:cs typeface="Times New Roman" pitchFamily="18" charset="0"/>
              </a:rPr>
              <a:t> in the Command Window and pressing &lt;Enter&gt;. What type of variable is “Array”?</a:t>
            </a:r>
          </a:p>
          <a:p>
            <a:pPr marL="439689" indent="-219845">
              <a:spcBef>
                <a:spcPts val="385"/>
              </a:spcBef>
              <a:buFont typeface="+mj-lt"/>
              <a:buAutoNum type="alphaLcPeriod"/>
            </a:pPr>
            <a:r>
              <a:rPr lang="en-US" dirty="0" smtClean="0">
                <a:cs typeface="Times New Roman" pitchFamily="18" charset="0"/>
              </a:rPr>
              <a:t>Make an array containing a decreasing exponential. Type </a:t>
            </a:r>
            <a:r>
              <a:rPr lang="en-US" sz="1000" dirty="0" smtClean="0">
                <a:latin typeface="Courier New" pitchFamily="49" charset="0"/>
                <a:cs typeface="Courier New" pitchFamily="49" charset="0"/>
              </a:rPr>
              <a:t>Exp = 5*exp(-Array);</a:t>
            </a:r>
            <a:r>
              <a:rPr lang="en-US" dirty="0" smtClean="0">
                <a:cs typeface="Times New Roman" pitchFamily="18" charset="0"/>
              </a:rPr>
              <a:t> and press &lt;Enter&gt;.</a:t>
            </a:r>
          </a:p>
          <a:p>
            <a:pPr marL="439689" indent="-219845">
              <a:spcBef>
                <a:spcPts val="385"/>
              </a:spcBef>
              <a:buFont typeface="+mj-lt"/>
              <a:buAutoNum type="alphaLcPeriod"/>
            </a:pPr>
            <a:r>
              <a:rPr lang="en-US" dirty="0" smtClean="0">
                <a:cs typeface="Times New Roman" pitchFamily="18" charset="0"/>
              </a:rPr>
              <a:t>Now multiply the Exp and In arrays by typing </a:t>
            </a:r>
            <a:r>
              <a:rPr lang="en-US" sz="1000" dirty="0" smtClean="0">
                <a:latin typeface="Courier New" pitchFamily="49" charset="0"/>
                <a:cs typeface="Courier New" pitchFamily="49" charset="0"/>
              </a:rPr>
              <a:t>Out = In</a:t>
            </a:r>
            <a:r>
              <a:rPr lang="en-US" sz="1000" b="1" dirty="0" smtClean="0">
                <a:latin typeface="Courier New" pitchFamily="49" charset="0"/>
                <a:cs typeface="Courier New" pitchFamily="49" charset="0"/>
              </a:rPr>
              <a:t>.</a:t>
            </a:r>
            <a:r>
              <a:rPr lang="en-US" sz="1000" dirty="0" smtClean="0">
                <a:latin typeface="Courier New" pitchFamily="49" charset="0"/>
                <a:cs typeface="Courier New" pitchFamily="49" charset="0"/>
              </a:rPr>
              <a:t>*Exp; </a:t>
            </a:r>
            <a:r>
              <a:rPr lang="en-US" dirty="0" smtClean="0">
                <a:cs typeface="Times New Roman" pitchFamily="18" charset="0"/>
              </a:rPr>
              <a:t>and pressing &lt;Enter&gt;.</a:t>
            </a:r>
          </a:p>
          <a:p>
            <a:pPr marL="439689" indent="-219845">
              <a:spcBef>
                <a:spcPts val="385"/>
              </a:spcBef>
              <a:buFont typeface="+mj-lt"/>
              <a:buAutoNum type="alphaLcPeriod"/>
            </a:pPr>
            <a:r>
              <a:rPr lang="en-US" dirty="0" smtClean="0">
                <a:cs typeface="Times New Roman" pitchFamily="18" charset="0"/>
              </a:rPr>
              <a:t>Look at the graph of the variable “Out”.</a:t>
            </a:r>
          </a:p>
          <a:p>
            <a:pPr marL="219845" indent="-219845">
              <a:spcBef>
                <a:spcPts val="385"/>
              </a:spcBef>
              <a:buFont typeface="+mj-lt"/>
              <a:buAutoNum type="arabicPeriod" startAt="19"/>
            </a:pPr>
            <a:r>
              <a:rPr lang="en-US" dirty="0" smtClean="0">
                <a:cs typeface="Times New Roman" pitchFamily="18" charset="0"/>
              </a:rPr>
              <a:t>Go to the History tab and use &lt;Ctrl-click&gt; to choose the four commands you just entered. Copy those commands using &lt;Ctrl-C&gt;.</a:t>
            </a:r>
          </a:p>
          <a:p>
            <a:pPr marL="219845" indent="-219845">
              <a:spcBef>
                <a:spcPts val="385"/>
              </a:spcBef>
              <a:buFont typeface="Calibri" pitchFamily="34" charset="0"/>
              <a:buAutoNum type="arabicPeriod" startAt="19"/>
            </a:pPr>
            <a:r>
              <a:rPr lang="en-US" dirty="0" smtClean="0">
                <a:cs typeface="Times New Roman" pitchFamily="18" charset="0"/>
              </a:rPr>
              <a:t>On the Script tab, paste the commands into the Script Editor using &lt;Ctrl-V&gt;.</a:t>
            </a:r>
          </a:p>
          <a:p>
            <a:pPr marL="219845" indent="-219845">
              <a:spcBef>
                <a:spcPts val="385"/>
              </a:spcBef>
              <a:buFont typeface="Calibri" pitchFamily="34" charset="0"/>
              <a:buAutoNum type="arabicPeriod" startAt="19"/>
            </a:pPr>
            <a:r>
              <a:rPr lang="en-US" dirty="0" smtClean="0">
                <a:cs typeface="Times New Roman" pitchFamily="18" charset="0"/>
              </a:rPr>
              <a:t>Save your script by clicking </a:t>
            </a:r>
            <a:r>
              <a:rPr lang="en-US" b="1" dirty="0" smtClean="0">
                <a:cs typeface="Times New Roman" pitchFamily="18" charset="0"/>
              </a:rPr>
              <a:t>Save</a:t>
            </a:r>
            <a:r>
              <a:rPr lang="en-US" dirty="0" smtClean="0">
                <a:cs typeface="Times New Roman" pitchFamily="18" charset="0"/>
              </a:rPr>
              <a:t> at the bottom of the window. Save it as </a:t>
            </a:r>
            <a:r>
              <a:rPr lang="en-US" sz="1000" dirty="0" smtClean="0">
                <a:latin typeface="Courier New" pitchFamily="49" charset="0"/>
                <a:cs typeface="Courier New" pitchFamily="49" charset="0"/>
              </a:rPr>
              <a:t>myscript.txt</a:t>
            </a:r>
            <a:r>
              <a:rPr lang="en-US" dirty="0" smtClean="0">
                <a:cs typeface="Times New Roman" pitchFamily="18" charset="0"/>
              </a:rPr>
              <a:t>.</a:t>
            </a:r>
            <a:endParaRPr lang="en-US" dirty="0" smtClean="0">
              <a:cs typeface="Times New Roman" pitchFamily="18" charset="0"/>
            </a:endParaRPr>
          </a:p>
          <a:p>
            <a:pPr marL="219845" indent="-219845">
              <a:spcBef>
                <a:spcPts val="385"/>
              </a:spcBef>
              <a:buFont typeface="Calibri" pitchFamily="34" charset="0"/>
              <a:buAutoNum type="arabicPeriod" startAt="19"/>
            </a:pPr>
            <a:r>
              <a:rPr lang="en-US" dirty="0" smtClean="0">
                <a:cs typeface="Times New Roman" pitchFamily="18" charset="0"/>
              </a:rPr>
              <a:t>Close the LabVIEW </a:t>
            </a:r>
            <a:r>
              <a:rPr lang="en-US" dirty="0" err="1" smtClean="0">
                <a:cs typeface="Times New Roman" pitchFamily="18" charset="0"/>
              </a:rPr>
              <a:t>MathScript</a:t>
            </a:r>
            <a:r>
              <a:rPr lang="en-US" dirty="0" smtClean="0">
                <a:cs typeface="Times New Roman" pitchFamily="18" charset="0"/>
              </a:rPr>
              <a:t> window.</a:t>
            </a:r>
          </a:p>
          <a:p>
            <a:pPr marL="219845" indent="-219845">
              <a:spcBef>
                <a:spcPts val="385"/>
              </a:spcBef>
              <a:buFont typeface="Calibri" pitchFamily="34" charset="0"/>
              <a:buAutoNum type="arabicPeriod" startAt="19"/>
            </a:pPr>
            <a:r>
              <a:rPr lang="en-US" dirty="0" smtClean="0">
                <a:cs typeface="Times New Roman" pitchFamily="18" charset="0"/>
              </a:rPr>
              <a:t>Return to the block diagram of Exercise 4.2 – </a:t>
            </a:r>
            <a:r>
              <a:rPr lang="en-US" dirty="0" err="1" smtClean="0">
                <a:cs typeface="Times New Roman" pitchFamily="18" charset="0"/>
              </a:rPr>
              <a:t>MathScript</a:t>
            </a:r>
            <a:r>
              <a:rPr lang="en-US" dirty="0" smtClean="0">
                <a:cs typeface="Times New Roman" pitchFamily="18" charset="0"/>
              </a:rPr>
              <a:t>. Load the script you just made by right-clicking on the </a:t>
            </a:r>
            <a:r>
              <a:rPr lang="en-US" dirty="0" err="1" smtClean="0">
                <a:cs typeface="Times New Roman" pitchFamily="18" charset="0"/>
              </a:rPr>
              <a:t>MathScript</a:t>
            </a:r>
            <a:r>
              <a:rPr lang="en-US" dirty="0" smtClean="0">
                <a:cs typeface="Times New Roman" pitchFamily="18" charset="0"/>
              </a:rPr>
              <a:t> Node border and selecting </a:t>
            </a:r>
            <a:r>
              <a:rPr lang="en-US" b="1" dirty="0" smtClean="0">
                <a:cs typeface="Times New Roman" pitchFamily="18" charset="0"/>
              </a:rPr>
              <a:t>Import… </a:t>
            </a:r>
            <a:r>
              <a:rPr lang="en-US" dirty="0" smtClean="0">
                <a:cs typeface="Times New Roman" pitchFamily="18" charset="0"/>
              </a:rPr>
              <a:t>Navigate to </a:t>
            </a:r>
            <a:r>
              <a:rPr lang="en-US" sz="1000" dirty="0" smtClean="0">
                <a:latin typeface="Courier New" pitchFamily="49" charset="0"/>
                <a:cs typeface="Courier New" pitchFamily="49" charset="0"/>
              </a:rPr>
              <a:t>myscript.txt,</a:t>
            </a:r>
            <a:r>
              <a:rPr lang="en-US" dirty="0" smtClean="0">
                <a:cs typeface="Times New Roman" pitchFamily="18" charset="0"/>
              </a:rPr>
              <a:t> select it, and click </a:t>
            </a:r>
            <a:r>
              <a:rPr lang="en-US" b="1" dirty="0" smtClean="0">
                <a:cs typeface="Times New Roman" pitchFamily="18" charset="0"/>
              </a:rPr>
              <a:t>OK</a:t>
            </a:r>
            <a:r>
              <a:rPr lang="en-US" dirty="0" smtClean="0">
                <a:cs typeface="Times New Roman" pitchFamily="18" charset="0"/>
              </a:rPr>
              <a:t>.</a:t>
            </a:r>
          </a:p>
          <a:p>
            <a:pPr marL="219845" indent="-219845">
              <a:spcBef>
                <a:spcPts val="385"/>
              </a:spcBef>
              <a:buFont typeface="Calibri" pitchFamily="34" charset="0"/>
              <a:buAutoNum type="arabicPeriod" startAt="19"/>
            </a:pPr>
            <a:r>
              <a:rPr lang="en-US" dirty="0" smtClean="0">
                <a:cs typeface="Times New Roman" pitchFamily="18" charset="0"/>
              </a:rPr>
              <a:t>Right-click on the right border of the </a:t>
            </a:r>
            <a:r>
              <a:rPr lang="en-US" dirty="0" err="1" smtClean="0">
                <a:cs typeface="Times New Roman" pitchFamily="18" charset="0"/>
              </a:rPr>
              <a:t>MathScript</a:t>
            </a:r>
            <a:r>
              <a:rPr lang="en-US" dirty="0" smtClean="0">
                <a:cs typeface="Times New Roman" pitchFamily="18" charset="0"/>
              </a:rPr>
              <a:t> Node and select </a:t>
            </a:r>
            <a:r>
              <a:rPr lang="en-US" b="1" dirty="0" smtClean="0">
                <a:cs typeface="Times New Roman" pitchFamily="18" charset="0"/>
              </a:rPr>
              <a:t>Add Output</a:t>
            </a:r>
            <a:r>
              <a:rPr lang="en-US" dirty="0" smtClean="0">
                <a:cs typeface="Times New Roman" pitchFamily="18" charset="0"/>
              </a:rPr>
              <a:t>. Name this output “Out”.</a:t>
            </a:r>
          </a:p>
          <a:p>
            <a:pPr marL="219845" indent="-219845">
              <a:spcBef>
                <a:spcPts val="385"/>
              </a:spcBef>
              <a:buFont typeface="Calibri" pitchFamily="34" charset="0"/>
              <a:buAutoNum type="arabicPeriod" startAt="19"/>
            </a:pPr>
            <a:r>
              <a:rPr lang="en-US" dirty="0" smtClean="0">
                <a:cs typeface="Times New Roman" pitchFamily="18" charset="0"/>
              </a:rPr>
              <a:t>Right-click on the variable “Out” and select </a:t>
            </a:r>
            <a:r>
              <a:rPr lang="en-US" b="1" dirty="0" smtClean="0">
                <a:cs typeface="Times New Roman" pitchFamily="18" charset="0"/>
              </a:rPr>
              <a:t>Choose Data Type»1D-Array»DBL 1D</a:t>
            </a:r>
            <a:r>
              <a:rPr lang="en-US" dirty="0" smtClean="0">
                <a:cs typeface="Times New Roman" pitchFamily="18" charset="0"/>
              </a:rPr>
              <a:t>. Output data types must be set manually on the </a:t>
            </a:r>
            <a:r>
              <a:rPr lang="en-US" dirty="0" err="1" smtClean="0">
                <a:cs typeface="Times New Roman" pitchFamily="18" charset="0"/>
              </a:rPr>
              <a:t>MathScript</a:t>
            </a:r>
            <a:r>
              <a:rPr lang="en-US" dirty="0" smtClean="0">
                <a:cs typeface="Times New Roman" pitchFamily="18" charset="0"/>
              </a:rPr>
              <a:t> Node.</a:t>
            </a:r>
          </a:p>
          <a:p>
            <a:pPr marL="228594" indent="-228594">
              <a:spcBef>
                <a:spcPct val="0"/>
              </a:spcBef>
              <a:buFont typeface="Calibri" pitchFamily="34" charset="0"/>
              <a:buAutoNum type="arabicPeriod" startAt="19"/>
            </a:pPr>
            <a:endParaRPr lang="en-US" dirty="0" smtClean="0">
              <a:cs typeface="Times New Roman" pitchFamily="18" charset="0"/>
            </a:endParaRPr>
          </a:p>
          <a:p>
            <a:pPr marL="228594" indent="-228594">
              <a:spcBef>
                <a:spcPct val="0"/>
              </a:spcBef>
              <a:buFont typeface="Calibri" pitchFamily="34" charset="0"/>
              <a:buAutoNum type="arabicPeriod" startAt="19"/>
            </a:pPr>
            <a:endParaRPr lang="en-US" dirty="0" smtClean="0">
              <a:cs typeface="Times New Roman" pitchFamily="18" charset="0"/>
            </a:endParaRPr>
          </a:p>
          <a:p>
            <a:pPr marL="228594" indent="-228594">
              <a:spcBef>
                <a:spcPct val="0"/>
              </a:spcBef>
              <a:buFont typeface="Calibri" pitchFamily="34" charset="0"/>
              <a:buAutoNum type="arabicPeriod" startAt="19"/>
            </a:pPr>
            <a:endParaRPr lang="en-US" dirty="0" smtClean="0">
              <a:cs typeface="Times New Roman" pitchFamily="18" charset="0"/>
            </a:endParaRPr>
          </a:p>
          <a:p>
            <a:pPr marL="228594" indent="-228594">
              <a:spcBef>
                <a:spcPct val="0"/>
              </a:spcBef>
              <a:buFont typeface="Calibri" pitchFamily="34" charset="0"/>
              <a:buAutoNum type="arabicPeriod" startAt="19"/>
            </a:pPr>
            <a:endParaRPr lang="en-US" dirty="0" smtClean="0">
              <a:cs typeface="Times New Roman" pitchFamily="18" charset="0"/>
            </a:endParaRPr>
          </a:p>
          <a:p>
            <a:pPr marL="228594" indent="-228594">
              <a:spcBef>
                <a:spcPct val="0"/>
              </a:spcBef>
              <a:buFont typeface="Calibri" pitchFamily="34" charset="0"/>
              <a:buAutoNum type="arabicPeriod" startAt="19"/>
            </a:pPr>
            <a:endParaRPr lang="en-US" dirty="0" smtClean="0">
              <a:cs typeface="Times New Roman" pitchFamily="18" charset="0"/>
            </a:endParaRPr>
          </a:p>
          <a:p>
            <a:pPr marL="228594" indent="-228594">
              <a:spcBef>
                <a:spcPct val="0"/>
              </a:spcBef>
              <a:buFont typeface="Calibri" pitchFamily="34" charset="0"/>
              <a:buAutoNum type="arabicPeriod" startAt="19"/>
            </a:pPr>
            <a:endParaRPr lang="en-US" dirty="0" smtClean="0">
              <a:cs typeface="Times New Roman" pitchFamily="18" charset="0"/>
            </a:endParaRPr>
          </a:p>
          <a:p>
            <a:pPr marL="228594" indent="-228594">
              <a:spcBef>
                <a:spcPct val="0"/>
              </a:spcBef>
              <a:buFont typeface="Calibri" pitchFamily="34" charset="0"/>
              <a:buAutoNum type="arabicPeriod" startAt="19"/>
            </a:pPr>
            <a:endParaRPr lang="en-US" dirty="0" smtClean="0">
              <a:cs typeface="Times New Roman" pitchFamily="18" charset="0"/>
            </a:endParaRPr>
          </a:p>
          <a:p>
            <a:pPr marL="219845" indent="-219845">
              <a:spcBef>
                <a:spcPts val="385"/>
              </a:spcBef>
              <a:buFont typeface="Calibri" pitchFamily="34" charset="0"/>
              <a:buAutoNum type="arabicPeriod" startAt="19"/>
            </a:pPr>
            <a:r>
              <a:rPr lang="en-US" dirty="0" smtClean="0">
                <a:cs typeface="Times New Roman" pitchFamily="18" charset="0"/>
              </a:rPr>
              <a:t>Wire “Out” to the waveform graph.</a:t>
            </a:r>
          </a:p>
          <a:p>
            <a:pPr marL="219845" indent="-219845">
              <a:spcBef>
                <a:spcPts val="385"/>
              </a:spcBef>
              <a:buFont typeface="Calibri" pitchFamily="34" charset="0"/>
              <a:buAutoNum type="arabicPeriod" startAt="19"/>
            </a:pPr>
            <a:r>
              <a:rPr lang="en-US" dirty="0" smtClean="0">
                <a:cs typeface="Times New Roman" pitchFamily="18" charset="0"/>
              </a:rPr>
              <a:t>Return to the front panel and run the VI. </a:t>
            </a:r>
          </a:p>
          <a:p>
            <a:pPr marL="219845" indent="-219845">
              <a:spcBef>
                <a:spcPts val="385"/>
              </a:spcBef>
            </a:pPr>
            <a:r>
              <a:rPr lang="en-US" dirty="0" smtClean="0">
                <a:cs typeface="Times New Roman" pitchFamily="18" charset="0"/>
              </a:rPr>
              <a:t>	Does the data look like you expect?</a:t>
            </a:r>
          </a:p>
          <a:p>
            <a:pPr marL="219845" indent="-219845">
              <a:spcBef>
                <a:spcPts val="385"/>
              </a:spcBef>
              <a:buFont typeface="+mj-lt"/>
              <a:buAutoNum type="arabicPeriod" startAt="28"/>
            </a:pPr>
            <a:r>
              <a:rPr lang="en-US" dirty="0" smtClean="0">
                <a:cs typeface="Times New Roman" pitchFamily="18" charset="0"/>
              </a:rPr>
              <a:t>Save and close your VI.</a:t>
            </a:r>
          </a:p>
          <a:p>
            <a:pPr marL="228594" indent="-228594"/>
            <a:r>
              <a:rPr lang="en-US" b="1" dirty="0" smtClean="0">
                <a:cs typeface="Times New Roman" pitchFamily="18" charset="0"/>
              </a:rPr>
              <a:t>Note</a:t>
            </a:r>
            <a:r>
              <a:rPr lang="en-US" dirty="0" smtClean="0">
                <a:cs typeface="Times New Roman" pitchFamily="18" charset="0"/>
              </a:rPr>
              <a:t>: The solution to this exercise is printed in the </a:t>
            </a:r>
          </a:p>
          <a:p>
            <a:pPr marL="228594" indent="-228594">
              <a:spcBef>
                <a:spcPct val="0"/>
              </a:spcBef>
            </a:pPr>
            <a:r>
              <a:rPr lang="en-US" dirty="0" smtClean="0">
                <a:cs typeface="Times New Roman" pitchFamily="18" charset="0"/>
              </a:rPr>
              <a:t>back of this manual.</a:t>
            </a:r>
          </a:p>
        </p:txBody>
      </p:sp>
      <p:sp>
        <p:nvSpPr>
          <p:cNvPr id="198660" name="Rectangle 4"/>
          <p:cNvSpPr>
            <a:spLocks noChangeArrowheads="1"/>
          </p:cNvSpPr>
          <p:nvPr/>
        </p:nvSpPr>
        <p:spPr bwMode="auto">
          <a:xfrm>
            <a:off x="911159" y="8114370"/>
            <a:ext cx="3146512" cy="293030"/>
          </a:xfrm>
          <a:prstGeom prst="rect">
            <a:avLst/>
          </a:prstGeom>
          <a:noFill/>
          <a:ln w="12700" algn="ctr">
            <a:noFill/>
            <a:miter lim="800000"/>
            <a:headEnd/>
            <a:tailEnd/>
          </a:ln>
        </p:spPr>
        <p:txBody>
          <a:bodyPr wrap="square" lIns="92078" tIns="46038" rIns="92078" bIns="46038">
            <a:spAutoFit/>
          </a:bodyPr>
          <a:lstStyle/>
          <a:p>
            <a:pPr algn="l" defTabSz="920728" eaLnBrk="1" hangingPunct="1">
              <a:spcBef>
                <a:spcPct val="30000"/>
              </a:spcBef>
            </a:pPr>
            <a:r>
              <a:rPr lang="en-US" sz="1300" dirty="0" smtClean="0"/>
              <a:t>End </a:t>
            </a:r>
            <a:r>
              <a:rPr lang="en-US" sz="1300" dirty="0"/>
              <a:t>of </a:t>
            </a:r>
            <a:r>
              <a:rPr lang="en-US" sz="1300" dirty="0" smtClean="0"/>
              <a:t>Exercise 4.2 (Tracks A, B, and C)</a:t>
            </a:r>
            <a:endParaRPr lang="en-US" sz="130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Grp="1" noChangeArrowheads="1"/>
          </p:cNvSpPr>
          <p:nvPr>
            <p:ph type="body" idx="1"/>
          </p:nvPr>
        </p:nvSpPr>
        <p:spPr>
          <a:xfrm>
            <a:off x="931863" y="557214"/>
            <a:ext cx="5133975" cy="6359247"/>
          </a:xfrm>
        </p:spPr>
        <p:txBody>
          <a:bodyPr/>
          <a:lstStyle/>
          <a:p>
            <a:pPr marL="228594" indent="-228594"/>
            <a:r>
              <a:rPr lang="en-US" sz="1300" b="1" dirty="0">
                <a:latin typeface="Arial Narrow" pitchFamily="34" charset="0"/>
              </a:rPr>
              <a:t>Exercise 5 – Apply What You Have Learned (</a:t>
            </a:r>
            <a:r>
              <a:rPr lang="en-US" sz="1300" b="1" dirty="0" smtClean="0">
                <a:latin typeface="Arial Narrow" pitchFamily="34" charset="0"/>
              </a:rPr>
              <a:t>Tracks </a:t>
            </a:r>
            <a:r>
              <a:rPr lang="en-US" sz="1300" b="1" dirty="0">
                <a:latin typeface="Arial Narrow" pitchFamily="34" charset="0"/>
              </a:rPr>
              <a:t>A, B, </a:t>
            </a:r>
            <a:r>
              <a:rPr lang="en-US" sz="1300" b="1" dirty="0" smtClean="0">
                <a:latin typeface="Arial Narrow" pitchFamily="34" charset="0"/>
              </a:rPr>
              <a:t>and </a:t>
            </a:r>
            <a:r>
              <a:rPr lang="en-US" sz="1300" b="1" dirty="0">
                <a:latin typeface="Arial Narrow" pitchFamily="34" charset="0"/>
              </a:rPr>
              <a:t>C) </a:t>
            </a:r>
          </a:p>
          <a:p>
            <a:pPr marL="228594" indent="-228594"/>
            <a:endParaRPr lang="en-US" b="1" dirty="0">
              <a:latin typeface="Times" pitchFamily="18" charset="0"/>
            </a:endParaRPr>
          </a:p>
          <a:p>
            <a:pPr marL="228594" indent="-228594"/>
            <a:r>
              <a:rPr lang="en-US" dirty="0">
                <a:cs typeface="Times New Roman" pitchFamily="18" charset="0"/>
              </a:rPr>
              <a:t>In this exercise, </a:t>
            </a:r>
            <a:r>
              <a:rPr lang="en-US" dirty="0" smtClean="0">
                <a:cs typeface="Times New Roman" pitchFamily="18" charset="0"/>
              </a:rPr>
              <a:t>create </a:t>
            </a:r>
            <a:r>
              <a:rPr lang="en-US" dirty="0">
                <a:cs typeface="Times New Roman" pitchFamily="18" charset="0"/>
              </a:rPr>
              <a:t>a VI that uses what you have learned. Design a VI</a:t>
            </a:r>
          </a:p>
          <a:p>
            <a:pPr>
              <a:spcBef>
                <a:spcPct val="0"/>
              </a:spcBef>
            </a:pPr>
            <a:r>
              <a:rPr lang="en-US" dirty="0">
                <a:cs typeface="Times New Roman" pitchFamily="18" charset="0"/>
              </a:rPr>
              <a:t>that does the following:</a:t>
            </a:r>
          </a:p>
          <a:p>
            <a:pPr marL="219845" indent="-219845">
              <a:buFontTx/>
              <a:buAutoNum type="arabicPeriod"/>
            </a:pPr>
            <a:r>
              <a:rPr lang="en-US" dirty="0" smtClean="0">
                <a:cs typeface="Times New Roman" pitchFamily="18" charset="0"/>
              </a:rPr>
              <a:t>Acquires </a:t>
            </a:r>
            <a:r>
              <a:rPr lang="en-US" dirty="0">
                <a:cs typeface="Times New Roman" pitchFamily="18" charset="0"/>
              </a:rPr>
              <a:t>data from your device </a:t>
            </a:r>
            <a:r>
              <a:rPr lang="en-US" dirty="0" smtClean="0">
                <a:cs typeface="Times New Roman" pitchFamily="18" charset="0"/>
              </a:rPr>
              <a:t>(or </a:t>
            </a:r>
            <a:r>
              <a:rPr lang="en-US" dirty="0" smtClean="0">
                <a:cs typeface="Times New Roman" pitchFamily="18" charset="0"/>
              </a:rPr>
              <a:t>creates </a:t>
            </a:r>
            <a:r>
              <a:rPr lang="en-US" dirty="0" smtClean="0">
                <a:cs typeface="Times New Roman" pitchFamily="18" charset="0"/>
              </a:rPr>
              <a:t>a simulated signal) and </a:t>
            </a:r>
            <a:r>
              <a:rPr lang="en-US" dirty="0" smtClean="0">
                <a:cs typeface="Times New Roman" pitchFamily="18" charset="0"/>
              </a:rPr>
              <a:t>graphs </a:t>
            </a:r>
            <a:r>
              <a:rPr lang="en-US" dirty="0" smtClean="0">
                <a:cs typeface="Times New Roman" pitchFamily="18" charset="0"/>
              </a:rPr>
              <a:t>it.</a:t>
            </a:r>
            <a:endParaRPr lang="en-US" dirty="0">
              <a:cs typeface="Times New Roman" pitchFamily="18" charset="0"/>
            </a:endParaRPr>
          </a:p>
          <a:p>
            <a:pPr marL="219845" indent="-219845">
              <a:buFontTx/>
              <a:buAutoNum type="arabicPeriod"/>
            </a:pPr>
            <a:r>
              <a:rPr lang="en-US" dirty="0" smtClean="0">
                <a:cs typeface="Times New Roman" pitchFamily="18" charset="0"/>
              </a:rPr>
              <a:t>Filters </a:t>
            </a:r>
            <a:r>
              <a:rPr lang="en-US" dirty="0">
                <a:cs typeface="Times New Roman" pitchFamily="18" charset="0"/>
              </a:rPr>
              <a:t>that data using the Filter Express VI (</a:t>
            </a:r>
            <a:r>
              <a:rPr lang="en-US" b="1" dirty="0" err="1">
                <a:cs typeface="Times New Roman" pitchFamily="18" charset="0"/>
              </a:rPr>
              <a:t>Functions»Express»Signal</a:t>
            </a:r>
            <a:r>
              <a:rPr lang="en-US" b="1" dirty="0">
                <a:cs typeface="Times New Roman" pitchFamily="18" charset="0"/>
              </a:rPr>
              <a:t> Analysis</a:t>
            </a:r>
            <a:r>
              <a:rPr lang="en-US" b="1" dirty="0" smtClean="0">
                <a:cs typeface="Times New Roman" pitchFamily="18" charset="0"/>
              </a:rPr>
              <a:t>»</a:t>
            </a:r>
            <a:br>
              <a:rPr lang="en-US" b="1" dirty="0" smtClean="0">
                <a:cs typeface="Times New Roman" pitchFamily="18" charset="0"/>
              </a:rPr>
            </a:br>
            <a:r>
              <a:rPr lang="en-US" b="1" dirty="0" smtClean="0">
                <a:cs typeface="Times New Roman" pitchFamily="18" charset="0"/>
              </a:rPr>
              <a:t>Filter</a:t>
            </a:r>
            <a:r>
              <a:rPr lang="en-US" dirty="0">
                <a:cs typeface="Times New Roman" pitchFamily="18" charset="0"/>
              </a:rPr>
              <a:t>). There should be a front panel control for a </a:t>
            </a:r>
            <a:r>
              <a:rPr lang="en-US" dirty="0" smtClean="0">
                <a:cs typeface="Times New Roman" pitchFamily="18" charset="0"/>
              </a:rPr>
              <a:t>user-configurable cutoff </a:t>
            </a:r>
            <a:r>
              <a:rPr lang="en-US" dirty="0">
                <a:cs typeface="Times New Roman" pitchFamily="18" charset="0"/>
              </a:rPr>
              <a:t>frequency.</a:t>
            </a:r>
          </a:p>
          <a:p>
            <a:pPr marL="219845" indent="-219845"/>
            <a:endParaRPr lang="en-US" dirty="0">
              <a:cs typeface="Times New Roman" pitchFamily="18" charset="0"/>
            </a:endParaRPr>
          </a:p>
          <a:p>
            <a:pPr marL="219845" indent="-219845">
              <a:buFontTx/>
              <a:buAutoNum type="arabicPeriod"/>
            </a:pPr>
            <a:endParaRPr lang="en-US" dirty="0">
              <a:cs typeface="Times New Roman" pitchFamily="18" charset="0"/>
            </a:endParaRPr>
          </a:p>
          <a:p>
            <a:pPr marL="219845" indent="-219845"/>
            <a:endParaRPr lang="en-US" dirty="0">
              <a:cs typeface="Times New Roman" pitchFamily="18" charset="0"/>
            </a:endParaRPr>
          </a:p>
          <a:p>
            <a:pPr marL="219845" indent="-219845">
              <a:buFontTx/>
              <a:buAutoNum type="arabicPeriod"/>
            </a:pPr>
            <a:endParaRPr lang="en-US" dirty="0">
              <a:cs typeface="Times New Roman" pitchFamily="18" charset="0"/>
            </a:endParaRPr>
          </a:p>
          <a:p>
            <a:pPr marL="219845" indent="-219845"/>
            <a:endParaRPr lang="en-US" dirty="0">
              <a:cs typeface="Times New Roman" pitchFamily="18" charset="0"/>
            </a:endParaRPr>
          </a:p>
          <a:p>
            <a:pPr marL="219845" indent="-219845">
              <a:buFontTx/>
              <a:buAutoNum type="arabicPeriod" startAt="3"/>
            </a:pPr>
            <a:r>
              <a:rPr lang="en-US" dirty="0" smtClean="0">
                <a:cs typeface="Times New Roman" pitchFamily="18" charset="0"/>
              </a:rPr>
              <a:t>Takes </a:t>
            </a:r>
            <a:r>
              <a:rPr lang="en-US" dirty="0">
                <a:cs typeface="Times New Roman" pitchFamily="18" charset="0"/>
              </a:rPr>
              <a:t>a </a:t>
            </a:r>
            <a:r>
              <a:rPr lang="en-US" dirty="0" smtClean="0">
                <a:cs typeface="Times New Roman" pitchFamily="18" charset="0"/>
              </a:rPr>
              <a:t>fast </a:t>
            </a:r>
            <a:r>
              <a:rPr lang="en-US" dirty="0">
                <a:cs typeface="Times New Roman" pitchFamily="18" charset="0"/>
              </a:rPr>
              <a:t>Fourier </a:t>
            </a:r>
            <a:r>
              <a:rPr lang="en-US" dirty="0" smtClean="0">
                <a:cs typeface="Times New Roman" pitchFamily="18" charset="0"/>
              </a:rPr>
              <a:t>transform </a:t>
            </a:r>
            <a:r>
              <a:rPr lang="en-US" dirty="0">
                <a:cs typeface="Times New Roman" pitchFamily="18" charset="0"/>
              </a:rPr>
              <a:t>to get the frequency information from the filtered data and graph the result. Use the Spectral Measurements Express VI (</a:t>
            </a:r>
            <a:r>
              <a:rPr lang="en-US" b="1" dirty="0" smtClean="0">
                <a:cs typeface="Times New Roman" pitchFamily="18" charset="0"/>
              </a:rPr>
              <a:t>Functions»</a:t>
            </a:r>
            <a:br>
              <a:rPr lang="en-US" b="1" dirty="0" smtClean="0">
                <a:cs typeface="Times New Roman" pitchFamily="18" charset="0"/>
              </a:rPr>
            </a:br>
            <a:r>
              <a:rPr lang="en-US" b="1" dirty="0" err="1" smtClean="0">
                <a:cs typeface="Times New Roman" pitchFamily="18" charset="0"/>
              </a:rPr>
              <a:t>Express»Signal</a:t>
            </a:r>
            <a:r>
              <a:rPr lang="en-US" b="1" dirty="0" smtClean="0">
                <a:cs typeface="Times New Roman" pitchFamily="18" charset="0"/>
              </a:rPr>
              <a:t> </a:t>
            </a:r>
            <a:r>
              <a:rPr lang="en-US" b="1" dirty="0" err="1">
                <a:cs typeface="Times New Roman" pitchFamily="18" charset="0"/>
              </a:rPr>
              <a:t>Analysis»Spectral</a:t>
            </a:r>
            <a:r>
              <a:rPr lang="en-US" dirty="0">
                <a:cs typeface="Times New Roman" pitchFamily="18" charset="0"/>
              </a:rPr>
              <a:t>).</a:t>
            </a:r>
          </a:p>
          <a:p>
            <a:pPr marL="219845" indent="-219845"/>
            <a:endParaRPr lang="en-US" dirty="0">
              <a:cs typeface="Times New Roman" pitchFamily="18" charset="0"/>
            </a:endParaRPr>
          </a:p>
          <a:p>
            <a:pPr marL="219845" indent="-219845">
              <a:buFontTx/>
              <a:buAutoNum type="arabicPeriod" startAt="3"/>
            </a:pPr>
            <a:endParaRPr lang="en-US" dirty="0">
              <a:cs typeface="Times New Roman" pitchFamily="18" charset="0"/>
            </a:endParaRPr>
          </a:p>
          <a:p>
            <a:pPr marL="219845" indent="-219845"/>
            <a:endParaRPr lang="en-US" dirty="0">
              <a:cs typeface="Times New Roman" pitchFamily="18" charset="0"/>
            </a:endParaRPr>
          </a:p>
          <a:p>
            <a:pPr marL="219845" indent="-219845"/>
            <a:endParaRPr lang="en-US" dirty="0">
              <a:cs typeface="Times New Roman" pitchFamily="18" charset="0"/>
            </a:endParaRPr>
          </a:p>
          <a:p>
            <a:pPr marL="219845" indent="-219845"/>
            <a:endParaRPr lang="en-US" dirty="0">
              <a:cs typeface="Times New Roman" pitchFamily="18" charset="0"/>
            </a:endParaRPr>
          </a:p>
          <a:p>
            <a:pPr marL="219845" indent="-219845">
              <a:buFontTx/>
              <a:buAutoNum type="arabicPeriod"/>
            </a:pPr>
            <a:endParaRPr lang="en-US" dirty="0" smtClean="0">
              <a:cs typeface="Times New Roman" pitchFamily="18" charset="0"/>
            </a:endParaRPr>
          </a:p>
          <a:p>
            <a:pPr marL="219845" indent="-219845"/>
            <a:endParaRPr lang="en-US" dirty="0">
              <a:cs typeface="Times New Roman" pitchFamily="18" charset="0"/>
            </a:endParaRPr>
          </a:p>
          <a:p>
            <a:pPr marL="219845" indent="-219845"/>
            <a:r>
              <a:rPr lang="en-US" dirty="0">
                <a:cs typeface="Times New Roman" pitchFamily="18" charset="0"/>
              </a:rPr>
              <a:t>4. </a:t>
            </a:r>
            <a:r>
              <a:rPr lang="en-US" dirty="0" smtClean="0">
                <a:cs typeface="Times New Roman" pitchFamily="18" charset="0"/>
              </a:rPr>
              <a:t>	Finds </a:t>
            </a:r>
            <a:r>
              <a:rPr lang="en-US" dirty="0">
                <a:cs typeface="Times New Roman" pitchFamily="18" charset="0"/>
              </a:rPr>
              <a:t>the dominant frequency of the filtered data using the Tone Measurements </a:t>
            </a:r>
            <a:r>
              <a:rPr lang="en-US" dirty="0" smtClean="0">
                <a:cs typeface="Times New Roman" pitchFamily="18" charset="0"/>
              </a:rPr>
              <a:t/>
            </a:r>
            <a:br>
              <a:rPr lang="en-US" dirty="0" smtClean="0">
                <a:cs typeface="Times New Roman" pitchFamily="18" charset="0"/>
              </a:rPr>
            </a:br>
            <a:r>
              <a:rPr lang="en-US" dirty="0" smtClean="0">
                <a:cs typeface="Times New Roman" pitchFamily="18" charset="0"/>
              </a:rPr>
              <a:t>Express </a:t>
            </a:r>
            <a:r>
              <a:rPr lang="en-US" dirty="0">
                <a:cs typeface="Times New Roman" pitchFamily="18" charset="0"/>
              </a:rPr>
              <a:t>VI. </a:t>
            </a:r>
          </a:p>
          <a:p>
            <a:pPr marL="219845" indent="-219845">
              <a:buFontTx/>
              <a:buAutoNum type="arabicPeriod" startAt="5"/>
            </a:pPr>
            <a:r>
              <a:rPr lang="en-US" dirty="0" smtClean="0">
                <a:cs typeface="Times New Roman" pitchFamily="18" charset="0"/>
              </a:rPr>
              <a:t>Compares </a:t>
            </a:r>
            <a:r>
              <a:rPr lang="en-US" dirty="0">
                <a:cs typeface="Times New Roman" pitchFamily="18" charset="0"/>
              </a:rPr>
              <a:t>that frequency to a </a:t>
            </a:r>
            <a:r>
              <a:rPr lang="en-US" dirty="0" smtClean="0">
                <a:cs typeface="Times New Roman" pitchFamily="18" charset="0"/>
              </a:rPr>
              <a:t>user-inputted </a:t>
            </a:r>
            <a:r>
              <a:rPr lang="en-US" dirty="0">
                <a:cs typeface="Times New Roman" pitchFamily="18" charset="0"/>
              </a:rPr>
              <a:t>limit. If the frequency is over that limit, light up an </a:t>
            </a:r>
            <a:r>
              <a:rPr lang="en-US" dirty="0" smtClean="0">
                <a:cs typeface="Times New Roman" pitchFamily="18" charset="0"/>
              </a:rPr>
              <a:t>LED on the front panel. </a:t>
            </a:r>
            <a:r>
              <a:rPr lang="en-US" dirty="0">
                <a:cs typeface="Times New Roman" pitchFamily="18" charset="0"/>
              </a:rPr>
              <a:t>If you have a USB-6009, light up the LED on your hardware using the DAQ Assistant. </a:t>
            </a:r>
            <a:r>
              <a:rPr lang="en-US" dirty="0" smtClean="0">
                <a:cs typeface="Times New Roman" pitchFamily="18" charset="0"/>
              </a:rPr>
              <a:t>You </a:t>
            </a:r>
            <a:r>
              <a:rPr lang="en-US" dirty="0">
                <a:cs typeface="Times New Roman" pitchFamily="18" charset="0"/>
              </a:rPr>
              <a:t>need to invert the digital line for the LED to light up when over the limit. You can specify this in the configuration window of the DAQ Assistant or with a “not” </a:t>
            </a:r>
            <a:r>
              <a:rPr lang="en-US" dirty="0" smtClean="0">
                <a:cs typeface="Times New Roman" pitchFamily="18" charset="0"/>
              </a:rPr>
              <a:t>Boolean </a:t>
            </a:r>
            <a:r>
              <a:rPr lang="en-US" dirty="0">
                <a:cs typeface="Times New Roman" pitchFamily="18" charset="0"/>
              </a:rPr>
              <a:t>function. </a:t>
            </a:r>
          </a:p>
          <a:p>
            <a:pPr marL="219845" indent="-219845">
              <a:buFontTx/>
              <a:buAutoNum type="arabicPeriod" startAt="5"/>
            </a:pPr>
            <a:r>
              <a:rPr lang="en-US" dirty="0">
                <a:cs typeface="Times New Roman" pitchFamily="18" charset="0"/>
              </a:rPr>
              <a:t>If you get stuck, open up the solution or view it at the end of this manual.</a:t>
            </a:r>
          </a:p>
          <a:p>
            <a:pPr marL="228594" indent="-228594"/>
            <a:endParaRPr lang="en-US" dirty="0">
              <a:cs typeface="Times New Roman" pitchFamily="18" charset="0"/>
            </a:endParaRPr>
          </a:p>
          <a:p>
            <a:pPr marL="228594" indent="-228594"/>
            <a:endParaRPr lang="en-US" dirty="0">
              <a:latin typeface="Times" pitchFamily="18" charset="0"/>
            </a:endParaRPr>
          </a:p>
        </p:txBody>
      </p:sp>
      <p:pic>
        <p:nvPicPr>
          <p:cNvPr id="892931" name="Picture 3"/>
          <p:cNvPicPr>
            <a:picLocks noChangeAspect="1" noChangeArrowheads="1"/>
          </p:cNvPicPr>
          <p:nvPr/>
        </p:nvPicPr>
        <p:blipFill>
          <a:blip r:embed="rId3"/>
          <a:srcRect/>
          <a:stretch>
            <a:fillRect/>
          </a:stretch>
        </p:blipFill>
        <p:spPr bwMode="auto">
          <a:xfrm>
            <a:off x="2470151" y="2292350"/>
            <a:ext cx="925513" cy="895350"/>
          </a:xfrm>
          <a:prstGeom prst="rect">
            <a:avLst/>
          </a:prstGeom>
          <a:noFill/>
          <a:ln w="12700" algn="ctr">
            <a:noFill/>
            <a:miter lim="800000"/>
            <a:headEnd/>
            <a:tailEnd/>
          </a:ln>
          <a:effectLst/>
        </p:spPr>
      </p:pic>
      <p:pic>
        <p:nvPicPr>
          <p:cNvPr id="892932" name="Picture 4"/>
          <p:cNvPicPr>
            <a:picLocks noChangeAspect="1" noChangeArrowheads="1"/>
          </p:cNvPicPr>
          <p:nvPr/>
        </p:nvPicPr>
        <p:blipFill>
          <a:blip r:embed="rId4"/>
          <a:srcRect/>
          <a:stretch>
            <a:fillRect/>
          </a:stretch>
        </p:blipFill>
        <p:spPr bwMode="auto">
          <a:xfrm>
            <a:off x="2478352" y="3949700"/>
            <a:ext cx="931863" cy="1181100"/>
          </a:xfrm>
          <a:prstGeom prst="rect">
            <a:avLst/>
          </a:prstGeom>
          <a:noFill/>
          <a:ln w="12700" algn="ctr">
            <a:noFill/>
            <a:miter lim="800000"/>
            <a:headEnd/>
            <a:tailEnd/>
          </a:ln>
          <a:effectLst/>
        </p:spPr>
      </p:pic>
      <p:sp>
        <p:nvSpPr>
          <p:cNvPr id="892933" name="Rectangle 5"/>
          <p:cNvSpPr>
            <a:spLocks noChangeArrowheads="1"/>
          </p:cNvSpPr>
          <p:nvPr/>
        </p:nvSpPr>
        <p:spPr bwMode="auto">
          <a:xfrm>
            <a:off x="911159" y="7137199"/>
            <a:ext cx="2646949" cy="293030"/>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300" dirty="0" smtClean="0"/>
              <a:t>End </a:t>
            </a:r>
            <a:r>
              <a:rPr lang="en-US" sz="1300" dirty="0"/>
              <a:t>of </a:t>
            </a:r>
            <a:r>
              <a:rPr lang="en-US" sz="1300" dirty="0" smtClean="0"/>
              <a:t>Exercise 5 (Tracks A, B, and C)</a:t>
            </a:r>
            <a:endParaRPr lang="en-US" sz="1300"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Rot="1" noChangeAspect="1" noChangeArrowheads="1" noTextEdit="1"/>
          </p:cNvSpPr>
          <p:nvPr>
            <p:ph type="sldImg"/>
          </p:nvPr>
        </p:nvSpPr>
        <p:spPr>
          <a:ln/>
        </p:spPr>
      </p:sp>
      <p:sp>
        <p:nvSpPr>
          <p:cNvPr id="510981" name="Rectangle 5"/>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p:txBody>
          <a:bodyPr/>
          <a:lstStyle/>
          <a:p>
            <a:pPr>
              <a:tabLst>
                <a:tab pos="228594" algn="l"/>
              </a:tabLst>
            </a:pPr>
            <a:r>
              <a:rPr lang="en-US" dirty="0">
                <a:cs typeface="Times New Roman" pitchFamily="18" charset="0"/>
              </a:rPr>
              <a:t>Clusters group like or unlike components together. They are equivalent to a </a:t>
            </a:r>
            <a:r>
              <a:rPr lang="en-US" i="1" dirty="0">
                <a:cs typeface="Times New Roman" pitchFamily="18" charset="0"/>
              </a:rPr>
              <a:t>record</a:t>
            </a:r>
            <a:r>
              <a:rPr lang="en-US" dirty="0">
                <a:cs typeface="Times New Roman" pitchFamily="18" charset="0"/>
              </a:rPr>
              <a:t> in Pascal or a </a:t>
            </a:r>
            <a:r>
              <a:rPr lang="en-US" i="1" dirty="0" err="1">
                <a:cs typeface="Times New Roman" pitchFamily="18" charset="0"/>
              </a:rPr>
              <a:t>struct</a:t>
            </a:r>
            <a:r>
              <a:rPr lang="en-US" dirty="0">
                <a:cs typeface="Times New Roman" pitchFamily="18" charset="0"/>
              </a:rPr>
              <a:t> in </a:t>
            </a:r>
            <a:r>
              <a:rPr lang="en-US" dirty="0" smtClean="0">
                <a:cs typeface="Times New Roman" pitchFamily="18" charset="0"/>
              </a:rPr>
              <a:t>ANSI C</a:t>
            </a:r>
            <a:r>
              <a:rPr lang="en-US" dirty="0">
                <a:cs typeface="Times New Roman" pitchFamily="18" charset="0"/>
              </a:rPr>
              <a:t>.</a:t>
            </a:r>
          </a:p>
          <a:p>
            <a:pPr>
              <a:tabLst>
                <a:tab pos="228594" algn="l"/>
              </a:tabLst>
            </a:pPr>
            <a:r>
              <a:rPr lang="en-US" dirty="0">
                <a:cs typeface="Times New Roman" pitchFamily="18" charset="0"/>
              </a:rPr>
              <a:t>Cluster components may be of different data types.</a:t>
            </a:r>
          </a:p>
          <a:p>
            <a:pPr>
              <a:tabLst>
                <a:tab pos="228594" algn="l"/>
              </a:tabLst>
            </a:pPr>
            <a:r>
              <a:rPr lang="en-US" b="1" dirty="0" smtClean="0">
                <a:cs typeface="Times New Roman" pitchFamily="18" charset="0"/>
              </a:rPr>
              <a:t>Examples</a:t>
            </a:r>
            <a:endParaRPr lang="en-US" b="1" dirty="0">
              <a:cs typeface="Times New Roman" pitchFamily="18" charset="0"/>
            </a:endParaRPr>
          </a:p>
          <a:p>
            <a:pPr marL="219845" lvl="1" indent="-219845">
              <a:buFontTx/>
              <a:buChar char="•"/>
              <a:tabLst>
                <a:tab pos="228594" algn="l"/>
              </a:tabLst>
            </a:pPr>
            <a:r>
              <a:rPr lang="en-US" dirty="0">
                <a:cs typeface="Times New Roman" pitchFamily="18" charset="0"/>
              </a:rPr>
              <a:t>Error </a:t>
            </a:r>
            <a:r>
              <a:rPr lang="en-US" dirty="0" smtClean="0">
                <a:cs typeface="Times New Roman" pitchFamily="18" charset="0"/>
              </a:rPr>
              <a:t>information – Grouping </a:t>
            </a:r>
            <a:r>
              <a:rPr lang="en-US" dirty="0">
                <a:cs typeface="Times New Roman" pitchFamily="18" charset="0"/>
              </a:rPr>
              <a:t>a Boolean error flag, a numeric error code, and an error source string to specify the exact error.</a:t>
            </a:r>
          </a:p>
          <a:p>
            <a:pPr marL="219845" lvl="1" indent="-219845">
              <a:buFontTx/>
              <a:buChar char="•"/>
              <a:tabLst>
                <a:tab pos="228594" algn="l"/>
              </a:tabLst>
            </a:pPr>
            <a:r>
              <a:rPr lang="en-US" dirty="0">
                <a:cs typeface="Times New Roman" pitchFamily="18" charset="0"/>
              </a:rPr>
              <a:t>User </a:t>
            </a:r>
            <a:r>
              <a:rPr lang="en-US" dirty="0" smtClean="0">
                <a:cs typeface="Times New Roman" pitchFamily="18" charset="0"/>
              </a:rPr>
              <a:t>information – Grouping </a:t>
            </a:r>
            <a:r>
              <a:rPr lang="en-US" dirty="0">
                <a:cs typeface="Times New Roman" pitchFamily="18" charset="0"/>
              </a:rPr>
              <a:t>a string indicating a user’s name and an ID number specifying </a:t>
            </a:r>
            <a:r>
              <a:rPr lang="en-US" dirty="0" smtClean="0">
                <a:cs typeface="Times New Roman" pitchFamily="18" charset="0"/>
              </a:rPr>
              <a:t>the user’s </a:t>
            </a:r>
            <a:r>
              <a:rPr lang="en-US" dirty="0">
                <a:cs typeface="Times New Roman" pitchFamily="18" charset="0"/>
              </a:rPr>
              <a:t>security code.</a:t>
            </a:r>
          </a:p>
          <a:p>
            <a:pPr>
              <a:tabLst>
                <a:tab pos="228594" algn="l"/>
              </a:tabLst>
            </a:pPr>
            <a:r>
              <a:rPr lang="en-US" dirty="0">
                <a:cs typeface="Times New Roman" pitchFamily="18" charset="0"/>
              </a:rPr>
              <a:t>All elements of a cluster must be either controls or indicators. You cannot have a string control and a Boolean indicator. </a:t>
            </a:r>
            <a:r>
              <a:rPr lang="en-US" dirty="0" smtClean="0">
                <a:cs typeface="Times New Roman" pitchFamily="18" charset="0"/>
              </a:rPr>
              <a:t>Think of clusters as </a:t>
            </a:r>
            <a:r>
              <a:rPr lang="en-US" dirty="0">
                <a:cs typeface="Times New Roman" pitchFamily="18" charset="0"/>
              </a:rPr>
              <a:t>grouping individual wires (data objects) together into a cable (cluster).</a:t>
            </a:r>
          </a:p>
          <a:p>
            <a:pPr>
              <a:tabLst>
                <a:tab pos="228594" algn="l"/>
              </a:tabLst>
            </a:pPr>
            <a:endParaRPr lang="en-US" dirty="0">
              <a:latin typeface="Times" pitchFamily="18"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Rot="1" noChangeAspect="1" noChangeArrowheads="1" noTextEdit="1"/>
          </p:cNvSpPr>
          <p:nvPr>
            <p:ph type="sldImg"/>
          </p:nvPr>
        </p:nvSpPr>
        <p:spPr>
          <a:ln/>
        </p:spPr>
      </p:sp>
      <p:sp>
        <p:nvSpPr>
          <p:cNvPr id="455683" name="Rectangle 3"/>
          <p:cNvSpPr>
            <a:spLocks noGrp="1" noChangeArrowheads="1"/>
          </p:cNvSpPr>
          <p:nvPr>
            <p:ph type="body" idx="1"/>
          </p:nvPr>
        </p:nvSpPr>
        <p:spPr/>
        <p:txBody>
          <a:bodyPr/>
          <a:lstStyle/>
          <a:p>
            <a:pPr>
              <a:spcBef>
                <a:spcPts val="385"/>
              </a:spcBef>
              <a:tabLst>
                <a:tab pos="228594" algn="l"/>
              </a:tabLst>
            </a:pPr>
            <a:r>
              <a:rPr lang="en-US" dirty="0" smtClean="0">
                <a:cs typeface="Times New Roman" pitchFamily="18" charset="0"/>
              </a:rPr>
              <a:t>Create a cluster </a:t>
            </a:r>
            <a:r>
              <a:rPr lang="en-US" dirty="0">
                <a:cs typeface="Times New Roman" pitchFamily="18" charset="0"/>
              </a:rPr>
              <a:t>front panel object </a:t>
            </a:r>
            <a:r>
              <a:rPr lang="en-US" dirty="0" smtClean="0">
                <a:cs typeface="Times New Roman" pitchFamily="18" charset="0"/>
              </a:rPr>
              <a:t>by </a:t>
            </a:r>
            <a:r>
              <a:rPr lang="en-US" dirty="0">
                <a:cs typeface="Times New Roman" pitchFamily="18" charset="0"/>
              </a:rPr>
              <a:t>choosing </a:t>
            </a:r>
            <a:r>
              <a:rPr lang="en-US" b="1" dirty="0">
                <a:cs typeface="Times New Roman" pitchFamily="18" charset="0"/>
              </a:rPr>
              <a:t>Cluster</a:t>
            </a:r>
            <a:r>
              <a:rPr lang="en-US" dirty="0">
                <a:cs typeface="Times New Roman" pitchFamily="18" charset="0"/>
              </a:rPr>
              <a:t> from the </a:t>
            </a:r>
            <a:r>
              <a:rPr lang="en-US" b="1" dirty="0" err="1">
                <a:cs typeface="Times New Roman" pitchFamily="18" charset="0"/>
              </a:rPr>
              <a:t>Controls»Modern</a:t>
            </a:r>
            <a:r>
              <a:rPr lang="en-US" b="1" dirty="0" smtClean="0">
                <a:cs typeface="Times New Roman" pitchFamily="18" charset="0"/>
              </a:rPr>
              <a:t>»</a:t>
            </a:r>
            <a:br>
              <a:rPr lang="en-US" b="1" dirty="0" smtClean="0">
                <a:cs typeface="Times New Roman" pitchFamily="18" charset="0"/>
              </a:rPr>
            </a:br>
            <a:r>
              <a:rPr lang="en-US" b="1" dirty="0" smtClean="0">
                <a:cs typeface="Times New Roman" pitchFamily="18" charset="0"/>
              </a:rPr>
              <a:t>Array</a:t>
            </a:r>
            <a:r>
              <a:rPr lang="en-US" b="1" dirty="0">
                <a:cs typeface="Times New Roman" pitchFamily="18" charset="0"/>
              </a:rPr>
              <a:t>, Matrix &amp; Cluster </a:t>
            </a:r>
            <a:r>
              <a:rPr lang="en-US" dirty="0">
                <a:cs typeface="Times New Roman" pitchFamily="18" charset="0"/>
              </a:rPr>
              <a:t>palette.</a:t>
            </a:r>
          </a:p>
          <a:p>
            <a:pPr marL="219845" lvl="1" indent="-219845">
              <a:spcBef>
                <a:spcPts val="385"/>
              </a:spcBef>
              <a:buFontTx/>
              <a:buChar char="•"/>
              <a:tabLst>
                <a:tab pos="228594" algn="l"/>
              </a:tabLst>
            </a:pPr>
            <a:r>
              <a:rPr lang="en-US" dirty="0">
                <a:cs typeface="Times New Roman" pitchFamily="18" charset="0"/>
              </a:rPr>
              <a:t>This option gives you a shell (similar to the array shell when creating arrays).</a:t>
            </a:r>
          </a:p>
          <a:p>
            <a:pPr marL="219845" lvl="1" indent="-219845">
              <a:spcBef>
                <a:spcPts val="385"/>
              </a:spcBef>
              <a:buFontTx/>
              <a:buChar char="•"/>
              <a:tabLst>
                <a:tab pos="228594" algn="l"/>
              </a:tabLst>
            </a:pPr>
            <a:r>
              <a:rPr lang="en-US" dirty="0">
                <a:cs typeface="Times New Roman" pitchFamily="18" charset="0"/>
              </a:rPr>
              <a:t>You can size the cluster shell when you drop it.</a:t>
            </a:r>
          </a:p>
          <a:p>
            <a:pPr marL="219845" lvl="1" indent="-219845">
              <a:spcBef>
                <a:spcPts val="385"/>
              </a:spcBef>
              <a:buFontTx/>
              <a:buChar char="•"/>
              <a:tabLst>
                <a:tab pos="228594" algn="l"/>
              </a:tabLst>
            </a:pPr>
            <a:r>
              <a:rPr lang="en-US" dirty="0">
                <a:cs typeface="Times New Roman" pitchFamily="18" charset="0"/>
              </a:rPr>
              <a:t>Right-click inside the shell and add objects of any type. </a:t>
            </a:r>
          </a:p>
          <a:p>
            <a:pPr>
              <a:spcBef>
                <a:spcPts val="385"/>
              </a:spcBef>
              <a:tabLst>
                <a:tab pos="228594" algn="l"/>
              </a:tabLst>
            </a:pPr>
            <a:r>
              <a:rPr lang="en-US" b="1" dirty="0">
                <a:cs typeface="Times New Roman" pitchFamily="18" charset="0"/>
              </a:rPr>
              <a:t>Note</a:t>
            </a:r>
            <a:r>
              <a:rPr lang="en-US" dirty="0">
                <a:cs typeface="Times New Roman" pitchFamily="18" charset="0"/>
              </a:rPr>
              <a:t>: You can even have a cluster inside of a cluster.</a:t>
            </a:r>
          </a:p>
          <a:p>
            <a:pPr>
              <a:spcBef>
                <a:spcPts val="385"/>
              </a:spcBef>
              <a:tabLst>
                <a:tab pos="228594" algn="l"/>
              </a:tabLst>
            </a:pPr>
            <a:r>
              <a:rPr lang="en-US" dirty="0">
                <a:cs typeface="Times New Roman" pitchFamily="18" charset="0"/>
              </a:rPr>
              <a:t>The cluster becomes a control or an indicator cluster based on the first object you place inside the cluster.</a:t>
            </a:r>
          </a:p>
          <a:p>
            <a:pPr>
              <a:spcBef>
                <a:spcPts val="385"/>
              </a:spcBef>
              <a:tabLst>
                <a:tab pos="228594" algn="l"/>
              </a:tabLst>
            </a:pPr>
            <a:r>
              <a:rPr lang="en-US" dirty="0">
                <a:cs typeface="Times New Roman" pitchFamily="18" charset="0"/>
              </a:rPr>
              <a:t>You can also create a cluster constant on the block diagram by choosing </a:t>
            </a:r>
            <a:r>
              <a:rPr lang="en-US" b="1" dirty="0">
                <a:cs typeface="Times New Roman" pitchFamily="18" charset="0"/>
              </a:rPr>
              <a:t>Cluster Constant</a:t>
            </a:r>
            <a:r>
              <a:rPr lang="en-US" dirty="0">
                <a:cs typeface="Times New Roman" pitchFamily="18" charset="0"/>
              </a:rPr>
              <a:t> from the </a:t>
            </a:r>
            <a:r>
              <a:rPr lang="en-US" b="1" dirty="0">
                <a:cs typeface="Times New Roman" pitchFamily="18" charset="0"/>
              </a:rPr>
              <a:t>Cluster</a:t>
            </a:r>
            <a:r>
              <a:rPr lang="en-US" dirty="0">
                <a:cs typeface="Times New Roman" pitchFamily="18" charset="0"/>
              </a:rPr>
              <a:t> palette.</a:t>
            </a:r>
          </a:p>
          <a:p>
            <a:pPr marL="219845" lvl="1" indent="-219845">
              <a:spcBef>
                <a:spcPts val="385"/>
              </a:spcBef>
              <a:buFontTx/>
              <a:buChar char="•"/>
              <a:tabLst>
                <a:tab pos="228594" algn="l"/>
              </a:tabLst>
            </a:pPr>
            <a:r>
              <a:rPr lang="en-US" dirty="0">
                <a:cs typeface="Times New Roman" pitchFamily="18" charset="0"/>
              </a:rPr>
              <a:t>This gives you an empty cluster shell.</a:t>
            </a:r>
          </a:p>
          <a:p>
            <a:pPr marL="219845" lvl="1" indent="-219845">
              <a:spcBef>
                <a:spcPts val="385"/>
              </a:spcBef>
              <a:buFontTx/>
              <a:buChar char="•"/>
              <a:tabLst>
                <a:tab pos="228594" algn="l"/>
              </a:tabLst>
            </a:pPr>
            <a:r>
              <a:rPr lang="en-US" dirty="0">
                <a:cs typeface="Times New Roman" pitchFamily="18" charset="0"/>
              </a:rPr>
              <a:t>You can size the cluster when you drop it.</a:t>
            </a:r>
          </a:p>
          <a:p>
            <a:pPr marL="219845" lvl="1" indent="-219845">
              <a:spcBef>
                <a:spcPts val="385"/>
              </a:spcBef>
              <a:buFontTx/>
              <a:buChar char="•"/>
              <a:tabLst>
                <a:tab pos="228594" algn="l"/>
              </a:tabLst>
            </a:pPr>
            <a:r>
              <a:rPr lang="en-US" dirty="0">
                <a:cs typeface="Times New Roman" pitchFamily="18" charset="0"/>
              </a:rPr>
              <a:t>Put other constants inside the shell.</a:t>
            </a:r>
          </a:p>
          <a:p>
            <a:pPr>
              <a:spcBef>
                <a:spcPts val="385"/>
              </a:spcBef>
              <a:tabLst>
                <a:tab pos="228594" algn="l"/>
              </a:tabLst>
            </a:pPr>
            <a:r>
              <a:rPr lang="en-US" b="1" dirty="0">
                <a:cs typeface="Times New Roman" pitchFamily="18" charset="0"/>
              </a:rPr>
              <a:t>Note</a:t>
            </a:r>
            <a:r>
              <a:rPr lang="en-US" dirty="0">
                <a:cs typeface="Times New Roman" pitchFamily="18" charset="0"/>
              </a:rPr>
              <a:t>: You cannot place terminals for front panel objects in a cluster constant on the block diagram, nor can you place “special” constants like the Tab or Empty String constant within a block diagram cluster shell.</a:t>
            </a:r>
          </a:p>
          <a:p>
            <a:pPr>
              <a:tabLst>
                <a:tab pos="228594" algn="l"/>
              </a:tabLst>
            </a:pPr>
            <a:endParaRPr lang="en-US" dirty="0">
              <a:latin typeface="Times" pitchFamily="18"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Rot="1" noChangeAspect="1" noChangeArrowheads="1" noTextEdit="1"/>
          </p:cNvSpPr>
          <p:nvPr>
            <p:ph type="sldImg"/>
          </p:nvPr>
        </p:nvSpPr>
        <p:spPr>
          <a:ln/>
        </p:spPr>
      </p:sp>
      <p:sp>
        <p:nvSpPr>
          <p:cNvPr id="457731" name="Rectangle 3"/>
          <p:cNvSpPr>
            <a:spLocks noGrp="1" noChangeArrowheads="1"/>
          </p:cNvSpPr>
          <p:nvPr>
            <p:ph type="body" idx="1"/>
          </p:nvPr>
        </p:nvSpPr>
        <p:spPr/>
        <p:txBody>
          <a:bodyPr/>
          <a:lstStyle/>
          <a:p>
            <a:r>
              <a:rPr lang="en-US" dirty="0">
                <a:cs typeface="Times New Roman" pitchFamily="18" charset="0"/>
              </a:rPr>
              <a:t>The terms </a:t>
            </a:r>
            <a:r>
              <a:rPr lang="en-US" dirty="0" smtClean="0">
                <a:cs typeface="Times New Roman" pitchFamily="18" charset="0"/>
              </a:rPr>
              <a:t>bundle </a:t>
            </a:r>
            <a:r>
              <a:rPr lang="en-US" dirty="0">
                <a:cs typeface="Times New Roman" pitchFamily="18" charset="0"/>
              </a:rPr>
              <a:t>and </a:t>
            </a:r>
            <a:r>
              <a:rPr lang="en-US" dirty="0" smtClean="0">
                <a:cs typeface="Times New Roman" pitchFamily="18" charset="0"/>
              </a:rPr>
              <a:t>cluster </a:t>
            </a:r>
            <a:r>
              <a:rPr lang="en-US" dirty="0">
                <a:cs typeface="Times New Roman" pitchFamily="18" charset="0"/>
              </a:rPr>
              <a:t>are closely related in LabVIEW. </a:t>
            </a:r>
          </a:p>
          <a:p>
            <a:r>
              <a:rPr lang="en-US" dirty="0">
                <a:cs typeface="Times New Roman" pitchFamily="18" charset="0"/>
              </a:rPr>
              <a:t>Example: You use a </a:t>
            </a:r>
            <a:r>
              <a:rPr lang="en-US" dirty="0" smtClean="0">
                <a:cs typeface="Times New Roman" pitchFamily="18" charset="0"/>
              </a:rPr>
              <a:t>bundle function </a:t>
            </a:r>
            <a:r>
              <a:rPr lang="en-US" dirty="0">
                <a:cs typeface="Times New Roman" pitchFamily="18" charset="0"/>
              </a:rPr>
              <a:t>to create a </a:t>
            </a:r>
            <a:r>
              <a:rPr lang="en-US" dirty="0" smtClean="0">
                <a:cs typeface="Times New Roman" pitchFamily="18" charset="0"/>
              </a:rPr>
              <a:t>cluster</a:t>
            </a:r>
            <a:r>
              <a:rPr lang="en-US" dirty="0">
                <a:cs typeface="Times New Roman" pitchFamily="18" charset="0"/>
              </a:rPr>
              <a:t>. You use an </a:t>
            </a:r>
            <a:r>
              <a:rPr lang="en-US" dirty="0" smtClean="0">
                <a:cs typeface="Times New Roman" pitchFamily="18" charset="0"/>
              </a:rPr>
              <a:t>unbundle </a:t>
            </a:r>
            <a:r>
              <a:rPr lang="en-US" dirty="0">
                <a:cs typeface="Times New Roman" pitchFamily="18" charset="0"/>
              </a:rPr>
              <a:t>function to extract the parts of a cluster.</a:t>
            </a:r>
          </a:p>
          <a:p>
            <a:r>
              <a:rPr lang="en-US" b="1" dirty="0" smtClean="0">
                <a:cs typeface="Times New Roman" pitchFamily="18" charset="0"/>
              </a:rPr>
              <a:t>Bundle</a:t>
            </a:r>
            <a:r>
              <a:rPr lang="en-US" dirty="0" smtClean="0">
                <a:cs typeface="Times New Roman" pitchFamily="18" charset="0"/>
              </a:rPr>
              <a:t> – Forms </a:t>
            </a:r>
            <a:r>
              <a:rPr lang="en-US" dirty="0">
                <a:cs typeface="Times New Roman" pitchFamily="18" charset="0"/>
              </a:rPr>
              <a:t>a cluster containing the given objects </a:t>
            </a:r>
            <a:r>
              <a:rPr lang="en-US" dirty="0" smtClean="0">
                <a:cs typeface="Times New Roman" pitchFamily="18" charset="0"/>
              </a:rPr>
              <a:t>in the specified order.</a:t>
            </a:r>
            <a:endParaRPr lang="en-US" dirty="0">
              <a:cs typeface="Times New Roman" pitchFamily="18" charset="0"/>
            </a:endParaRPr>
          </a:p>
          <a:p>
            <a:r>
              <a:rPr lang="en-US" b="1" dirty="0">
                <a:cs typeface="Times New Roman" pitchFamily="18" charset="0"/>
              </a:rPr>
              <a:t>Bundle by </a:t>
            </a:r>
            <a:r>
              <a:rPr lang="en-US" b="1" dirty="0" smtClean="0">
                <a:cs typeface="Times New Roman" pitchFamily="18" charset="0"/>
              </a:rPr>
              <a:t>Name</a:t>
            </a:r>
            <a:r>
              <a:rPr lang="en-US" dirty="0" smtClean="0">
                <a:cs typeface="Times New Roman" pitchFamily="18" charset="0"/>
              </a:rPr>
              <a:t> – Updates </a:t>
            </a:r>
            <a:r>
              <a:rPr lang="en-US" dirty="0">
                <a:cs typeface="Times New Roman" pitchFamily="18" charset="0"/>
              </a:rPr>
              <a:t>specific cluster object values (the object must have an owned label). </a:t>
            </a:r>
            <a:endParaRPr lang="en-US" dirty="0" smtClean="0">
              <a:cs typeface="Times New Roman" pitchFamily="18" charset="0"/>
            </a:endParaRPr>
          </a:p>
          <a:p>
            <a:r>
              <a:rPr lang="en-US" b="1" dirty="0" smtClean="0">
                <a:cs typeface="Times New Roman" pitchFamily="18" charset="0"/>
              </a:rPr>
              <a:t>Unbundle</a:t>
            </a:r>
            <a:r>
              <a:rPr lang="en-US" dirty="0" smtClean="0">
                <a:cs typeface="Times New Roman" pitchFamily="18" charset="0"/>
              </a:rPr>
              <a:t> – Splits a cluster into each of its individual elements by data type.</a:t>
            </a:r>
          </a:p>
          <a:p>
            <a:r>
              <a:rPr lang="en-US" b="1" dirty="0" smtClean="0">
                <a:cs typeface="Times New Roman" pitchFamily="18" charset="0"/>
              </a:rPr>
              <a:t>Unbundle by Name</a:t>
            </a:r>
            <a:r>
              <a:rPr lang="en-US" dirty="0" smtClean="0">
                <a:cs typeface="Times New Roman" pitchFamily="18" charset="0"/>
              </a:rPr>
              <a:t> – Returns the cluster elements whose names you specify.</a:t>
            </a:r>
            <a:endParaRPr lang="en-US" dirty="0">
              <a:cs typeface="Times New Roman" pitchFamily="18" charset="0"/>
            </a:endParaRPr>
          </a:p>
          <a:p>
            <a:r>
              <a:rPr lang="en-US" b="1" dirty="0">
                <a:cs typeface="Times New Roman" pitchFamily="18" charset="0"/>
              </a:rPr>
              <a:t>Note</a:t>
            </a:r>
            <a:r>
              <a:rPr lang="en-US" dirty="0">
                <a:cs typeface="Times New Roman" pitchFamily="18" charset="0"/>
              </a:rPr>
              <a:t>: You must have an existing cluster wired into the middle terminal of the function to use Bundle By Name. </a:t>
            </a:r>
          </a:p>
          <a:p>
            <a:endParaRPr lang="en-US" dirty="0">
              <a:latin typeface="Times" pitchFamily="18"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a:xfrm>
            <a:off x="931863" y="4403725"/>
            <a:ext cx="5133975" cy="3506057"/>
          </a:xfrm>
        </p:spPr>
        <p:txBody>
          <a:bodyPr/>
          <a:lstStyle/>
          <a:p>
            <a:pPr>
              <a:tabLst>
                <a:tab pos="228594" algn="l"/>
                <a:tab pos="457189" algn="l"/>
              </a:tabLst>
            </a:pPr>
            <a:r>
              <a:rPr lang="en-US" dirty="0">
                <a:cs typeface="Times New Roman" pitchFamily="18" charset="0"/>
              </a:rPr>
              <a:t>The waveform data type carries the data, start time, and ∆</a:t>
            </a:r>
            <a:r>
              <a:rPr lang="en-US" i="1" dirty="0">
                <a:cs typeface="Times New Roman" pitchFamily="18" charset="0"/>
              </a:rPr>
              <a:t>t </a:t>
            </a:r>
            <a:r>
              <a:rPr lang="en-US" dirty="0">
                <a:cs typeface="Times New Roman" pitchFamily="18" charset="0"/>
              </a:rPr>
              <a:t>of a waveform. You can create waveforms using the Build Waveform function. Many of the VIs and functions you use to acquire or analyze waveforms accept and return the waveform data type by default. When you wire a waveform data type to a waveform graph or chart, the graph or chart automatically plots a waveform based on the data, start time, and ∆</a:t>
            </a:r>
            <a:r>
              <a:rPr lang="en-US" i="1" dirty="0">
                <a:cs typeface="Times New Roman" pitchFamily="18" charset="0"/>
              </a:rPr>
              <a:t>x </a:t>
            </a:r>
            <a:r>
              <a:rPr lang="en-US" dirty="0">
                <a:cs typeface="Times New Roman" pitchFamily="18" charset="0"/>
              </a:rPr>
              <a:t>of the waveform. When you wire an array of waveform data types to a waveform graph or chart, the graph or chart automatically plots all the waveforms</a:t>
            </a:r>
            <a:r>
              <a:rPr lang="en-US" dirty="0" smtClean="0">
                <a:cs typeface="Times New Roman" pitchFamily="18" charset="0"/>
              </a:rPr>
              <a:t>.</a:t>
            </a:r>
          </a:p>
          <a:p>
            <a:pPr>
              <a:tabLst>
                <a:tab pos="457189" algn="l"/>
              </a:tabLst>
            </a:pPr>
            <a:r>
              <a:rPr lang="en-US" b="1" dirty="0" smtClean="0">
                <a:cs typeface="Times New Roman" pitchFamily="18" charset="0"/>
              </a:rPr>
              <a:t>Build Waveform</a:t>
            </a:r>
          </a:p>
          <a:p>
            <a:pPr>
              <a:tabLst>
                <a:tab pos="457189" algn="l"/>
              </a:tabLst>
            </a:pPr>
            <a:r>
              <a:rPr lang="en-US" dirty="0" smtClean="0">
                <a:cs typeface="Times New Roman" pitchFamily="18" charset="0"/>
              </a:rPr>
              <a:t>Builds a waveform or modifies an existing waveform </a:t>
            </a:r>
            <a:br>
              <a:rPr lang="en-US" dirty="0" smtClean="0">
                <a:cs typeface="Times New Roman" pitchFamily="18" charset="0"/>
              </a:rPr>
            </a:br>
            <a:r>
              <a:rPr lang="en-US" dirty="0" smtClean="0">
                <a:cs typeface="Times New Roman" pitchFamily="18" charset="0"/>
              </a:rPr>
              <a:t>with the start time represented as an absolute timestamp. </a:t>
            </a:r>
            <a:br>
              <a:rPr lang="en-US" dirty="0" smtClean="0">
                <a:cs typeface="Times New Roman" pitchFamily="18" charset="0"/>
              </a:rPr>
            </a:br>
            <a:r>
              <a:rPr lang="en-US" dirty="0" smtClean="0">
                <a:cs typeface="Times New Roman" pitchFamily="18" charset="0"/>
              </a:rPr>
              <a:t>Timestamps are accurate to real-world time and date and </a:t>
            </a:r>
            <a:br>
              <a:rPr lang="en-US" dirty="0" smtClean="0">
                <a:cs typeface="Times New Roman" pitchFamily="18" charset="0"/>
              </a:rPr>
            </a:br>
            <a:r>
              <a:rPr lang="en-US" dirty="0" smtClean="0">
                <a:cs typeface="Times New Roman" pitchFamily="18" charset="0"/>
              </a:rPr>
              <a:t>are very useful for real-world data recording. </a:t>
            </a:r>
          </a:p>
          <a:p>
            <a:pPr>
              <a:tabLst>
                <a:tab pos="457189" algn="l"/>
              </a:tabLst>
            </a:pPr>
            <a:r>
              <a:rPr lang="en-US" b="1" dirty="0" smtClean="0">
                <a:cs typeface="Times New Roman" pitchFamily="18" charset="0"/>
              </a:rPr>
              <a:t>Bundle</a:t>
            </a:r>
          </a:p>
          <a:p>
            <a:pPr>
              <a:tabLst>
                <a:tab pos="457189" algn="l"/>
              </a:tabLst>
            </a:pPr>
            <a:r>
              <a:rPr lang="en-US" dirty="0" smtClean="0">
                <a:cs typeface="Times New Roman" pitchFamily="18" charset="0"/>
              </a:rPr>
              <a:t>Builds a waveform or modifies an existing waveform </a:t>
            </a:r>
            <a:br>
              <a:rPr lang="en-US" dirty="0" smtClean="0">
                <a:cs typeface="Times New Roman" pitchFamily="18" charset="0"/>
              </a:rPr>
            </a:br>
            <a:r>
              <a:rPr lang="en-US" dirty="0" smtClean="0">
                <a:cs typeface="Times New Roman" pitchFamily="18" charset="0"/>
              </a:rPr>
              <a:t>with a relative timestamp. The input to t</a:t>
            </a:r>
            <a:r>
              <a:rPr lang="en-US" baseline="-25000" dirty="0" smtClean="0">
                <a:cs typeface="Times New Roman" pitchFamily="18" charset="0"/>
              </a:rPr>
              <a:t>0</a:t>
            </a:r>
            <a:r>
              <a:rPr lang="en-US" dirty="0" smtClean="0">
                <a:cs typeface="Times New Roman" pitchFamily="18" charset="0"/>
              </a:rPr>
              <a:t> is a DBL. By </a:t>
            </a:r>
            <a:br>
              <a:rPr lang="en-US" dirty="0" smtClean="0">
                <a:cs typeface="Times New Roman" pitchFamily="18" charset="0"/>
              </a:rPr>
            </a:br>
            <a:r>
              <a:rPr lang="en-US" dirty="0" smtClean="0">
                <a:cs typeface="Times New Roman" pitchFamily="18" charset="0"/>
              </a:rPr>
              <a:t>building waveforms using the bundle, you can plot data </a:t>
            </a:r>
            <a:br>
              <a:rPr lang="en-US" dirty="0" smtClean="0">
                <a:cs typeface="Times New Roman" pitchFamily="18" charset="0"/>
              </a:rPr>
            </a:br>
            <a:r>
              <a:rPr lang="en-US" dirty="0" smtClean="0">
                <a:cs typeface="Times New Roman" pitchFamily="18" charset="0"/>
              </a:rPr>
              <a:t>on the negative x-axis (time).</a:t>
            </a:r>
          </a:p>
          <a:p>
            <a:pPr>
              <a:tabLst>
                <a:tab pos="228594" algn="l"/>
                <a:tab pos="457189" algn="l"/>
              </a:tabLst>
            </a:pPr>
            <a:endParaRPr lang="en-US" dirty="0">
              <a:cs typeface="Times New Roman" pitchFamily="18" charset="0"/>
            </a:endParaRPr>
          </a:p>
        </p:txBody>
      </p:sp>
      <p:pic>
        <p:nvPicPr>
          <p:cNvPr id="536582" name="Picture 6" descr="context help Graph LV 8"/>
          <p:cNvPicPr>
            <a:picLocks noChangeAspect="1" noChangeArrowheads="1"/>
          </p:cNvPicPr>
          <p:nvPr/>
        </p:nvPicPr>
        <p:blipFill>
          <a:blip r:embed="rId3"/>
          <a:srcRect/>
          <a:stretch>
            <a:fillRect/>
          </a:stretch>
        </p:blipFill>
        <p:spPr bwMode="auto">
          <a:xfrm>
            <a:off x="4321176" y="5723487"/>
            <a:ext cx="2017713" cy="1952625"/>
          </a:xfrm>
          <a:prstGeom prst="rect">
            <a:avLst/>
          </a:prstGeom>
          <a:noFill/>
        </p:spPr>
      </p:pic>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Grp="1" noRot="1" noChangeAspect="1" noChangeArrowheads="1" noTextEdit="1"/>
          </p:cNvSpPr>
          <p:nvPr>
            <p:ph type="sldImg"/>
          </p:nvPr>
        </p:nvSpPr>
        <p:spPr>
          <a:xfrm>
            <a:off x="841375" y="515938"/>
            <a:ext cx="5316538" cy="3989387"/>
          </a:xfrm>
          <a:ln/>
        </p:spPr>
      </p:sp>
      <p:sp>
        <p:nvSpPr>
          <p:cNvPr id="548867" name="Rectangle 3"/>
          <p:cNvSpPr>
            <a:spLocks noGrp="1" noChangeArrowheads="1"/>
          </p:cNvSpPr>
          <p:nvPr>
            <p:ph type="body" idx="1"/>
          </p:nvPr>
        </p:nvSpPr>
        <p:spPr>
          <a:xfrm>
            <a:off x="700088" y="4672290"/>
            <a:ext cx="5597525" cy="4244699"/>
          </a:xfrm>
          <a:noFill/>
          <a:ln/>
        </p:spPr>
        <p:txBody>
          <a:bodyPr/>
          <a:lstStyle/>
          <a:p>
            <a:pPr>
              <a:tabLst>
                <a:tab pos="152397" algn="l"/>
              </a:tabLst>
            </a:pPr>
            <a:r>
              <a:rPr lang="en-US" b="1" dirty="0">
                <a:cs typeface="Times New Roman" pitchFamily="18" charset="0"/>
              </a:rPr>
              <a:t>Shift registers</a:t>
            </a:r>
            <a:r>
              <a:rPr lang="en-US" dirty="0">
                <a:cs typeface="Times New Roman" pitchFamily="18" charset="0"/>
              </a:rPr>
              <a:t> transfer data from one iteration to the next:</a:t>
            </a:r>
          </a:p>
          <a:p>
            <a:pPr marL="219845" lvl="1" indent="-219845">
              <a:buFontTx/>
              <a:buChar char="•"/>
              <a:tabLst>
                <a:tab pos="152397" algn="l"/>
              </a:tabLst>
            </a:pPr>
            <a:r>
              <a:rPr lang="en-US" dirty="0">
                <a:cs typeface="Times New Roman" pitchFamily="18" charset="0"/>
              </a:rPr>
              <a:t>Right-click on the left or right side of a </a:t>
            </a:r>
            <a:r>
              <a:rPr lang="en-US" dirty="0" smtClean="0">
                <a:cs typeface="Times New Roman" pitchFamily="18" charset="0"/>
              </a:rPr>
              <a:t>For Loop </a:t>
            </a:r>
            <a:r>
              <a:rPr lang="en-US" dirty="0">
                <a:cs typeface="Times New Roman" pitchFamily="18" charset="0"/>
              </a:rPr>
              <a:t>or a </a:t>
            </a:r>
            <a:r>
              <a:rPr lang="en-US" dirty="0" smtClean="0">
                <a:cs typeface="Times New Roman" pitchFamily="18" charset="0"/>
              </a:rPr>
              <a:t>While Loop </a:t>
            </a:r>
            <a:r>
              <a:rPr lang="en-US" dirty="0">
                <a:cs typeface="Times New Roman" pitchFamily="18" charset="0"/>
              </a:rPr>
              <a:t>and select </a:t>
            </a:r>
            <a:r>
              <a:rPr lang="en-US" b="1" dirty="0">
                <a:cs typeface="Times New Roman" pitchFamily="18" charset="0"/>
              </a:rPr>
              <a:t>Add Shift Register</a:t>
            </a:r>
            <a:r>
              <a:rPr lang="en-US" dirty="0">
                <a:cs typeface="Times New Roman" pitchFamily="18" charset="0"/>
              </a:rPr>
              <a:t>.</a:t>
            </a:r>
          </a:p>
          <a:p>
            <a:pPr marL="219845" lvl="1" indent="-219845">
              <a:buFontTx/>
              <a:buChar char="•"/>
              <a:tabLst>
                <a:tab pos="152397" algn="l"/>
              </a:tabLst>
            </a:pPr>
            <a:r>
              <a:rPr lang="en-US" dirty="0">
                <a:cs typeface="Times New Roman" pitchFamily="18" charset="0"/>
              </a:rPr>
              <a:t>The right terminal stores data at the end of an iteration. Data appears at the left terminal at the start of the next iteration.</a:t>
            </a:r>
          </a:p>
          <a:p>
            <a:pPr marL="219845" lvl="1" indent="-219845">
              <a:buFontTx/>
              <a:buChar char="•"/>
              <a:tabLst>
                <a:tab pos="152397" algn="l"/>
              </a:tabLst>
            </a:pPr>
            <a:r>
              <a:rPr lang="en-US" dirty="0">
                <a:cs typeface="Times New Roman" pitchFamily="18" charset="0"/>
              </a:rPr>
              <a:t>A shift register adapts to any data type wired into it.</a:t>
            </a:r>
          </a:p>
          <a:p>
            <a:pPr>
              <a:tabLst>
                <a:tab pos="152397" algn="l"/>
              </a:tabLst>
            </a:pPr>
            <a:r>
              <a:rPr lang="en-US" dirty="0">
                <a:cs typeface="Times New Roman" pitchFamily="18" charset="0"/>
              </a:rPr>
              <a:t>An input of 0 would result in an output of </a:t>
            </a:r>
            <a:r>
              <a:rPr lang="en-US" dirty="0" smtClean="0">
                <a:cs typeface="Times New Roman" pitchFamily="18" charset="0"/>
              </a:rPr>
              <a:t>5 for </a:t>
            </a:r>
            <a:r>
              <a:rPr lang="en-US" dirty="0">
                <a:cs typeface="Times New Roman" pitchFamily="18" charset="0"/>
              </a:rPr>
              <a:t>the first iteration, </a:t>
            </a:r>
            <a:r>
              <a:rPr lang="en-US" dirty="0" smtClean="0">
                <a:cs typeface="Times New Roman" pitchFamily="18" charset="0"/>
              </a:rPr>
              <a:t>10 for </a:t>
            </a:r>
            <a:r>
              <a:rPr lang="en-US" dirty="0">
                <a:cs typeface="Times New Roman" pitchFamily="18" charset="0"/>
              </a:rPr>
              <a:t>the second </a:t>
            </a:r>
            <a:r>
              <a:rPr lang="en-US" dirty="0" smtClean="0">
                <a:cs typeface="Times New Roman" pitchFamily="18" charset="0"/>
              </a:rPr>
              <a:t>iteration, </a:t>
            </a:r>
            <a:r>
              <a:rPr lang="en-US" dirty="0">
                <a:cs typeface="Times New Roman" pitchFamily="18" charset="0"/>
              </a:rPr>
              <a:t>and </a:t>
            </a:r>
            <a:r>
              <a:rPr lang="en-US" dirty="0" smtClean="0">
                <a:cs typeface="Times New Roman" pitchFamily="18" charset="0"/>
              </a:rPr>
              <a:t>15 for </a:t>
            </a:r>
            <a:r>
              <a:rPr lang="en-US" dirty="0">
                <a:cs typeface="Times New Roman" pitchFamily="18" charset="0"/>
              </a:rPr>
              <a:t>the third iteration. Said another way, </a:t>
            </a:r>
            <a:r>
              <a:rPr lang="en-US" dirty="0" smtClean="0">
                <a:cs typeface="Times New Roman" pitchFamily="18" charset="0"/>
              </a:rPr>
              <a:t>you use shift </a:t>
            </a:r>
            <a:r>
              <a:rPr lang="en-US" dirty="0">
                <a:cs typeface="Times New Roman" pitchFamily="18" charset="0"/>
              </a:rPr>
              <a:t>registers </a:t>
            </a:r>
            <a:r>
              <a:rPr lang="en-US" dirty="0" smtClean="0">
                <a:cs typeface="Times New Roman" pitchFamily="18" charset="0"/>
              </a:rPr>
              <a:t>to </a:t>
            </a:r>
            <a:r>
              <a:rPr lang="en-US" dirty="0">
                <a:cs typeface="Times New Roman" pitchFamily="18" charset="0"/>
              </a:rPr>
              <a:t>retain values from one iteration to the next. They are valuable for many applications that have memory or feedback between states. The feedback node </a:t>
            </a:r>
            <a:r>
              <a:rPr lang="en-US" dirty="0" smtClean="0">
                <a:cs typeface="Times New Roman" pitchFamily="18" charset="0"/>
              </a:rPr>
              <a:t>(pictured below) is </a:t>
            </a:r>
            <a:r>
              <a:rPr lang="en-US" dirty="0">
                <a:cs typeface="Times New Roman" pitchFamily="18" charset="0"/>
              </a:rPr>
              <a:t>another representation of the same concept</a:t>
            </a:r>
            <a:r>
              <a:rPr lang="en-US" dirty="0" smtClean="0">
                <a:cs typeface="Times New Roman" pitchFamily="18" charset="0"/>
              </a:rPr>
              <a:t>. </a:t>
            </a:r>
            <a:r>
              <a:rPr lang="en-US" dirty="0">
                <a:cs typeface="Times New Roman" pitchFamily="18" charset="0"/>
              </a:rPr>
              <a:t>Both programs pictured behave the same.</a:t>
            </a:r>
          </a:p>
          <a:p>
            <a:pPr>
              <a:tabLst>
                <a:tab pos="152397" algn="l"/>
              </a:tabLst>
            </a:pPr>
            <a:endParaRPr lang="en-US" dirty="0">
              <a:cs typeface="Times New Roman" pitchFamily="18" charset="0"/>
            </a:endParaRPr>
          </a:p>
          <a:p>
            <a:pPr>
              <a:tabLst>
                <a:tab pos="152397" algn="l"/>
              </a:tabLst>
            </a:pPr>
            <a:endParaRPr lang="en-US" dirty="0">
              <a:cs typeface="Times New Roman" pitchFamily="18" charset="0"/>
            </a:endParaRPr>
          </a:p>
          <a:p>
            <a:pPr>
              <a:tabLst>
                <a:tab pos="152397" algn="l"/>
              </a:tabLst>
            </a:pPr>
            <a:endParaRPr lang="en-US" dirty="0">
              <a:cs typeface="Times New Roman" pitchFamily="18" charset="0"/>
            </a:endParaRPr>
          </a:p>
          <a:p>
            <a:pPr>
              <a:tabLst>
                <a:tab pos="152397" algn="l"/>
              </a:tabLst>
            </a:pPr>
            <a:endParaRPr lang="en-US" dirty="0">
              <a:cs typeface="Times New Roman" pitchFamily="18" charset="0"/>
            </a:endParaRPr>
          </a:p>
          <a:p>
            <a:pPr>
              <a:tabLst>
                <a:tab pos="152397" algn="l"/>
              </a:tabLst>
            </a:pPr>
            <a:endParaRPr lang="en-US" dirty="0">
              <a:cs typeface="Times New Roman" pitchFamily="18" charset="0"/>
            </a:endParaRPr>
          </a:p>
          <a:p>
            <a:pPr>
              <a:tabLst>
                <a:tab pos="152397" algn="l"/>
              </a:tabLst>
            </a:pPr>
            <a:endParaRPr lang="en-US" dirty="0">
              <a:cs typeface="Times New Roman" pitchFamily="18" charset="0"/>
            </a:endParaRPr>
          </a:p>
          <a:p>
            <a:pPr>
              <a:tabLst>
                <a:tab pos="152397" algn="l"/>
              </a:tabLst>
            </a:pPr>
            <a:endParaRPr lang="en-US" dirty="0">
              <a:cs typeface="Times New Roman" pitchFamily="18" charset="0"/>
            </a:endParaRPr>
          </a:p>
          <a:p>
            <a:pPr>
              <a:tabLst>
                <a:tab pos="152397" algn="l"/>
              </a:tabLst>
            </a:pPr>
            <a:r>
              <a:rPr lang="en-US" dirty="0">
                <a:cs typeface="Times New Roman" pitchFamily="18" charset="0"/>
              </a:rPr>
              <a:t>See </a:t>
            </a:r>
            <a:r>
              <a:rPr lang="en-US" b="1" dirty="0" err="1">
                <a:cs typeface="Times New Roman" pitchFamily="18" charset="0"/>
              </a:rPr>
              <a:t>Help»Search</a:t>
            </a:r>
            <a:r>
              <a:rPr lang="en-US" b="1" dirty="0">
                <a:cs typeface="Times New Roman" pitchFamily="18" charset="0"/>
              </a:rPr>
              <a:t> the </a:t>
            </a:r>
            <a:r>
              <a:rPr lang="en-US" b="1" dirty="0" err="1">
                <a:cs typeface="Times New Roman" pitchFamily="18" charset="0"/>
              </a:rPr>
              <a:t>LabVIEW</a:t>
            </a:r>
            <a:r>
              <a:rPr lang="en-US" b="1" dirty="0">
                <a:cs typeface="Times New Roman" pitchFamily="18" charset="0"/>
              </a:rPr>
              <a:t> Help… </a:t>
            </a:r>
            <a:r>
              <a:rPr lang="en-US" dirty="0">
                <a:cs typeface="Times New Roman" pitchFamily="18" charset="0"/>
              </a:rPr>
              <a:t>for more information.</a:t>
            </a:r>
          </a:p>
        </p:txBody>
      </p:sp>
      <p:pic>
        <p:nvPicPr>
          <p:cNvPr id="548869" name="Picture 5"/>
          <p:cNvPicPr>
            <a:picLocks noChangeAspect="1" noChangeArrowheads="1"/>
          </p:cNvPicPr>
          <p:nvPr/>
        </p:nvPicPr>
        <p:blipFill>
          <a:blip r:embed="rId3"/>
          <a:srcRect/>
          <a:stretch>
            <a:fillRect/>
          </a:stretch>
        </p:blipFill>
        <p:spPr bwMode="auto">
          <a:xfrm>
            <a:off x="1275622" y="6825217"/>
            <a:ext cx="4300538" cy="1471612"/>
          </a:xfrm>
          <a:prstGeom prst="rect">
            <a:avLst/>
          </a:prstGeom>
          <a:noFill/>
          <a:ln w="12700" algn="ctr">
            <a:noFill/>
            <a:miter lim="800000"/>
            <a:headEnd/>
            <a:tailEnd/>
          </a:ln>
          <a:effectLst/>
        </p:spPr>
      </p:pic>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Rot="1" noChangeAspect="1" noChangeArrowheads="1" noTextEdit="1"/>
          </p:cNvSpPr>
          <p:nvPr>
            <p:ph type="sldImg"/>
          </p:nvPr>
        </p:nvSpPr>
        <p:spPr>
          <a:xfrm>
            <a:off x="841375" y="554038"/>
            <a:ext cx="5316538" cy="3987800"/>
          </a:xfrm>
          <a:ln/>
        </p:spPr>
      </p:sp>
      <p:sp>
        <p:nvSpPr>
          <p:cNvPr id="637955" name="Rectangle 3"/>
          <p:cNvSpPr>
            <a:spLocks noGrp="1" noChangeArrowheads="1"/>
          </p:cNvSpPr>
          <p:nvPr>
            <p:ph type="body" idx="1"/>
          </p:nvPr>
        </p:nvSpPr>
        <p:spPr>
          <a:xfrm>
            <a:off x="700088" y="4656138"/>
            <a:ext cx="5597525" cy="4170362"/>
          </a:xfrm>
          <a:noFill/>
          <a:ln/>
        </p:spPr>
        <p:txBody>
          <a:bodyPr/>
          <a:lstStyle/>
          <a:p>
            <a:r>
              <a:rPr lang="en-US" dirty="0">
                <a:cs typeface="Times New Roman" pitchFamily="18" charset="0"/>
              </a:rPr>
              <a:t>Sometimes you may need to access a front panel object from more than one place on the block diagram or to pass data between structures that </a:t>
            </a:r>
            <a:r>
              <a:rPr lang="en-US" dirty="0" smtClean="0">
                <a:cs typeface="Times New Roman" pitchFamily="18" charset="0"/>
              </a:rPr>
              <a:t>you cannot connect </a:t>
            </a:r>
            <a:r>
              <a:rPr lang="en-US" dirty="0">
                <a:cs typeface="Times New Roman" pitchFamily="18" charset="0"/>
              </a:rPr>
              <a:t>by a wire. To accomplish these tasks, you would use a </a:t>
            </a:r>
            <a:r>
              <a:rPr lang="en-US" i="1" dirty="0">
                <a:cs typeface="Times New Roman" pitchFamily="18" charset="0"/>
              </a:rPr>
              <a:t>local variable</a:t>
            </a:r>
            <a:r>
              <a:rPr lang="en-US" dirty="0">
                <a:cs typeface="Times New Roman" pitchFamily="18" charset="0"/>
              </a:rPr>
              <a:t>.</a:t>
            </a:r>
          </a:p>
          <a:p>
            <a:r>
              <a:rPr lang="en-US" dirty="0">
                <a:cs typeface="Times New Roman" pitchFamily="18" charset="0"/>
              </a:rPr>
              <a:t>Local variables are </a:t>
            </a:r>
            <a:r>
              <a:rPr lang="en-US" dirty="0" smtClean="0">
                <a:cs typeface="Times New Roman" pitchFamily="18" charset="0"/>
              </a:rPr>
              <a:t>located on the </a:t>
            </a:r>
            <a:r>
              <a:rPr lang="en-US" b="1" dirty="0" smtClean="0">
                <a:cs typeface="Times New Roman" pitchFamily="18" charset="0"/>
              </a:rPr>
              <a:t>Functions</a:t>
            </a:r>
            <a:r>
              <a:rPr lang="en-US" dirty="0" smtClean="0">
                <a:cs typeface="Times New Roman" pitchFamily="18" charset="0"/>
              </a:rPr>
              <a:t> palette under </a:t>
            </a:r>
            <a:r>
              <a:rPr lang="en-US" b="1" dirty="0" err="1" smtClean="0">
                <a:cs typeface="Times New Roman" pitchFamily="18" charset="0"/>
              </a:rPr>
              <a:t>Programming»Structures</a:t>
            </a:r>
            <a:r>
              <a:rPr lang="en-US" dirty="0" smtClean="0">
                <a:cs typeface="Times New Roman" pitchFamily="18" charset="0"/>
              </a:rPr>
              <a:t>.</a:t>
            </a:r>
            <a:endParaRPr lang="en-US" dirty="0">
              <a:cs typeface="Times New Roman" pitchFamily="18" charset="0"/>
            </a:endParaRPr>
          </a:p>
          <a:p>
            <a:r>
              <a:rPr lang="en-US" dirty="0">
                <a:cs typeface="Times New Roman" pitchFamily="18" charset="0"/>
              </a:rPr>
              <a:t>When you place a local variable on the diagram, it contains by default the name (owned label) of the first object you placed on the front panel.</a:t>
            </a:r>
          </a:p>
          <a:p>
            <a:r>
              <a:rPr lang="en-US" dirty="0">
                <a:cs typeface="Times New Roman" pitchFamily="18" charset="0"/>
              </a:rPr>
              <a:t>You use a local variable by first selecting the object you want to access. You can either click on the local variable with the Operating tool and select the </a:t>
            </a:r>
            <a:r>
              <a:rPr lang="en-US" dirty="0" smtClean="0">
                <a:cs typeface="Times New Roman" pitchFamily="18" charset="0"/>
              </a:rPr>
              <a:t>object </a:t>
            </a:r>
            <a:r>
              <a:rPr lang="en-US" dirty="0">
                <a:cs typeface="Times New Roman" pitchFamily="18" charset="0"/>
              </a:rPr>
              <a:t>you want to access, or </a:t>
            </a:r>
            <a:r>
              <a:rPr lang="en-US" dirty="0" smtClean="0">
                <a:cs typeface="Times New Roman" pitchFamily="18" charset="0"/>
              </a:rPr>
              <a:t>right-click on </a:t>
            </a:r>
            <a:r>
              <a:rPr lang="en-US" dirty="0">
                <a:cs typeface="Times New Roman" pitchFamily="18" charset="0"/>
              </a:rPr>
              <a:t>the local variable and choose the object from the </a:t>
            </a:r>
            <a:r>
              <a:rPr lang="en-US" b="1" dirty="0">
                <a:cs typeface="Times New Roman" pitchFamily="18" charset="0"/>
              </a:rPr>
              <a:t>Select Item</a:t>
            </a:r>
            <a:r>
              <a:rPr lang="en-US" dirty="0">
                <a:cs typeface="Times New Roman" pitchFamily="18" charset="0"/>
              </a:rPr>
              <a:t> menu.</a:t>
            </a:r>
          </a:p>
          <a:p>
            <a:r>
              <a:rPr lang="en-US" dirty="0">
                <a:cs typeface="Times New Roman" pitchFamily="18" charset="0"/>
              </a:rPr>
              <a:t>Next, you must decide to either read or write to the object. </a:t>
            </a:r>
            <a:r>
              <a:rPr lang="en-US" dirty="0" smtClean="0">
                <a:cs typeface="Times New Roman" pitchFamily="18" charset="0"/>
              </a:rPr>
              <a:t>Right-click </a:t>
            </a:r>
            <a:r>
              <a:rPr lang="en-US" dirty="0">
                <a:cs typeface="Times New Roman" pitchFamily="18" charset="0"/>
              </a:rPr>
              <a:t>on the local variable and choose </a:t>
            </a:r>
            <a:r>
              <a:rPr lang="en-US" b="1" dirty="0">
                <a:cs typeface="Times New Roman" pitchFamily="18" charset="0"/>
              </a:rPr>
              <a:t>Change </a:t>
            </a:r>
            <a:r>
              <a:rPr lang="en-US" b="1" dirty="0" smtClean="0">
                <a:cs typeface="Times New Roman" pitchFamily="18" charset="0"/>
              </a:rPr>
              <a:t>to </a:t>
            </a:r>
            <a:r>
              <a:rPr lang="en-US" b="1" dirty="0">
                <a:cs typeface="Times New Roman" pitchFamily="18" charset="0"/>
              </a:rPr>
              <a:t>Read </a:t>
            </a:r>
            <a:r>
              <a:rPr lang="en-US" dirty="0">
                <a:cs typeface="Times New Roman" pitchFamily="18" charset="0"/>
              </a:rPr>
              <a:t>or </a:t>
            </a:r>
            <a:r>
              <a:rPr lang="en-US" b="1" dirty="0">
                <a:cs typeface="Times New Roman" pitchFamily="18" charset="0"/>
              </a:rPr>
              <a:t>Change to Write</a:t>
            </a:r>
            <a:r>
              <a:rPr lang="en-US" dirty="0">
                <a:cs typeface="Times New Roman" pitchFamily="18" charset="0"/>
              </a:rPr>
              <a: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Rot="1" noChangeAspect="1" noChangeArrowheads="1" noTextEdit="1"/>
          </p:cNvSpPr>
          <p:nvPr>
            <p:ph type="sldImg"/>
          </p:nvPr>
        </p:nvSpPr>
        <p:spPr>
          <a:ln/>
        </p:spPr>
      </p:sp>
      <p:sp>
        <p:nvSpPr>
          <p:cNvPr id="675843" name="Rectangle 3"/>
          <p:cNvSpPr>
            <a:spLocks noGrp="1" noChangeArrowheads="1"/>
          </p:cNvSpPr>
          <p:nvPr>
            <p:ph type="body" idx="1"/>
          </p:nvPr>
        </p:nvSpPr>
        <p:spPr/>
        <p:txBody>
          <a:bodyPr/>
          <a:lstStyle/>
          <a:p>
            <a:r>
              <a:rPr lang="en-US" dirty="0">
                <a:cs typeface="Times New Roman" pitchFamily="18" charset="0"/>
              </a:rPr>
              <a:t>Select </a:t>
            </a:r>
            <a:r>
              <a:rPr lang="en-US" b="1" dirty="0" err="1">
                <a:cs typeface="Times New Roman" pitchFamily="18" charset="0"/>
              </a:rPr>
              <a:t>View»Show</a:t>
            </a:r>
            <a:r>
              <a:rPr lang="en-US" b="1" dirty="0">
                <a:cs typeface="Times New Roman" pitchFamily="18" charset="0"/>
              </a:rPr>
              <a:t> Navigation Window</a:t>
            </a:r>
            <a:r>
              <a:rPr lang="en-US" dirty="0">
                <a:cs typeface="Times New Roman" pitchFamily="18" charset="0"/>
              </a:rPr>
              <a:t> to display this window.</a:t>
            </a:r>
            <a:endParaRPr lang="en-US" dirty="0">
              <a:cs typeface="Times New Roman" pitchFamily="18" charset="0"/>
              <a:hlinkClick r:id="rId3"/>
            </a:endParaRPr>
          </a:p>
          <a:p>
            <a:r>
              <a:rPr lang="en-US" dirty="0">
                <a:cs typeface="Times New Roman" pitchFamily="18" charset="0"/>
              </a:rPr>
              <a:t>Use the window to navigate large front panels or block diagrams. Click an area of the image in the </a:t>
            </a:r>
            <a:r>
              <a:rPr lang="en-US" b="1" dirty="0">
                <a:cs typeface="Times New Roman" pitchFamily="18" charset="0"/>
              </a:rPr>
              <a:t>Navigation</a:t>
            </a:r>
            <a:r>
              <a:rPr lang="en-US" dirty="0">
                <a:cs typeface="Times New Roman" pitchFamily="18" charset="0"/>
              </a:rPr>
              <a:t> </a:t>
            </a:r>
            <a:r>
              <a:rPr lang="en-US" b="1" dirty="0">
                <a:cs typeface="Times New Roman" pitchFamily="18" charset="0"/>
              </a:rPr>
              <a:t>Window</a:t>
            </a:r>
            <a:r>
              <a:rPr lang="en-US" dirty="0">
                <a:cs typeface="Times New Roman" pitchFamily="18" charset="0"/>
              </a:rPr>
              <a:t> to display that area in the front panel or block diagram window. You also can click and drag the image in the </a:t>
            </a:r>
            <a:r>
              <a:rPr lang="en-US" b="1" dirty="0">
                <a:cs typeface="Times New Roman" pitchFamily="18" charset="0"/>
              </a:rPr>
              <a:t>Navigation</a:t>
            </a:r>
            <a:r>
              <a:rPr lang="en-US" dirty="0">
                <a:cs typeface="Times New Roman" pitchFamily="18" charset="0"/>
              </a:rPr>
              <a:t> </a:t>
            </a:r>
            <a:r>
              <a:rPr lang="en-US" b="1" dirty="0">
                <a:cs typeface="Times New Roman" pitchFamily="18" charset="0"/>
              </a:rPr>
              <a:t>Window</a:t>
            </a:r>
            <a:r>
              <a:rPr lang="en-US" dirty="0">
                <a:cs typeface="Times New Roman" pitchFamily="18" charset="0"/>
              </a:rPr>
              <a:t> to scroll through the front panel or block diagram. </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02" name="Rectangle 2"/>
          <p:cNvSpPr>
            <a:spLocks noGrp="1" noRot="1" noChangeAspect="1" noChangeArrowheads="1" noTextEdit="1"/>
          </p:cNvSpPr>
          <p:nvPr>
            <p:ph type="sldImg"/>
          </p:nvPr>
        </p:nvSpPr>
        <p:spPr>
          <a:ln/>
        </p:spPr>
      </p:sp>
      <p:sp>
        <p:nvSpPr>
          <p:cNvPr id="921603" name="Rectangle 3"/>
          <p:cNvSpPr>
            <a:spLocks noGrp="1" noChangeArrowheads="1"/>
          </p:cNvSpPr>
          <p:nvPr>
            <p:ph type="body" idx="1"/>
          </p:nvPr>
        </p:nvSpPr>
        <p:spPr/>
        <p:txBody>
          <a:bodyPr/>
          <a:lstStyle/>
          <a:p>
            <a:r>
              <a:rPr lang="en-US" b="1" dirty="0">
                <a:cs typeface="Times New Roman" pitchFamily="18" charset="0"/>
              </a:rPr>
              <a:t>LabVIEW Project</a:t>
            </a:r>
          </a:p>
          <a:p>
            <a:r>
              <a:rPr lang="en-US" dirty="0">
                <a:cs typeface="Times New Roman" pitchFamily="18" charset="0"/>
              </a:rPr>
              <a:t>Use projects to group together LabVIEW </a:t>
            </a:r>
            <a:r>
              <a:rPr lang="en-US" dirty="0" smtClean="0">
                <a:cs typeface="Times New Roman" pitchFamily="18" charset="0"/>
              </a:rPr>
              <a:t>and other files, </a:t>
            </a:r>
            <a:r>
              <a:rPr lang="en-US" dirty="0">
                <a:cs typeface="Times New Roman" pitchFamily="18" charset="0"/>
              </a:rPr>
              <a:t>create build specifications, and deploy or download files to targets. A target is a device or machine on which a VI runs. When you save a project, LabVIEW creates a project file (</a:t>
            </a:r>
            <a:r>
              <a:rPr lang="en-US" sz="1000" dirty="0">
                <a:latin typeface="Courier New" pitchFamily="49" charset="0"/>
                <a:cs typeface="Courier New" pitchFamily="49" charset="0"/>
              </a:rPr>
              <a:t>.</a:t>
            </a:r>
            <a:r>
              <a:rPr lang="en-US" sz="1000" dirty="0" err="1">
                <a:latin typeface="Courier New" pitchFamily="49" charset="0"/>
                <a:cs typeface="Courier New" pitchFamily="49" charset="0"/>
              </a:rPr>
              <a:t>lvproj</a:t>
            </a:r>
            <a:r>
              <a:rPr lang="en-US" dirty="0">
                <a:cs typeface="Times New Roman" pitchFamily="18" charset="0"/>
              </a:rPr>
              <a:t>), which includes configuration information, build information, deployment information, references to files in the project, and so on. </a:t>
            </a:r>
          </a:p>
          <a:p>
            <a:r>
              <a:rPr lang="en-US" dirty="0">
                <a:cs typeface="Times New Roman" pitchFamily="18" charset="0"/>
              </a:rPr>
              <a:t>You must use a project to build stand-alone applications and shared libraries. You also must use a project to work with </a:t>
            </a:r>
            <a:r>
              <a:rPr lang="en-US" dirty="0" smtClean="0">
                <a:cs typeface="Times New Roman" pitchFamily="18" charset="0"/>
              </a:rPr>
              <a:t>a real-time, </a:t>
            </a:r>
            <a:r>
              <a:rPr lang="en-US" dirty="0">
                <a:cs typeface="Times New Roman" pitchFamily="18" charset="0"/>
              </a:rPr>
              <a:t>FPGA, or PDA target. Refer to the specific module documentation for more information about using projects with the LabVIEW Real-Time</a:t>
            </a:r>
            <a:r>
              <a:rPr lang="en-US" dirty="0" smtClean="0">
                <a:cs typeface="Times New Roman" pitchFamily="18" charset="0"/>
              </a:rPr>
              <a:t>, LabVIEW </a:t>
            </a:r>
            <a:r>
              <a:rPr lang="en-US" dirty="0">
                <a:cs typeface="Times New Roman" pitchFamily="18" charset="0"/>
              </a:rPr>
              <a:t>FPGA, and </a:t>
            </a:r>
            <a:r>
              <a:rPr lang="en-US" dirty="0" smtClean="0">
                <a:cs typeface="Times New Roman" pitchFamily="18" charset="0"/>
              </a:rPr>
              <a:t>LabVIEW Mobile modules</a:t>
            </a:r>
            <a:r>
              <a:rPr lang="en-US" dirty="0">
                <a:cs typeface="Times New Roman" pitchFamily="18" charset="0"/>
              </a:rPr>
              <a:t>. </a:t>
            </a:r>
          </a:p>
          <a:p>
            <a:r>
              <a:rPr lang="en-US" dirty="0">
                <a:cs typeface="Times New Roman" pitchFamily="18" charset="0"/>
              </a:rPr>
              <a:t>Project-style LabVIEW Plug and Play instrument drivers use the project and project library features in LabVIEW 8.0. You can use project-style drivers in the same way as previous LabVIEW Plug and Play drivers. </a:t>
            </a:r>
            <a:endParaRPr lang="en-US" b="1" dirty="0">
              <a:cs typeface="Times New Roman" pitchFamily="18" charset="0"/>
            </a:endParaRPr>
          </a:p>
          <a:p>
            <a:r>
              <a:rPr lang="en-US" b="1" dirty="0">
                <a:cs typeface="Times New Roman" pitchFamily="18" charset="0"/>
              </a:rPr>
              <a:t>Project Explorer Window</a:t>
            </a:r>
          </a:p>
          <a:p>
            <a:r>
              <a:rPr lang="en-US" dirty="0">
                <a:cs typeface="Times New Roman" pitchFamily="18" charset="0"/>
              </a:rPr>
              <a:t>Use the Project Explorer window to create and edit projects. Select </a:t>
            </a:r>
            <a:r>
              <a:rPr lang="en-US" b="1" dirty="0" err="1">
                <a:cs typeface="Times New Roman" pitchFamily="18" charset="0"/>
              </a:rPr>
              <a:t>File»New</a:t>
            </a:r>
            <a:r>
              <a:rPr lang="en-US" b="1" dirty="0">
                <a:cs typeface="Times New Roman" pitchFamily="18" charset="0"/>
              </a:rPr>
              <a:t> Project</a:t>
            </a:r>
            <a:r>
              <a:rPr lang="en-US" dirty="0">
                <a:cs typeface="Times New Roman" pitchFamily="18" charset="0"/>
              </a:rPr>
              <a:t> to display the Project Explorer window. You also can select </a:t>
            </a:r>
            <a:r>
              <a:rPr lang="en-US" b="1" dirty="0" err="1">
                <a:cs typeface="Times New Roman" pitchFamily="18" charset="0"/>
              </a:rPr>
              <a:t>Project»New</a:t>
            </a:r>
            <a:r>
              <a:rPr lang="en-US" b="1" dirty="0">
                <a:cs typeface="Times New Roman" pitchFamily="18" charset="0"/>
              </a:rPr>
              <a:t> Project</a:t>
            </a:r>
            <a:r>
              <a:rPr lang="en-US" dirty="0">
                <a:cs typeface="Times New Roman" pitchFamily="18" charset="0"/>
              </a:rPr>
              <a:t> or select </a:t>
            </a:r>
            <a:r>
              <a:rPr lang="en-US" b="1" dirty="0" err="1">
                <a:cs typeface="Times New Roman" pitchFamily="18" charset="0"/>
              </a:rPr>
              <a:t>File»New</a:t>
            </a:r>
            <a:r>
              <a:rPr lang="en-US" dirty="0">
                <a:cs typeface="Times New Roman" pitchFamily="18" charset="0"/>
              </a:rPr>
              <a:t> and then select </a:t>
            </a:r>
            <a:r>
              <a:rPr lang="en-US" b="1" dirty="0">
                <a:cs typeface="Times New Roman" pitchFamily="18" charset="0"/>
              </a:rPr>
              <a:t>Empty Project</a:t>
            </a:r>
            <a:r>
              <a:rPr lang="en-US" dirty="0">
                <a:cs typeface="Times New Roman" pitchFamily="18" charset="0"/>
              </a:rPr>
              <a:t> in the New dialog box to display the Project Explorer window. </a:t>
            </a:r>
          </a:p>
          <a:p>
            <a:endParaRPr lang="en-US" dirty="0">
              <a:latin typeface="Times" pitchFamily="18"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245763" name="Notes Placeholder 2"/>
          <p:cNvSpPr>
            <a:spLocks noGrp="1"/>
          </p:cNvSpPr>
          <p:nvPr>
            <p:ph type="body" idx="1"/>
          </p:nvPr>
        </p:nvSpPr>
        <p:spPr>
          <a:noFill/>
          <a:ln/>
        </p:spPr>
        <p:txBody>
          <a:bodyPr/>
          <a:lstStyle/>
          <a:p>
            <a:r>
              <a:rPr lang="en-US" dirty="0" smtClean="0"/>
              <a:t>This LabVIEW VI allows two human players to play chess. Using several custom controls and many of the LabVIEW constructs that you’ve worked with in this manual, the VI determines legitimate moves and displays the game in real time. The block diagram shown in the above slide handles the high-level management of the </a:t>
            </a:r>
            <a:r>
              <a:rPr lang="en-US" dirty="0" err="1" smtClean="0"/>
              <a:t>subVIs</a:t>
            </a:r>
            <a:r>
              <a:rPr lang="en-US" dirty="0" smtClean="0"/>
              <a:t> and acts as the user interface. The block diagram shown below is used to reset the board.</a:t>
            </a:r>
          </a:p>
        </p:txBody>
      </p:sp>
      <p:pic>
        <p:nvPicPr>
          <p:cNvPr id="245764" name="Picture 4" descr="Chess Block Diagram 2.png"/>
          <p:cNvPicPr>
            <a:picLocks noChangeAspect="1"/>
          </p:cNvPicPr>
          <p:nvPr/>
        </p:nvPicPr>
        <p:blipFill>
          <a:blip r:embed="rId3"/>
          <a:srcRect/>
          <a:stretch>
            <a:fillRect/>
          </a:stretch>
        </p:blipFill>
        <p:spPr bwMode="auto">
          <a:xfrm>
            <a:off x="1098550" y="5626101"/>
            <a:ext cx="4732338" cy="2957513"/>
          </a:xfrm>
          <a:prstGeom prst="rect">
            <a:avLst/>
          </a:prstGeom>
          <a:noFill/>
          <a:ln w="9525">
            <a:noFill/>
            <a:miter lim="800000"/>
            <a:headEnd/>
            <a:tailEnd/>
          </a:ln>
        </p:spPr>
      </p:pic>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6" name="Rectangle 2"/>
          <p:cNvSpPr>
            <a:spLocks noGrp="1" noRot="1" noChangeAspect="1" noChangeArrowheads="1" noTextEdit="1"/>
          </p:cNvSpPr>
          <p:nvPr>
            <p:ph type="sldImg"/>
          </p:nvPr>
        </p:nvSpPr>
        <p:spPr>
          <a:ln/>
        </p:spPr>
      </p:sp>
      <p:sp>
        <p:nvSpPr>
          <p:cNvPr id="897027" name="Rectangle 3"/>
          <p:cNvSpPr>
            <a:spLocks noGrp="1" noChangeArrowheads="1"/>
          </p:cNvSpPr>
          <p:nvPr>
            <p:ph type="body" idx="1"/>
          </p:nvPr>
        </p:nvSpPr>
        <p:spPr>
          <a:xfrm>
            <a:off x="931864" y="4403726"/>
            <a:ext cx="5160962" cy="4340225"/>
          </a:xfrm>
        </p:spPr>
        <p:txBody>
          <a:bodyPr/>
          <a:lstStyle/>
          <a:p>
            <a:r>
              <a:rPr lang="en-US" dirty="0">
                <a:cs typeface="Times New Roman" pitchFamily="18" charset="0"/>
              </a:rPr>
              <a:t>This </a:t>
            </a:r>
            <a:r>
              <a:rPr lang="en-US" dirty="0" err="1">
                <a:cs typeface="Times New Roman" pitchFamily="18" charset="0"/>
              </a:rPr>
              <a:t>LabVIEW</a:t>
            </a:r>
            <a:r>
              <a:rPr lang="en-US" dirty="0">
                <a:cs typeface="Times New Roman" pitchFamily="18" charset="0"/>
              </a:rPr>
              <a:t> course is designed for audiences with or without access to National Instruments hardware. </a:t>
            </a:r>
          </a:p>
          <a:p>
            <a:r>
              <a:rPr lang="en-US" b="1" dirty="0">
                <a:cs typeface="Times New Roman" pitchFamily="18" charset="0"/>
              </a:rPr>
              <a:t>Each exercise is divided into three tracks, A, B, and </a:t>
            </a:r>
            <a:r>
              <a:rPr lang="en-US" b="1" dirty="0" smtClean="0">
                <a:cs typeface="Times New Roman" pitchFamily="18" charset="0"/>
              </a:rPr>
              <a:t>C</a:t>
            </a:r>
            <a:endParaRPr lang="en-US" b="1" dirty="0">
              <a:cs typeface="Times New Roman" pitchFamily="18" charset="0"/>
            </a:endParaRPr>
          </a:p>
          <a:p>
            <a:r>
              <a:rPr lang="en-US" b="1" dirty="0">
                <a:cs typeface="Times New Roman" pitchFamily="18" charset="0"/>
              </a:rPr>
              <a:t>Track A</a:t>
            </a:r>
            <a:r>
              <a:rPr lang="en-US" dirty="0">
                <a:cs typeface="Times New Roman" pitchFamily="18" charset="0"/>
              </a:rPr>
              <a:t> is designed to be used with hardware supported by the </a:t>
            </a:r>
            <a:r>
              <a:rPr lang="en-US" dirty="0" smtClean="0">
                <a:cs typeface="Times New Roman" pitchFamily="18" charset="0"/>
              </a:rPr>
              <a:t>NI-</a:t>
            </a:r>
            <a:r>
              <a:rPr lang="en-US" dirty="0" err="1" smtClean="0">
                <a:cs typeface="Times New Roman" pitchFamily="18" charset="0"/>
              </a:rPr>
              <a:t>DAQmx</a:t>
            </a:r>
            <a:r>
              <a:rPr lang="en-US" dirty="0" smtClean="0">
                <a:cs typeface="Times New Roman" pitchFamily="18" charset="0"/>
              </a:rPr>
              <a:t> </a:t>
            </a:r>
            <a:r>
              <a:rPr lang="en-US" dirty="0">
                <a:cs typeface="Times New Roman" pitchFamily="18" charset="0"/>
              </a:rPr>
              <a:t>driver. This includes most USB, PCI, and PXI data acquisition devices with analog input. Some signal conditioning and </a:t>
            </a:r>
            <a:r>
              <a:rPr lang="en-US" dirty="0" smtClean="0">
                <a:cs typeface="Times New Roman" pitchFamily="18" charset="0"/>
              </a:rPr>
              <a:t>excitation (external power) is </a:t>
            </a:r>
            <a:r>
              <a:rPr lang="en-US" dirty="0">
                <a:cs typeface="Times New Roman" pitchFamily="18" charset="0"/>
              </a:rPr>
              <a:t>required to use a microphone with a DAQ </a:t>
            </a:r>
            <a:r>
              <a:rPr lang="en-US" dirty="0" smtClean="0">
                <a:cs typeface="Times New Roman" pitchFamily="18" charset="0"/>
              </a:rPr>
              <a:t>device.</a:t>
            </a:r>
            <a:endParaRPr lang="en-US" dirty="0">
              <a:cs typeface="Times New Roman" pitchFamily="18" charset="0"/>
            </a:endParaRPr>
          </a:p>
          <a:p>
            <a:r>
              <a:rPr lang="en-US" b="1" dirty="0">
                <a:cs typeface="Times New Roman" pitchFamily="18" charset="0"/>
              </a:rPr>
              <a:t>Track B</a:t>
            </a:r>
            <a:r>
              <a:rPr lang="en-US" dirty="0">
                <a:cs typeface="Times New Roman" pitchFamily="18" charset="0"/>
              </a:rPr>
              <a:t> is designed to be used with no hardware. </a:t>
            </a:r>
            <a:r>
              <a:rPr lang="en-US" dirty="0" smtClean="0">
                <a:cs typeface="Times New Roman" pitchFamily="18" charset="0"/>
              </a:rPr>
              <a:t>You can simulate the hardware with </a:t>
            </a:r>
            <a:r>
              <a:rPr lang="en-US" dirty="0">
                <a:cs typeface="Times New Roman" pitchFamily="18" charset="0"/>
              </a:rPr>
              <a:t>NI-</a:t>
            </a:r>
            <a:r>
              <a:rPr lang="en-US" dirty="0" err="1">
                <a:cs typeface="Times New Roman" pitchFamily="18" charset="0"/>
              </a:rPr>
              <a:t>DAQmx</a:t>
            </a:r>
            <a:r>
              <a:rPr lang="en-US" dirty="0">
                <a:cs typeface="Times New Roman" pitchFamily="18" charset="0"/>
              </a:rPr>
              <a:t> </a:t>
            </a:r>
            <a:r>
              <a:rPr lang="en-US" dirty="0" smtClean="0">
                <a:cs typeface="Times New Roman" pitchFamily="18" charset="0"/>
              </a:rPr>
              <a:t>Version 8.0 </a:t>
            </a:r>
            <a:r>
              <a:rPr lang="en-US" dirty="0">
                <a:cs typeface="Times New Roman" pitchFamily="18" charset="0"/>
              </a:rPr>
              <a:t>and </a:t>
            </a:r>
            <a:r>
              <a:rPr lang="en-US" dirty="0" smtClean="0">
                <a:cs typeface="Times New Roman" pitchFamily="18" charset="0"/>
              </a:rPr>
              <a:t>later. This is done by using </a:t>
            </a:r>
            <a:r>
              <a:rPr lang="en-US" dirty="0">
                <a:cs typeface="Times New Roman" pitchFamily="18" charset="0"/>
              </a:rPr>
              <a:t>the NI-</a:t>
            </a:r>
            <a:r>
              <a:rPr lang="en-US" dirty="0" err="1">
                <a:cs typeface="Times New Roman" pitchFamily="18" charset="0"/>
              </a:rPr>
              <a:t>DAQmx</a:t>
            </a:r>
            <a:r>
              <a:rPr lang="en-US" dirty="0">
                <a:cs typeface="Times New Roman" pitchFamily="18" charset="0"/>
              </a:rPr>
              <a:t> Simulated Device option in the Create New menu of </a:t>
            </a:r>
            <a:r>
              <a:rPr lang="en-US" dirty="0" smtClean="0">
                <a:cs typeface="Times New Roman" pitchFamily="18" charset="0"/>
              </a:rPr>
              <a:t>MAX. The simulated device’s driver </a:t>
            </a:r>
            <a:r>
              <a:rPr lang="en-US" dirty="0">
                <a:cs typeface="Times New Roman" pitchFamily="18" charset="0"/>
              </a:rPr>
              <a:t>is loaded, and programs using it are fully verified. </a:t>
            </a:r>
            <a:endParaRPr lang="en-US" b="1" dirty="0">
              <a:cs typeface="Times New Roman" pitchFamily="18" charset="0"/>
            </a:endParaRPr>
          </a:p>
          <a:p>
            <a:r>
              <a:rPr lang="en-US" b="1" dirty="0">
                <a:cs typeface="Times New Roman" pitchFamily="18" charset="0"/>
              </a:rPr>
              <a:t>Track C</a:t>
            </a:r>
            <a:r>
              <a:rPr lang="en-US" dirty="0">
                <a:cs typeface="Times New Roman" pitchFamily="18" charset="0"/>
              </a:rPr>
              <a:t> is designed to be used with a standard sound card and microphone. </a:t>
            </a:r>
            <a:r>
              <a:rPr lang="en-US" dirty="0" err="1">
                <a:cs typeface="Times New Roman" pitchFamily="18" charset="0"/>
              </a:rPr>
              <a:t>LabVIEW</a:t>
            </a:r>
            <a:r>
              <a:rPr lang="en-US" dirty="0">
                <a:cs typeface="Times New Roman" pitchFamily="18" charset="0"/>
              </a:rPr>
              <a:t> includes simple VIs for analog input and analog output using the </a:t>
            </a:r>
            <a:r>
              <a:rPr lang="en-US" dirty="0" smtClean="0">
                <a:cs typeface="Times New Roman" pitchFamily="18" charset="0"/>
              </a:rPr>
              <a:t>sound card </a:t>
            </a:r>
            <a:r>
              <a:rPr lang="en-US" dirty="0">
                <a:cs typeface="Times New Roman" pitchFamily="18" charset="0"/>
              </a:rPr>
              <a:t>built into many PCs. </a:t>
            </a:r>
            <a:r>
              <a:rPr lang="en-US" dirty="0" smtClean="0">
                <a:cs typeface="Times New Roman" pitchFamily="18" charset="0"/>
              </a:rPr>
              <a:t>This </a:t>
            </a:r>
            <a:r>
              <a:rPr lang="en-US" dirty="0">
                <a:cs typeface="Times New Roman" pitchFamily="18" charset="0"/>
              </a:rPr>
              <a:t>is </a:t>
            </a:r>
            <a:r>
              <a:rPr lang="en-US" dirty="0" smtClean="0">
                <a:cs typeface="Times New Roman" pitchFamily="18" charset="0"/>
              </a:rPr>
              <a:t>convenient </a:t>
            </a:r>
            <a:r>
              <a:rPr lang="en-US" dirty="0">
                <a:cs typeface="Times New Roman" pitchFamily="18" charset="0"/>
              </a:rPr>
              <a:t>for laptops because the </a:t>
            </a:r>
            <a:r>
              <a:rPr lang="en-US" dirty="0" smtClean="0">
                <a:cs typeface="Times New Roman" pitchFamily="18" charset="0"/>
              </a:rPr>
              <a:t>sound card </a:t>
            </a:r>
            <a:r>
              <a:rPr lang="en-US" dirty="0">
                <a:cs typeface="Times New Roman" pitchFamily="18" charset="0"/>
              </a:rPr>
              <a:t>and microphone are usually already built-in</a:t>
            </a:r>
            <a:r>
              <a:rPr lang="en-US" dirty="0" smtClean="0">
                <a:cs typeface="Times New Roman" pitchFamily="18" charset="0"/>
              </a:rPr>
              <a:t>.</a:t>
            </a:r>
            <a:endParaRPr lang="en-US" dirty="0">
              <a:cs typeface="Times New Roman" pitchFamily="18"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r>
              <a:rPr lang="en-US" dirty="0" smtClean="0"/>
              <a:t>Using the code shown in the block diagram below, this LabVIEW VI calculates a projectile’s ballistic trajectory based on the fundamental kinematic equations. Note the use of decision making using case structures and the modularity provided by the three </a:t>
            </a:r>
            <a:r>
              <a:rPr lang="en-US" dirty="0" err="1" smtClean="0"/>
              <a:t>subVIs</a:t>
            </a:r>
            <a:r>
              <a:rPr lang="en-US" dirty="0" smtClean="0"/>
              <a:t>.</a:t>
            </a:r>
          </a:p>
        </p:txBody>
      </p:sp>
      <p:pic>
        <p:nvPicPr>
          <p:cNvPr id="246788" name="Picture 3" descr="Ballistic Calculator Block Diagram.png"/>
          <p:cNvPicPr>
            <a:picLocks noChangeAspect="1"/>
          </p:cNvPicPr>
          <p:nvPr/>
        </p:nvPicPr>
        <p:blipFill>
          <a:blip r:embed="rId3"/>
          <a:srcRect/>
          <a:stretch>
            <a:fillRect/>
          </a:stretch>
        </p:blipFill>
        <p:spPr bwMode="auto">
          <a:xfrm>
            <a:off x="184150" y="5549900"/>
            <a:ext cx="6591300" cy="2070100"/>
          </a:xfrm>
          <a:prstGeom prst="rect">
            <a:avLst/>
          </a:prstGeom>
          <a:noFill/>
          <a:ln w="9525">
            <a:noFill/>
            <a:miter lim="800000"/>
            <a:headEnd/>
            <a:tailEnd/>
          </a:ln>
        </p:spPr>
      </p:pic>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3" descr="Mouse Position Block Diagram.png"/>
          <p:cNvPicPr>
            <a:picLocks noChangeAspect="1"/>
          </p:cNvPicPr>
          <p:nvPr/>
        </p:nvPicPr>
        <p:blipFill>
          <a:blip r:embed="rId3"/>
          <a:srcRect/>
          <a:stretch>
            <a:fillRect/>
          </a:stretch>
        </p:blipFill>
        <p:spPr bwMode="auto">
          <a:xfrm>
            <a:off x="1129837" y="5719824"/>
            <a:ext cx="4872038" cy="2933700"/>
          </a:xfrm>
          <a:prstGeom prst="rect">
            <a:avLst/>
          </a:prstGeom>
          <a:noFill/>
          <a:ln w="9525">
            <a:noFill/>
            <a:miter lim="800000"/>
            <a:headEnd/>
            <a:tailEnd/>
          </a:ln>
        </p:spPr>
      </p:pic>
      <p:sp>
        <p:nvSpPr>
          <p:cNvPr id="247811" name="Slide Image Placeholder 1"/>
          <p:cNvSpPr>
            <a:spLocks noGrp="1" noRot="1" noChangeAspect="1" noTextEdit="1"/>
          </p:cNvSpPr>
          <p:nvPr>
            <p:ph type="sldImg"/>
          </p:nvPr>
        </p:nvSpPr>
        <p:spPr>
          <a:ln/>
        </p:spPr>
      </p:sp>
      <p:sp>
        <p:nvSpPr>
          <p:cNvPr id="247812" name="Notes Placeholder 2"/>
          <p:cNvSpPr>
            <a:spLocks noGrp="1"/>
          </p:cNvSpPr>
          <p:nvPr>
            <p:ph type="body" idx="1"/>
          </p:nvPr>
        </p:nvSpPr>
        <p:spPr>
          <a:xfrm>
            <a:off x="946150" y="4292600"/>
            <a:ext cx="5133975" cy="4171950"/>
          </a:xfrm>
          <a:noFill/>
          <a:ln/>
        </p:spPr>
        <p:txBody>
          <a:bodyPr/>
          <a:lstStyle/>
          <a:p>
            <a:r>
              <a:rPr lang="en-US" dirty="0" smtClean="0"/>
              <a:t>This VI uses several more advanced LabVIEW functions to calculate the position of your mouse cursor on the monitor. The VI uses two key elements. The first, event structures, are like case structures, but they are triggered from events instead of front panel elements. These events can include moving or clicking the mouse, using the keyboard, and many, many others. The other element that the VI uses are property nodes. With property nodes, you can read or set many properties of various VI elements and elements of the system. These are just some of the many powerful tools in LabVIEW that remain for you to discover.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0" name="Rectangle 2"/>
          <p:cNvSpPr>
            <a:spLocks noGrp="1" noRot="1" noChangeAspect="1" noChangeArrowheads="1" noTextEdit="1"/>
          </p:cNvSpPr>
          <p:nvPr>
            <p:ph type="sldImg"/>
          </p:nvPr>
        </p:nvSpPr>
        <p:spPr>
          <a:ln/>
        </p:spPr>
      </p:sp>
      <p:pic>
        <p:nvPicPr>
          <p:cNvPr id="734212" name="Picture 4"/>
          <p:cNvPicPr>
            <a:picLocks noChangeAspect="1" noChangeArrowheads="1"/>
          </p:cNvPicPr>
          <p:nvPr/>
        </p:nvPicPr>
        <p:blipFill>
          <a:blip r:embed="rId3"/>
          <a:stretch>
            <a:fillRect/>
          </a:stretch>
        </p:blipFill>
        <p:spPr bwMode="auto">
          <a:xfrm>
            <a:off x="1516063" y="4353000"/>
            <a:ext cx="4051300" cy="4346427"/>
          </a:xfrm>
          <a:prstGeom prst="rect">
            <a:avLst/>
          </a:prstGeom>
          <a:noFill/>
          <a:ln w="12700" algn="ctr">
            <a:solidFill>
              <a:schemeClr val="tx1"/>
            </a:solidFill>
            <a:miter lim="800000"/>
            <a:headEnd/>
            <a:tailEnd/>
          </a:ln>
          <a:effectLst/>
        </p:spPr>
      </p:pic>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8" name="Rectangle 2"/>
          <p:cNvSpPr>
            <a:spLocks noGrp="1" noRot="1" noChangeAspect="1" noChangeArrowheads="1" noTextEdit="1"/>
          </p:cNvSpPr>
          <p:nvPr>
            <p:ph type="sldImg"/>
          </p:nvPr>
        </p:nvSpPr>
        <p:spPr>
          <a:xfrm>
            <a:off x="1182688" y="693738"/>
            <a:ext cx="4635500" cy="3476625"/>
          </a:xfrm>
          <a:ln/>
        </p:spPr>
      </p:sp>
      <p:sp>
        <p:nvSpPr>
          <p:cNvPr id="736259" name="Rectangle 3"/>
          <p:cNvSpPr>
            <a:spLocks noGrp="1" noChangeArrowheads="1"/>
          </p:cNvSpPr>
          <p:nvPr>
            <p:ph type="body" idx="1"/>
          </p:nvPr>
        </p:nvSpPr>
        <p:spPr>
          <a:xfrm>
            <a:off x="698501" y="4403726"/>
            <a:ext cx="5600700" cy="4173538"/>
          </a:xfrm>
        </p:spPr>
        <p:txBody>
          <a:bodyPr/>
          <a:lstStyle/>
          <a:p>
            <a:pPr>
              <a:spcBef>
                <a:spcPct val="0"/>
              </a:spcBef>
              <a:spcAft>
                <a:spcPct val="30000"/>
              </a:spcAft>
            </a:pPr>
            <a:r>
              <a:rPr lang="en-US" altLang="ja-JP" dirty="0">
                <a:latin typeface="Times" pitchFamily="18" charset="0"/>
              </a:rPr>
              <a:t>Today, more and more companies and hiring managers are </a:t>
            </a:r>
            <a:r>
              <a:rPr lang="en-US" altLang="ja-JP" dirty="0" smtClean="0">
                <a:latin typeface="Times" pitchFamily="18" charset="0"/>
              </a:rPr>
              <a:t>looking for </a:t>
            </a:r>
            <a:r>
              <a:rPr lang="en-US" altLang="ja-JP" dirty="0">
                <a:latin typeface="Times" pitchFamily="18" charset="0"/>
              </a:rPr>
              <a:t>LabVIEW expertise </a:t>
            </a:r>
            <a:r>
              <a:rPr lang="en-US" altLang="ja-JP" dirty="0" smtClean="0">
                <a:latin typeface="Times" pitchFamily="18" charset="0"/>
              </a:rPr>
              <a:t>when they evaluate job candidates. </a:t>
            </a:r>
            <a:r>
              <a:rPr lang="en-US" altLang="ja-JP" dirty="0">
                <a:latin typeface="Times" pitchFamily="18" charset="0"/>
              </a:rPr>
              <a:t>The </a:t>
            </a:r>
            <a:r>
              <a:rPr lang="en-US" altLang="ja-JP" dirty="0" err="1">
                <a:latin typeface="Times" pitchFamily="18" charset="0"/>
              </a:rPr>
              <a:t>LabVIEW</a:t>
            </a:r>
            <a:r>
              <a:rPr lang="en-US" altLang="ja-JP" dirty="0">
                <a:latin typeface="Times" pitchFamily="18" charset="0"/>
              </a:rPr>
              <a:t> Certification Program is built on a series of professional exams. LabVIEW </a:t>
            </a:r>
            <a:r>
              <a:rPr lang="en-US" altLang="ja-JP" dirty="0" smtClean="0">
                <a:latin typeface="Times" pitchFamily="18" charset="0"/>
              </a:rPr>
              <a:t>certifications </a:t>
            </a:r>
            <a:r>
              <a:rPr lang="en-US" altLang="ja-JP" dirty="0">
                <a:latin typeface="Times" pitchFamily="18" charset="0"/>
              </a:rPr>
              <a:t>are used to validate LabVIEW expertise and skills for employment opportunities and for project bids.</a:t>
            </a:r>
          </a:p>
          <a:p>
            <a:pPr>
              <a:spcBef>
                <a:spcPct val="0"/>
              </a:spcBef>
              <a:spcAft>
                <a:spcPct val="30000"/>
              </a:spcAft>
            </a:pPr>
            <a:r>
              <a:rPr lang="en-US" altLang="ja-JP" dirty="0">
                <a:latin typeface="Times" pitchFamily="18" charset="0"/>
              </a:rPr>
              <a:t>The Certified LabVIEW Associate Developer is the </a:t>
            </a:r>
            <a:r>
              <a:rPr lang="en-US" altLang="ja-JP" dirty="0" smtClean="0">
                <a:latin typeface="Times" pitchFamily="18" charset="0"/>
              </a:rPr>
              <a:t>first step </a:t>
            </a:r>
            <a:r>
              <a:rPr lang="en-US" altLang="ja-JP" dirty="0">
                <a:latin typeface="Times" pitchFamily="18" charset="0"/>
              </a:rPr>
              <a:t>for LabVIEW certification and it demonstrates a strong foundation in using LabVIEW and the LabVIEW environment. As </a:t>
            </a:r>
            <a:r>
              <a:rPr lang="en-US" altLang="ja-JP" dirty="0" smtClean="0">
                <a:latin typeface="Times" pitchFamily="18" charset="0"/>
              </a:rPr>
              <a:t>a student, </a:t>
            </a:r>
            <a:r>
              <a:rPr lang="en-US" altLang="ja-JP" dirty="0">
                <a:latin typeface="Times" pitchFamily="18" charset="0"/>
              </a:rPr>
              <a:t>your Certified LabVIEW Associate Developer certification differentiates your LabVIEW </a:t>
            </a:r>
            <a:r>
              <a:rPr lang="en-US" altLang="ja-JP" dirty="0" smtClean="0">
                <a:latin typeface="Times" pitchFamily="18" charset="0"/>
              </a:rPr>
              <a:t>skills </a:t>
            </a:r>
            <a:r>
              <a:rPr lang="en-US" altLang="ja-JP" dirty="0">
                <a:latin typeface="Times" pitchFamily="18" charset="0"/>
              </a:rPr>
              <a:t>for employment opportunities and </a:t>
            </a:r>
            <a:r>
              <a:rPr lang="en-US" altLang="ja-JP" dirty="0" smtClean="0">
                <a:latin typeface="Times" pitchFamily="18" charset="0"/>
              </a:rPr>
              <a:t>helps potential employers recognize </a:t>
            </a:r>
            <a:r>
              <a:rPr lang="en-US" altLang="ja-JP" dirty="0">
                <a:latin typeface="Times" pitchFamily="18" charset="0"/>
              </a:rPr>
              <a:t>your LabVIEW expertise. The CLAD is a </a:t>
            </a:r>
            <a:r>
              <a:rPr lang="en-US" altLang="ja-JP" dirty="0" smtClean="0">
                <a:latin typeface="Times" pitchFamily="18" charset="0"/>
              </a:rPr>
              <a:t>one-hour multiple-choice </a:t>
            </a:r>
            <a:r>
              <a:rPr lang="en-US" altLang="ja-JP" dirty="0">
                <a:latin typeface="Times" pitchFamily="18" charset="0"/>
              </a:rPr>
              <a:t>exam conducted at Pearson VUE testing centers around the country. The exam covers multiple topics on the LabVIEW environment including dataflow concepts, programming structures, </a:t>
            </a:r>
            <a:r>
              <a:rPr lang="en-US" altLang="ja-JP" dirty="0" smtClean="0">
                <a:latin typeface="Times" pitchFamily="18" charset="0"/>
              </a:rPr>
              <a:t>advanced </a:t>
            </a:r>
            <a:r>
              <a:rPr lang="en-US" altLang="ja-JP" dirty="0">
                <a:latin typeface="Times" pitchFamily="18" charset="0"/>
              </a:rPr>
              <a:t>file I/O techniques, </a:t>
            </a:r>
            <a:r>
              <a:rPr lang="en-US" altLang="ja-JP" dirty="0" smtClean="0">
                <a:latin typeface="Times" pitchFamily="18" charset="0"/>
              </a:rPr>
              <a:t>modular </a:t>
            </a:r>
            <a:r>
              <a:rPr lang="en-US" altLang="ja-JP" dirty="0">
                <a:latin typeface="Times" pitchFamily="18" charset="0"/>
              </a:rPr>
              <a:t>programming practices, VI object </a:t>
            </a:r>
            <a:r>
              <a:rPr lang="en-US" altLang="ja-JP" dirty="0" smtClean="0">
                <a:latin typeface="Times" pitchFamily="18" charset="0"/>
              </a:rPr>
              <a:t>properties, </a:t>
            </a:r>
            <a:r>
              <a:rPr lang="en-US" altLang="ja-JP" dirty="0">
                <a:latin typeface="Times" pitchFamily="18" charset="0"/>
              </a:rPr>
              <a:t>and control references.</a:t>
            </a:r>
          </a:p>
          <a:p>
            <a:pPr>
              <a:spcBef>
                <a:spcPct val="0"/>
              </a:spcBef>
              <a:spcAft>
                <a:spcPct val="30000"/>
              </a:spcAft>
            </a:pPr>
            <a:r>
              <a:rPr lang="en-US" altLang="ja-JP" dirty="0">
                <a:latin typeface="Times" pitchFamily="18" charset="0"/>
              </a:rPr>
              <a:t>Thinking about getting your CLAD certification? Take the free online </a:t>
            </a:r>
            <a:r>
              <a:rPr lang="en-US" altLang="ja-JP" dirty="0" err="1">
                <a:latin typeface="Times" pitchFamily="18" charset="0"/>
              </a:rPr>
              <a:t>LabVIEW</a:t>
            </a:r>
            <a:r>
              <a:rPr lang="en-US" altLang="ja-JP" dirty="0">
                <a:latin typeface="Times" pitchFamily="18" charset="0"/>
              </a:rPr>
              <a:t> Fundamentals Exam as a sample test.</a:t>
            </a:r>
          </a:p>
          <a:p>
            <a:pPr>
              <a:spcBef>
                <a:spcPct val="0"/>
              </a:spcBef>
              <a:spcAft>
                <a:spcPct val="30000"/>
              </a:spcAft>
            </a:pPr>
            <a:r>
              <a:rPr lang="en-US" altLang="ja-JP" dirty="0">
                <a:latin typeface="Times" pitchFamily="18" charset="0"/>
              </a:rPr>
              <a:t>The Certified LabVIEW Developer and Architect </a:t>
            </a:r>
            <a:r>
              <a:rPr lang="en-US" altLang="ja-JP" dirty="0" smtClean="0">
                <a:latin typeface="Times" pitchFamily="18" charset="0"/>
              </a:rPr>
              <a:t>professional </a:t>
            </a:r>
            <a:r>
              <a:rPr lang="en-US" altLang="ja-JP" dirty="0">
                <a:latin typeface="Times" pitchFamily="18" charset="0"/>
              </a:rPr>
              <a:t>certifications </a:t>
            </a:r>
            <a:r>
              <a:rPr lang="en-US" altLang="ja-JP" dirty="0" smtClean="0">
                <a:latin typeface="Times" pitchFamily="18" charset="0"/>
              </a:rPr>
              <a:t>validate advanced </a:t>
            </a:r>
            <a:r>
              <a:rPr lang="en-US" altLang="ja-JP" dirty="0">
                <a:latin typeface="Times" pitchFamily="18" charset="0"/>
              </a:rPr>
              <a:t>LabVIEW knowledge and application development experience. Additionally, the Architect certification also demonstrates skills in leading project teams and large application development experience. These </a:t>
            </a:r>
            <a:r>
              <a:rPr lang="en-US" altLang="ja-JP" dirty="0" smtClean="0">
                <a:latin typeface="Times" pitchFamily="18" charset="0"/>
              </a:rPr>
              <a:t>four-hour </a:t>
            </a:r>
            <a:r>
              <a:rPr lang="en-US" altLang="ja-JP" dirty="0">
                <a:latin typeface="Times" pitchFamily="18" charset="0"/>
              </a:rPr>
              <a:t>practical exams </a:t>
            </a:r>
            <a:r>
              <a:rPr lang="en-US" altLang="ja-JP" dirty="0" smtClean="0">
                <a:latin typeface="Times" pitchFamily="18" charset="0"/>
              </a:rPr>
              <a:t>are conducted </a:t>
            </a:r>
            <a:r>
              <a:rPr lang="en-US" altLang="ja-JP" dirty="0">
                <a:latin typeface="Times" pitchFamily="18" charset="0"/>
              </a:rPr>
              <a:t>by National </a:t>
            </a:r>
            <a:r>
              <a:rPr lang="en-US" altLang="ja-JP" dirty="0" smtClean="0">
                <a:latin typeface="Times" pitchFamily="18" charset="0"/>
              </a:rPr>
              <a:t>Instruments.</a:t>
            </a:r>
          </a:p>
          <a:p>
            <a:pPr>
              <a:spcBef>
                <a:spcPct val="0"/>
              </a:spcBef>
              <a:spcAft>
                <a:spcPct val="30000"/>
              </a:spcAft>
            </a:pPr>
            <a:r>
              <a:rPr lang="en-US" altLang="ja-JP" dirty="0" smtClean="0">
                <a:latin typeface="Times" pitchFamily="18" charset="0"/>
              </a:rPr>
              <a:t>The NI LabVIEW Academy </a:t>
            </a:r>
            <a:r>
              <a:rPr lang="en-US" dirty="0" smtClean="0"/>
              <a:t>provides classroom curriculum and hands-on exercises to colleges and universities. After completion of the LabVIEW Academy program, students have the knowledge and tools to attempt the Certified LabVIEW Associate Developer certification exam with confidence. </a:t>
            </a:r>
            <a:endParaRPr lang="en-US" altLang="ja-JP" dirty="0">
              <a:latin typeface="Times" pitchFamily="18" charset="0"/>
            </a:endParaRPr>
          </a:p>
          <a:p>
            <a:endParaRPr lang="en-US" dirty="0">
              <a:latin typeface="Times" pitchFamily="18" charset="0"/>
              <a:ea typeface="ＭＳ Ｐゴシック" pitchFamily="34" charset="-128"/>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Rot="1" noChangeAspect="1" noChangeArrowheads="1" noTextEdit="1"/>
          </p:cNvSpPr>
          <p:nvPr>
            <p:ph type="sldImg"/>
          </p:nvPr>
        </p:nvSpPr>
        <p:spPr>
          <a:ln/>
        </p:spPr>
      </p:sp>
      <p:sp>
        <p:nvSpPr>
          <p:cNvPr id="940035" name="Rectangle 3"/>
          <p:cNvSpPr>
            <a:spLocks noGrp="1" noChangeArrowheads="1"/>
          </p:cNvSpPr>
          <p:nvPr>
            <p:ph type="body" idx="1"/>
          </p:nvPr>
        </p:nvSpPr>
        <p:spPr>
          <a:noFill/>
          <a:ln/>
        </p:spPr>
        <p:txBody>
          <a:bodyPr/>
          <a:lstStyle/>
          <a:p>
            <a:pPr>
              <a:tabLst>
                <a:tab pos="228594" algn="l"/>
              </a:tabLst>
            </a:pPr>
            <a:r>
              <a:rPr lang="en-US" dirty="0" err="1" smtClean="0">
                <a:cs typeface="Times New Roman" pitchFamily="18" charset="0"/>
              </a:rPr>
              <a:t>Multisim</a:t>
            </a:r>
            <a:r>
              <a:rPr lang="en-US" dirty="0" smtClean="0">
                <a:cs typeface="Times New Roman" pitchFamily="18" charset="0"/>
              </a:rPr>
              <a:t> software integrates powerful SPICE simulation and schematic capture entry into a highly intuitive electronics lab on the PC. As </a:t>
            </a:r>
            <a:r>
              <a:rPr lang="en-US" dirty="0">
                <a:cs typeface="Times New Roman" pitchFamily="18" charset="0"/>
              </a:rPr>
              <a:t>the only company to </a:t>
            </a:r>
            <a:r>
              <a:rPr lang="en-US" dirty="0" smtClean="0">
                <a:cs typeface="Times New Roman" pitchFamily="18" charset="0"/>
              </a:rPr>
              <a:t>design </a:t>
            </a:r>
            <a:r>
              <a:rPr lang="en-US" dirty="0">
                <a:cs typeface="Times New Roman" pitchFamily="18" charset="0"/>
              </a:rPr>
              <a:t>products specifically for the education </a:t>
            </a:r>
            <a:r>
              <a:rPr lang="en-US" dirty="0" smtClean="0">
                <a:cs typeface="Times New Roman" pitchFamily="18" charset="0"/>
              </a:rPr>
              <a:t>market, National Instruments provides software that </a:t>
            </a:r>
            <a:r>
              <a:rPr lang="en-US" dirty="0">
                <a:cs typeface="Times New Roman" pitchFamily="18" charset="0"/>
              </a:rPr>
              <a:t>has become </a:t>
            </a:r>
            <a:r>
              <a:rPr lang="en-US" dirty="0" smtClean="0">
                <a:cs typeface="Times New Roman" pitchFamily="18" charset="0"/>
              </a:rPr>
              <a:t>a </a:t>
            </a:r>
            <a:r>
              <a:rPr lang="en-US" dirty="0">
                <a:cs typeface="Times New Roman" pitchFamily="18" charset="0"/>
              </a:rPr>
              <a:t>teaching and learning tool of choice for thousands of educators.</a:t>
            </a:r>
            <a:endParaRPr lang="en-US" b="1" dirty="0">
              <a:cs typeface="Times New Roman" pitchFamily="18" charset="0"/>
            </a:endParaRPr>
          </a:p>
          <a:p>
            <a:pPr>
              <a:tabLst>
                <a:tab pos="228594" algn="l"/>
              </a:tabLst>
            </a:pPr>
            <a:r>
              <a:rPr lang="en-US" b="1" dirty="0" err="1" smtClean="0">
                <a:cs typeface="Times New Roman" pitchFamily="18" charset="0"/>
              </a:rPr>
              <a:t>Multisim</a:t>
            </a:r>
            <a:r>
              <a:rPr lang="en-US" b="1" dirty="0" smtClean="0">
                <a:cs typeface="Times New Roman" pitchFamily="18" charset="0"/>
              </a:rPr>
              <a:t> – Simulation and Capture</a:t>
            </a:r>
            <a:br>
              <a:rPr lang="en-US" b="1" dirty="0" smtClean="0">
                <a:cs typeface="Times New Roman" pitchFamily="18" charset="0"/>
              </a:rPr>
            </a:br>
            <a:r>
              <a:rPr lang="en-US" dirty="0" err="1" smtClean="0">
                <a:cs typeface="Times New Roman" pitchFamily="18" charset="0"/>
              </a:rPr>
              <a:t>Multisim</a:t>
            </a:r>
            <a:r>
              <a:rPr lang="en-US" dirty="0" smtClean="0">
                <a:cs typeface="Times New Roman" pitchFamily="18" charset="0"/>
              </a:rPr>
              <a:t> is an intuitive, drag-and-drop schematic capture and simulation program that educators and students can use to quickly create complete circuits containing both analog and digital components. </a:t>
            </a:r>
            <a:r>
              <a:rPr lang="en-US" dirty="0" err="1" smtClean="0">
                <a:cs typeface="Times New Roman" pitchFamily="18" charset="0"/>
              </a:rPr>
              <a:t>Multisim</a:t>
            </a:r>
            <a:r>
              <a:rPr lang="en-US" dirty="0" smtClean="0">
                <a:cs typeface="Times New Roman" pitchFamily="18" charset="0"/>
              </a:rPr>
              <a:t> also adds microcontroller unit </a:t>
            </a:r>
            <a:r>
              <a:rPr lang="en-US" dirty="0" err="1" smtClean="0">
                <a:cs typeface="Times New Roman" pitchFamily="18" charset="0"/>
              </a:rPr>
              <a:t>cosimulation</a:t>
            </a:r>
            <a:r>
              <a:rPr lang="en-US" dirty="0" smtClean="0">
                <a:cs typeface="Times New Roman" pitchFamily="18" charset="0"/>
              </a:rPr>
              <a:t> capabilities, so you can include an MCU, programmed in assembly code, within your SPICE-modeled circuit.</a:t>
            </a:r>
            <a:endParaRPr lang="en-US" b="1" dirty="0" smtClean="0">
              <a:cs typeface="Times New Roman" pitchFamily="18" charset="0"/>
            </a:endParaRPr>
          </a:p>
          <a:p>
            <a:pPr>
              <a:tabLst>
                <a:tab pos="228594" algn="l"/>
              </a:tabLst>
            </a:pPr>
            <a:r>
              <a:rPr lang="en-US" b="1" dirty="0" err="1" smtClean="0">
                <a:cs typeface="Times New Roman" pitchFamily="18" charset="0"/>
              </a:rPr>
              <a:t>Ultiboard</a:t>
            </a:r>
            <a:r>
              <a:rPr lang="en-US" b="1" dirty="0" smtClean="0">
                <a:cs typeface="Times New Roman" pitchFamily="18" charset="0"/>
              </a:rPr>
              <a:t> – </a:t>
            </a:r>
            <a:r>
              <a:rPr lang="en-US" b="1" dirty="0">
                <a:cs typeface="Times New Roman" pitchFamily="18" charset="0"/>
              </a:rPr>
              <a:t>PCB </a:t>
            </a:r>
            <a:r>
              <a:rPr lang="en-US" b="1" dirty="0" smtClean="0">
                <a:cs typeface="Times New Roman" pitchFamily="18" charset="0"/>
              </a:rPr>
              <a:t>Layout</a:t>
            </a:r>
            <a:r>
              <a:rPr lang="en-US" b="1" dirty="0">
                <a:cs typeface="Times New Roman" pitchFamily="18" charset="0"/>
              </a:rPr>
              <a:t/>
            </a:r>
            <a:br>
              <a:rPr lang="en-US" b="1" dirty="0">
                <a:cs typeface="Times New Roman" pitchFamily="18" charset="0"/>
              </a:rPr>
            </a:br>
            <a:r>
              <a:rPr lang="en-US" dirty="0" smtClean="0">
                <a:cs typeface="Times New Roman" pitchFamily="18" charset="0"/>
              </a:rPr>
              <a:t>With </a:t>
            </a:r>
            <a:r>
              <a:rPr lang="en-US" dirty="0" err="1" smtClean="0">
                <a:cs typeface="Times New Roman" pitchFamily="18" charset="0"/>
              </a:rPr>
              <a:t>Ultiboard</a:t>
            </a:r>
            <a:r>
              <a:rPr lang="en-US" dirty="0" smtClean="0">
                <a:cs typeface="Times New Roman" pitchFamily="18" charset="0"/>
              </a:rPr>
              <a:t>, students can </a:t>
            </a:r>
            <a:r>
              <a:rPr lang="en-US" dirty="0">
                <a:cs typeface="Times New Roman" pitchFamily="18" charset="0"/>
              </a:rPr>
              <a:t>gain exposure to the physical implementation and manufacturing of circuits on PCBs. </a:t>
            </a:r>
            <a:r>
              <a:rPr lang="en-US" dirty="0" smtClean="0">
                <a:cs typeface="Times New Roman" pitchFamily="18" charset="0"/>
              </a:rPr>
              <a:t>Students can import the </a:t>
            </a:r>
            <a:r>
              <a:rPr lang="en-US" dirty="0" err="1">
                <a:cs typeface="Times New Roman" pitchFamily="18" charset="0"/>
              </a:rPr>
              <a:t>Multisim</a:t>
            </a:r>
            <a:r>
              <a:rPr lang="en-US" dirty="0">
                <a:cs typeface="Times New Roman" pitchFamily="18" charset="0"/>
              </a:rPr>
              <a:t> </a:t>
            </a:r>
            <a:r>
              <a:rPr lang="en-US" dirty="0" smtClean="0">
                <a:cs typeface="Times New Roman" pitchFamily="18" charset="0"/>
              </a:rPr>
              <a:t>schematic </a:t>
            </a:r>
            <a:r>
              <a:rPr lang="en-US" dirty="0">
                <a:cs typeface="Times New Roman" pitchFamily="18" charset="0"/>
              </a:rPr>
              <a:t>into </a:t>
            </a:r>
            <a:r>
              <a:rPr lang="en-US" dirty="0" err="1">
                <a:cs typeface="Times New Roman" pitchFamily="18" charset="0"/>
              </a:rPr>
              <a:t>Ultiboard</a:t>
            </a:r>
            <a:r>
              <a:rPr lang="en-US" dirty="0">
                <a:cs typeface="Times New Roman" pitchFamily="18" charset="0"/>
              </a:rPr>
              <a:t> with a single </a:t>
            </a:r>
            <a:r>
              <a:rPr lang="en-US" dirty="0" smtClean="0">
                <a:cs typeface="Times New Roman" pitchFamily="18" charset="0"/>
              </a:rPr>
              <a:t>mouse click</a:t>
            </a:r>
            <a:r>
              <a:rPr lang="en-US" dirty="0">
                <a:cs typeface="Times New Roman" pitchFamily="18" charset="0"/>
              </a:rPr>
              <a:t>. </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Rot="1" noChangeAspect="1" noChangeArrowheads="1" noTextEdit="1"/>
          </p:cNvSpPr>
          <p:nvPr>
            <p:ph type="sldImg"/>
          </p:nvPr>
        </p:nvSpPr>
        <p:spPr>
          <a:ln/>
        </p:spPr>
      </p:sp>
      <p:sp>
        <p:nvSpPr>
          <p:cNvPr id="942083" name="Rectangle 3"/>
          <p:cNvSpPr>
            <a:spLocks noGrp="1" noChangeArrowheads="1"/>
          </p:cNvSpPr>
          <p:nvPr>
            <p:ph type="body" idx="1"/>
          </p:nvPr>
        </p:nvSpPr>
        <p:spPr>
          <a:xfrm>
            <a:off x="1025526" y="4363256"/>
            <a:ext cx="2566987" cy="4171950"/>
          </a:xfrm>
          <a:noFill/>
          <a:ln/>
        </p:spPr>
        <p:txBody>
          <a:bodyPr/>
          <a:lstStyle/>
          <a:p>
            <a:pPr marL="219845" indent="-219845">
              <a:buFont typeface="+mj-lt"/>
              <a:buAutoNum type="arabicPeriod"/>
              <a:tabLst>
                <a:tab pos="228594" algn="l"/>
              </a:tabLst>
            </a:pPr>
            <a:r>
              <a:rPr lang="en-US" dirty="0" err="1" smtClean="0"/>
              <a:t>Multisim</a:t>
            </a:r>
            <a:r>
              <a:rPr lang="en-US" dirty="0" smtClean="0"/>
              <a:t> – </a:t>
            </a:r>
            <a:r>
              <a:rPr lang="en-US" dirty="0"/>
              <a:t>Schematics</a:t>
            </a:r>
          </a:p>
          <a:p>
            <a:pPr lvl="1" indent="-219845">
              <a:spcBef>
                <a:spcPts val="200"/>
              </a:spcBef>
              <a:buFontTx/>
              <a:buChar char="•"/>
              <a:tabLst>
                <a:tab pos="228594" algn="l"/>
              </a:tabLst>
            </a:pPr>
            <a:r>
              <a:rPr lang="en-US" dirty="0"/>
              <a:t>Easy-to-use schematics</a:t>
            </a:r>
          </a:p>
          <a:p>
            <a:pPr lvl="1" indent="-219845">
              <a:spcBef>
                <a:spcPts val="200"/>
              </a:spcBef>
              <a:buFontTx/>
              <a:buChar char="•"/>
              <a:tabLst>
                <a:tab pos="228594" algn="l"/>
              </a:tabLst>
            </a:pPr>
            <a:r>
              <a:rPr lang="en-US" dirty="0" smtClean="0"/>
              <a:t>Simple </a:t>
            </a:r>
            <a:r>
              <a:rPr lang="en-US" dirty="0"/>
              <a:t>click and drag</a:t>
            </a:r>
          </a:p>
          <a:p>
            <a:pPr lvl="1" indent="-219845">
              <a:spcBef>
                <a:spcPts val="200"/>
              </a:spcBef>
              <a:buFontTx/>
              <a:buChar char="•"/>
              <a:tabLst>
                <a:tab pos="228594" algn="l"/>
              </a:tabLst>
            </a:pPr>
            <a:r>
              <a:rPr lang="en-US" dirty="0"/>
              <a:t>3D animated parts</a:t>
            </a:r>
          </a:p>
          <a:p>
            <a:pPr lvl="1" indent="-219845">
              <a:spcBef>
                <a:spcPts val="200"/>
              </a:spcBef>
              <a:buFontTx/>
              <a:buChar char="•"/>
              <a:tabLst>
                <a:tab pos="228594" algn="l"/>
              </a:tabLst>
            </a:pPr>
            <a:r>
              <a:rPr lang="en-US" dirty="0"/>
              <a:t>Wire drag without breaking connections</a:t>
            </a:r>
          </a:p>
          <a:p>
            <a:pPr marL="219845" indent="-219845">
              <a:buFont typeface="+mj-lt"/>
              <a:buAutoNum type="arabicPeriod"/>
              <a:tabLst>
                <a:tab pos="228594" algn="l"/>
              </a:tabLst>
            </a:pPr>
            <a:r>
              <a:rPr lang="en-US" dirty="0" err="1" smtClean="0"/>
              <a:t>Multisim</a:t>
            </a:r>
            <a:r>
              <a:rPr lang="en-US" dirty="0" smtClean="0"/>
              <a:t> </a:t>
            </a:r>
            <a:r>
              <a:rPr lang="en-US" dirty="0"/>
              <a:t>– Virtual </a:t>
            </a:r>
            <a:r>
              <a:rPr lang="en-US" dirty="0" smtClean="0"/>
              <a:t>Breadboard</a:t>
            </a:r>
            <a:endParaRPr lang="en-US" dirty="0"/>
          </a:p>
          <a:p>
            <a:pPr lvl="1" indent="-219845">
              <a:spcBef>
                <a:spcPts val="200"/>
              </a:spcBef>
              <a:buFontTx/>
              <a:buChar char="•"/>
              <a:tabLst>
                <a:tab pos="228594" algn="l"/>
              </a:tabLst>
            </a:pPr>
            <a:r>
              <a:rPr lang="en-US" dirty="0" err="1"/>
              <a:t>Breadboarding</a:t>
            </a:r>
            <a:r>
              <a:rPr lang="en-US" dirty="0"/>
              <a:t> techniques</a:t>
            </a:r>
          </a:p>
          <a:p>
            <a:pPr lvl="1" indent="-219845">
              <a:spcBef>
                <a:spcPts val="200"/>
              </a:spcBef>
              <a:buFontTx/>
              <a:buChar char="•"/>
              <a:tabLst>
                <a:tab pos="228594" algn="l"/>
              </a:tabLst>
            </a:pPr>
            <a:r>
              <a:rPr lang="en-US" dirty="0"/>
              <a:t>Synchronized with schematic</a:t>
            </a:r>
          </a:p>
          <a:p>
            <a:pPr lvl="1" indent="-219845">
              <a:spcBef>
                <a:spcPts val="200"/>
              </a:spcBef>
              <a:buFontTx/>
              <a:buChar char="•"/>
              <a:tabLst>
                <a:tab pos="228594" algn="l"/>
              </a:tabLst>
            </a:pPr>
            <a:r>
              <a:rPr lang="en-US" dirty="0"/>
              <a:t>Wiring report for </a:t>
            </a:r>
            <a:r>
              <a:rPr lang="en-US" dirty="0" smtClean="0"/>
              <a:t>NI ELVIS </a:t>
            </a:r>
          </a:p>
          <a:p>
            <a:pPr lvl="1" indent="-219845">
              <a:spcBef>
                <a:spcPts val="200"/>
              </a:spcBef>
              <a:tabLst>
                <a:tab pos="228594" algn="l"/>
              </a:tabLst>
            </a:pPr>
            <a:r>
              <a:rPr lang="en-US" dirty="0" smtClean="0"/>
              <a:t>      (step </a:t>
            </a:r>
            <a:r>
              <a:rPr lang="en-US" dirty="0"/>
              <a:t>5)</a:t>
            </a:r>
          </a:p>
          <a:p>
            <a:pPr marL="219845" indent="-219845">
              <a:buFont typeface="+mj-lt"/>
              <a:buAutoNum type="arabicPeriod"/>
              <a:tabLst>
                <a:tab pos="228594" algn="l"/>
              </a:tabLst>
            </a:pPr>
            <a:r>
              <a:rPr lang="en-US" dirty="0" err="1" smtClean="0"/>
              <a:t>Multisim</a:t>
            </a:r>
            <a:r>
              <a:rPr lang="en-US" dirty="0" smtClean="0"/>
              <a:t> </a:t>
            </a:r>
            <a:r>
              <a:rPr lang="en-US" dirty="0"/>
              <a:t>– Simulation</a:t>
            </a:r>
          </a:p>
          <a:p>
            <a:pPr lvl="1" indent="-219845">
              <a:spcBef>
                <a:spcPts val="200"/>
              </a:spcBef>
              <a:buFontTx/>
              <a:buChar char="•"/>
              <a:tabLst>
                <a:tab pos="228594" algn="l"/>
              </a:tabLst>
            </a:pPr>
            <a:r>
              <a:rPr lang="en-US" dirty="0" smtClean="0"/>
              <a:t>13,000+ </a:t>
            </a:r>
            <a:r>
              <a:rPr lang="en-US" dirty="0"/>
              <a:t>part library</a:t>
            </a:r>
          </a:p>
          <a:p>
            <a:pPr lvl="1" indent="-219845">
              <a:spcBef>
                <a:spcPts val="200"/>
              </a:spcBef>
              <a:buFontTx/>
              <a:buChar char="•"/>
              <a:tabLst>
                <a:tab pos="228594" algn="l"/>
              </a:tabLst>
            </a:pPr>
            <a:r>
              <a:rPr lang="en-US" dirty="0" smtClean="0"/>
              <a:t>22+ NI ELVIS </a:t>
            </a:r>
            <a:r>
              <a:rPr lang="en-US" dirty="0"/>
              <a:t>virtual instruments</a:t>
            </a:r>
          </a:p>
          <a:p>
            <a:pPr lvl="1" indent="-219845">
              <a:spcBef>
                <a:spcPts val="200"/>
              </a:spcBef>
              <a:buFontTx/>
              <a:buChar char="•"/>
              <a:tabLst>
                <a:tab pos="228594" algn="l"/>
              </a:tabLst>
            </a:pPr>
            <a:r>
              <a:rPr lang="en-US" dirty="0"/>
              <a:t>Changes </a:t>
            </a:r>
            <a:r>
              <a:rPr lang="en-US" dirty="0" smtClean="0"/>
              <a:t>on the fly</a:t>
            </a:r>
            <a:endParaRPr lang="en-US" dirty="0"/>
          </a:p>
          <a:p>
            <a:pPr lvl="1" indent="-219845">
              <a:spcBef>
                <a:spcPts val="200"/>
              </a:spcBef>
              <a:buFontTx/>
              <a:buChar char="•"/>
              <a:tabLst>
                <a:tab pos="228594" algn="l"/>
              </a:tabLst>
            </a:pPr>
            <a:r>
              <a:rPr lang="en-US" dirty="0" smtClean="0"/>
              <a:t>Microcontroller </a:t>
            </a:r>
            <a:r>
              <a:rPr lang="en-US" dirty="0"/>
              <a:t>simulation</a:t>
            </a:r>
          </a:p>
          <a:p>
            <a:pPr lvl="1" indent="-219845">
              <a:spcBef>
                <a:spcPts val="200"/>
              </a:spcBef>
              <a:buFontTx/>
              <a:buChar char="•"/>
              <a:tabLst>
                <a:tab pos="228594" algn="l"/>
              </a:tabLst>
            </a:pPr>
            <a:r>
              <a:rPr lang="en-US" dirty="0"/>
              <a:t>Animated parts (</a:t>
            </a:r>
            <a:r>
              <a:rPr lang="en-US" dirty="0" smtClean="0"/>
              <a:t>LEDs </a:t>
            </a:r>
            <a:r>
              <a:rPr lang="en-US" dirty="0"/>
              <a:t>and </a:t>
            </a:r>
            <a:r>
              <a:rPr lang="en-US" dirty="0" smtClean="0"/>
              <a:t/>
            </a:r>
            <a:br>
              <a:rPr lang="en-US" dirty="0" smtClean="0"/>
            </a:br>
            <a:r>
              <a:rPr lang="en-US" dirty="0" smtClean="0"/>
              <a:t>7-segment </a:t>
            </a:r>
            <a:r>
              <a:rPr lang="en-US" dirty="0"/>
              <a:t>displays)</a:t>
            </a:r>
          </a:p>
        </p:txBody>
      </p:sp>
      <p:sp>
        <p:nvSpPr>
          <p:cNvPr id="942084" name="Rectangle 4"/>
          <p:cNvSpPr>
            <a:spLocks noChangeArrowheads="1"/>
          </p:cNvSpPr>
          <p:nvPr/>
        </p:nvSpPr>
        <p:spPr bwMode="auto">
          <a:xfrm>
            <a:off x="3556001" y="4363256"/>
            <a:ext cx="2566987" cy="4171950"/>
          </a:xfrm>
          <a:prstGeom prst="rect">
            <a:avLst/>
          </a:prstGeom>
          <a:noFill/>
          <a:ln w="9525">
            <a:noFill/>
            <a:miter lim="800000"/>
            <a:headEnd/>
            <a:tailEnd/>
          </a:ln>
          <a:effectLst/>
        </p:spPr>
        <p:txBody>
          <a:bodyPr lIns="92931" tIns="46465" rIns="92931" bIns="46465"/>
          <a:lstStyle/>
          <a:p>
            <a:pPr marL="219845" indent="-219845" algn="l" eaLnBrk="1" hangingPunct="1">
              <a:spcBef>
                <a:spcPct val="30000"/>
              </a:spcBef>
              <a:buFont typeface="+mj-lt"/>
              <a:buAutoNum type="arabicPeriod" startAt="4"/>
              <a:tabLst>
                <a:tab pos="228594" algn="l"/>
              </a:tabLst>
            </a:pPr>
            <a:r>
              <a:rPr lang="en-US" sz="1100" b="0" dirty="0" err="1" smtClean="0">
                <a:latin typeface="Times New Roman" pitchFamily="18" charset="0"/>
              </a:rPr>
              <a:t>Ultiboard</a:t>
            </a:r>
            <a:r>
              <a:rPr lang="en-US" sz="1100" b="0" dirty="0" smtClean="0">
                <a:latin typeface="Times New Roman" pitchFamily="18" charset="0"/>
              </a:rPr>
              <a:t> </a:t>
            </a:r>
            <a:r>
              <a:rPr lang="en-US" sz="1100" b="0" dirty="0">
                <a:latin typeface="Times New Roman" pitchFamily="18" charset="0"/>
              </a:rPr>
              <a:t>– PCB Layout</a:t>
            </a:r>
          </a:p>
          <a:p>
            <a:pPr lvl="1" indent="-219845" algn="l" eaLnBrk="1" hangingPunct="1">
              <a:spcBef>
                <a:spcPts val="200"/>
              </a:spcBef>
              <a:buFontTx/>
              <a:buChar char="•"/>
              <a:tabLst>
                <a:tab pos="228594" algn="l"/>
              </a:tabLst>
            </a:pPr>
            <a:r>
              <a:rPr lang="en-US" sz="1100" b="0" dirty="0">
                <a:latin typeface="Times New Roman" pitchFamily="18" charset="0"/>
              </a:rPr>
              <a:t>Integrated with </a:t>
            </a:r>
            <a:r>
              <a:rPr lang="en-US" sz="1100" b="0" dirty="0" err="1">
                <a:latin typeface="Times New Roman" pitchFamily="18" charset="0"/>
              </a:rPr>
              <a:t>Multisim</a:t>
            </a:r>
            <a:endParaRPr lang="en-US" sz="1100" b="0" dirty="0">
              <a:latin typeface="Times New Roman" pitchFamily="18" charset="0"/>
            </a:endParaRPr>
          </a:p>
          <a:p>
            <a:pPr lvl="1" indent="-219845" algn="l" eaLnBrk="1" hangingPunct="1">
              <a:spcBef>
                <a:spcPts val="200"/>
              </a:spcBef>
              <a:buFontTx/>
              <a:buChar char="•"/>
              <a:tabLst>
                <a:tab pos="228594" algn="l"/>
              </a:tabLst>
            </a:pPr>
            <a:r>
              <a:rPr lang="en-US" sz="1100" b="0" dirty="0" smtClean="0">
                <a:latin typeface="Times New Roman" pitchFamily="18" charset="0"/>
              </a:rPr>
              <a:t>Flexible </a:t>
            </a:r>
            <a:r>
              <a:rPr lang="en-US" sz="1100" b="0" dirty="0">
                <a:latin typeface="Times New Roman" pitchFamily="18" charset="0"/>
              </a:rPr>
              <a:t>interface</a:t>
            </a:r>
          </a:p>
          <a:p>
            <a:pPr lvl="1" indent="-219845" algn="l" eaLnBrk="1" hangingPunct="1">
              <a:spcBef>
                <a:spcPts val="200"/>
              </a:spcBef>
              <a:buFontTx/>
              <a:buChar char="•"/>
              <a:tabLst>
                <a:tab pos="228594" algn="l"/>
              </a:tabLst>
            </a:pPr>
            <a:r>
              <a:rPr lang="en-US" sz="1100" b="0" dirty="0">
                <a:latin typeface="Times New Roman" pitchFamily="18" charset="0"/>
              </a:rPr>
              <a:t>3D view</a:t>
            </a:r>
          </a:p>
          <a:p>
            <a:pPr lvl="1" indent="-219845" algn="l" eaLnBrk="1" hangingPunct="1">
              <a:spcBef>
                <a:spcPts val="200"/>
              </a:spcBef>
              <a:buFontTx/>
              <a:buChar char="•"/>
              <a:tabLst>
                <a:tab pos="228594" algn="l"/>
              </a:tabLst>
            </a:pPr>
            <a:r>
              <a:rPr lang="en-US" sz="1100" b="0" dirty="0">
                <a:latin typeface="Times New Roman" pitchFamily="18" charset="0"/>
              </a:rPr>
              <a:t>Design rule check</a:t>
            </a:r>
          </a:p>
          <a:p>
            <a:pPr lvl="1" indent="-219845" algn="l" eaLnBrk="1" hangingPunct="1">
              <a:spcBef>
                <a:spcPts val="200"/>
              </a:spcBef>
              <a:buFontTx/>
              <a:buChar char="•"/>
              <a:tabLst>
                <a:tab pos="228594" algn="l"/>
              </a:tabLst>
            </a:pPr>
            <a:r>
              <a:rPr lang="en-US" sz="1100" b="0" dirty="0">
                <a:latin typeface="Times New Roman" pitchFamily="18" charset="0"/>
              </a:rPr>
              <a:t>Built-in </a:t>
            </a:r>
            <a:r>
              <a:rPr lang="en-US" sz="1100" b="0" dirty="0" err="1">
                <a:latin typeface="Times New Roman" pitchFamily="18" charset="0"/>
              </a:rPr>
              <a:t>autorouting</a:t>
            </a:r>
            <a:endParaRPr lang="en-US" sz="1100" b="0" dirty="0">
              <a:latin typeface="Times New Roman" pitchFamily="18" charset="0"/>
            </a:endParaRPr>
          </a:p>
          <a:p>
            <a:pPr marL="219845" indent="-219845" algn="l" eaLnBrk="1" hangingPunct="1">
              <a:spcBef>
                <a:spcPct val="30000"/>
              </a:spcBef>
              <a:buFont typeface="+mj-lt"/>
              <a:buAutoNum type="arabicPeriod" startAt="5"/>
              <a:tabLst>
                <a:tab pos="228594" algn="l"/>
              </a:tabLst>
            </a:pPr>
            <a:r>
              <a:rPr lang="en-US" sz="1100" b="0" dirty="0" smtClean="0">
                <a:latin typeface="Times New Roman" pitchFamily="18" charset="0"/>
              </a:rPr>
              <a:t>NI ELVIS </a:t>
            </a:r>
            <a:r>
              <a:rPr lang="en-US" sz="1100" b="0" dirty="0">
                <a:latin typeface="Times New Roman" pitchFamily="18" charset="0"/>
              </a:rPr>
              <a:t>– Test</a:t>
            </a:r>
          </a:p>
          <a:p>
            <a:pPr lvl="1" indent="-219845" algn="l" eaLnBrk="1" hangingPunct="1">
              <a:spcBef>
                <a:spcPts val="200"/>
              </a:spcBef>
              <a:buFontTx/>
              <a:buChar char="•"/>
              <a:tabLst>
                <a:tab pos="228594" algn="l"/>
              </a:tabLst>
            </a:pPr>
            <a:r>
              <a:rPr lang="en-US" sz="1100" b="0" dirty="0">
                <a:latin typeface="Times New Roman" pitchFamily="18" charset="0"/>
              </a:rPr>
              <a:t>Instrumentation</a:t>
            </a:r>
          </a:p>
          <a:p>
            <a:pPr lvl="1" indent="-219845" algn="l" eaLnBrk="1" hangingPunct="1">
              <a:spcBef>
                <a:spcPts val="200"/>
              </a:spcBef>
              <a:buFontTx/>
              <a:buChar char="•"/>
              <a:tabLst>
                <a:tab pos="228594" algn="l"/>
              </a:tabLst>
            </a:pPr>
            <a:r>
              <a:rPr lang="en-US" sz="1100" b="0" dirty="0">
                <a:latin typeface="Times New Roman" pitchFamily="18" charset="0"/>
              </a:rPr>
              <a:t>Data acquisition </a:t>
            </a:r>
          </a:p>
          <a:p>
            <a:pPr lvl="1" indent="-219845" algn="l" eaLnBrk="1" hangingPunct="1">
              <a:spcBef>
                <a:spcPts val="200"/>
              </a:spcBef>
              <a:buFontTx/>
              <a:buChar char="•"/>
              <a:tabLst>
                <a:tab pos="228594" algn="l"/>
              </a:tabLst>
            </a:pPr>
            <a:r>
              <a:rPr lang="en-US" sz="1100" b="0" dirty="0">
                <a:latin typeface="Times New Roman" pitchFamily="18" charset="0"/>
              </a:rPr>
              <a:t>Prototyping</a:t>
            </a:r>
          </a:p>
          <a:p>
            <a:pPr marL="219845" indent="-219845" algn="l" eaLnBrk="1" hangingPunct="1">
              <a:spcBef>
                <a:spcPct val="30000"/>
              </a:spcBef>
              <a:buFont typeface="+mj-lt"/>
              <a:buAutoNum type="arabicPeriod" startAt="6"/>
              <a:tabLst>
                <a:tab pos="228594" algn="l"/>
              </a:tabLst>
            </a:pPr>
            <a:r>
              <a:rPr lang="en-US" sz="1100" b="0" dirty="0" err="1" smtClean="0">
                <a:latin typeface="Times New Roman" pitchFamily="18" charset="0"/>
              </a:rPr>
              <a:t>LabVIEW</a:t>
            </a:r>
            <a:r>
              <a:rPr lang="en-US" sz="1100" b="0" dirty="0" smtClean="0">
                <a:latin typeface="Times New Roman" pitchFamily="18" charset="0"/>
              </a:rPr>
              <a:t> </a:t>
            </a:r>
            <a:r>
              <a:rPr lang="en-US" sz="1100" b="0" dirty="0">
                <a:latin typeface="Times New Roman" pitchFamily="18" charset="0"/>
              </a:rPr>
              <a:t>– Compare</a:t>
            </a:r>
          </a:p>
          <a:p>
            <a:pPr lvl="1" indent="-219845" algn="l" eaLnBrk="1" hangingPunct="1">
              <a:spcBef>
                <a:spcPts val="200"/>
              </a:spcBef>
              <a:buFontTx/>
              <a:buChar char="•"/>
              <a:tabLst>
                <a:tab pos="228594" algn="l"/>
              </a:tabLst>
            </a:pPr>
            <a:r>
              <a:rPr lang="en-US" sz="1100" b="0" dirty="0">
                <a:latin typeface="Times New Roman" pitchFamily="18" charset="0"/>
              </a:rPr>
              <a:t>Automatically import:</a:t>
            </a:r>
          </a:p>
          <a:p>
            <a:pPr marL="659534" lvl="2" indent="-219845" algn="l" eaLnBrk="1" hangingPunct="1">
              <a:spcBef>
                <a:spcPts val="200"/>
              </a:spcBef>
              <a:buFont typeface="Times New Roman" pitchFamily="18" charset="0"/>
              <a:buChar char="–"/>
              <a:tabLst>
                <a:tab pos="228594" algn="l"/>
              </a:tabLst>
            </a:pPr>
            <a:r>
              <a:rPr lang="en-US" sz="1100" b="0" dirty="0" err="1">
                <a:latin typeface="Times New Roman" pitchFamily="18" charset="0"/>
              </a:rPr>
              <a:t>Multisim</a:t>
            </a:r>
            <a:r>
              <a:rPr lang="en-US" sz="1100" b="0" dirty="0">
                <a:latin typeface="Times New Roman" pitchFamily="18" charset="0"/>
              </a:rPr>
              <a:t> virtual data</a:t>
            </a:r>
          </a:p>
          <a:p>
            <a:pPr marL="659534" lvl="2" indent="-219845" algn="l" eaLnBrk="1" hangingPunct="1">
              <a:spcBef>
                <a:spcPts val="200"/>
              </a:spcBef>
              <a:buFont typeface="Times New Roman" pitchFamily="18" charset="0"/>
              <a:buChar char="–"/>
              <a:tabLst>
                <a:tab pos="228594" algn="l"/>
              </a:tabLst>
            </a:pPr>
            <a:r>
              <a:rPr lang="en-US" sz="1100" b="0" dirty="0" smtClean="0">
                <a:latin typeface="Times New Roman" pitchFamily="18" charset="0"/>
              </a:rPr>
              <a:t>NI ELVIS measured </a:t>
            </a:r>
            <a:r>
              <a:rPr lang="en-US" sz="1100" b="0" dirty="0">
                <a:latin typeface="Times New Roman" pitchFamily="18" charset="0"/>
              </a:rPr>
              <a:t>data</a:t>
            </a:r>
          </a:p>
          <a:p>
            <a:pPr lvl="1" indent="-219845" algn="l" eaLnBrk="1" hangingPunct="1">
              <a:spcBef>
                <a:spcPts val="200"/>
              </a:spcBef>
              <a:buFontTx/>
              <a:buChar char="•"/>
              <a:tabLst>
                <a:tab pos="228594" algn="l"/>
              </a:tabLst>
            </a:pPr>
            <a:r>
              <a:rPr lang="en-US" sz="1100" b="0" dirty="0">
                <a:latin typeface="Times New Roman" pitchFamily="18" charset="0"/>
              </a:rPr>
              <a:t>Compare ideal and real data</a:t>
            </a:r>
          </a:p>
          <a:p>
            <a:pPr marL="382579" lvl="1" indent="-190495" algn="l" eaLnBrk="1" hangingPunct="1">
              <a:spcBef>
                <a:spcPct val="30000"/>
              </a:spcBef>
              <a:buFontTx/>
              <a:buChar char="•"/>
              <a:tabLst>
                <a:tab pos="228594" algn="l"/>
              </a:tabLst>
            </a:pPr>
            <a:endParaRPr lang="en-US" sz="1200" b="0" dirty="0">
              <a:latin typeface="Times New Roman" pitchFamily="18"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spect="1" noChangeArrowheads="1" noTextEdit="1"/>
          </p:cNvSpPr>
          <p:nvPr>
            <p:ph type="sldImg"/>
          </p:nvPr>
        </p:nvSpPr>
        <p:spPr>
          <a:ln/>
        </p:spPr>
      </p:sp>
      <p:sp>
        <p:nvSpPr>
          <p:cNvPr id="738307" name="Rectangle 3"/>
          <p:cNvSpPr>
            <a:spLocks noGrp="1" noChangeArrowheads="1"/>
          </p:cNvSpPr>
          <p:nvPr>
            <p:ph type="body" idx="1"/>
          </p:nvPr>
        </p:nvSpPr>
        <p:spPr/>
        <p:txBody>
          <a:bodyPr/>
          <a:lstStyle/>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a:p>
            <a:endParaRPr lang="en-US" b="1"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2"/>
          <p:cNvSpPr>
            <a:spLocks noGrp="1" noChangeArrowheads="1"/>
          </p:cNvSpPr>
          <p:nvPr>
            <p:ph type="body" idx="1"/>
          </p:nvPr>
        </p:nvSpPr>
        <p:spPr>
          <a:xfrm>
            <a:off x="765374" y="371475"/>
            <a:ext cx="5086152" cy="701675"/>
          </a:xfrm>
          <a:noFill/>
          <a:ln/>
        </p:spPr>
        <p:txBody>
          <a:bodyPr lIns="89410" tIns="44706" rIns="89410" bIns="44706"/>
          <a:lstStyle/>
          <a:p>
            <a:r>
              <a:rPr lang="en-US" sz="1600" b="1" dirty="0" smtClean="0">
                <a:latin typeface="Arial Narrow" pitchFamily="34" charset="0"/>
                <a:cs typeface="Times New Roman" pitchFamily="18" charset="0"/>
              </a:rPr>
              <a:t>Solutions</a:t>
            </a:r>
            <a:endParaRPr lang="en-US" sz="1600" b="1" dirty="0">
              <a:latin typeface="Arial Narrow" pitchFamily="34" charset="0"/>
              <a:cs typeface="Times New Roman" pitchFamily="18" charset="0"/>
            </a:endParaRPr>
          </a:p>
          <a:p>
            <a:r>
              <a:rPr lang="en-US" sz="1200" b="1" dirty="0">
                <a:cs typeface="Times New Roman" pitchFamily="18" charset="0"/>
              </a:rPr>
              <a:t>Exercise </a:t>
            </a:r>
            <a:r>
              <a:rPr lang="en-US" sz="1200" b="1" dirty="0" smtClean="0">
                <a:cs typeface="Times New Roman" pitchFamily="18" charset="0"/>
              </a:rPr>
              <a:t>2 Track A</a:t>
            </a:r>
            <a:endParaRPr lang="en-US" sz="1200" b="1" dirty="0">
              <a:cs typeface="Times New Roman" pitchFamily="18" charset="0"/>
            </a:endParaRPr>
          </a:p>
        </p:txBody>
      </p:sp>
      <p:sp>
        <p:nvSpPr>
          <p:cNvPr id="872453" name="Line 5"/>
          <p:cNvSpPr>
            <a:spLocks noChangeShapeType="1"/>
          </p:cNvSpPr>
          <p:nvPr/>
        </p:nvSpPr>
        <p:spPr bwMode="auto">
          <a:xfrm>
            <a:off x="728928" y="5886350"/>
            <a:ext cx="5525823" cy="6451"/>
          </a:xfrm>
          <a:prstGeom prst="line">
            <a:avLst/>
          </a:prstGeom>
          <a:noFill/>
          <a:ln w="12700">
            <a:solidFill>
              <a:schemeClr val="tx1"/>
            </a:solidFill>
            <a:round/>
            <a:headEnd/>
            <a:tailEnd/>
          </a:ln>
          <a:effectLst/>
        </p:spPr>
        <p:txBody>
          <a:bodyPr lIns="91437" tIns="45719" rIns="91437" bIns="45719"/>
          <a:lstStyle/>
          <a:p>
            <a:endParaRPr lang="en-US"/>
          </a:p>
        </p:txBody>
      </p:sp>
      <p:pic>
        <p:nvPicPr>
          <p:cNvPr id="872455" name="Picture 7" descr="Exercise 2C BD LV 8"/>
          <p:cNvPicPr>
            <a:picLocks noChangeAspect="1" noChangeArrowheads="1"/>
          </p:cNvPicPr>
          <p:nvPr/>
        </p:nvPicPr>
        <p:blipFill>
          <a:blip r:embed="rId3"/>
          <a:stretch>
            <a:fillRect/>
          </a:stretch>
        </p:blipFill>
        <p:spPr bwMode="auto">
          <a:xfrm>
            <a:off x="3689350" y="6921500"/>
            <a:ext cx="2575092" cy="1063625"/>
          </a:xfrm>
          <a:prstGeom prst="rect">
            <a:avLst/>
          </a:prstGeom>
          <a:noFill/>
        </p:spPr>
      </p:pic>
      <p:pic>
        <p:nvPicPr>
          <p:cNvPr id="872456" name="Picture 8" descr="Exercise 2A BD LV 8"/>
          <p:cNvPicPr>
            <a:picLocks noChangeAspect="1" noChangeArrowheads="1"/>
          </p:cNvPicPr>
          <p:nvPr/>
        </p:nvPicPr>
        <p:blipFill>
          <a:blip r:embed="rId4"/>
          <a:stretch>
            <a:fillRect/>
          </a:stretch>
        </p:blipFill>
        <p:spPr bwMode="auto">
          <a:xfrm>
            <a:off x="3384550" y="1312155"/>
            <a:ext cx="3095625" cy="1636453"/>
          </a:xfrm>
          <a:prstGeom prst="rect">
            <a:avLst/>
          </a:prstGeom>
          <a:noFill/>
        </p:spPr>
      </p:pic>
      <p:pic>
        <p:nvPicPr>
          <p:cNvPr id="872457" name="Picture 9"/>
          <p:cNvPicPr>
            <a:picLocks noChangeAspect="1" noChangeArrowheads="1"/>
          </p:cNvPicPr>
          <p:nvPr/>
        </p:nvPicPr>
        <p:blipFill>
          <a:blip r:embed="rId5"/>
          <a:srcRect/>
          <a:stretch>
            <a:fillRect/>
          </a:stretch>
        </p:blipFill>
        <p:spPr bwMode="auto">
          <a:xfrm>
            <a:off x="793750" y="1007354"/>
            <a:ext cx="2095500" cy="2009400"/>
          </a:xfrm>
          <a:prstGeom prst="rect">
            <a:avLst/>
          </a:prstGeom>
          <a:noFill/>
          <a:ln w="12700" algn="ctr">
            <a:noFill/>
            <a:miter lim="800000"/>
            <a:headEnd/>
            <a:tailEnd/>
          </a:ln>
          <a:effectLst/>
        </p:spPr>
      </p:pic>
      <p:sp>
        <p:nvSpPr>
          <p:cNvPr id="872459" name="Rectangle 11"/>
          <p:cNvSpPr>
            <a:spLocks noChangeArrowheads="1"/>
          </p:cNvSpPr>
          <p:nvPr/>
        </p:nvSpPr>
        <p:spPr bwMode="auto">
          <a:xfrm>
            <a:off x="793750" y="6007101"/>
            <a:ext cx="1575263" cy="277641"/>
          </a:xfrm>
          <a:prstGeom prst="rect">
            <a:avLst/>
          </a:prstGeom>
          <a:noFill/>
          <a:ln w="12700" algn="ctr">
            <a:noFill/>
            <a:miter lim="800000"/>
            <a:headEnd/>
            <a:tailEnd/>
          </a:ln>
          <a:effectLst/>
        </p:spPr>
        <p:txBody>
          <a:bodyPr wrap="square" lIns="92078" tIns="46038" rIns="92078" bIns="46038">
            <a:spAutoFit/>
          </a:bodyPr>
          <a:lstStyle/>
          <a:p>
            <a:pPr defTabSz="920728" eaLnBrk="1" hangingPunct="1">
              <a:spcBef>
                <a:spcPct val="30000"/>
              </a:spcBef>
            </a:pPr>
            <a:r>
              <a:rPr lang="en-US" sz="1200" dirty="0">
                <a:latin typeface="Times New Roman" pitchFamily="18" charset="0"/>
                <a:cs typeface="Times New Roman" pitchFamily="18" charset="0"/>
              </a:rPr>
              <a:t>Exercise </a:t>
            </a:r>
            <a:r>
              <a:rPr lang="en-US" sz="1200" dirty="0" smtClean="0">
                <a:latin typeface="Times New Roman" pitchFamily="18" charset="0"/>
                <a:cs typeface="Times New Roman" pitchFamily="18" charset="0"/>
              </a:rPr>
              <a:t>2 Track C</a:t>
            </a:r>
            <a:endParaRPr lang="en-US" sz="1200" dirty="0">
              <a:latin typeface="Times New Roman" pitchFamily="18" charset="0"/>
              <a:cs typeface="Times New Roman" pitchFamily="18" charset="0"/>
            </a:endParaRPr>
          </a:p>
        </p:txBody>
      </p:sp>
      <p:sp>
        <p:nvSpPr>
          <p:cNvPr id="10" name="Line 3"/>
          <p:cNvSpPr>
            <a:spLocks noChangeShapeType="1"/>
          </p:cNvSpPr>
          <p:nvPr/>
        </p:nvSpPr>
        <p:spPr bwMode="auto">
          <a:xfrm>
            <a:off x="755651" y="3225800"/>
            <a:ext cx="5253037" cy="0"/>
          </a:xfrm>
          <a:prstGeom prst="line">
            <a:avLst/>
          </a:prstGeom>
          <a:noFill/>
          <a:ln w="12700">
            <a:solidFill>
              <a:schemeClr val="tx1"/>
            </a:solidFill>
            <a:round/>
            <a:headEnd/>
            <a:tailEnd/>
          </a:ln>
          <a:effectLst/>
        </p:spPr>
        <p:txBody>
          <a:bodyPr lIns="91437" tIns="45719" rIns="91437" bIns="45719"/>
          <a:lstStyle/>
          <a:p>
            <a:endParaRPr lang="en-US"/>
          </a:p>
        </p:txBody>
      </p:sp>
      <p:pic>
        <p:nvPicPr>
          <p:cNvPr id="11" name="Picture 10" descr="Solution block 2B.jpg"/>
          <p:cNvPicPr>
            <a:picLocks noChangeAspect="1"/>
          </p:cNvPicPr>
          <p:nvPr/>
        </p:nvPicPr>
        <p:blipFill>
          <a:blip r:embed="rId6"/>
          <a:stretch>
            <a:fillRect/>
          </a:stretch>
        </p:blipFill>
        <p:spPr>
          <a:xfrm>
            <a:off x="3384550" y="3644900"/>
            <a:ext cx="3009900" cy="2019300"/>
          </a:xfrm>
          <a:prstGeom prst="rect">
            <a:avLst/>
          </a:prstGeom>
        </p:spPr>
      </p:pic>
      <p:sp>
        <p:nvSpPr>
          <p:cNvPr id="13" name="Rectangle 11"/>
          <p:cNvSpPr>
            <a:spLocks noChangeArrowheads="1"/>
          </p:cNvSpPr>
          <p:nvPr/>
        </p:nvSpPr>
        <p:spPr bwMode="auto">
          <a:xfrm>
            <a:off x="793750" y="3302001"/>
            <a:ext cx="1424177" cy="277641"/>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200" dirty="0">
                <a:latin typeface="Times New Roman" pitchFamily="18" charset="0"/>
                <a:cs typeface="Times New Roman" pitchFamily="18" charset="0"/>
              </a:rPr>
              <a:t>Exercise </a:t>
            </a:r>
            <a:r>
              <a:rPr lang="en-US" sz="1200" dirty="0" smtClean="0">
                <a:latin typeface="Times New Roman" pitchFamily="18" charset="0"/>
                <a:cs typeface="Times New Roman" pitchFamily="18" charset="0"/>
              </a:rPr>
              <a:t>2 Track B</a:t>
            </a:r>
            <a:endParaRPr lang="en-US" sz="1200" dirty="0">
              <a:latin typeface="Times New Roman" pitchFamily="18" charset="0"/>
              <a:cs typeface="Times New Roman" pitchFamily="18" charset="0"/>
            </a:endParaRPr>
          </a:p>
        </p:txBody>
      </p:sp>
      <p:pic>
        <p:nvPicPr>
          <p:cNvPr id="12" name="Picture 11" descr="Exercise 2- Track B.jpg"/>
          <p:cNvPicPr>
            <a:picLocks noChangeAspect="1"/>
          </p:cNvPicPr>
          <p:nvPr/>
        </p:nvPicPr>
        <p:blipFill>
          <a:blip r:embed="rId7"/>
          <a:stretch>
            <a:fillRect/>
          </a:stretch>
        </p:blipFill>
        <p:spPr>
          <a:xfrm>
            <a:off x="793750" y="3683000"/>
            <a:ext cx="2019300" cy="1744484"/>
          </a:xfrm>
          <a:prstGeom prst="rect">
            <a:avLst/>
          </a:prstGeom>
        </p:spPr>
      </p:pic>
      <p:pic>
        <p:nvPicPr>
          <p:cNvPr id="14" name="Picture 13" descr="Exercise 2 - Aquire (Track C).jpg"/>
          <p:cNvPicPr>
            <a:picLocks noChangeAspect="1"/>
          </p:cNvPicPr>
          <p:nvPr/>
        </p:nvPicPr>
        <p:blipFill>
          <a:blip r:embed="rId8"/>
          <a:stretch>
            <a:fillRect/>
          </a:stretch>
        </p:blipFill>
        <p:spPr>
          <a:xfrm>
            <a:off x="755650" y="6388101"/>
            <a:ext cx="2133600" cy="1959429"/>
          </a:xfrm>
          <a:prstGeom prst="rect">
            <a:avLst/>
          </a:prstGeom>
        </p:spPr>
      </p:pic>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body" idx="1"/>
          </p:nvPr>
        </p:nvSpPr>
        <p:spPr>
          <a:xfrm>
            <a:off x="831850" y="330200"/>
            <a:ext cx="4886325" cy="701675"/>
          </a:xfrm>
          <a:noFill/>
          <a:ln/>
        </p:spPr>
        <p:txBody>
          <a:bodyPr lIns="89410" tIns="44706" rIns="89410" bIns="44706"/>
          <a:lstStyle/>
          <a:p>
            <a:endParaRPr lang="en-US" b="1" dirty="0" smtClean="0">
              <a:latin typeface="Times" pitchFamily="18" charset="0"/>
            </a:endParaRPr>
          </a:p>
          <a:p>
            <a:r>
              <a:rPr lang="en-US" sz="1200" b="1" dirty="0" smtClean="0">
                <a:cs typeface="Times New Roman" pitchFamily="18" charset="0"/>
              </a:rPr>
              <a:t>Exercise 3.1 Track A, B, and C</a:t>
            </a:r>
            <a:endParaRPr lang="en-US" sz="1200" b="1" dirty="0">
              <a:cs typeface="Times New Roman" pitchFamily="18" charset="0"/>
            </a:endParaRPr>
          </a:p>
        </p:txBody>
      </p:sp>
      <p:pic>
        <p:nvPicPr>
          <p:cNvPr id="901123" name="Picture 3"/>
          <p:cNvPicPr>
            <a:picLocks noChangeAspect="1" noChangeArrowheads="1"/>
          </p:cNvPicPr>
          <p:nvPr/>
        </p:nvPicPr>
        <p:blipFill>
          <a:blip r:embed="rId3"/>
          <a:stretch>
            <a:fillRect/>
          </a:stretch>
        </p:blipFill>
        <p:spPr bwMode="auto">
          <a:xfrm>
            <a:off x="1098550" y="4368800"/>
            <a:ext cx="4271962" cy="2268960"/>
          </a:xfrm>
          <a:prstGeom prst="rect">
            <a:avLst/>
          </a:prstGeom>
          <a:noFill/>
          <a:ln w="12700" algn="ctr">
            <a:noFill/>
            <a:miter lim="800000"/>
            <a:headEnd/>
            <a:tailEnd/>
          </a:ln>
          <a:effectLst/>
        </p:spPr>
      </p:pic>
      <p:pic>
        <p:nvPicPr>
          <p:cNvPr id="901129" name="Picture 9"/>
          <p:cNvPicPr>
            <a:picLocks noChangeAspect="1" noChangeArrowheads="1"/>
          </p:cNvPicPr>
          <p:nvPr/>
        </p:nvPicPr>
        <p:blipFill>
          <a:blip r:embed="rId4"/>
          <a:stretch>
            <a:fillRect/>
          </a:stretch>
        </p:blipFill>
        <p:spPr bwMode="auto">
          <a:xfrm>
            <a:off x="1194925" y="1130301"/>
            <a:ext cx="4117315" cy="2820987"/>
          </a:xfrm>
          <a:prstGeom prst="rect">
            <a:avLst/>
          </a:prstGeom>
          <a:noFill/>
          <a:ln w="12700" algn="ctr">
            <a:noFill/>
            <a:miter lim="800000"/>
            <a:headEnd/>
            <a:tailEnd/>
          </a:ln>
          <a:effectLst/>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60" name="Rectangle 4"/>
          <p:cNvSpPr>
            <a:spLocks noChangeArrowheads="1"/>
          </p:cNvSpPr>
          <p:nvPr/>
        </p:nvSpPr>
        <p:spPr bwMode="auto">
          <a:xfrm>
            <a:off x="639764" y="849314"/>
            <a:ext cx="5641975" cy="2451100"/>
          </a:xfrm>
          <a:prstGeom prst="rect">
            <a:avLst/>
          </a:prstGeom>
          <a:noFill/>
          <a:ln w="9525">
            <a:noFill/>
            <a:miter lim="800000"/>
            <a:headEnd/>
            <a:tailEnd/>
          </a:ln>
          <a:effectLst/>
        </p:spPr>
        <p:txBody>
          <a:bodyPr lIns="92931" tIns="46465" rIns="92931" bIns="46465"/>
          <a:lstStyle/>
          <a:p>
            <a:pPr algn="l" eaLnBrk="1" hangingPunct="1"/>
            <a:r>
              <a:rPr lang="en-US" sz="1400" dirty="0">
                <a:latin typeface="Times New Roman" pitchFamily="18" charset="0"/>
                <a:cs typeface="Times New Roman" pitchFamily="18" charset="0"/>
              </a:rPr>
              <a:t>Track A – NI Data </a:t>
            </a:r>
            <a:r>
              <a:rPr lang="en-US" sz="1400" dirty="0" smtClean="0">
                <a:latin typeface="Times New Roman" pitchFamily="18" charset="0"/>
                <a:cs typeface="Times New Roman" pitchFamily="18" charset="0"/>
              </a:rPr>
              <a:t>Acquisition </a:t>
            </a:r>
            <a:r>
              <a:rPr lang="en-US" sz="1400" dirty="0">
                <a:latin typeface="Times New Roman" pitchFamily="18" charset="0"/>
                <a:cs typeface="Times New Roman" pitchFamily="18" charset="0"/>
              </a:rPr>
              <a:t>with </a:t>
            </a:r>
            <a:r>
              <a:rPr lang="en-US" sz="1400" dirty="0" smtClean="0">
                <a:latin typeface="Times New Roman" pitchFamily="18" charset="0"/>
                <a:cs typeface="Times New Roman" pitchFamily="18" charset="0"/>
              </a:rPr>
              <a:t>Microphone</a:t>
            </a:r>
            <a:br>
              <a:rPr lang="en-US" sz="1400" dirty="0" smtClean="0">
                <a:latin typeface="Times New Roman" pitchFamily="18" charset="0"/>
                <a:cs typeface="Times New Roman" pitchFamily="18" charset="0"/>
              </a:rPr>
            </a:br>
            <a:r>
              <a:rPr lang="en-US" sz="1100" b="0" dirty="0" smtClean="0">
                <a:latin typeface="Times New Roman" pitchFamily="18" charset="0"/>
                <a:cs typeface="Times New Roman" pitchFamily="18" charset="0"/>
              </a:rPr>
              <a:t>USB-6009, Microphone and </a:t>
            </a:r>
            <a:r>
              <a:rPr lang="en-US" sz="1100" b="0" dirty="0">
                <a:latin typeface="Times New Roman" pitchFamily="18" charset="0"/>
                <a:cs typeface="Times New Roman" pitchFamily="18" charset="0"/>
              </a:rPr>
              <a:t>LED</a:t>
            </a:r>
          </a:p>
          <a:p>
            <a:pPr algn="l" eaLnBrk="1" hangingPunct="1"/>
            <a:r>
              <a:rPr lang="en-US" sz="1100" dirty="0">
                <a:latin typeface="Times New Roman" pitchFamily="18" charset="0"/>
                <a:cs typeface="Times New Roman" pitchFamily="18" charset="0"/>
              </a:rPr>
              <a:t>Suggested </a:t>
            </a:r>
            <a:r>
              <a:rPr lang="en-US" sz="1100" dirty="0" smtClean="0">
                <a:latin typeface="Times New Roman" pitchFamily="18" charset="0"/>
                <a:cs typeface="Times New Roman" pitchFamily="18" charset="0"/>
              </a:rPr>
              <a:t>Hardware</a:t>
            </a:r>
            <a:r>
              <a:rPr lang="en-US" sz="1100" b="0" dirty="0" smtClean="0">
                <a:latin typeface="Times New Roman" pitchFamily="18" charset="0"/>
                <a:cs typeface="Times New Roman" pitchFamily="18" charset="0"/>
              </a:rPr>
              <a:t> </a:t>
            </a:r>
            <a:endParaRPr lang="en-US" sz="1100" b="0" dirty="0">
              <a:latin typeface="Times New Roman" pitchFamily="18" charset="0"/>
              <a:cs typeface="Times New Roman" pitchFamily="18" charset="0"/>
            </a:endParaRPr>
          </a:p>
          <a:p>
            <a:pPr algn="l" eaLnBrk="1" hangingPunct="1"/>
            <a:endParaRPr lang="en-US" sz="1200" b="0" dirty="0"/>
          </a:p>
          <a:p>
            <a:pPr algn="l" eaLnBrk="1" hangingPunct="1"/>
            <a:endParaRPr lang="en-US" sz="1200" b="0" dirty="0"/>
          </a:p>
          <a:p>
            <a:pPr algn="l" eaLnBrk="1" hangingPunct="1"/>
            <a:endParaRPr lang="en-US" sz="1200" b="0" dirty="0"/>
          </a:p>
          <a:p>
            <a:pPr algn="l" eaLnBrk="1" hangingPunct="1"/>
            <a:endParaRPr lang="en-US" sz="1200" b="0" dirty="0"/>
          </a:p>
          <a:p>
            <a:pPr algn="l" eaLnBrk="1" hangingPunct="1"/>
            <a:endParaRPr lang="en-US" sz="1200" b="0" dirty="0"/>
          </a:p>
          <a:p>
            <a:pPr algn="l" eaLnBrk="1" hangingPunct="1"/>
            <a:endParaRPr lang="en-US" sz="1200" b="0" dirty="0"/>
          </a:p>
          <a:p>
            <a:pPr algn="l" eaLnBrk="1" hangingPunct="1"/>
            <a:endParaRPr lang="en-US" sz="1200" b="0" dirty="0"/>
          </a:p>
          <a:p>
            <a:pPr algn="l" eaLnBrk="1" hangingPunct="1"/>
            <a:endParaRPr lang="en-US" sz="1200" b="0" dirty="0"/>
          </a:p>
          <a:p>
            <a:pPr algn="l" eaLnBrk="1" hangingPunct="1"/>
            <a:endParaRPr lang="en-US" sz="1200" b="0" dirty="0"/>
          </a:p>
          <a:p>
            <a:pPr algn="l" eaLnBrk="1" hangingPunct="1"/>
            <a:r>
              <a:rPr lang="en-US" sz="1100" b="0" dirty="0">
                <a:latin typeface="Times New Roman" pitchFamily="18" charset="0"/>
                <a:cs typeface="Times New Roman" pitchFamily="18" charset="0"/>
              </a:rPr>
              <a:t>The following schematic was drawn with </a:t>
            </a:r>
            <a:r>
              <a:rPr lang="en-US" sz="1100" b="0" dirty="0" smtClean="0">
                <a:latin typeface="Times New Roman" pitchFamily="18" charset="0"/>
                <a:cs typeface="Times New Roman" pitchFamily="18" charset="0"/>
              </a:rPr>
              <a:t>NI</a:t>
            </a:r>
            <a:r>
              <a:rPr lang="en-US" sz="1100" dirty="0" smtClean="0">
                <a:latin typeface="Times New Roman" pitchFamily="18" charset="0"/>
                <a:cs typeface="Times New Roman" pitchFamily="18" charset="0"/>
              </a:rPr>
              <a:t> </a:t>
            </a:r>
            <a:r>
              <a:rPr lang="en-US" sz="1100" dirty="0" err="1" smtClean="0">
                <a:latin typeface="Times New Roman" pitchFamily="18" charset="0"/>
                <a:cs typeface="Times New Roman" pitchFamily="18" charset="0"/>
              </a:rPr>
              <a:t>Multisim</a:t>
            </a:r>
            <a:r>
              <a:rPr lang="en-US" sz="1100" b="0" dirty="0">
                <a:latin typeface="Times New Roman" pitchFamily="18" charset="0"/>
                <a:cs typeface="Times New Roman" pitchFamily="18" charset="0"/>
              </a:rPr>
              <a:t>, a widely used SPICE schematic capture and simulation tool. Visit </a:t>
            </a:r>
            <a:r>
              <a:rPr lang="en-US" sz="1000" b="0" dirty="0" smtClean="0">
                <a:latin typeface="Courier New" pitchFamily="49" charset="0"/>
                <a:cs typeface="Courier New" pitchFamily="49" charset="0"/>
              </a:rPr>
              <a:t>ni.com/</a:t>
            </a:r>
            <a:r>
              <a:rPr lang="en-US" sz="1000" b="0" dirty="0" err="1" smtClean="0">
                <a:latin typeface="Courier New" pitchFamily="49" charset="0"/>
                <a:cs typeface="Courier New" pitchFamily="49" charset="0"/>
              </a:rPr>
              <a:t>Multisim</a:t>
            </a:r>
            <a:r>
              <a:rPr lang="en-US" sz="1100" b="0" dirty="0" smtClean="0">
                <a:latin typeface="Times New Roman" pitchFamily="18" charset="0"/>
                <a:cs typeface="Times New Roman" pitchFamily="18" charset="0"/>
              </a:rPr>
              <a:t> for </a:t>
            </a:r>
            <a:r>
              <a:rPr lang="en-US" sz="1100" b="0" dirty="0">
                <a:latin typeface="Times New Roman" pitchFamily="18" charset="0"/>
                <a:cs typeface="Times New Roman" pitchFamily="18" charset="0"/>
              </a:rPr>
              <a:t>more info.</a:t>
            </a:r>
          </a:p>
        </p:txBody>
      </p:sp>
      <p:pic>
        <p:nvPicPr>
          <p:cNvPr id="582661" name="Picture 5" descr="SNAG-0000"/>
          <p:cNvPicPr>
            <a:picLocks noChangeAspect="1" noChangeArrowheads="1"/>
          </p:cNvPicPr>
          <p:nvPr/>
        </p:nvPicPr>
        <p:blipFill>
          <a:blip r:embed="rId3"/>
          <a:srcRect/>
          <a:stretch>
            <a:fillRect/>
          </a:stretch>
        </p:blipFill>
        <p:spPr bwMode="auto">
          <a:xfrm>
            <a:off x="1147764" y="3454766"/>
            <a:ext cx="4078287" cy="3454400"/>
          </a:xfrm>
          <a:prstGeom prst="rect">
            <a:avLst/>
          </a:prstGeom>
          <a:noFill/>
        </p:spPr>
      </p:pic>
      <p:sp>
        <p:nvSpPr>
          <p:cNvPr id="582663" name="Rectangle 7"/>
          <p:cNvSpPr>
            <a:spLocks noChangeArrowheads="1"/>
          </p:cNvSpPr>
          <p:nvPr/>
        </p:nvSpPr>
        <p:spPr bwMode="auto">
          <a:xfrm>
            <a:off x="523876" y="425451"/>
            <a:ext cx="5672005" cy="457502"/>
          </a:xfrm>
          <a:prstGeom prst="rect">
            <a:avLst/>
          </a:prstGeom>
          <a:noFill/>
          <a:ln w="9525">
            <a:noFill/>
            <a:miter lim="800000"/>
            <a:headEnd/>
            <a:tailEnd/>
          </a:ln>
          <a:effectLst/>
        </p:spPr>
        <p:txBody>
          <a:bodyPr lIns="92078" tIns="46038" rIns="92078" bIns="46038" anchor="ctr"/>
          <a:lstStyle/>
          <a:p>
            <a:pPr algn="l" defTabSz="920728" eaLnBrk="1" hangingPunct="1"/>
            <a:r>
              <a:rPr lang="en-US" sz="1800" dirty="0" smtClean="0">
                <a:latin typeface="Times New Roman" pitchFamily="18" charset="0"/>
                <a:cs typeface="Times New Roman" pitchFamily="18" charset="0"/>
              </a:rPr>
              <a:t>Setting Up </a:t>
            </a:r>
            <a:r>
              <a:rPr lang="en-US" sz="1800" dirty="0">
                <a:latin typeface="Times New Roman" pitchFamily="18" charset="0"/>
                <a:cs typeface="Times New Roman" pitchFamily="18" charset="0"/>
              </a:rPr>
              <a:t>Your Hardware for Your Selected Track</a:t>
            </a:r>
          </a:p>
        </p:txBody>
      </p:sp>
      <p:graphicFrame>
        <p:nvGraphicFramePr>
          <p:cNvPr id="582997" name="Group 341"/>
          <p:cNvGraphicFramePr>
            <a:graphicFrameLocks noGrp="1"/>
          </p:cNvGraphicFramePr>
          <p:nvPr/>
        </p:nvGraphicFramePr>
        <p:xfrm>
          <a:off x="1030288" y="1532093"/>
          <a:ext cx="5384271" cy="1431935"/>
        </p:xfrm>
        <a:graphic>
          <a:graphicData uri="http://schemas.openxmlformats.org/drawingml/2006/table">
            <a:tbl>
              <a:tblPr/>
              <a:tblGrid>
                <a:gridCol w="464013"/>
                <a:gridCol w="1202730"/>
                <a:gridCol w="2082706"/>
                <a:gridCol w="1634822"/>
              </a:tblGrid>
              <a:tr h="257175">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Qty</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Part Number</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Description</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Supplier</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952">
                <a:tc>
                  <a:txBody>
                    <a:bodyPr/>
                    <a:lstStyle/>
                    <a:p>
                      <a:pPr marL="0" marR="0" lvl="0" indent="0" algn="ctr"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779321-22</a:t>
                      </a:r>
                      <a:r>
                        <a:rPr kumimoji="0" lang="en-US" sz="13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Low-Cost USB DAQ</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Times New Roman" pitchFamily="18" charset="0"/>
                          <a:cs typeface="Times New Roman" pitchFamily="18" charset="0"/>
                        </a:rPr>
                        <a:t>National Instruments</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952">
                <a:tc>
                  <a:txBody>
                    <a:bodyPr/>
                    <a:lstStyle/>
                    <a:p>
                      <a:pPr marL="0" marR="0" lvl="0" indent="0" algn="ctr"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270-092</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Times New Roman" pitchFamily="18" charset="0"/>
                          <a:cs typeface="Times New Roman" pitchFamily="18" charset="0"/>
                        </a:rPr>
                        <a:t>Electret Microphone</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Times New Roman" pitchFamily="18" charset="0"/>
                          <a:cs typeface="Times New Roman" pitchFamily="18" charset="0"/>
                        </a:rPr>
                        <a:t>RadioShack</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952">
                <a:tc>
                  <a:txBody>
                    <a:bodyPr/>
                    <a:lstStyle/>
                    <a:p>
                      <a:pPr marL="0" marR="0" lvl="0" indent="0" algn="ctr"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100 </a:t>
                      </a:r>
                      <a:r>
                        <a:rPr kumimoji="0" lang="el-GR" sz="1300" b="0" i="0" u="none" strike="noStrike" cap="none" normalizeH="0" baseline="0" dirty="0" smtClean="0">
                          <a:ln>
                            <a:noFill/>
                          </a:ln>
                          <a:solidFill>
                            <a:schemeClr val="tx1"/>
                          </a:solidFill>
                          <a:effectLst/>
                          <a:latin typeface="Times New Roman" pitchFamily="18" charset="0"/>
                          <a:cs typeface="Times New Roman" pitchFamily="18" charset="0"/>
                        </a:rPr>
                        <a:t>Ω</a:t>
                      </a: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 Resistor</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Times New Roman" pitchFamily="18" charset="0"/>
                          <a:cs typeface="Times New Roman" pitchFamily="18" charset="0"/>
                        </a:rPr>
                        <a:t>RadioShack</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952">
                <a:tc>
                  <a:txBody>
                    <a:bodyPr/>
                    <a:lstStyle/>
                    <a:p>
                      <a:pPr marL="0" marR="0" lvl="0" indent="0" algn="ctr"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220 </a:t>
                      </a:r>
                      <a:r>
                        <a:rPr kumimoji="0" lang="el-GR" sz="1300" b="0" i="0" u="none" strike="noStrike" cap="none" normalizeH="0" baseline="0" dirty="0" smtClean="0">
                          <a:ln>
                            <a:noFill/>
                          </a:ln>
                          <a:solidFill>
                            <a:schemeClr val="tx1"/>
                          </a:solidFill>
                          <a:effectLst/>
                          <a:latin typeface="Times New Roman" pitchFamily="18" charset="0"/>
                          <a:cs typeface="Times New Roman" pitchFamily="18" charset="0"/>
                        </a:rPr>
                        <a:t>Ω</a:t>
                      </a: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 Resistor</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RadioShack</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952">
                <a:tc>
                  <a:txBody>
                    <a:bodyPr/>
                    <a:lstStyle/>
                    <a:p>
                      <a:pPr marL="0" marR="0" lvl="0" indent="0" algn="ctr"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276-307</a:t>
                      </a:r>
                      <a:r>
                        <a:rPr kumimoji="0" lang="en-US" sz="1300" b="1" i="0" u="none" strike="noStrike" cap="none" normalizeH="0" baseline="0" dirty="0" smtClean="0">
                          <a:ln>
                            <a:noFill/>
                          </a:ln>
                          <a:solidFill>
                            <a:schemeClr val="tx1"/>
                          </a:solidFill>
                          <a:effectLst/>
                          <a:latin typeface="Times New Roman" pitchFamily="18" charset="0"/>
                          <a:cs typeface="Times New Roman" pitchFamily="18" charset="0"/>
                        </a:rPr>
                        <a:t> </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Light Emitting Diode (LED)</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RadioShack</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2779" name="Rectangle 123"/>
          <p:cNvSpPr>
            <a:spLocks noChangeArrowheads="1"/>
          </p:cNvSpPr>
          <p:nvPr/>
        </p:nvSpPr>
        <p:spPr bwMode="auto">
          <a:xfrm>
            <a:off x="583142" y="6916461"/>
            <a:ext cx="5641975" cy="1838325"/>
          </a:xfrm>
          <a:prstGeom prst="rect">
            <a:avLst/>
          </a:prstGeom>
          <a:noFill/>
          <a:ln w="9525">
            <a:noFill/>
            <a:miter lim="800000"/>
            <a:headEnd/>
            <a:tailEnd/>
          </a:ln>
          <a:effectLst/>
        </p:spPr>
        <p:txBody>
          <a:bodyPr lIns="92931" tIns="46465" rIns="92931" bIns="46465"/>
          <a:lstStyle/>
          <a:p>
            <a:pPr algn="l" eaLnBrk="1" hangingPunct="1">
              <a:spcBef>
                <a:spcPct val="30000"/>
              </a:spcBef>
            </a:pPr>
            <a:r>
              <a:rPr lang="en-US" sz="1400" dirty="0">
                <a:latin typeface="Times New Roman" pitchFamily="18" charset="0"/>
                <a:cs typeface="Times New Roman" pitchFamily="18" charset="0"/>
              </a:rPr>
              <a:t>Track B – Simulated NI Data </a:t>
            </a:r>
            <a:r>
              <a:rPr lang="en-US" sz="1400" dirty="0" smtClean="0">
                <a:latin typeface="Times New Roman" pitchFamily="18" charset="0"/>
                <a:cs typeface="Times New Roman" pitchFamily="18" charset="0"/>
              </a:rPr>
              <a:t>Acquisition</a:t>
            </a:r>
            <a:br>
              <a:rPr lang="en-US" sz="1400" dirty="0" smtClean="0">
                <a:latin typeface="Times New Roman" pitchFamily="18" charset="0"/>
                <a:cs typeface="Times New Roman" pitchFamily="18" charset="0"/>
              </a:rPr>
            </a:br>
            <a:r>
              <a:rPr lang="en-US" sz="1100" b="0" dirty="0" smtClean="0">
                <a:latin typeface="Times New Roman" pitchFamily="18" charset="0"/>
                <a:cs typeface="Times New Roman" pitchFamily="18" charset="0"/>
              </a:rPr>
              <a:t>NI-</a:t>
            </a:r>
            <a:r>
              <a:rPr lang="en-US" sz="1100" b="0" dirty="0" err="1" smtClean="0">
                <a:latin typeface="Times New Roman" pitchFamily="18" charset="0"/>
                <a:cs typeface="Times New Roman" pitchFamily="18" charset="0"/>
              </a:rPr>
              <a:t>DAQmx</a:t>
            </a:r>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Software </a:t>
            </a:r>
            <a:r>
              <a:rPr lang="en-US" sz="1100" b="0" dirty="0" smtClean="0">
                <a:latin typeface="Times New Roman" pitchFamily="18" charset="0"/>
                <a:cs typeface="Times New Roman" pitchFamily="18" charset="0"/>
              </a:rPr>
              <a:t>Version </a:t>
            </a:r>
            <a:r>
              <a:rPr lang="en-US" sz="1100" b="0" dirty="0">
                <a:latin typeface="Times New Roman" pitchFamily="18" charset="0"/>
                <a:cs typeface="Times New Roman" pitchFamily="18" charset="0"/>
              </a:rPr>
              <a:t>8.0 or </a:t>
            </a:r>
            <a:r>
              <a:rPr lang="en-US" sz="1100" b="0" dirty="0" smtClean="0">
                <a:latin typeface="Times New Roman" pitchFamily="18" charset="0"/>
                <a:cs typeface="Times New Roman" pitchFamily="18" charset="0"/>
              </a:rPr>
              <a:t>later </a:t>
            </a:r>
            <a:endParaRPr lang="en-US" sz="1100" b="0" dirty="0">
              <a:latin typeface="Times New Roman" pitchFamily="18" charset="0"/>
              <a:cs typeface="Times New Roman" pitchFamily="18" charset="0"/>
            </a:endParaRPr>
          </a:p>
          <a:p>
            <a:pPr algn="l" eaLnBrk="1" hangingPunct="1">
              <a:spcBef>
                <a:spcPct val="30000"/>
              </a:spcBef>
            </a:pPr>
            <a:r>
              <a:rPr lang="en-US" sz="1400" dirty="0">
                <a:latin typeface="Times New Roman" pitchFamily="18" charset="0"/>
                <a:cs typeface="Times New Roman" pitchFamily="18" charset="0"/>
              </a:rPr>
              <a:t>Track C – </a:t>
            </a:r>
            <a:r>
              <a:rPr lang="en-US" sz="1400" dirty="0" smtClean="0">
                <a:latin typeface="Times New Roman" pitchFamily="18" charset="0"/>
                <a:cs typeface="Times New Roman" pitchFamily="18" charset="0"/>
              </a:rPr>
              <a:t>Third-Party Sound Card</a:t>
            </a:r>
            <a:br>
              <a:rPr lang="en-US" sz="1400" dirty="0" smtClean="0">
                <a:latin typeface="Times New Roman" pitchFamily="18" charset="0"/>
                <a:cs typeface="Times New Roman" pitchFamily="18" charset="0"/>
              </a:rPr>
            </a:br>
            <a:r>
              <a:rPr lang="en-US" sz="1100" b="0" dirty="0" smtClean="0">
                <a:latin typeface="Times New Roman" pitchFamily="18" charset="0"/>
                <a:cs typeface="Times New Roman" pitchFamily="18" charset="0"/>
              </a:rPr>
              <a:t>Sound card </a:t>
            </a:r>
            <a:r>
              <a:rPr lang="en-US" sz="1100" b="0" dirty="0">
                <a:latin typeface="Times New Roman" pitchFamily="18" charset="0"/>
                <a:cs typeface="Times New Roman" pitchFamily="18" charset="0"/>
              </a:rPr>
              <a:t>and Microphone</a:t>
            </a:r>
          </a:p>
          <a:p>
            <a:pPr algn="l" eaLnBrk="1" hangingPunct="1"/>
            <a:r>
              <a:rPr lang="en-US" sz="1100" dirty="0">
                <a:latin typeface="Times New Roman" pitchFamily="18" charset="0"/>
                <a:cs typeface="Times New Roman" pitchFamily="18" charset="0"/>
              </a:rPr>
              <a:t>Suggested </a:t>
            </a:r>
            <a:r>
              <a:rPr lang="en-US" sz="1100" dirty="0" smtClean="0">
                <a:latin typeface="Times New Roman" pitchFamily="18" charset="0"/>
                <a:cs typeface="Times New Roman" pitchFamily="18" charset="0"/>
              </a:rPr>
              <a:t>Hardware</a:t>
            </a:r>
            <a:r>
              <a:rPr lang="en-US" sz="1100" b="0" dirty="0" smtClean="0">
                <a:latin typeface="Times New Roman" pitchFamily="18" charset="0"/>
                <a:cs typeface="Times New Roman" pitchFamily="18" charset="0"/>
              </a:rPr>
              <a:t> </a:t>
            </a:r>
            <a:endParaRPr lang="en-US" sz="1100" b="0" dirty="0">
              <a:latin typeface="Times New Roman" pitchFamily="18" charset="0"/>
              <a:cs typeface="Times New Roman" pitchFamily="18" charset="0"/>
            </a:endParaRPr>
          </a:p>
          <a:p>
            <a:pPr algn="l" eaLnBrk="1" hangingPunct="1"/>
            <a:endParaRPr lang="en-US" sz="1200" b="0" dirty="0">
              <a:latin typeface="Times New Roman" pitchFamily="18" charset="0"/>
              <a:cs typeface="Times New Roman" pitchFamily="18" charset="0"/>
            </a:endParaRPr>
          </a:p>
          <a:p>
            <a:pPr algn="l" eaLnBrk="1" hangingPunct="1"/>
            <a:endParaRPr lang="en-US" sz="1100" b="0" dirty="0">
              <a:latin typeface="Times New Roman" pitchFamily="18" charset="0"/>
              <a:cs typeface="Times New Roman" pitchFamily="18" charset="0"/>
            </a:endParaRPr>
          </a:p>
          <a:p>
            <a:pPr algn="l" eaLnBrk="1" hangingPunct="1"/>
            <a:endParaRPr lang="en-US" sz="1100" b="0" dirty="0">
              <a:latin typeface="Times New Roman" pitchFamily="18" charset="0"/>
              <a:cs typeface="Times New Roman" pitchFamily="18" charset="0"/>
            </a:endParaRPr>
          </a:p>
          <a:p>
            <a:pPr algn="l" eaLnBrk="1" hangingPunct="1"/>
            <a:endParaRPr lang="en-US" sz="1100" b="0" dirty="0">
              <a:latin typeface="Times New Roman" pitchFamily="18" charset="0"/>
              <a:cs typeface="Times New Roman" pitchFamily="18" charset="0"/>
            </a:endParaRPr>
          </a:p>
          <a:p>
            <a:pPr eaLnBrk="1" hangingPunct="1"/>
            <a:r>
              <a:rPr lang="en-US" sz="1100" b="0" dirty="0" smtClean="0">
                <a:latin typeface="Times New Roman" pitchFamily="18" charset="0"/>
                <a:cs typeface="Times New Roman" pitchFamily="18" charset="0"/>
              </a:rPr>
              <a:t>* </a:t>
            </a:r>
            <a:r>
              <a:rPr lang="en-US" sz="1100" b="0" dirty="0">
                <a:latin typeface="Times New Roman" pitchFamily="18" charset="0"/>
                <a:cs typeface="Times New Roman" pitchFamily="18" charset="0"/>
              </a:rPr>
              <a:t>Laptops often have a built-in microphone (no plug-in microphone is required)</a:t>
            </a:r>
          </a:p>
        </p:txBody>
      </p:sp>
      <p:graphicFrame>
        <p:nvGraphicFramePr>
          <p:cNvPr id="582996" name="Group 340"/>
          <p:cNvGraphicFramePr>
            <a:graphicFrameLocks noGrp="1"/>
          </p:cNvGraphicFramePr>
          <p:nvPr/>
        </p:nvGraphicFramePr>
        <p:xfrm>
          <a:off x="925514" y="8037456"/>
          <a:ext cx="5379706" cy="505088"/>
        </p:xfrm>
        <a:graphic>
          <a:graphicData uri="http://schemas.openxmlformats.org/drawingml/2006/table">
            <a:tbl>
              <a:tblPr/>
              <a:tblGrid>
                <a:gridCol w="559768"/>
                <a:gridCol w="1138856"/>
                <a:gridCol w="2432502"/>
                <a:gridCol w="1248580"/>
              </a:tblGrid>
              <a:tr h="242854">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Qty</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Part Number</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Description</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Supplier</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4896">
                <a:tc>
                  <a:txBody>
                    <a:bodyPr/>
                    <a:lstStyle/>
                    <a:p>
                      <a:pPr marL="0" marR="0" lvl="0" indent="0" algn="ctr"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1</a:t>
                      </a:r>
                    </a:p>
                  </a:txBody>
                  <a:tcPr marL="46039" marR="46039" marT="18416" marB="184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Standard Plug-In PC Microphone*</a:t>
                      </a:r>
                    </a:p>
                  </a:txBody>
                  <a:tcPr marL="46039" marR="46039" marT="18416" marB="184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2075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Times New Roman" pitchFamily="18" charset="0"/>
                          <a:cs typeface="Times New Roman" pitchFamily="18" charset="0"/>
                        </a:rPr>
                        <a:t>RadioShack</a:t>
                      </a:r>
                    </a:p>
                  </a:txBody>
                  <a:tcPr marL="46039" marR="46039" marT="18416" marB="184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body" idx="1"/>
          </p:nvPr>
        </p:nvSpPr>
        <p:spPr>
          <a:xfrm>
            <a:off x="638175" y="498475"/>
            <a:ext cx="5130800" cy="344488"/>
          </a:xfrm>
        </p:spPr>
        <p:txBody>
          <a:bodyPr/>
          <a:lstStyle/>
          <a:p>
            <a:r>
              <a:rPr lang="en-US" sz="1200" b="1" dirty="0">
                <a:cs typeface="Times New Roman" pitchFamily="18" charset="0"/>
              </a:rPr>
              <a:t>Exercise </a:t>
            </a:r>
            <a:r>
              <a:rPr lang="en-US" sz="1200" b="1" dirty="0" smtClean="0">
                <a:cs typeface="Times New Roman" pitchFamily="18" charset="0"/>
              </a:rPr>
              <a:t>3.2 Track A</a:t>
            </a:r>
            <a:endParaRPr lang="en-US" sz="1200" b="1" dirty="0">
              <a:cs typeface="Times New Roman" pitchFamily="18" charset="0"/>
            </a:endParaRPr>
          </a:p>
        </p:txBody>
      </p:sp>
      <p:sp>
        <p:nvSpPr>
          <p:cNvPr id="874499" name="Line 3"/>
          <p:cNvSpPr>
            <a:spLocks noChangeShapeType="1"/>
          </p:cNvSpPr>
          <p:nvPr/>
        </p:nvSpPr>
        <p:spPr bwMode="auto">
          <a:xfrm>
            <a:off x="830263" y="3090333"/>
            <a:ext cx="5253037" cy="0"/>
          </a:xfrm>
          <a:prstGeom prst="line">
            <a:avLst/>
          </a:prstGeom>
          <a:noFill/>
          <a:ln w="12700">
            <a:solidFill>
              <a:schemeClr val="tx1"/>
            </a:solidFill>
            <a:round/>
            <a:headEnd/>
            <a:tailEnd/>
          </a:ln>
          <a:effectLst/>
        </p:spPr>
        <p:txBody>
          <a:bodyPr lIns="91437" tIns="45719" rIns="91437" bIns="45719"/>
          <a:lstStyle/>
          <a:p>
            <a:endParaRPr lang="en-US"/>
          </a:p>
        </p:txBody>
      </p:sp>
      <p:pic>
        <p:nvPicPr>
          <p:cNvPr id="874501" name="Picture 5" descr="Exercise 3b BD LV 8"/>
          <p:cNvPicPr>
            <a:picLocks noChangeAspect="1" noChangeArrowheads="1"/>
          </p:cNvPicPr>
          <p:nvPr/>
        </p:nvPicPr>
        <p:blipFill>
          <a:blip r:embed="rId3"/>
          <a:stretch>
            <a:fillRect/>
          </a:stretch>
        </p:blipFill>
        <p:spPr bwMode="auto">
          <a:xfrm>
            <a:off x="3460750" y="1001182"/>
            <a:ext cx="2800810" cy="1714500"/>
          </a:xfrm>
          <a:prstGeom prst="rect">
            <a:avLst/>
          </a:prstGeom>
          <a:noFill/>
        </p:spPr>
      </p:pic>
      <p:pic>
        <p:nvPicPr>
          <p:cNvPr id="874504" name="Picture 8"/>
          <p:cNvPicPr>
            <a:picLocks noChangeAspect="1" noChangeArrowheads="1"/>
          </p:cNvPicPr>
          <p:nvPr/>
        </p:nvPicPr>
        <p:blipFill>
          <a:blip r:embed="rId4"/>
          <a:stretch>
            <a:fillRect/>
          </a:stretch>
        </p:blipFill>
        <p:spPr bwMode="auto">
          <a:xfrm>
            <a:off x="1060451" y="772583"/>
            <a:ext cx="2133600" cy="2209799"/>
          </a:xfrm>
          <a:prstGeom prst="rect">
            <a:avLst/>
          </a:prstGeom>
          <a:noFill/>
          <a:ln w="12700" algn="ctr">
            <a:noFill/>
            <a:miter lim="800000"/>
            <a:headEnd/>
            <a:tailEnd/>
          </a:ln>
          <a:effectLst/>
        </p:spPr>
      </p:pic>
      <p:sp>
        <p:nvSpPr>
          <p:cNvPr id="11" name="Rectangle 2"/>
          <p:cNvSpPr txBox="1">
            <a:spLocks noChangeArrowheads="1"/>
          </p:cNvSpPr>
          <p:nvPr/>
        </p:nvSpPr>
        <p:spPr bwMode="auto">
          <a:xfrm>
            <a:off x="641350" y="3076953"/>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3.2 Track B</a:t>
            </a:r>
            <a:endParaRPr lang="en-US" sz="1200" dirty="0">
              <a:latin typeface="Times New Roman" pitchFamily="18" charset="0"/>
              <a:cs typeface="Times New Roman" pitchFamily="18" charset="0"/>
            </a:endParaRPr>
          </a:p>
        </p:txBody>
      </p:sp>
      <p:pic>
        <p:nvPicPr>
          <p:cNvPr id="12" name="Picture 5" descr="Exercise 3b BD LV 8"/>
          <p:cNvPicPr>
            <a:picLocks noChangeAspect="1" noChangeArrowheads="1"/>
          </p:cNvPicPr>
          <p:nvPr/>
        </p:nvPicPr>
        <p:blipFill>
          <a:blip r:embed="rId5"/>
          <a:stretch>
            <a:fillRect/>
          </a:stretch>
        </p:blipFill>
        <p:spPr bwMode="auto">
          <a:xfrm>
            <a:off x="3460749" y="3638027"/>
            <a:ext cx="2800810" cy="1474110"/>
          </a:xfrm>
          <a:prstGeom prst="rect">
            <a:avLst/>
          </a:prstGeom>
          <a:noFill/>
        </p:spPr>
      </p:pic>
      <p:pic>
        <p:nvPicPr>
          <p:cNvPr id="13" name="Picture 8"/>
          <p:cNvPicPr>
            <a:picLocks noChangeAspect="1" noChangeArrowheads="1"/>
          </p:cNvPicPr>
          <p:nvPr/>
        </p:nvPicPr>
        <p:blipFill>
          <a:blip r:embed="rId6"/>
          <a:stretch>
            <a:fillRect/>
          </a:stretch>
        </p:blipFill>
        <p:spPr bwMode="auto">
          <a:xfrm>
            <a:off x="603250" y="3415662"/>
            <a:ext cx="2799080" cy="1918842"/>
          </a:xfrm>
          <a:prstGeom prst="rect">
            <a:avLst/>
          </a:prstGeom>
          <a:noFill/>
          <a:ln w="12700" algn="ctr">
            <a:noFill/>
            <a:miter lim="800000"/>
            <a:headEnd/>
            <a:tailEnd/>
          </a:ln>
          <a:effectLst/>
        </p:spPr>
      </p:pic>
      <p:sp>
        <p:nvSpPr>
          <p:cNvPr id="14" name="Line 3"/>
          <p:cNvSpPr>
            <a:spLocks noChangeShapeType="1"/>
          </p:cNvSpPr>
          <p:nvPr/>
        </p:nvSpPr>
        <p:spPr bwMode="auto">
          <a:xfrm>
            <a:off x="830263" y="5481663"/>
            <a:ext cx="5253037" cy="0"/>
          </a:xfrm>
          <a:prstGeom prst="line">
            <a:avLst/>
          </a:prstGeom>
          <a:noFill/>
          <a:ln w="12700">
            <a:solidFill>
              <a:schemeClr val="tx1"/>
            </a:solidFill>
            <a:round/>
            <a:headEnd/>
            <a:tailEnd/>
          </a:ln>
          <a:effectLst/>
        </p:spPr>
        <p:txBody>
          <a:bodyPr lIns="91437" tIns="45719" rIns="91437" bIns="45719"/>
          <a:lstStyle/>
          <a:p>
            <a:endParaRPr lang="en-US"/>
          </a:p>
        </p:txBody>
      </p:sp>
      <p:sp>
        <p:nvSpPr>
          <p:cNvPr id="15" name="Rectangle 2"/>
          <p:cNvSpPr txBox="1">
            <a:spLocks noChangeArrowheads="1"/>
          </p:cNvSpPr>
          <p:nvPr/>
        </p:nvSpPr>
        <p:spPr bwMode="auto">
          <a:xfrm>
            <a:off x="641350" y="5468283"/>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3.2 Track C</a:t>
            </a:r>
            <a:endParaRPr lang="en-US" sz="1200" dirty="0">
              <a:latin typeface="Times New Roman" pitchFamily="18" charset="0"/>
              <a:cs typeface="Times New Roman" pitchFamily="18" charset="0"/>
            </a:endParaRPr>
          </a:p>
        </p:txBody>
      </p:sp>
      <p:pic>
        <p:nvPicPr>
          <p:cNvPr id="16" name="Picture 5" descr="Exercise 3b BD LV 8"/>
          <p:cNvPicPr>
            <a:picLocks noChangeAspect="1" noChangeArrowheads="1"/>
          </p:cNvPicPr>
          <p:nvPr/>
        </p:nvPicPr>
        <p:blipFill>
          <a:blip r:embed="rId7"/>
          <a:stretch>
            <a:fillRect/>
          </a:stretch>
        </p:blipFill>
        <p:spPr bwMode="auto">
          <a:xfrm>
            <a:off x="3346451" y="6155600"/>
            <a:ext cx="2915109" cy="1375500"/>
          </a:xfrm>
          <a:prstGeom prst="rect">
            <a:avLst/>
          </a:prstGeom>
          <a:noFill/>
        </p:spPr>
      </p:pic>
      <p:pic>
        <p:nvPicPr>
          <p:cNvPr id="17" name="Picture 8"/>
          <p:cNvPicPr>
            <a:picLocks noChangeAspect="1" noChangeArrowheads="1"/>
          </p:cNvPicPr>
          <p:nvPr/>
        </p:nvPicPr>
        <p:blipFill>
          <a:blip r:embed="rId8"/>
          <a:stretch>
            <a:fillRect/>
          </a:stretch>
        </p:blipFill>
        <p:spPr bwMode="auto">
          <a:xfrm>
            <a:off x="1038698" y="5802759"/>
            <a:ext cx="2024703" cy="2337942"/>
          </a:xfrm>
          <a:prstGeom prst="rect">
            <a:avLst/>
          </a:prstGeom>
          <a:noFill/>
          <a:ln w="12700" algn="ctr">
            <a:noFill/>
            <a:miter lim="800000"/>
            <a:headEnd/>
            <a:tailEnd/>
          </a:ln>
          <a:effectLst/>
        </p:spPr>
      </p:pic>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txBox="1">
            <a:spLocks noChangeArrowheads="1"/>
          </p:cNvSpPr>
          <p:nvPr/>
        </p:nvSpPr>
        <p:spPr bwMode="auto">
          <a:xfrm>
            <a:off x="507541" y="254001"/>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3.2 Track A</a:t>
            </a:r>
            <a:endParaRPr lang="en-US" sz="1200" dirty="0">
              <a:latin typeface="Times New Roman" pitchFamily="18" charset="0"/>
              <a:cs typeface="Times New Roman" pitchFamily="18" charset="0"/>
            </a:endParaRPr>
          </a:p>
        </p:txBody>
      </p:sp>
      <p:pic>
        <p:nvPicPr>
          <p:cNvPr id="14" name="Picture 5" descr="Exercise 3b BD LV 8"/>
          <p:cNvPicPr>
            <a:picLocks noChangeAspect="1" noChangeArrowheads="1"/>
          </p:cNvPicPr>
          <p:nvPr/>
        </p:nvPicPr>
        <p:blipFill>
          <a:blip r:embed="rId3"/>
          <a:stretch>
            <a:fillRect/>
          </a:stretch>
        </p:blipFill>
        <p:spPr bwMode="auto">
          <a:xfrm>
            <a:off x="3326940" y="992273"/>
            <a:ext cx="2800810" cy="1228553"/>
          </a:xfrm>
          <a:prstGeom prst="rect">
            <a:avLst/>
          </a:prstGeom>
          <a:noFill/>
        </p:spPr>
      </p:pic>
      <p:pic>
        <p:nvPicPr>
          <p:cNvPr id="15" name="Picture 8"/>
          <p:cNvPicPr>
            <a:picLocks noChangeAspect="1" noChangeArrowheads="1"/>
          </p:cNvPicPr>
          <p:nvPr/>
        </p:nvPicPr>
        <p:blipFill>
          <a:blip r:embed="rId4"/>
          <a:stretch>
            <a:fillRect/>
          </a:stretch>
        </p:blipFill>
        <p:spPr bwMode="auto">
          <a:xfrm>
            <a:off x="1037607" y="647129"/>
            <a:ext cx="1662748" cy="1918842"/>
          </a:xfrm>
          <a:prstGeom prst="rect">
            <a:avLst/>
          </a:prstGeom>
          <a:noFill/>
          <a:ln w="12700" algn="ctr">
            <a:noFill/>
            <a:miter lim="800000"/>
            <a:headEnd/>
            <a:tailEnd/>
          </a:ln>
          <a:effectLst/>
        </p:spPr>
      </p:pic>
      <p:sp>
        <p:nvSpPr>
          <p:cNvPr id="17" name="Line 3"/>
          <p:cNvSpPr>
            <a:spLocks noChangeShapeType="1"/>
          </p:cNvSpPr>
          <p:nvPr/>
        </p:nvSpPr>
        <p:spPr bwMode="auto">
          <a:xfrm>
            <a:off x="696454" y="2666429"/>
            <a:ext cx="5253037" cy="0"/>
          </a:xfrm>
          <a:prstGeom prst="line">
            <a:avLst/>
          </a:prstGeom>
          <a:noFill/>
          <a:ln w="12700">
            <a:solidFill>
              <a:schemeClr val="tx1"/>
            </a:solidFill>
            <a:round/>
            <a:headEnd/>
            <a:tailEnd/>
          </a:ln>
          <a:effectLst/>
        </p:spPr>
        <p:txBody>
          <a:bodyPr lIns="91437" tIns="45719" rIns="91437" bIns="45719"/>
          <a:lstStyle/>
          <a:p>
            <a:endParaRPr lang="en-US"/>
          </a:p>
        </p:txBody>
      </p:sp>
      <p:sp>
        <p:nvSpPr>
          <p:cNvPr id="18" name="Rectangle 2"/>
          <p:cNvSpPr txBox="1">
            <a:spLocks noChangeArrowheads="1"/>
          </p:cNvSpPr>
          <p:nvPr/>
        </p:nvSpPr>
        <p:spPr bwMode="auto">
          <a:xfrm>
            <a:off x="507541" y="2666430"/>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3.2 Track B</a:t>
            </a:r>
            <a:endParaRPr lang="en-US" sz="1200" dirty="0">
              <a:latin typeface="Times New Roman" pitchFamily="18" charset="0"/>
              <a:cs typeface="Times New Roman" pitchFamily="18" charset="0"/>
            </a:endParaRPr>
          </a:p>
        </p:txBody>
      </p:sp>
      <p:pic>
        <p:nvPicPr>
          <p:cNvPr id="19" name="Picture 5" descr="Exercise 3b BD LV 8"/>
          <p:cNvPicPr>
            <a:picLocks noChangeAspect="1" noChangeArrowheads="1"/>
          </p:cNvPicPr>
          <p:nvPr/>
        </p:nvPicPr>
        <p:blipFill>
          <a:blip r:embed="rId5"/>
          <a:stretch>
            <a:fillRect/>
          </a:stretch>
        </p:blipFill>
        <p:spPr bwMode="auto">
          <a:xfrm>
            <a:off x="3447109" y="3281923"/>
            <a:ext cx="2560472" cy="1474110"/>
          </a:xfrm>
          <a:prstGeom prst="rect">
            <a:avLst/>
          </a:prstGeom>
          <a:noFill/>
        </p:spPr>
      </p:pic>
      <p:pic>
        <p:nvPicPr>
          <p:cNvPr id="20" name="Picture 8"/>
          <p:cNvPicPr>
            <a:picLocks noChangeAspect="1" noChangeArrowheads="1"/>
          </p:cNvPicPr>
          <p:nvPr/>
        </p:nvPicPr>
        <p:blipFill>
          <a:blip r:embed="rId6"/>
          <a:stretch>
            <a:fillRect/>
          </a:stretch>
        </p:blipFill>
        <p:spPr bwMode="auto">
          <a:xfrm>
            <a:off x="502705" y="3059558"/>
            <a:ext cx="2732552" cy="1918842"/>
          </a:xfrm>
          <a:prstGeom prst="rect">
            <a:avLst/>
          </a:prstGeom>
          <a:noFill/>
          <a:ln w="12700" algn="ctr">
            <a:noFill/>
            <a:miter lim="800000"/>
            <a:headEnd/>
            <a:tailEnd/>
          </a:ln>
          <a:effectLst/>
        </p:spPr>
      </p:pic>
      <p:sp>
        <p:nvSpPr>
          <p:cNvPr id="21" name="Line 3"/>
          <p:cNvSpPr>
            <a:spLocks noChangeShapeType="1"/>
          </p:cNvSpPr>
          <p:nvPr/>
        </p:nvSpPr>
        <p:spPr bwMode="auto">
          <a:xfrm>
            <a:off x="696454" y="5104829"/>
            <a:ext cx="5253037" cy="0"/>
          </a:xfrm>
          <a:prstGeom prst="line">
            <a:avLst/>
          </a:prstGeom>
          <a:noFill/>
          <a:ln w="12700">
            <a:solidFill>
              <a:schemeClr val="tx1"/>
            </a:solidFill>
            <a:round/>
            <a:headEnd/>
            <a:tailEnd/>
          </a:ln>
          <a:effectLst/>
        </p:spPr>
        <p:txBody>
          <a:bodyPr lIns="91437" tIns="45719" rIns="91437" bIns="45719"/>
          <a:lstStyle/>
          <a:p>
            <a:endParaRPr lang="en-US"/>
          </a:p>
        </p:txBody>
      </p:sp>
      <p:sp>
        <p:nvSpPr>
          <p:cNvPr id="22" name="Rectangle 2"/>
          <p:cNvSpPr txBox="1">
            <a:spLocks noChangeArrowheads="1"/>
          </p:cNvSpPr>
          <p:nvPr/>
        </p:nvSpPr>
        <p:spPr bwMode="auto">
          <a:xfrm>
            <a:off x="507541" y="5104829"/>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3.2 Track C</a:t>
            </a:r>
            <a:endParaRPr lang="en-US" sz="1200" dirty="0">
              <a:latin typeface="Times New Roman" pitchFamily="18" charset="0"/>
              <a:cs typeface="Times New Roman" pitchFamily="18" charset="0"/>
            </a:endParaRPr>
          </a:p>
        </p:txBody>
      </p:sp>
      <p:pic>
        <p:nvPicPr>
          <p:cNvPr id="23" name="Picture 5" descr="Exercise 3b BD LV 8"/>
          <p:cNvPicPr>
            <a:picLocks noChangeAspect="1" noChangeArrowheads="1"/>
          </p:cNvPicPr>
          <p:nvPr/>
        </p:nvPicPr>
        <p:blipFill>
          <a:blip r:embed="rId7"/>
          <a:stretch>
            <a:fillRect/>
          </a:stretch>
        </p:blipFill>
        <p:spPr bwMode="auto">
          <a:xfrm>
            <a:off x="3326940" y="5827105"/>
            <a:ext cx="2800810" cy="1260546"/>
          </a:xfrm>
          <a:prstGeom prst="rect">
            <a:avLst/>
          </a:prstGeom>
          <a:noFill/>
        </p:spPr>
      </p:pic>
      <p:pic>
        <p:nvPicPr>
          <p:cNvPr id="24" name="Picture 8"/>
          <p:cNvPicPr>
            <a:picLocks noChangeAspect="1" noChangeArrowheads="1"/>
          </p:cNvPicPr>
          <p:nvPr/>
        </p:nvPicPr>
        <p:blipFill>
          <a:blip r:embed="rId4"/>
          <a:stretch>
            <a:fillRect/>
          </a:stretch>
        </p:blipFill>
        <p:spPr bwMode="auto">
          <a:xfrm>
            <a:off x="1037607" y="5497958"/>
            <a:ext cx="1662748" cy="1918842"/>
          </a:xfrm>
          <a:prstGeom prst="rect">
            <a:avLst/>
          </a:prstGeom>
          <a:noFill/>
          <a:ln w="12700" algn="ctr">
            <a:noFill/>
            <a:miter lim="800000"/>
            <a:headEnd/>
            <a:tailEnd/>
          </a:ln>
          <a:effectLst/>
        </p:spPr>
      </p:pic>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body" idx="1"/>
          </p:nvPr>
        </p:nvSpPr>
        <p:spPr>
          <a:xfrm>
            <a:off x="715963" y="536576"/>
            <a:ext cx="5132387" cy="288925"/>
          </a:xfrm>
        </p:spPr>
        <p:txBody>
          <a:bodyPr/>
          <a:lstStyle/>
          <a:p>
            <a:r>
              <a:rPr lang="en-US" sz="1200" b="1" dirty="0">
                <a:cs typeface="Times New Roman" pitchFamily="18" charset="0"/>
              </a:rPr>
              <a:t>Exercise 4.1 </a:t>
            </a:r>
            <a:r>
              <a:rPr lang="en-US" sz="1200" b="1" dirty="0" smtClean="0">
                <a:cs typeface="Times New Roman" pitchFamily="18" charset="0"/>
              </a:rPr>
              <a:t>Track A, B, and C</a:t>
            </a:r>
            <a:endParaRPr lang="en-US" sz="1200" dirty="0">
              <a:cs typeface="Times New Roman" pitchFamily="18" charset="0"/>
            </a:endParaRPr>
          </a:p>
        </p:txBody>
      </p:sp>
      <p:sp>
        <p:nvSpPr>
          <p:cNvPr id="878595" name="Line 3"/>
          <p:cNvSpPr>
            <a:spLocks noChangeShapeType="1"/>
          </p:cNvSpPr>
          <p:nvPr/>
        </p:nvSpPr>
        <p:spPr bwMode="auto">
          <a:xfrm>
            <a:off x="565151" y="5626100"/>
            <a:ext cx="5953125" cy="0"/>
          </a:xfrm>
          <a:prstGeom prst="line">
            <a:avLst/>
          </a:prstGeom>
          <a:noFill/>
          <a:ln w="12700">
            <a:solidFill>
              <a:schemeClr val="tx1"/>
            </a:solidFill>
            <a:round/>
            <a:headEnd/>
            <a:tailEnd/>
          </a:ln>
          <a:effectLst/>
        </p:spPr>
        <p:txBody>
          <a:bodyPr lIns="91437" tIns="45719" rIns="91437" bIns="45719"/>
          <a:lstStyle/>
          <a:p>
            <a:endParaRPr lang="en-US"/>
          </a:p>
        </p:txBody>
      </p:sp>
      <p:pic>
        <p:nvPicPr>
          <p:cNvPr id="878596" name="Picture 4" descr="Exercise 4 BD LV 8"/>
          <p:cNvPicPr>
            <a:picLocks noChangeAspect="1" noChangeArrowheads="1"/>
          </p:cNvPicPr>
          <p:nvPr/>
        </p:nvPicPr>
        <p:blipFill>
          <a:blip r:embed="rId3"/>
          <a:stretch>
            <a:fillRect/>
          </a:stretch>
        </p:blipFill>
        <p:spPr bwMode="auto">
          <a:xfrm>
            <a:off x="1174751" y="3378200"/>
            <a:ext cx="4201634" cy="1881981"/>
          </a:xfrm>
          <a:prstGeom prst="rect">
            <a:avLst/>
          </a:prstGeom>
          <a:noFill/>
        </p:spPr>
      </p:pic>
      <p:pic>
        <p:nvPicPr>
          <p:cNvPr id="878597" name="Picture 5" descr="Exercise 4b BD LV 8"/>
          <p:cNvPicPr>
            <a:picLocks noChangeAspect="1" noChangeArrowheads="1"/>
          </p:cNvPicPr>
          <p:nvPr/>
        </p:nvPicPr>
        <p:blipFill>
          <a:blip r:embed="rId4"/>
          <a:srcRect/>
          <a:stretch>
            <a:fillRect/>
          </a:stretch>
        </p:blipFill>
        <p:spPr bwMode="auto">
          <a:xfrm>
            <a:off x="1730375" y="6252987"/>
            <a:ext cx="3687763" cy="1973263"/>
          </a:xfrm>
          <a:prstGeom prst="rect">
            <a:avLst/>
          </a:prstGeom>
          <a:noFill/>
        </p:spPr>
      </p:pic>
      <p:sp>
        <p:nvSpPr>
          <p:cNvPr id="878599" name="Rectangle 7"/>
          <p:cNvSpPr>
            <a:spLocks noChangeArrowheads="1"/>
          </p:cNvSpPr>
          <p:nvPr/>
        </p:nvSpPr>
        <p:spPr bwMode="auto">
          <a:xfrm>
            <a:off x="692481" y="5740400"/>
            <a:ext cx="2191568" cy="277641"/>
          </a:xfrm>
          <a:prstGeom prst="rect">
            <a:avLst/>
          </a:prstGeom>
          <a:noFill/>
          <a:ln w="12700" algn="ctr">
            <a:noFill/>
            <a:miter lim="800000"/>
            <a:headEnd/>
            <a:tailEnd/>
          </a:ln>
          <a:effectLst/>
        </p:spPr>
        <p:txBody>
          <a:bodyPr wrap="none" lIns="92078" tIns="46038" rIns="92078" bIns="46038">
            <a:spAutoFit/>
          </a:bodyPr>
          <a:lstStyle/>
          <a:p>
            <a:pPr defTabSz="920728" eaLnBrk="1" hangingPunct="1">
              <a:spcBef>
                <a:spcPct val="30000"/>
              </a:spcBef>
            </a:pPr>
            <a:r>
              <a:rPr lang="en-US" sz="1200" dirty="0">
                <a:latin typeface="Times New Roman" pitchFamily="18" charset="0"/>
                <a:cs typeface="Times New Roman" pitchFamily="18" charset="0"/>
              </a:rPr>
              <a:t>Exercise </a:t>
            </a:r>
            <a:r>
              <a:rPr lang="en-US" sz="1200" dirty="0" smtClean="0">
                <a:latin typeface="Times New Roman" pitchFamily="18" charset="0"/>
                <a:cs typeface="Times New Roman" pitchFamily="18" charset="0"/>
              </a:rPr>
              <a:t>4.2 Track </a:t>
            </a:r>
            <a:r>
              <a:rPr lang="en-US" sz="1200" dirty="0">
                <a:latin typeface="Times New Roman" pitchFamily="18" charset="0"/>
                <a:cs typeface="Times New Roman" pitchFamily="18" charset="0"/>
              </a:rPr>
              <a:t>A, B, </a:t>
            </a:r>
            <a:r>
              <a:rPr lang="en-US" sz="1200" dirty="0" smtClean="0">
                <a:latin typeface="Times New Roman" pitchFamily="18" charset="0"/>
                <a:cs typeface="Times New Roman" pitchFamily="18" charset="0"/>
              </a:rPr>
              <a:t>and C</a:t>
            </a:r>
            <a:endParaRPr lang="en-US" sz="1200" dirty="0">
              <a:latin typeface="Times New Roman" pitchFamily="18" charset="0"/>
              <a:cs typeface="Times New Roman" pitchFamily="18" charset="0"/>
            </a:endParaRPr>
          </a:p>
        </p:txBody>
      </p:sp>
      <p:pic>
        <p:nvPicPr>
          <p:cNvPr id="878601" name="Picture 9"/>
          <p:cNvPicPr>
            <a:picLocks noChangeAspect="1" noChangeArrowheads="1"/>
          </p:cNvPicPr>
          <p:nvPr/>
        </p:nvPicPr>
        <p:blipFill>
          <a:blip r:embed="rId5"/>
          <a:stretch>
            <a:fillRect/>
          </a:stretch>
        </p:blipFill>
        <p:spPr bwMode="auto">
          <a:xfrm>
            <a:off x="1479550" y="1016000"/>
            <a:ext cx="3744912" cy="1902396"/>
          </a:xfrm>
          <a:prstGeom prst="rect">
            <a:avLst/>
          </a:prstGeom>
          <a:noFill/>
          <a:ln w="12700" algn="ctr">
            <a:noFill/>
            <a:miter lim="800000"/>
            <a:headEnd/>
            <a:tailEnd/>
          </a:ln>
          <a:effectLst/>
        </p:spPr>
      </p:pic>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485776" y="368301"/>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5 Track A</a:t>
            </a:r>
            <a:endParaRPr lang="en-US" sz="1200" dirty="0">
              <a:latin typeface="Times New Roman" pitchFamily="18" charset="0"/>
              <a:cs typeface="Times New Roman" pitchFamily="18" charset="0"/>
            </a:endParaRPr>
          </a:p>
        </p:txBody>
      </p:sp>
      <p:sp>
        <p:nvSpPr>
          <p:cNvPr id="12" name="Line 3"/>
          <p:cNvSpPr>
            <a:spLocks noChangeShapeType="1"/>
          </p:cNvSpPr>
          <p:nvPr/>
        </p:nvSpPr>
        <p:spPr bwMode="auto">
          <a:xfrm>
            <a:off x="677864" y="3016754"/>
            <a:ext cx="5253037" cy="0"/>
          </a:xfrm>
          <a:prstGeom prst="line">
            <a:avLst/>
          </a:prstGeom>
          <a:noFill/>
          <a:ln w="12700">
            <a:solidFill>
              <a:schemeClr val="tx1"/>
            </a:solidFill>
            <a:round/>
            <a:headEnd/>
            <a:tailEnd/>
          </a:ln>
          <a:effectLst/>
        </p:spPr>
        <p:txBody>
          <a:bodyPr lIns="91437" tIns="45719" rIns="91437" bIns="45719"/>
          <a:lstStyle/>
          <a:p>
            <a:endParaRPr lang="en-US"/>
          </a:p>
        </p:txBody>
      </p:sp>
      <p:pic>
        <p:nvPicPr>
          <p:cNvPr id="13" name="Picture 5" descr="Exercise 3b BD LV 8"/>
          <p:cNvPicPr>
            <a:picLocks noChangeAspect="1" noChangeArrowheads="1"/>
          </p:cNvPicPr>
          <p:nvPr/>
        </p:nvPicPr>
        <p:blipFill>
          <a:blip r:embed="rId3"/>
          <a:stretch>
            <a:fillRect/>
          </a:stretch>
        </p:blipFill>
        <p:spPr bwMode="auto">
          <a:xfrm>
            <a:off x="3308350" y="1073877"/>
            <a:ext cx="2800810" cy="1421949"/>
          </a:xfrm>
          <a:prstGeom prst="rect">
            <a:avLst/>
          </a:prstGeom>
          <a:noFill/>
        </p:spPr>
      </p:pic>
      <p:pic>
        <p:nvPicPr>
          <p:cNvPr id="14" name="Picture 8"/>
          <p:cNvPicPr>
            <a:picLocks noChangeAspect="1" noChangeArrowheads="1"/>
          </p:cNvPicPr>
          <p:nvPr/>
        </p:nvPicPr>
        <p:blipFill>
          <a:blip r:embed="rId4"/>
          <a:stretch>
            <a:fillRect/>
          </a:stretch>
        </p:blipFill>
        <p:spPr bwMode="auto">
          <a:xfrm>
            <a:off x="1119689" y="699004"/>
            <a:ext cx="1710323" cy="2209799"/>
          </a:xfrm>
          <a:prstGeom prst="rect">
            <a:avLst/>
          </a:prstGeom>
          <a:noFill/>
          <a:ln w="12700" algn="ctr">
            <a:noFill/>
            <a:miter lim="800000"/>
            <a:headEnd/>
            <a:tailEnd/>
          </a:ln>
          <a:effectLst/>
        </p:spPr>
      </p:pic>
      <p:sp>
        <p:nvSpPr>
          <p:cNvPr id="15" name="Rectangle 2"/>
          <p:cNvSpPr txBox="1">
            <a:spLocks noChangeArrowheads="1"/>
          </p:cNvSpPr>
          <p:nvPr/>
        </p:nvSpPr>
        <p:spPr bwMode="auto">
          <a:xfrm>
            <a:off x="488951" y="3003374"/>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5 Track B</a:t>
            </a:r>
            <a:endParaRPr lang="en-US" sz="1200" dirty="0">
              <a:latin typeface="Times New Roman" pitchFamily="18" charset="0"/>
              <a:cs typeface="Times New Roman" pitchFamily="18" charset="0"/>
            </a:endParaRPr>
          </a:p>
        </p:txBody>
      </p:sp>
      <p:pic>
        <p:nvPicPr>
          <p:cNvPr id="16" name="Picture 5" descr="Exercise 3b BD LV 8"/>
          <p:cNvPicPr>
            <a:picLocks noChangeAspect="1" noChangeArrowheads="1"/>
          </p:cNvPicPr>
          <p:nvPr/>
        </p:nvPicPr>
        <p:blipFill>
          <a:blip r:embed="rId5"/>
          <a:stretch>
            <a:fillRect/>
          </a:stretch>
        </p:blipFill>
        <p:spPr bwMode="auto">
          <a:xfrm>
            <a:off x="3308349" y="3670813"/>
            <a:ext cx="2800810" cy="1261381"/>
          </a:xfrm>
          <a:prstGeom prst="rect">
            <a:avLst/>
          </a:prstGeom>
          <a:noFill/>
        </p:spPr>
      </p:pic>
      <p:pic>
        <p:nvPicPr>
          <p:cNvPr id="17" name="Picture 8"/>
          <p:cNvPicPr>
            <a:picLocks noChangeAspect="1" noChangeArrowheads="1"/>
          </p:cNvPicPr>
          <p:nvPr/>
        </p:nvPicPr>
        <p:blipFill>
          <a:blip r:embed="rId6"/>
          <a:stretch>
            <a:fillRect/>
          </a:stretch>
        </p:blipFill>
        <p:spPr bwMode="auto">
          <a:xfrm>
            <a:off x="1133820" y="3342083"/>
            <a:ext cx="1433141" cy="1918842"/>
          </a:xfrm>
          <a:prstGeom prst="rect">
            <a:avLst/>
          </a:prstGeom>
          <a:noFill/>
          <a:ln w="12700" algn="ctr">
            <a:noFill/>
            <a:miter lim="800000"/>
            <a:headEnd/>
            <a:tailEnd/>
          </a:ln>
          <a:effectLst/>
        </p:spPr>
      </p:pic>
      <p:sp>
        <p:nvSpPr>
          <p:cNvPr id="18" name="Line 3"/>
          <p:cNvSpPr>
            <a:spLocks noChangeShapeType="1"/>
          </p:cNvSpPr>
          <p:nvPr/>
        </p:nvSpPr>
        <p:spPr bwMode="auto">
          <a:xfrm>
            <a:off x="677864" y="5444873"/>
            <a:ext cx="5253037" cy="0"/>
          </a:xfrm>
          <a:prstGeom prst="line">
            <a:avLst/>
          </a:prstGeom>
          <a:noFill/>
          <a:ln w="12700">
            <a:solidFill>
              <a:schemeClr val="tx1"/>
            </a:solidFill>
            <a:round/>
            <a:headEnd/>
            <a:tailEnd/>
          </a:ln>
          <a:effectLst/>
        </p:spPr>
        <p:txBody>
          <a:bodyPr lIns="91437" tIns="45719" rIns="91437" bIns="45719"/>
          <a:lstStyle/>
          <a:p>
            <a:endParaRPr lang="en-US"/>
          </a:p>
        </p:txBody>
      </p:sp>
      <p:sp>
        <p:nvSpPr>
          <p:cNvPr id="19" name="Rectangle 2"/>
          <p:cNvSpPr txBox="1">
            <a:spLocks noChangeArrowheads="1"/>
          </p:cNvSpPr>
          <p:nvPr/>
        </p:nvSpPr>
        <p:spPr bwMode="auto">
          <a:xfrm>
            <a:off x="488951" y="5468283"/>
            <a:ext cx="5130800" cy="344488"/>
          </a:xfrm>
          <a:prstGeom prst="rect">
            <a:avLst/>
          </a:prstGeom>
          <a:noFill/>
          <a:ln w="9525">
            <a:noFill/>
            <a:miter lim="800000"/>
            <a:headEnd/>
            <a:tailEnd/>
          </a:ln>
          <a:effectLst/>
        </p:spPr>
        <p:txBody>
          <a:bodyPr vert="horz" wrap="square" lIns="92931" tIns="46465" rIns="92931" bIns="46465" numCol="1" anchor="t" anchorCtr="0" compatLnSpc="1">
            <a:prstTxWarp prst="textNoShape">
              <a:avLst/>
            </a:prstTxWarp>
          </a:bodyPr>
          <a:lstStyle/>
          <a:p>
            <a:pPr algn="l" defTabSz="914378" eaLnBrk="1" hangingPunct="1">
              <a:spcBef>
                <a:spcPct val="30000"/>
              </a:spcBef>
              <a:defRPr/>
            </a:pPr>
            <a:r>
              <a:rPr lang="en-US" sz="1200" dirty="0" smtClean="0">
                <a:latin typeface="Times New Roman" pitchFamily="18" charset="0"/>
                <a:cs typeface="Times New Roman" pitchFamily="18" charset="0"/>
              </a:rPr>
              <a:t>Exercise 5 Track C</a:t>
            </a:r>
            <a:endParaRPr lang="en-US" sz="1200" dirty="0">
              <a:latin typeface="Times New Roman" pitchFamily="18" charset="0"/>
              <a:cs typeface="Times New Roman" pitchFamily="18" charset="0"/>
            </a:endParaRPr>
          </a:p>
        </p:txBody>
      </p:sp>
      <p:pic>
        <p:nvPicPr>
          <p:cNvPr id="20" name="Picture 5" descr="Exercise 3b BD LV 8"/>
          <p:cNvPicPr>
            <a:picLocks noChangeAspect="1" noChangeArrowheads="1"/>
          </p:cNvPicPr>
          <p:nvPr/>
        </p:nvPicPr>
        <p:blipFill>
          <a:blip r:embed="rId7"/>
          <a:stretch>
            <a:fillRect/>
          </a:stretch>
        </p:blipFill>
        <p:spPr bwMode="auto">
          <a:xfrm>
            <a:off x="3775708" y="6218999"/>
            <a:ext cx="1751792" cy="1375500"/>
          </a:xfrm>
          <a:prstGeom prst="rect">
            <a:avLst/>
          </a:prstGeom>
          <a:noFill/>
        </p:spPr>
      </p:pic>
      <p:pic>
        <p:nvPicPr>
          <p:cNvPr id="21" name="Picture 8"/>
          <p:cNvPicPr>
            <a:picLocks noChangeAspect="1" noChangeArrowheads="1"/>
          </p:cNvPicPr>
          <p:nvPr/>
        </p:nvPicPr>
        <p:blipFill>
          <a:blip r:embed="rId8"/>
          <a:stretch>
            <a:fillRect/>
          </a:stretch>
        </p:blipFill>
        <p:spPr bwMode="auto">
          <a:xfrm>
            <a:off x="1048262" y="5866158"/>
            <a:ext cx="1700777" cy="2337942"/>
          </a:xfrm>
          <a:prstGeom prst="rect">
            <a:avLst/>
          </a:prstGeom>
          <a:noFill/>
          <a:ln w="12700" algn="ctr">
            <a:noFill/>
            <a:miter lim="800000"/>
            <a:headEnd/>
            <a:tailEnd/>
          </a:ln>
          <a:effectLst/>
        </p:spPr>
      </p:pic>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www.ni.com/" TargetMode="Externa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32098" name="Picture 2"/>
          <p:cNvPicPr>
            <a:picLocks noChangeAspect="1" noChangeArrowheads="1"/>
          </p:cNvPicPr>
          <p:nvPr/>
        </p:nvPicPr>
        <p:blipFill>
          <a:blip r:embed="rId2"/>
          <a:srcRect/>
          <a:stretch>
            <a:fillRect/>
          </a:stretch>
        </p:blipFill>
        <p:spPr bwMode="auto">
          <a:xfrm>
            <a:off x="0" y="0"/>
            <a:ext cx="9145588" cy="6859588"/>
          </a:xfrm>
          <a:prstGeom prst="rect">
            <a:avLst/>
          </a:prstGeom>
          <a:noFill/>
        </p:spPr>
      </p:pic>
      <p:sp>
        <p:nvSpPr>
          <p:cNvPr id="132099" name="Rectangle 3"/>
          <p:cNvSpPr>
            <a:spLocks noGrp="1" noChangeArrowheads="1"/>
          </p:cNvSpPr>
          <p:nvPr>
            <p:ph type="ctrTitle"/>
          </p:nvPr>
        </p:nvSpPr>
        <p:spPr>
          <a:xfrm>
            <a:off x="457200" y="1981200"/>
            <a:ext cx="8229600" cy="1143000"/>
          </a:xfrm>
        </p:spPr>
        <p:txBody>
          <a:bodyPr/>
          <a:lstStyle>
            <a:lvl1pPr algn="ctr">
              <a:defRPr sz="3800"/>
            </a:lvl1pPr>
          </a:lstStyle>
          <a:p>
            <a:r>
              <a:rPr lang="en-US" altLang="en-US"/>
              <a:t>Place Presentation Title Here</a:t>
            </a:r>
          </a:p>
        </p:txBody>
      </p:sp>
      <p:sp>
        <p:nvSpPr>
          <p:cNvPr id="132100" name="Rectangle 4"/>
          <p:cNvSpPr>
            <a:spLocks noGrp="1" noChangeArrowheads="1"/>
          </p:cNvSpPr>
          <p:nvPr>
            <p:ph type="subTitle" idx="1"/>
          </p:nvPr>
        </p:nvSpPr>
        <p:spPr>
          <a:xfrm>
            <a:off x="457200" y="3276600"/>
            <a:ext cx="8229600" cy="1752600"/>
          </a:xfrm>
        </p:spPr>
        <p:txBody>
          <a:bodyPr/>
          <a:lstStyle>
            <a:lvl1pPr marL="0" indent="0" algn="ctr">
              <a:buFontTx/>
              <a:buNone/>
              <a:defRPr/>
            </a:lvl1pPr>
          </a:lstStyle>
          <a:p>
            <a:r>
              <a:rPr lang="en-US" altLang="en-US"/>
              <a:t>Place Presenter Information Here</a:t>
            </a:r>
          </a:p>
        </p:txBody>
      </p:sp>
      <p:sp>
        <p:nvSpPr>
          <p:cNvPr id="132101" name="Rectangle 5"/>
          <p:cNvSpPr>
            <a:spLocks noGrp="1" noChangeArrowheads="1"/>
          </p:cNvSpPr>
          <p:nvPr>
            <p:ph type="dt" sz="half" idx="2"/>
          </p:nvPr>
        </p:nvSpPr>
        <p:spPr/>
        <p:txBody>
          <a:bodyPr/>
          <a:lstStyle>
            <a:lvl1pPr>
              <a:defRPr/>
            </a:lvl1pPr>
          </a:lstStyle>
          <a:p>
            <a:endParaRPr lang="en-US" altLang="en-US"/>
          </a:p>
        </p:txBody>
      </p:sp>
      <p:sp>
        <p:nvSpPr>
          <p:cNvPr id="132102" name="Rectangle 6"/>
          <p:cNvSpPr>
            <a:spLocks noGrp="1" noChangeArrowheads="1"/>
          </p:cNvSpPr>
          <p:nvPr>
            <p:ph type="ftr" sz="quarter" idx="3"/>
          </p:nvPr>
        </p:nvSpPr>
        <p:spPr/>
        <p:txBody>
          <a:bodyPr/>
          <a:lstStyle>
            <a:lvl1pPr>
              <a:defRPr>
                <a:latin typeface="Times" pitchFamily="18" charset="0"/>
              </a:defRPr>
            </a:lvl1pPr>
          </a:lstStyle>
          <a:p>
            <a:endParaRPr lang="en-US" altLang="en-US"/>
          </a:p>
        </p:txBody>
      </p:sp>
      <p:sp>
        <p:nvSpPr>
          <p:cNvPr id="132103" name="Rectangle 7"/>
          <p:cNvSpPr>
            <a:spLocks noGrp="1" noChangeArrowheads="1"/>
          </p:cNvSpPr>
          <p:nvPr>
            <p:ph type="sldNum" sz="quarter" idx="4"/>
          </p:nvPr>
        </p:nvSpPr>
        <p:spPr/>
        <p:txBody>
          <a:bodyPr/>
          <a:lstStyle>
            <a:lvl1pPr>
              <a:defRPr/>
            </a:lvl1pPr>
          </a:lstStyle>
          <a:p>
            <a:fld id="{E9CA959E-C287-405D-B682-848D4EE35614}" type="slidenum">
              <a:rPr lang="en-US" altLang="en-US"/>
              <a:pPr/>
              <a:t>‹#›</a:t>
            </a:fld>
            <a:endParaRPr lang="en-US" altLang="en-US" sz="1400">
              <a:latin typeface="Times" pitchFamily="18" charset="0"/>
            </a:endParaRPr>
          </a:p>
        </p:txBody>
      </p:sp>
      <p:sp>
        <p:nvSpPr>
          <p:cNvPr id="132104" name="Rectangle 8">
            <a:hlinkClick r:id="rId3"/>
          </p:cNvPr>
          <p:cNvSpPr>
            <a:spLocks noChangeArrowheads="1"/>
          </p:cNvSpPr>
          <p:nvPr/>
        </p:nvSpPr>
        <p:spPr bwMode="auto">
          <a:xfrm>
            <a:off x="914400" y="6096000"/>
            <a:ext cx="914400" cy="457200"/>
          </a:xfrm>
          <a:prstGeom prst="rect">
            <a:avLst/>
          </a:prstGeom>
          <a:noFill/>
          <a:ln w="9525">
            <a:noFill/>
            <a:miter lim="800000"/>
            <a:headEnd type="none" w="sm" len="sm"/>
            <a:tailEnd type="none" w="sm" len="sm"/>
          </a:ln>
          <a:effectLst/>
        </p:spPr>
        <p:txBody>
          <a:bodyPr wrap="none" anchor="ct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F7C31E7E-EA6B-4083-99C9-BC59AD47E755}"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52400"/>
            <a:ext cx="21336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52400"/>
            <a:ext cx="62484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9E23252-1704-4617-A218-328FE61D6521}" type="slidenum">
              <a:rPr lang="en-US" altLang="en-US"/>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12954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4400" y="35052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838200" y="6629400"/>
            <a:ext cx="1905000" cy="228600"/>
          </a:xfrm>
        </p:spPr>
        <p:txBody>
          <a:bodyPr/>
          <a:lstStyle>
            <a:lvl1pPr>
              <a:defRPr/>
            </a:lvl1pPr>
          </a:lstStyle>
          <a:p>
            <a:endParaRPr lang="en-US" altLang="en-US"/>
          </a:p>
        </p:txBody>
      </p:sp>
      <p:sp>
        <p:nvSpPr>
          <p:cNvPr id="7" name="Footer Placeholder 6"/>
          <p:cNvSpPr>
            <a:spLocks noGrp="1"/>
          </p:cNvSpPr>
          <p:nvPr>
            <p:ph type="ftr" sz="quarter" idx="11"/>
          </p:nvPr>
        </p:nvSpPr>
        <p:spPr>
          <a:xfrm>
            <a:off x="3124200" y="6629400"/>
            <a:ext cx="2895600" cy="2286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0" y="6629400"/>
            <a:ext cx="685800" cy="228600"/>
          </a:xfrm>
        </p:spPr>
        <p:txBody>
          <a:bodyPr/>
          <a:lstStyle>
            <a:lvl1pPr>
              <a:defRPr/>
            </a:lvl1pPr>
          </a:lstStyle>
          <a:p>
            <a:fld id="{5144EE69-75D8-408D-997A-F4BEEEA2C4FB}" type="slidenum">
              <a:rPr lang="en-US" altLang="en-US"/>
              <a:pPr/>
              <a:t>‹#›</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629400"/>
            <a:ext cx="1905000" cy="228600"/>
          </a:xfrm>
        </p:spPr>
        <p:txBody>
          <a:bodyPr/>
          <a:lstStyle>
            <a:lvl1pPr>
              <a:defRPr/>
            </a:lvl1pPr>
          </a:lstStyle>
          <a:p>
            <a:endParaRPr lang="en-US" altLang="en-US"/>
          </a:p>
        </p:txBody>
      </p:sp>
      <p:sp>
        <p:nvSpPr>
          <p:cNvPr id="6" name="Footer Placeholder 5"/>
          <p:cNvSpPr>
            <a:spLocks noGrp="1"/>
          </p:cNvSpPr>
          <p:nvPr>
            <p:ph type="ftr" sz="quarter" idx="11"/>
          </p:nvPr>
        </p:nvSpPr>
        <p:spPr>
          <a:xfrm>
            <a:off x="3124200" y="6629400"/>
            <a:ext cx="2895600" cy="2286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0" y="6629400"/>
            <a:ext cx="685800" cy="228600"/>
          </a:xfrm>
        </p:spPr>
        <p:txBody>
          <a:bodyPr/>
          <a:lstStyle>
            <a:lvl1pPr>
              <a:defRPr/>
            </a:lvl1pPr>
          </a:lstStyle>
          <a:p>
            <a:fld id="{A44BFA1B-3C35-4FAF-88F1-F0160FC2B0E6}" type="slidenum">
              <a:rPr lang="en-US" altLang="en-US"/>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078" name="Rectangle 6"/>
          <p:cNvSpPr>
            <a:spLocks noGrp="1" noChangeArrowheads="1"/>
          </p:cNvSpPr>
          <p:nvPr>
            <p:ph type="sldNum" sz="quarter" idx="4"/>
          </p:nvPr>
        </p:nvSpPr>
        <p:spPr bwMode="auto">
          <a:xfrm>
            <a:off x="5638800" y="6553200"/>
            <a:ext cx="990600" cy="228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800">
                <a:solidFill>
                  <a:srgbClr val="E3E3E3"/>
                </a:solidFill>
                <a:latin typeface="Arial" pitchFamily="18" charset="0"/>
              </a:defRPr>
            </a:lvl1pPr>
          </a:lstStyle>
          <a:p>
            <a:fld id="{85C59476-3151-49CB-B69E-D3DB6228AA8C}" type="slidenum">
              <a:rPr lang="en-US" altLang="en-US" smtClean="0"/>
              <a:pPr/>
              <a:t>‹#›</a:t>
            </a:fld>
            <a:endParaRPr lang="en-US"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4000" b="1">
                <a:latin typeface="Arial Narrow"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Arial Narrow" pitchFamily="34" charset="0"/>
              </a:defRPr>
            </a:lvl1pPr>
            <a:lvl2pPr>
              <a:defRPr>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BC9CB96-FA1E-44AE-AA86-23C48B735225}"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32099" name="Rectangle 3"/>
          <p:cNvSpPr>
            <a:spLocks noGrp="1" noChangeArrowheads="1"/>
          </p:cNvSpPr>
          <p:nvPr>
            <p:ph type="ctrTitle"/>
          </p:nvPr>
        </p:nvSpPr>
        <p:spPr>
          <a:xfrm>
            <a:off x="457200" y="1981200"/>
            <a:ext cx="8229600" cy="1143000"/>
          </a:xfrm>
        </p:spPr>
        <p:txBody>
          <a:bodyPr/>
          <a:lstStyle>
            <a:lvl1pPr algn="ctr">
              <a:defRPr sz="3800"/>
            </a:lvl1pPr>
          </a:lstStyle>
          <a:p>
            <a:r>
              <a:rPr lang="en-US" altLang="en-US"/>
              <a:t>Place Presentation Title Here</a:t>
            </a:r>
          </a:p>
        </p:txBody>
      </p:sp>
      <p:sp>
        <p:nvSpPr>
          <p:cNvPr id="132100" name="Rectangle 4"/>
          <p:cNvSpPr>
            <a:spLocks noGrp="1" noChangeArrowheads="1"/>
          </p:cNvSpPr>
          <p:nvPr>
            <p:ph type="subTitle" idx="1"/>
          </p:nvPr>
        </p:nvSpPr>
        <p:spPr>
          <a:xfrm>
            <a:off x="457200" y="3276600"/>
            <a:ext cx="8229600" cy="1752600"/>
          </a:xfrm>
        </p:spPr>
        <p:txBody>
          <a:bodyPr/>
          <a:lstStyle>
            <a:lvl1pPr marL="0" indent="0" algn="ctr">
              <a:buFontTx/>
              <a:buNone/>
              <a:defRPr/>
            </a:lvl1pPr>
          </a:lstStyle>
          <a:p>
            <a:r>
              <a:rPr lang="en-US" altLang="en-US"/>
              <a:t>Place Presenter Information Here</a:t>
            </a:r>
          </a:p>
        </p:txBody>
      </p:sp>
      <p:sp>
        <p:nvSpPr>
          <p:cNvPr id="132101" name="Rectangle 5"/>
          <p:cNvSpPr>
            <a:spLocks noGrp="1" noChangeArrowheads="1"/>
          </p:cNvSpPr>
          <p:nvPr>
            <p:ph type="dt" sz="half" idx="2"/>
          </p:nvPr>
        </p:nvSpPr>
        <p:spPr>
          <a:xfrm>
            <a:off x="838200" y="6629400"/>
            <a:ext cx="1905000" cy="228600"/>
          </a:xfrm>
          <a:prstGeom prst="rect">
            <a:avLst/>
          </a:prstGeom>
        </p:spPr>
        <p:txBody>
          <a:bodyPr/>
          <a:lstStyle>
            <a:lvl1pPr>
              <a:defRPr/>
            </a:lvl1pPr>
          </a:lstStyle>
          <a:p>
            <a:endParaRPr lang="en-US" altLang="en-US"/>
          </a:p>
        </p:txBody>
      </p:sp>
      <p:sp>
        <p:nvSpPr>
          <p:cNvPr id="132102" name="Rectangle 6"/>
          <p:cNvSpPr>
            <a:spLocks noGrp="1" noChangeArrowheads="1"/>
          </p:cNvSpPr>
          <p:nvPr>
            <p:ph type="ftr" sz="quarter" idx="3"/>
          </p:nvPr>
        </p:nvSpPr>
        <p:spPr>
          <a:xfrm>
            <a:off x="3124200" y="6629400"/>
            <a:ext cx="2895600" cy="228600"/>
          </a:xfrm>
          <a:prstGeom prst="rect">
            <a:avLst/>
          </a:prstGeom>
        </p:spPr>
        <p:txBody>
          <a:bodyPr/>
          <a:lstStyle>
            <a:lvl1pPr>
              <a:defRPr>
                <a:latin typeface="Times" pitchFamily="18" charset="0"/>
              </a:defRPr>
            </a:lvl1pPr>
          </a:lstStyle>
          <a:p>
            <a:endParaRPr lang="en-US" altLang="en-US"/>
          </a:p>
        </p:txBody>
      </p:sp>
      <p:sp>
        <p:nvSpPr>
          <p:cNvPr id="132103" name="Rectangle 7"/>
          <p:cNvSpPr>
            <a:spLocks noGrp="1" noChangeArrowheads="1"/>
          </p:cNvSpPr>
          <p:nvPr>
            <p:ph type="sldNum" sz="quarter" idx="4"/>
          </p:nvPr>
        </p:nvSpPr>
        <p:spPr>
          <a:xfrm>
            <a:off x="0" y="6629400"/>
            <a:ext cx="685800" cy="228600"/>
          </a:xfrm>
          <a:prstGeom prst="rect">
            <a:avLst/>
          </a:prstGeom>
        </p:spPr>
        <p:txBody>
          <a:bodyPr/>
          <a:lstStyle>
            <a:lvl1pPr>
              <a:defRPr/>
            </a:lvl1pPr>
          </a:lstStyle>
          <a:p>
            <a:fld id="{E9CA959E-C287-405D-B682-848D4EE35614}" type="slidenum">
              <a:rPr lang="en-US" altLang="en-US"/>
              <a:pPr/>
              <a:t>‹#›</a:t>
            </a:fld>
            <a:endParaRPr lang="en-US" altLang="en-US" sz="1400">
              <a:latin typeface="Times"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24400" y="12954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24400" y="3505200"/>
            <a:ext cx="41910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838200" y="6629400"/>
            <a:ext cx="1905000" cy="228600"/>
          </a:xfrm>
          <a:prstGeom prst="rect">
            <a:avLst/>
          </a:prstGeom>
        </p:spPr>
        <p:txBody>
          <a:bodyPr/>
          <a:lstStyle>
            <a:lvl1pPr>
              <a:defRPr/>
            </a:lvl1pPr>
          </a:lstStyle>
          <a:p>
            <a:endParaRPr lang="en-US" altLang="en-US"/>
          </a:p>
        </p:txBody>
      </p:sp>
      <p:sp>
        <p:nvSpPr>
          <p:cNvPr id="7" name="Footer Placeholder 6"/>
          <p:cNvSpPr>
            <a:spLocks noGrp="1"/>
          </p:cNvSpPr>
          <p:nvPr>
            <p:ph type="ftr" sz="quarter" idx="11"/>
          </p:nvPr>
        </p:nvSpPr>
        <p:spPr>
          <a:xfrm>
            <a:off x="3124200" y="6629400"/>
            <a:ext cx="2895600" cy="228600"/>
          </a:xfrm>
          <a:prstGeom prst="rect">
            <a:avLst/>
          </a:prstGeom>
        </p:spPr>
        <p:txBody>
          <a:bodyPr/>
          <a:lstStyle>
            <a:lvl1pPr>
              <a:defRPr/>
            </a:lvl1pPr>
          </a:lstStyle>
          <a:p>
            <a:endParaRPr lang="en-US" altLang="en-US"/>
          </a:p>
        </p:txBody>
      </p:sp>
      <p:sp>
        <p:nvSpPr>
          <p:cNvPr id="8" name="Slide Number Placeholder 7"/>
          <p:cNvSpPr>
            <a:spLocks noGrp="1"/>
          </p:cNvSpPr>
          <p:nvPr>
            <p:ph type="sldNum" sz="quarter" idx="12"/>
          </p:nvPr>
        </p:nvSpPr>
        <p:spPr>
          <a:xfrm>
            <a:off x="0" y="6629400"/>
            <a:ext cx="685800" cy="228600"/>
          </a:xfrm>
          <a:prstGeom prst="rect">
            <a:avLst/>
          </a:prstGeom>
        </p:spPr>
        <p:txBody>
          <a:bodyPr/>
          <a:lstStyle>
            <a:lvl1pPr>
              <a:defRPr/>
            </a:lvl1pPr>
          </a:lstStyle>
          <a:p>
            <a:fld id="{5144EE69-75D8-408D-997A-F4BEEEA2C4FB}" type="slidenum">
              <a:rPr lang="en-US" altLang="en-US"/>
              <a:pPr/>
              <a:t>‹#›</a:t>
            </a:fld>
            <a:endParaRPr lang="en-US"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295400"/>
            <a:ext cx="41910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629400"/>
            <a:ext cx="1905000" cy="228600"/>
          </a:xfrm>
          <a:prstGeom prst="rect">
            <a:avLst/>
          </a:prstGeom>
        </p:spPr>
        <p:txBody>
          <a:bodyPr/>
          <a:lstStyle>
            <a:lvl1pPr>
              <a:defRPr/>
            </a:lvl1pPr>
          </a:lstStyle>
          <a:p>
            <a:endParaRPr lang="en-US" altLang="en-US"/>
          </a:p>
        </p:txBody>
      </p:sp>
      <p:sp>
        <p:nvSpPr>
          <p:cNvPr id="6" name="Footer Placeholder 5"/>
          <p:cNvSpPr>
            <a:spLocks noGrp="1"/>
          </p:cNvSpPr>
          <p:nvPr>
            <p:ph type="ftr" sz="quarter" idx="11"/>
          </p:nvPr>
        </p:nvSpPr>
        <p:spPr>
          <a:xfrm>
            <a:off x="3124200" y="6629400"/>
            <a:ext cx="2895600" cy="228600"/>
          </a:xfrm>
          <a:prstGeom prst="rect">
            <a:avLst/>
          </a:prstGeom>
        </p:spPr>
        <p:txBody>
          <a:bodyPr/>
          <a:lstStyle>
            <a:lvl1pPr>
              <a:defRPr/>
            </a:lvl1pPr>
          </a:lstStyle>
          <a:p>
            <a:endParaRPr lang="en-US" altLang="en-US"/>
          </a:p>
        </p:txBody>
      </p:sp>
      <p:sp>
        <p:nvSpPr>
          <p:cNvPr id="7" name="Slide Number Placeholder 6"/>
          <p:cNvSpPr>
            <a:spLocks noGrp="1"/>
          </p:cNvSpPr>
          <p:nvPr>
            <p:ph type="sldNum" sz="quarter" idx="12"/>
          </p:nvPr>
        </p:nvSpPr>
        <p:spPr>
          <a:xfrm>
            <a:off x="0" y="6629400"/>
            <a:ext cx="685800" cy="228600"/>
          </a:xfrm>
          <a:prstGeom prst="rect">
            <a:avLst/>
          </a:prstGeom>
        </p:spPr>
        <p:txBody>
          <a:bodyPr/>
          <a:lstStyle>
            <a:lvl1pPr>
              <a:defRPr/>
            </a:lvl1pPr>
          </a:lstStyle>
          <a:p>
            <a:fld id="{A44BFA1B-3C35-4FAF-88F1-F0160FC2B0E6}"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04A1D9E-8F38-4467-B2BA-4F8908F894D4}"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295400"/>
            <a:ext cx="41910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295400"/>
            <a:ext cx="41910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3E60FB8-EB39-4510-A695-118DC71238DB}"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8363A898-631F-42D1-9C9E-68FB5B8DC49C}"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23EF4A4F-D37F-4ADB-9F50-8EA705B19297}"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C004C704-C6F2-4924-AE09-96A41584235C}"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384F6E92-A80C-44BC-ADA6-08D2BDDB02D6}"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6B7402A-C1B3-4176-B1EA-6C15E270D7DD}"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www.ni.com/"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eluther/www.ni.com/" TargetMode="External"/><Relationship Id="rId2" Type="http://schemas.openxmlformats.org/officeDocument/2006/relationships/slideLayout" Target="../slideLayouts/slideLayout2.xml"/><Relationship Id="rId16" Type="http://schemas.openxmlformats.org/officeDocument/2006/relationships/hyperlink" Target="../../eluther/ni.com/"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15"/>
          <a:srcRect/>
          <a:stretch>
            <a:fillRect/>
          </a:stretch>
        </p:blipFill>
        <p:spPr bwMode="auto">
          <a:xfrm>
            <a:off x="0" y="0"/>
            <a:ext cx="9145588" cy="6859588"/>
          </a:xfrm>
          <a:prstGeom prst="rect">
            <a:avLst/>
          </a:prstGeom>
          <a:noFill/>
        </p:spPr>
      </p:pic>
      <p:sp>
        <p:nvSpPr>
          <p:cNvPr id="131075" name="Rectangle 3"/>
          <p:cNvSpPr>
            <a:spLocks noGrp="1" noChangeArrowheads="1"/>
          </p:cNvSpPr>
          <p:nvPr>
            <p:ph type="title"/>
          </p:nvPr>
        </p:nvSpPr>
        <p:spPr bwMode="auto">
          <a:xfrm>
            <a:off x="381000" y="152400"/>
            <a:ext cx="8534400" cy="1066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en-US" dirty="0" smtClean="0"/>
              <a:t>Place Slide Title Here</a:t>
            </a:r>
          </a:p>
        </p:txBody>
      </p:sp>
      <p:sp>
        <p:nvSpPr>
          <p:cNvPr id="131076" name="Rectangle 4"/>
          <p:cNvSpPr>
            <a:spLocks noGrp="1" noChangeArrowheads="1"/>
          </p:cNvSpPr>
          <p:nvPr>
            <p:ph type="body" idx="1"/>
          </p:nvPr>
        </p:nvSpPr>
        <p:spPr bwMode="auto">
          <a:xfrm>
            <a:off x="381000" y="1295400"/>
            <a:ext cx="8534400" cy="426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1077" name="Rectangle 5"/>
          <p:cNvSpPr>
            <a:spLocks noGrp="1" noChangeArrowheads="1"/>
          </p:cNvSpPr>
          <p:nvPr>
            <p:ph type="dt" sz="half" idx="2"/>
          </p:nvPr>
        </p:nvSpPr>
        <p:spPr bwMode="auto">
          <a:xfrm>
            <a:off x="8382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900" b="0" i="1"/>
            </a:lvl1pPr>
          </a:lstStyle>
          <a:p>
            <a:endParaRPr lang="en-US" altLang="en-US"/>
          </a:p>
        </p:txBody>
      </p:sp>
      <p:sp>
        <p:nvSpPr>
          <p:cNvPr id="131078" name="Rectangle 6"/>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i="1"/>
            </a:lvl1pPr>
          </a:lstStyle>
          <a:p>
            <a:endParaRPr lang="en-US" altLang="en-US"/>
          </a:p>
        </p:txBody>
      </p:sp>
      <p:sp>
        <p:nvSpPr>
          <p:cNvPr id="131079" name="Rectangle 7"/>
          <p:cNvSpPr>
            <a:spLocks noGrp="1" noChangeArrowheads="1"/>
          </p:cNvSpPr>
          <p:nvPr>
            <p:ph type="sldNum" sz="quarter" idx="4"/>
          </p:nvPr>
        </p:nvSpPr>
        <p:spPr bwMode="auto">
          <a:xfrm>
            <a:off x="0" y="6629400"/>
            <a:ext cx="6858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b="0" i="1"/>
            </a:lvl1pPr>
          </a:lstStyle>
          <a:p>
            <a:fld id="{85C59476-3151-49CB-B69E-D3DB6228AA8C}" type="slidenum">
              <a:rPr lang="en-US" altLang="en-US"/>
              <a:pPr/>
              <a:t>‹#›</a:t>
            </a:fld>
            <a:endParaRPr lang="en-US" altLang="en-US"/>
          </a:p>
        </p:txBody>
      </p:sp>
      <p:sp>
        <p:nvSpPr>
          <p:cNvPr id="131080" name="Rectangle 8">
            <a:hlinkClick r:id="rId16" action="ppaction://hlinkfile"/>
          </p:cNvPr>
          <p:cNvSpPr>
            <a:spLocks noChangeArrowheads="1"/>
          </p:cNvSpPr>
          <p:nvPr/>
        </p:nvSpPr>
        <p:spPr bwMode="auto">
          <a:xfrm>
            <a:off x="838200" y="6172200"/>
            <a:ext cx="1066800" cy="304800"/>
          </a:xfrm>
          <a:prstGeom prst="rect">
            <a:avLst/>
          </a:prstGeom>
          <a:noFill/>
          <a:ln w="9525">
            <a:noFill/>
            <a:miter lim="800000"/>
            <a:headEnd type="none" w="sm" len="sm"/>
            <a:tailEnd type="none" w="sm" len="sm"/>
          </a:ln>
          <a:effectLst/>
        </p:spPr>
        <p:txBody>
          <a:bodyPr wrap="none" anchor="ctr"/>
          <a:lstStyle/>
          <a:p>
            <a:endParaRPr lang="en-US"/>
          </a:p>
        </p:txBody>
      </p:sp>
      <p:sp>
        <p:nvSpPr>
          <p:cNvPr id="131081" name="Rectangle 9">
            <a:hlinkClick r:id="rId17" action="ppaction://hlinkfile"/>
          </p:cNvPr>
          <p:cNvSpPr>
            <a:spLocks noChangeArrowheads="1"/>
          </p:cNvSpPr>
          <p:nvPr/>
        </p:nvSpPr>
        <p:spPr bwMode="auto">
          <a:xfrm>
            <a:off x="914400" y="6096000"/>
            <a:ext cx="914400" cy="457200"/>
          </a:xfrm>
          <a:prstGeom prst="rect">
            <a:avLst/>
          </a:prstGeom>
          <a:noFill/>
          <a:ln w="9525">
            <a:noFill/>
            <a:miter lim="800000"/>
            <a:headEnd type="none" w="sm" len="sm"/>
            <a:tailEnd type="none" w="sm" len="sm"/>
          </a:ln>
          <a:effectLst/>
        </p:spPr>
        <p:txBody>
          <a:bodyPr wrap="none" anchor="ctr"/>
          <a:lstStyle/>
          <a:p>
            <a:endParaRPr lang="en-US"/>
          </a:p>
        </p:txBody>
      </p:sp>
      <p:sp>
        <p:nvSpPr>
          <p:cNvPr id="131082" name="Rectangle 10">
            <a:hlinkClick r:id="rId18"/>
          </p:cNvPr>
          <p:cNvSpPr>
            <a:spLocks noChangeArrowheads="1"/>
          </p:cNvSpPr>
          <p:nvPr/>
        </p:nvSpPr>
        <p:spPr bwMode="auto">
          <a:xfrm>
            <a:off x="838200" y="6096000"/>
            <a:ext cx="1143000" cy="381000"/>
          </a:xfrm>
          <a:prstGeom prst="rect">
            <a:avLst/>
          </a:prstGeom>
          <a:noFill/>
          <a:ln w="9525">
            <a:noFill/>
            <a:miter lim="800000"/>
            <a:headEnd type="none" w="sm" len="sm"/>
            <a:tailEnd type="none" w="sm" len="sm"/>
          </a:ln>
          <a:effec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Lst>
  <p:txStyles>
    <p:titleStyle>
      <a:lvl1pPr algn="l" rtl="0" fontAlgn="base">
        <a:spcBef>
          <a:spcPct val="0"/>
        </a:spcBef>
        <a:spcAft>
          <a:spcPct val="0"/>
        </a:spcAft>
        <a:defRPr sz="3600" b="1" baseline="0">
          <a:solidFill>
            <a:srgbClr val="006699"/>
          </a:solidFill>
          <a:latin typeface="+mj-lt"/>
          <a:ea typeface="+mj-ea"/>
          <a:cs typeface="+mj-cs"/>
        </a:defRPr>
      </a:lvl1pPr>
      <a:lvl2pPr algn="l" rtl="0" fontAlgn="base">
        <a:spcBef>
          <a:spcPct val="0"/>
        </a:spcBef>
        <a:spcAft>
          <a:spcPct val="0"/>
        </a:spcAft>
        <a:defRPr sz="3600" b="1">
          <a:solidFill>
            <a:schemeClr val="tx1"/>
          </a:solidFill>
          <a:latin typeface="Arial Narrow" pitchFamily="34" charset="0"/>
        </a:defRPr>
      </a:lvl2pPr>
      <a:lvl3pPr algn="l" rtl="0" fontAlgn="base">
        <a:spcBef>
          <a:spcPct val="0"/>
        </a:spcBef>
        <a:spcAft>
          <a:spcPct val="0"/>
        </a:spcAft>
        <a:defRPr sz="3600" b="1">
          <a:solidFill>
            <a:schemeClr val="tx1"/>
          </a:solidFill>
          <a:latin typeface="Arial Narrow" pitchFamily="34" charset="0"/>
        </a:defRPr>
      </a:lvl3pPr>
      <a:lvl4pPr algn="l" rtl="0" fontAlgn="base">
        <a:spcBef>
          <a:spcPct val="0"/>
        </a:spcBef>
        <a:spcAft>
          <a:spcPct val="0"/>
        </a:spcAft>
        <a:defRPr sz="3600" b="1">
          <a:solidFill>
            <a:schemeClr val="tx1"/>
          </a:solidFill>
          <a:latin typeface="Arial Narrow" pitchFamily="34" charset="0"/>
        </a:defRPr>
      </a:lvl4pPr>
      <a:lvl5pPr algn="l" rtl="0" fontAlgn="base">
        <a:spcBef>
          <a:spcPct val="0"/>
        </a:spcBef>
        <a:spcAft>
          <a:spcPct val="0"/>
        </a:spcAft>
        <a:defRPr sz="3600" b="1">
          <a:solidFill>
            <a:schemeClr val="tx1"/>
          </a:solidFill>
          <a:latin typeface="Arial Narrow" pitchFamily="34" charset="0"/>
        </a:defRPr>
      </a:lvl5pPr>
      <a:lvl6pPr marL="457200" algn="l" rtl="0" fontAlgn="base">
        <a:spcBef>
          <a:spcPct val="0"/>
        </a:spcBef>
        <a:spcAft>
          <a:spcPct val="0"/>
        </a:spcAft>
        <a:defRPr sz="3600" b="1">
          <a:solidFill>
            <a:schemeClr val="tx1"/>
          </a:solidFill>
          <a:latin typeface="Arial Narrow" pitchFamily="34" charset="0"/>
        </a:defRPr>
      </a:lvl6pPr>
      <a:lvl7pPr marL="914400" algn="l" rtl="0" fontAlgn="base">
        <a:spcBef>
          <a:spcPct val="0"/>
        </a:spcBef>
        <a:spcAft>
          <a:spcPct val="0"/>
        </a:spcAft>
        <a:defRPr sz="3600" b="1">
          <a:solidFill>
            <a:schemeClr val="tx1"/>
          </a:solidFill>
          <a:latin typeface="Arial Narrow" pitchFamily="34" charset="0"/>
        </a:defRPr>
      </a:lvl7pPr>
      <a:lvl8pPr marL="1371600" algn="l" rtl="0" fontAlgn="base">
        <a:spcBef>
          <a:spcPct val="0"/>
        </a:spcBef>
        <a:spcAft>
          <a:spcPct val="0"/>
        </a:spcAft>
        <a:defRPr sz="3600" b="1">
          <a:solidFill>
            <a:schemeClr val="tx1"/>
          </a:solidFill>
          <a:latin typeface="Arial Narrow" pitchFamily="34" charset="0"/>
        </a:defRPr>
      </a:lvl8pPr>
      <a:lvl9pPr marL="1828800" algn="l" rtl="0" fontAlgn="base">
        <a:spcBef>
          <a:spcPct val="0"/>
        </a:spcBef>
        <a:spcAft>
          <a:spcPct val="0"/>
        </a:spcAft>
        <a:defRPr sz="3600" b="1">
          <a:solidFill>
            <a:schemeClr val="tx1"/>
          </a:solidFill>
          <a:latin typeface="Arial Narrow" pitchFamily="34" charset="0"/>
        </a:defRPr>
      </a:lvl9pPr>
    </p:titleStyle>
    <p:bodyStyle>
      <a:lvl1pPr marL="174625" indent="-174625" algn="l" rtl="0" fontAlgn="base">
        <a:spcBef>
          <a:spcPct val="20000"/>
        </a:spcBef>
        <a:spcAft>
          <a:spcPct val="0"/>
        </a:spcAft>
        <a:buChar char="•"/>
        <a:defRPr sz="3200">
          <a:solidFill>
            <a:schemeClr val="tx1"/>
          </a:solidFill>
          <a:latin typeface="+mn-lt"/>
          <a:ea typeface="+mn-ea"/>
          <a:cs typeface="+mn-cs"/>
        </a:defRPr>
      </a:lvl1pPr>
      <a:lvl2pPr marL="508000" indent="-217488" algn="l" rtl="0" fontAlgn="base">
        <a:spcBef>
          <a:spcPct val="20000"/>
        </a:spcBef>
        <a:spcAft>
          <a:spcPct val="0"/>
        </a:spcAft>
        <a:buChar char="–"/>
        <a:defRPr sz="2800">
          <a:solidFill>
            <a:schemeClr val="tx1"/>
          </a:solidFill>
          <a:latin typeface="+mn-lt"/>
        </a:defRPr>
      </a:lvl2pPr>
      <a:lvl3pPr marL="857250" indent="-176213" algn="l" rtl="0" fontAlgn="base">
        <a:spcBef>
          <a:spcPct val="20000"/>
        </a:spcBef>
        <a:spcAft>
          <a:spcPct val="0"/>
        </a:spcAft>
        <a:buChar char="•"/>
        <a:defRPr sz="2400">
          <a:solidFill>
            <a:schemeClr val="tx1"/>
          </a:solidFill>
          <a:latin typeface="+mn-lt"/>
        </a:defRPr>
      </a:lvl3pPr>
      <a:lvl4pPr marL="1206500" indent="-234950" algn="l" rtl="0" fontAlgn="base">
        <a:spcBef>
          <a:spcPct val="20000"/>
        </a:spcBef>
        <a:spcAft>
          <a:spcPct val="0"/>
        </a:spcAft>
        <a:buChar char="–"/>
        <a:defRPr sz="2000">
          <a:solidFill>
            <a:schemeClr val="tx1"/>
          </a:solidFill>
          <a:latin typeface="+mn-lt"/>
        </a:defRPr>
      </a:lvl4pPr>
      <a:lvl5pPr marL="1482725" indent="-161925" algn="l" rtl="0" fontAlgn="base">
        <a:spcBef>
          <a:spcPct val="20000"/>
        </a:spcBef>
        <a:spcAft>
          <a:spcPct val="0"/>
        </a:spcAft>
        <a:buChar char="»"/>
        <a:defRPr>
          <a:solidFill>
            <a:schemeClr val="tx1"/>
          </a:solidFill>
          <a:latin typeface="+mn-lt"/>
        </a:defRPr>
      </a:lvl5pPr>
      <a:lvl6pPr marL="1939925" indent="-161925" algn="l" rtl="0" fontAlgn="base">
        <a:spcBef>
          <a:spcPct val="20000"/>
        </a:spcBef>
        <a:spcAft>
          <a:spcPct val="0"/>
        </a:spcAft>
        <a:buChar char="»"/>
        <a:defRPr>
          <a:solidFill>
            <a:schemeClr val="tx1"/>
          </a:solidFill>
          <a:latin typeface="+mn-lt"/>
        </a:defRPr>
      </a:lvl6pPr>
      <a:lvl7pPr marL="2397125" indent="-161925" algn="l" rtl="0" fontAlgn="base">
        <a:spcBef>
          <a:spcPct val="20000"/>
        </a:spcBef>
        <a:spcAft>
          <a:spcPct val="0"/>
        </a:spcAft>
        <a:buChar char="»"/>
        <a:defRPr>
          <a:solidFill>
            <a:schemeClr val="tx1"/>
          </a:solidFill>
          <a:latin typeface="+mn-lt"/>
        </a:defRPr>
      </a:lvl7pPr>
      <a:lvl8pPr marL="2854325" indent="-161925" algn="l" rtl="0" fontAlgn="base">
        <a:spcBef>
          <a:spcPct val="20000"/>
        </a:spcBef>
        <a:spcAft>
          <a:spcPct val="0"/>
        </a:spcAft>
        <a:buChar char="»"/>
        <a:defRPr>
          <a:solidFill>
            <a:schemeClr val="tx1"/>
          </a:solidFill>
          <a:latin typeface="+mn-lt"/>
        </a:defRPr>
      </a:lvl8pPr>
      <a:lvl9pPr marL="3311525" indent="-161925"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US" dirty="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 that hang over more than one line looks like this more or less</a:t>
            </a:r>
            <a:endParaRPr lang="en-US" dirty="0"/>
          </a:p>
        </p:txBody>
      </p:sp>
      <p:sp>
        <p:nvSpPr>
          <p:cNvPr id="1032" name="Rectangle 8"/>
          <p:cNvSpPr>
            <a:spLocks noChangeArrowheads="1"/>
          </p:cNvSpPr>
          <p:nvPr/>
        </p:nvSpPr>
        <p:spPr bwMode="auto">
          <a:xfrm>
            <a:off x="5638800" y="6553200"/>
            <a:ext cx="990600" cy="228600"/>
          </a:xfrm>
          <a:prstGeom prst="rect">
            <a:avLst/>
          </a:prstGeom>
          <a:noFill/>
          <a:ln w="9525">
            <a:noFill/>
            <a:miter lim="800000"/>
            <a:headEnd/>
            <a:tailEnd/>
          </a:ln>
          <a:effectLst/>
        </p:spPr>
        <p:txBody>
          <a:bodyPr>
            <a:prstTxWarp prst="textNoShape">
              <a:avLst/>
            </a:prstTxWarp>
          </a:bodyPr>
          <a:lstStyle/>
          <a:p>
            <a:pPr algn="r"/>
            <a:fld id="{AF91B701-A264-8345-8D57-1426782DEFEF}" type="slidenum">
              <a:rPr lang="en-US" sz="800">
                <a:solidFill>
                  <a:srgbClr val="E3E3E3"/>
                </a:solidFill>
                <a:latin typeface="Arial" pitchFamily="18" charset="0"/>
              </a:rPr>
              <a:pPr algn="r"/>
              <a:t>‹#›</a:t>
            </a:fld>
            <a:endParaRPr lang="en-US" sz="800">
              <a:solidFill>
                <a:srgbClr val="E3E3E3"/>
              </a:solidFill>
              <a:latin typeface="Arial" pitchFamily="18"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xStyles>
    <p:titleStyle>
      <a:lvl1pPr algn="l" rtl="0" eaLnBrk="1" fontAlgn="base" hangingPunct="1">
        <a:spcBef>
          <a:spcPct val="0"/>
        </a:spcBef>
        <a:spcAft>
          <a:spcPct val="0"/>
        </a:spcAft>
        <a:defRPr sz="4000" b="1">
          <a:solidFill>
            <a:srgbClr val="006699"/>
          </a:solidFill>
          <a:latin typeface="Arial Narrow" pitchFamily="34" charset="0"/>
          <a:ea typeface="+mj-ea"/>
          <a:cs typeface="+mj-cs"/>
        </a:defRPr>
      </a:lvl1pPr>
      <a:lvl2pPr algn="ctr" rtl="0" eaLnBrk="1" fontAlgn="base" hangingPunct="1">
        <a:spcBef>
          <a:spcPct val="0"/>
        </a:spcBef>
        <a:spcAft>
          <a:spcPct val="0"/>
        </a:spcAft>
        <a:defRPr sz="4400">
          <a:solidFill>
            <a:schemeClr val="tx2"/>
          </a:solidFill>
          <a:latin typeface="Times" pitchFamily="18" charset="0"/>
        </a:defRPr>
      </a:lvl2pPr>
      <a:lvl3pPr algn="ctr" rtl="0" eaLnBrk="1" fontAlgn="base" hangingPunct="1">
        <a:spcBef>
          <a:spcPct val="0"/>
        </a:spcBef>
        <a:spcAft>
          <a:spcPct val="0"/>
        </a:spcAft>
        <a:defRPr sz="4400">
          <a:solidFill>
            <a:schemeClr val="tx2"/>
          </a:solidFill>
          <a:latin typeface="Times" pitchFamily="18" charset="0"/>
        </a:defRPr>
      </a:lvl3pPr>
      <a:lvl4pPr algn="ctr" rtl="0" eaLnBrk="1" fontAlgn="base" hangingPunct="1">
        <a:spcBef>
          <a:spcPct val="0"/>
        </a:spcBef>
        <a:spcAft>
          <a:spcPct val="0"/>
        </a:spcAft>
        <a:defRPr sz="4400">
          <a:solidFill>
            <a:schemeClr val="tx2"/>
          </a:solidFill>
          <a:latin typeface="Times" pitchFamily="18" charset="0"/>
        </a:defRPr>
      </a:lvl4pPr>
      <a:lvl5pPr algn="ctr" rtl="0" eaLnBrk="1" fontAlgn="base" hangingPunct="1">
        <a:spcBef>
          <a:spcPct val="0"/>
        </a:spcBef>
        <a:spcAft>
          <a:spcPct val="0"/>
        </a:spcAft>
        <a:defRPr sz="4400">
          <a:solidFill>
            <a:schemeClr val="tx2"/>
          </a:solidFill>
          <a:latin typeface="Times" pitchFamily="18" charset="0"/>
        </a:defRPr>
      </a:lvl5pPr>
      <a:lvl6pPr marL="457200" algn="ctr" rtl="0" eaLnBrk="1" fontAlgn="base" hangingPunct="1">
        <a:spcBef>
          <a:spcPct val="0"/>
        </a:spcBef>
        <a:spcAft>
          <a:spcPct val="0"/>
        </a:spcAft>
        <a:defRPr sz="4400">
          <a:solidFill>
            <a:schemeClr val="tx2"/>
          </a:solidFill>
          <a:latin typeface="Times" pitchFamily="18" charset="0"/>
        </a:defRPr>
      </a:lvl6pPr>
      <a:lvl7pPr marL="914400" algn="ctr" rtl="0" eaLnBrk="1" fontAlgn="base" hangingPunct="1">
        <a:spcBef>
          <a:spcPct val="0"/>
        </a:spcBef>
        <a:spcAft>
          <a:spcPct val="0"/>
        </a:spcAft>
        <a:defRPr sz="4400">
          <a:solidFill>
            <a:schemeClr val="tx2"/>
          </a:solidFill>
          <a:latin typeface="Times" pitchFamily="18" charset="0"/>
        </a:defRPr>
      </a:lvl7pPr>
      <a:lvl8pPr marL="1371600" algn="ctr" rtl="0" eaLnBrk="1" fontAlgn="base" hangingPunct="1">
        <a:spcBef>
          <a:spcPct val="0"/>
        </a:spcBef>
        <a:spcAft>
          <a:spcPct val="0"/>
        </a:spcAft>
        <a:defRPr sz="4400">
          <a:solidFill>
            <a:schemeClr val="tx2"/>
          </a:solidFill>
          <a:latin typeface="Times" pitchFamily="18" charset="0"/>
        </a:defRPr>
      </a:lvl8pPr>
      <a:lvl9pPr marL="1828800" algn="ctr" rtl="0" eaLnBrk="1" fontAlgn="base" hangingPunct="1">
        <a:spcBef>
          <a:spcPct val="0"/>
        </a:spcBef>
        <a:spcAft>
          <a:spcPct val="0"/>
        </a:spcAft>
        <a:defRPr sz="4400">
          <a:solidFill>
            <a:schemeClr val="tx2"/>
          </a:solidFill>
          <a:latin typeface="Times" pitchFamily="18" charset="0"/>
        </a:defRPr>
      </a:lvl9pPr>
    </p:titleStyle>
    <p:bodyStyle>
      <a:lvl1pPr marL="347472" indent="-342900" algn="l" rtl="0" eaLnBrk="1" fontAlgn="base" hangingPunct="1">
        <a:spcBef>
          <a:spcPct val="20000"/>
        </a:spcBef>
        <a:spcAft>
          <a:spcPct val="0"/>
        </a:spcAft>
        <a:buChar char="•"/>
        <a:defRPr sz="3200">
          <a:solidFill>
            <a:schemeClr val="tx1"/>
          </a:solidFill>
          <a:latin typeface="Arial Narrow" pitchFamily="34" charset="0"/>
          <a:ea typeface="+mn-ea"/>
          <a:cs typeface="+mn-cs"/>
        </a:defRPr>
      </a:lvl1pPr>
      <a:lvl2pPr marL="742950" indent="-347472" algn="l" rtl="0" eaLnBrk="1" fontAlgn="base" hangingPunct="1">
        <a:spcBef>
          <a:spcPct val="20000"/>
        </a:spcBef>
        <a:spcAft>
          <a:spcPct val="0"/>
        </a:spcAft>
        <a:buChar char="–"/>
        <a:defRPr sz="2800">
          <a:solidFill>
            <a:schemeClr val="tx1"/>
          </a:solidFill>
          <a:latin typeface="Arial Narrow" pitchFamily="34" charset="0"/>
          <a:ea typeface="ＭＳ Ｐゴシック" pitchFamily="18" charset="-128"/>
        </a:defRPr>
      </a:lvl2pPr>
      <a:lvl3pPr marL="1143000" indent="-347472" algn="l" rtl="0" eaLnBrk="1" fontAlgn="base" hangingPunct="1">
        <a:spcBef>
          <a:spcPct val="20000"/>
        </a:spcBef>
        <a:spcAft>
          <a:spcPct val="0"/>
        </a:spcAft>
        <a:buChar char="•"/>
        <a:defRPr sz="2400">
          <a:solidFill>
            <a:schemeClr val="tx1"/>
          </a:solidFill>
          <a:latin typeface="Arial Narrow" pitchFamily="34" charset="0"/>
          <a:ea typeface="ＭＳ Ｐゴシック" pitchFamily="18" charset="-128"/>
        </a:defRPr>
      </a:lvl3pPr>
      <a:lvl4pPr marL="1554480" indent="-347472" algn="l" rtl="0" eaLnBrk="1" fontAlgn="base" hangingPunct="1">
        <a:spcBef>
          <a:spcPct val="20000"/>
        </a:spcBef>
        <a:spcAft>
          <a:spcPct val="0"/>
        </a:spcAft>
        <a:buChar char="–"/>
        <a:defRPr sz="2000">
          <a:solidFill>
            <a:schemeClr val="tx1"/>
          </a:solidFill>
          <a:latin typeface="Arial Narrow" pitchFamily="34" charset="0"/>
          <a:ea typeface="ＭＳ Ｐゴシック" pitchFamily="18" charset="-128"/>
        </a:defRPr>
      </a:lvl4pPr>
      <a:lvl5pPr marL="1828800" indent="-283464" algn="l" rtl="0" eaLnBrk="1" fontAlgn="base" hangingPunct="1">
        <a:spcBef>
          <a:spcPct val="20000"/>
        </a:spcBef>
        <a:spcAft>
          <a:spcPct val="0"/>
        </a:spcAft>
        <a:buChar char="»"/>
        <a:defRPr sz="2000">
          <a:solidFill>
            <a:schemeClr val="tx1"/>
          </a:solidFill>
          <a:latin typeface="Arial Narrow" pitchFamily="34" charset="0"/>
          <a:ea typeface="ＭＳ Ｐゴシック" pitchFamily="18"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pitchFamily="18"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pitchFamily="18"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pitchFamily="18"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pitchFamily="18"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5.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vmlDrawing" Target="../drawings/vmlDrawing4.vml"/><Relationship Id="rId5" Type="http://schemas.openxmlformats.org/officeDocument/2006/relationships/oleObject" Target="../embeddings/oleObject4.bin"/><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0.xml"/><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21.xml"/><Relationship Id="rId7" Type="http://schemas.openxmlformats.org/officeDocument/2006/relationships/oleObject" Target="../embeddings/oleObject7.bin"/><Relationship Id="rId2" Type="http://schemas.openxmlformats.org/officeDocument/2006/relationships/slideLayout" Target="../slideLayouts/slideLayout20.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oleObject" Target="../embeddings/oleObject5.bin"/><Relationship Id="rId10" Type="http://schemas.openxmlformats.org/officeDocument/2006/relationships/image" Target="../media/image43.jpeg"/><Relationship Id="rId4" Type="http://schemas.openxmlformats.org/officeDocument/2006/relationships/image" Target="../media/image41.wmf"/><Relationship Id="rId9" Type="http://schemas.openxmlformats.org/officeDocument/2006/relationships/image" Target="../media/image42.png"/></Relationships>
</file>

<file path=ppt/slides/_rels/slide2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wmf"/><Relationship Id="rId7"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48.jpeg"/><Relationship Id="rId5" Type="http://schemas.openxmlformats.org/officeDocument/2006/relationships/image" Target="../media/image47.jpeg"/><Relationship Id="rId10" Type="http://schemas.openxmlformats.org/officeDocument/2006/relationships/image" Target="../media/image52.png"/><Relationship Id="rId4" Type="http://schemas.openxmlformats.org/officeDocument/2006/relationships/image" Target="../media/image46.jpeg"/><Relationship Id="rId9" Type="http://schemas.openxmlformats.org/officeDocument/2006/relationships/image" Target="../media/image5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20.xml"/><Relationship Id="rId4" Type="http://schemas.openxmlformats.org/officeDocument/2006/relationships/image" Target="../media/image55.jpe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image" Target="../media/image69.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36.xml"/><Relationship Id="rId1" Type="http://schemas.openxmlformats.org/officeDocument/2006/relationships/slideLayout" Target="../slideLayouts/slideLayout2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7.xml"/><Relationship Id="rId1" Type="http://schemas.openxmlformats.org/officeDocument/2006/relationships/slideLayout" Target="../slideLayouts/slideLayout20.xml"/><Relationship Id="rId5" Type="http://schemas.openxmlformats.org/officeDocument/2006/relationships/image" Target="../media/image77.jpeg"/><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0.xml"/><Relationship Id="rId1" Type="http://schemas.openxmlformats.org/officeDocument/2006/relationships/vmlDrawing" Target="../drawings/vmlDrawing6.v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oleObject" Target="../embeddings/oleObject9.bin"/></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81.jpeg"/></Relationships>
</file>

<file path=ppt/slides/_rels/slide4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1.xml"/><Relationship Id="rId1" Type="http://schemas.openxmlformats.org/officeDocument/2006/relationships/slideLayout" Target="../slideLayouts/slideLayout15.xml"/><Relationship Id="rId5" Type="http://schemas.openxmlformats.org/officeDocument/2006/relationships/image" Target="../media/image84.jpeg"/><Relationship Id="rId4" Type="http://schemas.openxmlformats.org/officeDocument/2006/relationships/image" Target="../media/image83.jpeg"/></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2.xml"/><Relationship Id="rId1" Type="http://schemas.openxmlformats.org/officeDocument/2006/relationships/slideLayout" Target="../slideLayouts/slideLayout20.xml"/><Relationship Id="rId4" Type="http://schemas.openxmlformats.org/officeDocument/2006/relationships/image" Target="../media/image86.png"/></Relationships>
</file>

<file path=ppt/slides/_rels/slide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5.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6.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7.xml"/><Relationship Id="rId1" Type="http://schemas.openxmlformats.org/officeDocument/2006/relationships/vmlDrawing" Target="../drawings/vmlDrawing7.vml"/><Relationship Id="rId6" Type="http://schemas.openxmlformats.org/officeDocument/2006/relationships/image" Target="../media/image95.png"/><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9.xml"/><Relationship Id="rId1" Type="http://schemas.openxmlformats.org/officeDocument/2006/relationships/slideLayout" Target="../slideLayouts/slideLayout26.xml"/><Relationship Id="rId4" Type="http://schemas.openxmlformats.org/officeDocument/2006/relationships/image" Target="../media/image9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notesSlide" Target="../notesSlides/notesSlide51.xml"/><Relationship Id="rId1" Type="http://schemas.openxmlformats.org/officeDocument/2006/relationships/slideLayout" Target="../slideLayouts/slideLayout20.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7" Type="http://schemas.openxmlformats.org/officeDocument/2006/relationships/image" Target="../media/image107.png"/><Relationship Id="rId2" Type="http://schemas.openxmlformats.org/officeDocument/2006/relationships/slideLayout" Target="../slideLayouts/slideLayout27.xml"/><Relationship Id="rId1" Type="http://schemas.openxmlformats.org/officeDocument/2006/relationships/vmlDrawing" Target="../drawings/vmlDrawing8.vml"/><Relationship Id="rId6" Type="http://schemas.openxmlformats.org/officeDocument/2006/relationships/image" Target="../media/image106.png"/><Relationship Id="rId5" Type="http://schemas.openxmlformats.org/officeDocument/2006/relationships/image" Target="../media/image105.jpeg"/><Relationship Id="rId4" Type="http://schemas.openxmlformats.org/officeDocument/2006/relationships/oleObject" Target="../embeddings/oleObject12.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110.png"/><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image" Target="../media/image109.png"/><Relationship Id="rId5" Type="http://schemas.openxmlformats.org/officeDocument/2006/relationships/image" Target="../media/image108.jpeg"/><Relationship Id="rId4" Type="http://schemas.openxmlformats.org/officeDocument/2006/relationships/oleObject" Target="../embeddings/oleObject13.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vmlDrawing" Target="../drawings/vmlDrawing10.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5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57.xml"/><Relationship Id="rId1" Type="http://schemas.openxmlformats.org/officeDocument/2006/relationships/slideLayout" Target="../slideLayouts/slideLayout26.xml"/><Relationship Id="rId4" Type="http://schemas.openxmlformats.org/officeDocument/2006/relationships/image" Target="../media/image11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6.xml"/><Relationship Id="rId1" Type="http://schemas.openxmlformats.org/officeDocument/2006/relationships/vmlDrawing" Target="../drawings/vmlDrawing11.vml"/><Relationship Id="rId6" Type="http://schemas.openxmlformats.org/officeDocument/2006/relationships/image" Target="../media/image119.jpeg"/><Relationship Id="rId5" Type="http://schemas.openxmlformats.org/officeDocument/2006/relationships/image" Target="../media/image118.png"/><Relationship Id="rId4" Type="http://schemas.openxmlformats.org/officeDocument/2006/relationships/oleObject" Target="../embeddings/oleObject16.bin"/></Relationships>
</file>

<file path=ppt/slides/_rels/slide5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9.xml"/><Relationship Id="rId1" Type="http://schemas.openxmlformats.org/officeDocument/2006/relationships/slideLayout" Target="../slideLayouts/slideLayout26.xml"/><Relationship Id="rId4" Type="http://schemas.openxmlformats.org/officeDocument/2006/relationships/image" Target="../media/image125.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60.xml"/><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61.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63.xml"/><Relationship Id="rId1" Type="http://schemas.openxmlformats.org/officeDocument/2006/relationships/slideLayout" Target="../slideLayouts/slideLayout26.xml"/><Relationship Id="rId4" Type="http://schemas.openxmlformats.org/officeDocument/2006/relationships/image" Target="../media/image132.png"/></Relationships>
</file>

<file path=ppt/slides/_rels/slide6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64.xml"/><Relationship Id="rId1" Type="http://schemas.openxmlformats.org/officeDocument/2006/relationships/slideLayout" Target="../slideLayouts/slideLayout26.xml"/><Relationship Id="rId4" Type="http://schemas.openxmlformats.org/officeDocument/2006/relationships/image" Target="../media/image132.png"/></Relationships>
</file>

<file path=ppt/slides/_rels/slide6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71.xml"/><Relationship Id="rId1" Type="http://schemas.openxmlformats.org/officeDocument/2006/relationships/slideLayout" Target="../slideLayouts/slideLayout27.xml"/><Relationship Id="rId5" Type="http://schemas.openxmlformats.org/officeDocument/2006/relationships/image" Target="../media/image144.jpeg"/><Relationship Id="rId4" Type="http://schemas.openxmlformats.org/officeDocument/2006/relationships/image" Target="../media/image143.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7.xml"/><Relationship Id="rId1" Type="http://schemas.openxmlformats.org/officeDocument/2006/relationships/vmlDrawing" Target="../drawings/vmlDrawing12.v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oleObject" Target="../embeddings/oleObject17.bin"/></Relationships>
</file>

<file path=ppt/slides/_rels/slide7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73.xml"/><Relationship Id="rId1" Type="http://schemas.openxmlformats.org/officeDocument/2006/relationships/slideLayout" Target="../slideLayouts/slideLayout26.xml"/><Relationship Id="rId4" Type="http://schemas.openxmlformats.org/officeDocument/2006/relationships/image" Target="../media/image149.png"/></Relationships>
</file>

<file path=ppt/slides/_rels/slide7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75.xml"/><Relationship Id="rId1" Type="http://schemas.openxmlformats.org/officeDocument/2006/relationships/slideLayout" Target="../slideLayouts/slideLayout20.xml"/><Relationship Id="rId4" Type="http://schemas.openxmlformats.org/officeDocument/2006/relationships/image" Target="../media/image154.png"/></Relationships>
</file>

<file path=ppt/slides/_rels/slide76.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76.xml"/><Relationship Id="rId1" Type="http://schemas.openxmlformats.org/officeDocument/2006/relationships/slideLayout" Target="../slideLayouts/slideLayout26.xml"/><Relationship Id="rId4" Type="http://schemas.openxmlformats.org/officeDocument/2006/relationships/image" Target="../media/image156.png"/></Relationships>
</file>

<file path=ppt/slides/_rels/slide7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79.xml"/><Relationship Id="rId1" Type="http://schemas.openxmlformats.org/officeDocument/2006/relationships/slideLayout" Target="../slideLayouts/slideLayout15.xml"/><Relationship Id="rId4" Type="http://schemas.openxmlformats.org/officeDocument/2006/relationships/image" Target="../media/image15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oleObject" Target="../embeddings/oleObject2.bin"/><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81.xml"/><Relationship Id="rId1" Type="http://schemas.openxmlformats.org/officeDocument/2006/relationships/slideLayout" Target="../slideLayouts/slideLayout15.xml"/><Relationship Id="rId4" Type="http://schemas.openxmlformats.org/officeDocument/2006/relationships/image" Target="../media/image164.png"/></Relationships>
</file>

<file path=ppt/slides/_rels/slide82.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hyperlink" Target="http://www.ni.com/academic" TargetMode="External"/><Relationship Id="rId7" Type="http://schemas.openxmlformats.org/officeDocument/2006/relationships/image" Target="../media/image166.png"/><Relationship Id="rId2" Type="http://schemas.openxmlformats.org/officeDocument/2006/relationships/notesSlide" Target="../notesSlides/notesSlide83.xml"/><Relationship Id="rId1" Type="http://schemas.openxmlformats.org/officeDocument/2006/relationships/slideLayout" Target="../slideLayouts/slideLayout15.xml"/><Relationship Id="rId6" Type="http://schemas.openxmlformats.org/officeDocument/2006/relationships/hyperlink" Target="http://www.ni.com/devzone" TargetMode="External"/><Relationship Id="rId5" Type="http://schemas.openxmlformats.org/officeDocument/2006/relationships/hyperlink" Target="http://www.ni.com/kb" TargetMode="External"/><Relationship Id="rId4" Type="http://schemas.openxmlformats.org/officeDocument/2006/relationships/hyperlink" Target="http://www.ni.com/textbooks" TargetMode="Externa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86.xml"/><Relationship Id="rId7" Type="http://schemas.openxmlformats.org/officeDocument/2006/relationships/image" Target="../media/image173.png"/><Relationship Id="rId2" Type="http://schemas.openxmlformats.org/officeDocument/2006/relationships/slideLayout" Target="../slideLayouts/slideLayout15.xml"/><Relationship Id="rId1" Type="http://schemas.openxmlformats.org/officeDocument/2006/relationships/vmlDrawing" Target="../drawings/vmlDrawing13.vml"/><Relationship Id="rId6" Type="http://schemas.openxmlformats.org/officeDocument/2006/relationships/image" Target="../media/image172.png"/><Relationship Id="rId5" Type="http://schemas.openxmlformats.org/officeDocument/2006/relationships/image" Target="../media/image171.jpeg"/><Relationship Id="rId4" Type="http://schemas.openxmlformats.org/officeDocument/2006/relationships/image" Target="../media/image170.png"/><Relationship Id="rId9" Type="http://schemas.openxmlformats.org/officeDocument/2006/relationships/image" Target="../media/image174.jpeg"/></Relationships>
</file>

<file path=ppt/slides/_rels/slide87.xml.rels><?xml version="1.0" encoding="UTF-8" standalone="yes"?>
<Relationships xmlns="http://schemas.openxmlformats.org/package/2006/relationships"><Relationship Id="rId3" Type="http://schemas.openxmlformats.org/officeDocument/2006/relationships/hyperlink" Target="http://www.ni.com/academic" TargetMode="External"/><Relationship Id="rId2" Type="http://schemas.openxmlformats.org/officeDocument/2006/relationships/notesSlide" Target="../notesSlides/notesSlide87.xml"/><Relationship Id="rId1" Type="http://schemas.openxmlformats.org/officeDocument/2006/relationships/slideLayout" Target="../slideLayouts/slideLayout27.xml"/><Relationship Id="rId4" Type="http://schemas.openxmlformats.org/officeDocument/2006/relationships/image" Target="../media/image175.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1568" name="Rectangle 32"/>
          <p:cNvSpPr>
            <a:spLocks noGrp="1" noChangeArrowheads="1"/>
          </p:cNvSpPr>
          <p:nvPr>
            <p:ph type="ctrTitle"/>
          </p:nvPr>
        </p:nvSpPr>
        <p:spPr>
          <a:xfrm>
            <a:off x="539750" y="5041900"/>
            <a:ext cx="8229600" cy="758825"/>
          </a:xfrm>
          <a:noFill/>
          <a:ln/>
        </p:spPr>
        <p:txBody>
          <a:bodyPr/>
          <a:lstStyle/>
          <a:p>
            <a:r>
              <a:rPr lang="en-US" sz="3600" b="1" dirty="0">
                <a:latin typeface="Arial Narrow" pitchFamily="34" charset="0"/>
              </a:rPr>
              <a:t>3-Hour Hands-On</a:t>
            </a:r>
          </a:p>
        </p:txBody>
      </p:sp>
      <p:sp>
        <p:nvSpPr>
          <p:cNvPr id="321569" name="Rectangle 33"/>
          <p:cNvSpPr>
            <a:spLocks noChangeArrowheads="1"/>
          </p:cNvSpPr>
          <p:nvPr/>
        </p:nvSpPr>
        <p:spPr bwMode="auto">
          <a:xfrm>
            <a:off x="654050" y="471488"/>
            <a:ext cx="8229600" cy="1143000"/>
          </a:xfrm>
          <a:prstGeom prst="rect">
            <a:avLst/>
          </a:prstGeom>
          <a:noFill/>
          <a:ln w="9525">
            <a:noFill/>
            <a:miter lim="800000"/>
            <a:headEnd/>
            <a:tailEnd/>
          </a:ln>
          <a:effectLst/>
        </p:spPr>
        <p:txBody>
          <a:bodyPr anchor="ctr"/>
          <a:lstStyle/>
          <a:p>
            <a:pPr eaLnBrk="1" hangingPunct="1"/>
            <a:r>
              <a:rPr lang="en-US" sz="4200" dirty="0">
                <a:solidFill>
                  <a:srgbClr val="006699"/>
                </a:solidFill>
              </a:rPr>
              <a:t>Introduction to </a:t>
            </a:r>
            <a:r>
              <a:rPr lang="en-US" sz="4200" dirty="0" err="1">
                <a:solidFill>
                  <a:srgbClr val="006699"/>
                </a:solidFill>
              </a:rPr>
              <a:t>LabVIEW</a:t>
            </a:r>
            <a:endParaRPr lang="en-US" sz="4200" dirty="0">
              <a:solidFill>
                <a:srgbClr val="006699"/>
              </a:solidFill>
            </a:endParaRPr>
          </a:p>
        </p:txBody>
      </p:sp>
      <p:sp>
        <p:nvSpPr>
          <p:cNvPr id="321570" name="WordArt 34"/>
          <p:cNvSpPr>
            <a:spLocks noChangeArrowheads="1" noChangeShapeType="1" noTextEdit="1"/>
          </p:cNvSpPr>
          <p:nvPr/>
        </p:nvSpPr>
        <p:spPr bwMode="auto">
          <a:xfrm>
            <a:off x="4149725" y="2276475"/>
            <a:ext cx="3649663" cy="230188"/>
          </a:xfrm>
          <a:prstGeom prst="rect">
            <a:avLst/>
          </a:prstGeom>
        </p:spPr>
        <p:txBody>
          <a:bodyPr wrap="none" fromWordArt="1">
            <a:prstTxWarp prst="textPlain">
              <a:avLst>
                <a:gd name="adj" fmla="val 50000"/>
              </a:avLst>
            </a:prstTxWarp>
          </a:bodyPr>
          <a:lstStyle/>
          <a:p>
            <a:r>
              <a:rPr lang="en-US" sz="3600" kern="10">
                <a:ln w="0">
                  <a:noFill/>
                  <a:round/>
                  <a:headEnd/>
                  <a:tailEnd/>
                </a:ln>
                <a:solidFill>
                  <a:schemeClr val="hlink"/>
                </a:solidFill>
                <a:latin typeface="Arial Narrow"/>
              </a:rPr>
              <a:t>GRAPHICAL PROGRAMMING</a:t>
            </a:r>
          </a:p>
        </p:txBody>
      </p:sp>
      <p:sp>
        <p:nvSpPr>
          <p:cNvPr id="321571" name="WordArt 35"/>
          <p:cNvSpPr>
            <a:spLocks noChangeArrowheads="1" noChangeShapeType="1" noTextEdit="1"/>
          </p:cNvSpPr>
          <p:nvPr/>
        </p:nvSpPr>
        <p:spPr bwMode="auto">
          <a:xfrm>
            <a:off x="4725988" y="2584450"/>
            <a:ext cx="3494087" cy="192088"/>
          </a:xfrm>
          <a:prstGeom prst="rect">
            <a:avLst/>
          </a:prstGeom>
        </p:spPr>
        <p:txBody>
          <a:bodyPr wrap="none" fromWordArt="1">
            <a:prstTxWarp prst="textPlain">
              <a:avLst>
                <a:gd name="adj" fmla="val 50000"/>
              </a:avLst>
            </a:prstTxWarp>
          </a:bodyPr>
          <a:lstStyle/>
          <a:p>
            <a:r>
              <a:rPr lang="en-US" sz="3600" kern="10">
                <a:ln w="0">
                  <a:noFill/>
                  <a:round/>
                  <a:headEnd/>
                  <a:tailEnd/>
                </a:ln>
                <a:latin typeface="Arial Narrow"/>
              </a:rPr>
              <a:t>FOR ENGINEERS AND SCIENTISTS</a:t>
            </a:r>
          </a:p>
        </p:txBody>
      </p:sp>
      <p:pic>
        <p:nvPicPr>
          <p:cNvPr id="321572" name="Picture 36"/>
          <p:cNvPicPr>
            <a:picLocks noChangeAspect="1" noChangeArrowheads="1"/>
          </p:cNvPicPr>
          <p:nvPr/>
        </p:nvPicPr>
        <p:blipFill>
          <a:blip r:embed="rId3"/>
          <a:stretch>
            <a:fillRect/>
          </a:stretch>
        </p:blipFill>
        <p:spPr bwMode="auto">
          <a:xfrm>
            <a:off x="4994275" y="2961617"/>
            <a:ext cx="3582988" cy="556941"/>
          </a:xfrm>
          <a:prstGeom prst="rect">
            <a:avLst/>
          </a:prstGeom>
          <a:noFill/>
          <a:ln w="12700" algn="ctr">
            <a:noFill/>
            <a:miter lim="800000"/>
            <a:headEnd/>
            <a:tailEnd/>
          </a:ln>
          <a:effectLst/>
        </p:spPr>
      </p:pic>
      <p:pic>
        <p:nvPicPr>
          <p:cNvPr id="321573" name="Picture 37"/>
          <p:cNvPicPr>
            <a:picLocks noChangeAspect="1" noChangeArrowheads="1"/>
          </p:cNvPicPr>
          <p:nvPr/>
        </p:nvPicPr>
        <p:blipFill>
          <a:blip r:embed="rId4"/>
          <a:srcRect/>
          <a:stretch>
            <a:fillRect/>
          </a:stretch>
        </p:blipFill>
        <p:spPr bwMode="auto">
          <a:xfrm>
            <a:off x="385763" y="1662113"/>
            <a:ext cx="3609975" cy="2398712"/>
          </a:xfrm>
          <a:prstGeom prst="rect">
            <a:avLst/>
          </a:prstGeom>
          <a:noFill/>
          <a:ln w="12700" algn="ctr">
            <a:noFill/>
            <a:miter lim="800000"/>
            <a:headEnd/>
            <a:tailEnd/>
          </a:ln>
          <a:effectLst/>
        </p:spPr>
      </p:pic>
      <p:pic>
        <p:nvPicPr>
          <p:cNvPr id="321574" name="Picture 38"/>
          <p:cNvPicPr>
            <a:picLocks noChangeAspect="1" noChangeArrowheads="1"/>
          </p:cNvPicPr>
          <p:nvPr/>
        </p:nvPicPr>
        <p:blipFill>
          <a:blip r:embed="rId5"/>
          <a:srcRect/>
          <a:stretch>
            <a:fillRect/>
          </a:stretch>
        </p:blipFill>
        <p:spPr bwMode="auto">
          <a:xfrm>
            <a:off x="2306638" y="2876550"/>
            <a:ext cx="2609850" cy="2090738"/>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85833" name="Picture 105"/>
          <p:cNvPicPr>
            <a:picLocks noChangeAspect="1" noChangeArrowheads="1"/>
          </p:cNvPicPr>
          <p:nvPr/>
        </p:nvPicPr>
        <p:blipFill>
          <a:blip r:embed="rId3"/>
          <a:srcRect t="18301" b="17735"/>
          <a:stretch>
            <a:fillRect/>
          </a:stretch>
        </p:blipFill>
        <p:spPr bwMode="auto">
          <a:xfrm>
            <a:off x="3535363" y="1162050"/>
            <a:ext cx="1152525" cy="538163"/>
          </a:xfrm>
          <a:prstGeom prst="rect">
            <a:avLst/>
          </a:prstGeom>
          <a:noFill/>
          <a:ln w="12700" algn="ctr">
            <a:noFill/>
            <a:miter lim="800000"/>
            <a:headEnd/>
            <a:tailEnd/>
          </a:ln>
          <a:effectLst/>
        </p:spPr>
      </p:pic>
      <p:pic>
        <p:nvPicPr>
          <p:cNvPr id="585835" name="Picture 107"/>
          <p:cNvPicPr>
            <a:picLocks noChangeAspect="1" noChangeArrowheads="1"/>
          </p:cNvPicPr>
          <p:nvPr/>
        </p:nvPicPr>
        <p:blipFill>
          <a:blip r:embed="rId4"/>
          <a:srcRect/>
          <a:stretch>
            <a:fillRect/>
          </a:stretch>
        </p:blipFill>
        <p:spPr bwMode="auto">
          <a:xfrm>
            <a:off x="1998663" y="1374775"/>
            <a:ext cx="1074737" cy="287338"/>
          </a:xfrm>
          <a:prstGeom prst="rect">
            <a:avLst/>
          </a:prstGeom>
          <a:noFill/>
        </p:spPr>
      </p:pic>
      <p:pic>
        <p:nvPicPr>
          <p:cNvPr id="585836" name="Picture 108"/>
          <p:cNvPicPr>
            <a:picLocks noChangeAspect="1" noChangeArrowheads="1"/>
          </p:cNvPicPr>
          <p:nvPr/>
        </p:nvPicPr>
        <p:blipFill>
          <a:blip r:embed="rId5" cstate="print"/>
          <a:srcRect l="13083" r="11333"/>
          <a:stretch>
            <a:fillRect/>
          </a:stretch>
        </p:blipFill>
        <p:spPr bwMode="auto">
          <a:xfrm>
            <a:off x="5378450" y="1036638"/>
            <a:ext cx="730250" cy="703262"/>
          </a:xfrm>
          <a:prstGeom prst="rect">
            <a:avLst/>
          </a:prstGeom>
          <a:noFill/>
          <a:ln w="12700" algn="ctr">
            <a:noFill/>
            <a:miter lim="800000"/>
            <a:headEnd/>
            <a:tailEnd/>
          </a:ln>
          <a:effectLst/>
        </p:spPr>
      </p:pic>
      <p:sp>
        <p:nvSpPr>
          <p:cNvPr id="585730" name="Rectangle 2"/>
          <p:cNvSpPr>
            <a:spLocks noGrp="1" noChangeArrowheads="1"/>
          </p:cNvSpPr>
          <p:nvPr>
            <p:ph type="title"/>
          </p:nvPr>
        </p:nvSpPr>
        <p:spPr>
          <a:xfrm>
            <a:off x="685800" y="381000"/>
            <a:ext cx="6858000" cy="531812"/>
          </a:xfrm>
          <a:noFill/>
        </p:spPr>
        <p:txBody>
          <a:bodyPr/>
          <a:lstStyle/>
          <a:p>
            <a:r>
              <a:rPr lang="en-US" sz="3600" b="1" dirty="0"/>
              <a:t>What </a:t>
            </a:r>
            <a:r>
              <a:rPr lang="en-US" sz="3600" b="1" dirty="0" smtClean="0"/>
              <a:t>Type </a:t>
            </a:r>
            <a:r>
              <a:rPr lang="en-US" sz="3600" b="1" dirty="0"/>
              <a:t>of </a:t>
            </a:r>
            <a:r>
              <a:rPr lang="en-US" sz="3600" b="1" dirty="0" smtClean="0"/>
              <a:t>Device Should </a:t>
            </a:r>
            <a:r>
              <a:rPr lang="en-US" sz="3600" b="1" dirty="0"/>
              <a:t>I </a:t>
            </a:r>
            <a:r>
              <a:rPr lang="en-US" sz="3600" b="1" dirty="0" smtClean="0"/>
              <a:t>Use</a:t>
            </a:r>
            <a:r>
              <a:rPr lang="en-US" sz="3600" b="1" dirty="0"/>
              <a:t>? </a:t>
            </a:r>
          </a:p>
        </p:txBody>
      </p:sp>
      <p:graphicFrame>
        <p:nvGraphicFramePr>
          <p:cNvPr id="586534" name="Group 806"/>
          <p:cNvGraphicFramePr>
            <a:graphicFrameLocks noGrp="1"/>
          </p:cNvGraphicFramePr>
          <p:nvPr/>
        </p:nvGraphicFramePr>
        <p:xfrm>
          <a:off x="95250" y="1790700"/>
          <a:ext cx="8934450" cy="3677920"/>
        </p:xfrm>
        <a:graphic>
          <a:graphicData uri="http://schemas.openxmlformats.org/drawingml/2006/table">
            <a:tbl>
              <a:tblPr/>
              <a:tblGrid>
                <a:gridCol w="1409700"/>
                <a:gridCol w="1447800"/>
                <a:gridCol w="2171700"/>
                <a:gridCol w="2000250"/>
                <a:gridCol w="1905000"/>
              </a:tblGrid>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Narrow" pitchFamily="34"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Sound Card*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NI USB DAQ</a:t>
                      </a:r>
                      <a:endParaRPr kumimoji="0" lang="en-US" sz="1600" b="1"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NI PCI DAQ</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Instruments*</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AI Bandwidth</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8 to 44 </a:t>
                      </a:r>
                      <a:r>
                        <a:rPr kumimoji="0" lang="en-US" sz="2000" b="1" i="0" u="none" strike="noStrike" cap="none" normalizeH="0" baseline="0" dirty="0" err="1" smtClean="0">
                          <a:ln>
                            <a:noFill/>
                          </a:ln>
                          <a:solidFill>
                            <a:schemeClr val="tx1"/>
                          </a:solidFill>
                          <a:effectLst/>
                          <a:latin typeface="Arial Narrow" pitchFamily="34" charset="0"/>
                        </a:rPr>
                        <a:t>kS</a:t>
                      </a:r>
                      <a:r>
                        <a:rPr kumimoji="0" lang="en-US" sz="2000" b="1" i="0" u="none" strike="noStrike" cap="none" normalizeH="0" baseline="0" dirty="0" smtClean="0">
                          <a:ln>
                            <a:noFill/>
                          </a:ln>
                          <a:solidFill>
                            <a:schemeClr val="tx1"/>
                          </a:solidFill>
                          <a:effectLst/>
                          <a:latin typeface="Arial Narrow" pitchFamily="34" charset="0"/>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10 </a:t>
                      </a:r>
                      <a:r>
                        <a:rPr kumimoji="0" lang="en-US" sz="2000" b="1" i="0" u="none" strike="noStrike" cap="none" normalizeH="0" baseline="0" dirty="0" err="1" smtClean="0">
                          <a:ln>
                            <a:noFill/>
                          </a:ln>
                          <a:solidFill>
                            <a:schemeClr val="tx1"/>
                          </a:solidFill>
                          <a:effectLst/>
                          <a:latin typeface="Arial Narrow" pitchFamily="34" charset="0"/>
                        </a:rPr>
                        <a:t>kS</a:t>
                      </a:r>
                      <a:r>
                        <a:rPr kumimoji="0" lang="en-US" sz="2000" b="1" i="0" u="none" strike="noStrike" cap="none" normalizeH="0" baseline="0" dirty="0" smtClean="0">
                          <a:ln>
                            <a:noFill/>
                          </a:ln>
                          <a:solidFill>
                            <a:schemeClr val="tx1"/>
                          </a:solidFill>
                          <a:effectLst/>
                          <a:latin typeface="Arial Narrow" pitchFamily="34" charset="0"/>
                        </a:rPr>
                        <a:t>/s to 1.25 MS/s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20 </a:t>
                      </a:r>
                      <a:r>
                        <a:rPr kumimoji="0" lang="en-US" sz="2000" b="1" i="0" u="none" strike="noStrike" cap="none" normalizeH="0" baseline="0" dirty="0" err="1" smtClean="0">
                          <a:ln>
                            <a:noFill/>
                          </a:ln>
                          <a:solidFill>
                            <a:schemeClr val="tx1"/>
                          </a:solidFill>
                          <a:effectLst/>
                          <a:latin typeface="Arial Narrow" pitchFamily="34" charset="0"/>
                        </a:rPr>
                        <a:t>kS</a:t>
                      </a:r>
                      <a:r>
                        <a:rPr kumimoji="0" lang="en-US" sz="2000" b="1" i="0" u="none" strike="noStrike" cap="none" normalizeH="0" baseline="0" dirty="0" smtClean="0">
                          <a:ln>
                            <a:noFill/>
                          </a:ln>
                          <a:solidFill>
                            <a:schemeClr val="tx1"/>
                          </a:solidFill>
                          <a:effectLst/>
                          <a:latin typeface="Arial Narrow" pitchFamily="34" charset="0"/>
                        </a:rPr>
                        <a:t>/s to 10 MS/s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100 S/s to 2 GS/s</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2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Accuracy</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12 to 16 bits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12 to 18 bits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12 to 18 bits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8 to 26 bits</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Portable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some</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AI Channels</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8 to 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2 to 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1 to 80</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AO Channels</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2 to 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2 to 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2 to 8</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65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AC or DC</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AC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Narrow" pitchFamily="34" charset="0"/>
                        </a:rPr>
                        <a:t>AC/DC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AC/DC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AC/DC</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Triggering</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90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rPr>
                        <a:t>Calibrated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Narrow" pitchFamily="34" charset="0"/>
                          <a:sym typeface="Wingdings"/>
                        </a:rPr>
                        <a:t></a:t>
                      </a: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86454" name="Picture 726"/>
          <p:cNvPicPr>
            <a:picLocks noChangeAspect="1" noChangeArrowheads="1"/>
          </p:cNvPicPr>
          <p:nvPr/>
        </p:nvPicPr>
        <p:blipFill>
          <a:blip r:embed="rId6" cstate="print"/>
          <a:srcRect l="13708" t="2864" r="14708" b="2864"/>
          <a:stretch>
            <a:fillRect/>
          </a:stretch>
        </p:blipFill>
        <p:spPr bwMode="auto">
          <a:xfrm>
            <a:off x="6915150" y="936625"/>
            <a:ext cx="768350" cy="736600"/>
          </a:xfrm>
          <a:prstGeom prst="rect">
            <a:avLst/>
          </a:prstGeom>
          <a:noFill/>
          <a:ln w="12700" algn="ctr">
            <a:noFill/>
            <a:miter lim="800000"/>
            <a:headEnd/>
            <a:tailEnd/>
          </a:ln>
          <a:effectLst/>
        </p:spPr>
      </p:pic>
      <p:pic>
        <p:nvPicPr>
          <p:cNvPr id="586455" name="Picture 727"/>
          <p:cNvPicPr>
            <a:picLocks noChangeAspect="1" noChangeArrowheads="1"/>
          </p:cNvPicPr>
          <p:nvPr/>
        </p:nvPicPr>
        <p:blipFill>
          <a:blip r:embed="rId7" cstate="print"/>
          <a:srcRect/>
          <a:stretch>
            <a:fillRect/>
          </a:stretch>
        </p:blipFill>
        <p:spPr bwMode="auto">
          <a:xfrm>
            <a:off x="7721600" y="549275"/>
            <a:ext cx="996950" cy="1190625"/>
          </a:xfrm>
          <a:prstGeom prst="rect">
            <a:avLst/>
          </a:prstGeom>
          <a:noFill/>
          <a:ln w="12700" algn="ctr">
            <a:noFill/>
            <a:miter lim="800000"/>
            <a:headEnd/>
            <a:tailEnd/>
          </a:ln>
          <a:effectLst/>
        </p:spPr>
      </p:pic>
      <p:sp>
        <p:nvSpPr>
          <p:cNvPr id="586456" name="Rectangle 728"/>
          <p:cNvSpPr>
            <a:spLocks noChangeArrowheads="1"/>
          </p:cNvSpPr>
          <p:nvPr/>
        </p:nvSpPr>
        <p:spPr bwMode="auto">
          <a:xfrm>
            <a:off x="0" y="5829300"/>
            <a:ext cx="6727826" cy="304800"/>
          </a:xfrm>
          <a:prstGeom prst="rect">
            <a:avLst/>
          </a:prstGeom>
          <a:noFill/>
          <a:ln w="12700" algn="ctr">
            <a:noFill/>
            <a:miter lim="800000"/>
            <a:headEnd/>
            <a:tailEnd/>
          </a:ln>
          <a:effectLst/>
        </p:spPr>
        <p:txBody>
          <a:bodyPr wrap="none">
            <a:spAutoFit/>
          </a:bodyPr>
          <a:lstStyle/>
          <a:p>
            <a:r>
              <a:rPr lang="en-US" sz="1400" dirty="0"/>
              <a:t>* The above table may not be representative of all device variations that exist in each category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0974" name="Rectangle 14"/>
          <p:cNvSpPr>
            <a:spLocks noGrp="1" noChangeArrowheads="1"/>
          </p:cNvSpPr>
          <p:nvPr>
            <p:ph type="title"/>
          </p:nvPr>
        </p:nvSpPr>
        <p:spPr>
          <a:xfrm>
            <a:off x="304800" y="419100"/>
            <a:ext cx="3200400" cy="531812"/>
          </a:xfrm>
          <a:noFill/>
          <a:ln/>
        </p:spPr>
        <p:txBody>
          <a:bodyPr/>
          <a:lstStyle/>
          <a:p>
            <a:r>
              <a:rPr lang="en-US" b="1" dirty="0"/>
              <a:t>What is MAX?</a:t>
            </a:r>
          </a:p>
        </p:txBody>
      </p:sp>
      <p:sp>
        <p:nvSpPr>
          <p:cNvPr id="680975" name="Rectangle 15"/>
          <p:cNvSpPr>
            <a:spLocks noGrp="1" noChangeArrowheads="1"/>
          </p:cNvSpPr>
          <p:nvPr>
            <p:ph idx="1"/>
          </p:nvPr>
        </p:nvSpPr>
        <p:spPr>
          <a:xfrm>
            <a:off x="301625" y="1104900"/>
            <a:ext cx="8842375" cy="1905000"/>
          </a:xfrm>
          <a:noFill/>
          <a:ln/>
        </p:spPr>
        <p:txBody>
          <a:bodyPr/>
          <a:lstStyle/>
          <a:p>
            <a:pPr>
              <a:lnSpc>
                <a:spcPct val="90000"/>
              </a:lnSpc>
              <a:spcBef>
                <a:spcPts val="500"/>
              </a:spcBef>
              <a:spcAft>
                <a:spcPts val="500"/>
              </a:spcAft>
            </a:pPr>
            <a:r>
              <a:rPr lang="en-US" sz="2400" dirty="0" smtClean="0"/>
              <a:t>Stands </a:t>
            </a:r>
            <a:r>
              <a:rPr lang="en-US" sz="2400" dirty="0"/>
              <a:t>for Measurement &amp; Automation </a:t>
            </a:r>
            <a:r>
              <a:rPr lang="en-US" sz="2400" dirty="0" smtClean="0"/>
              <a:t>Explorer</a:t>
            </a:r>
            <a:endParaRPr lang="en-US" sz="2400" dirty="0"/>
          </a:p>
          <a:p>
            <a:pPr>
              <a:lnSpc>
                <a:spcPct val="90000"/>
              </a:lnSpc>
              <a:spcBef>
                <a:spcPts val="500"/>
              </a:spcBef>
              <a:spcAft>
                <a:spcPts val="500"/>
              </a:spcAft>
            </a:pPr>
            <a:r>
              <a:rPr lang="en-US" sz="2400" dirty="0" smtClean="0"/>
              <a:t>Configures </a:t>
            </a:r>
            <a:r>
              <a:rPr lang="en-US" sz="2400" dirty="0"/>
              <a:t>and organizes all your National Instruments DAQ, </a:t>
            </a:r>
            <a:r>
              <a:rPr lang="en-US" sz="2400" dirty="0" smtClean="0"/>
              <a:t>PCI/PXI, </a:t>
            </a:r>
            <a:r>
              <a:rPr lang="en-US" sz="2400" dirty="0"/>
              <a:t>GPIB, IMAQ, IVI, </a:t>
            </a:r>
            <a:r>
              <a:rPr lang="en-US" sz="2400" dirty="0" smtClean="0"/>
              <a:t>motion</a:t>
            </a:r>
            <a:r>
              <a:rPr lang="en-US" sz="2400" dirty="0"/>
              <a:t>, VISA, and VXI </a:t>
            </a:r>
            <a:r>
              <a:rPr lang="en-US" sz="2400" dirty="0" smtClean="0"/>
              <a:t>devices</a:t>
            </a:r>
            <a:endParaRPr lang="en-US" sz="2400" dirty="0"/>
          </a:p>
          <a:p>
            <a:pPr>
              <a:lnSpc>
                <a:spcPct val="90000"/>
              </a:lnSpc>
              <a:spcBef>
                <a:spcPts val="500"/>
              </a:spcBef>
              <a:spcAft>
                <a:spcPts val="500"/>
              </a:spcAft>
            </a:pPr>
            <a:r>
              <a:rPr lang="en-US" sz="2400" dirty="0" smtClean="0"/>
              <a:t>Tests devices</a:t>
            </a:r>
            <a:endParaRPr lang="en-US" sz="2400" dirty="0"/>
          </a:p>
        </p:txBody>
      </p:sp>
      <p:pic>
        <p:nvPicPr>
          <p:cNvPr id="680976" name="Picture 16"/>
          <p:cNvPicPr>
            <a:picLocks noChangeAspect="1" noChangeArrowheads="1"/>
          </p:cNvPicPr>
          <p:nvPr/>
        </p:nvPicPr>
        <p:blipFill>
          <a:blip r:embed="rId3"/>
          <a:srcRect/>
          <a:stretch>
            <a:fillRect/>
          </a:stretch>
        </p:blipFill>
        <p:spPr bwMode="auto">
          <a:xfrm>
            <a:off x="1371600" y="4686300"/>
            <a:ext cx="1343025" cy="1231900"/>
          </a:xfrm>
          <a:prstGeom prst="rect">
            <a:avLst/>
          </a:prstGeom>
          <a:noFill/>
          <a:ln w="12700" algn="ctr">
            <a:noFill/>
            <a:miter lim="800000"/>
            <a:headEnd/>
            <a:tailEnd/>
          </a:ln>
          <a:effectLst/>
        </p:spPr>
      </p:pic>
      <p:sp>
        <p:nvSpPr>
          <p:cNvPr id="680977" name="Rectangle 17"/>
          <p:cNvSpPr>
            <a:spLocks noChangeArrowheads="1"/>
          </p:cNvSpPr>
          <p:nvPr/>
        </p:nvSpPr>
        <p:spPr bwMode="auto">
          <a:xfrm>
            <a:off x="571500" y="3200400"/>
            <a:ext cx="2957513" cy="2765425"/>
          </a:xfrm>
          <a:prstGeom prst="rect">
            <a:avLst/>
          </a:prstGeom>
          <a:noFill/>
          <a:ln w="12700" algn="ctr">
            <a:solidFill>
              <a:schemeClr val="tx1"/>
            </a:solidFill>
            <a:miter lim="800000"/>
            <a:headEnd/>
            <a:tailEnd/>
          </a:ln>
          <a:effectLst/>
        </p:spPr>
        <p:txBody>
          <a:bodyPr wrap="none" anchor="ctr"/>
          <a:lstStyle/>
          <a:p>
            <a:endParaRPr lang="en-US"/>
          </a:p>
        </p:txBody>
      </p:sp>
      <p:sp>
        <p:nvSpPr>
          <p:cNvPr id="680978" name="Text Box 18"/>
          <p:cNvSpPr txBox="1">
            <a:spLocks noChangeArrowheads="1"/>
          </p:cNvSpPr>
          <p:nvPr/>
        </p:nvSpPr>
        <p:spPr bwMode="auto">
          <a:xfrm>
            <a:off x="762000" y="3467100"/>
            <a:ext cx="2457450" cy="1004888"/>
          </a:xfrm>
          <a:prstGeom prst="rect">
            <a:avLst/>
          </a:prstGeom>
          <a:noFill/>
          <a:ln w="12700" algn="ctr">
            <a:noFill/>
            <a:miter lim="800000"/>
            <a:headEnd/>
            <a:tailEnd/>
          </a:ln>
          <a:effectLst/>
        </p:spPr>
        <p:txBody>
          <a:bodyPr>
            <a:spAutoFit/>
          </a:bodyPr>
          <a:lstStyle/>
          <a:p>
            <a:pPr>
              <a:spcBef>
                <a:spcPct val="50000"/>
              </a:spcBef>
            </a:pPr>
            <a:r>
              <a:rPr lang="en-US" b="0" dirty="0">
                <a:effectLst>
                  <a:outerShdw blurRad="38100" dist="38100" dir="2700000" algn="tl">
                    <a:srgbClr val="C0C0C0"/>
                  </a:outerShdw>
                </a:effectLst>
              </a:rPr>
              <a:t>Icon Found on</a:t>
            </a:r>
          </a:p>
          <a:p>
            <a:pPr>
              <a:spcBef>
                <a:spcPct val="50000"/>
              </a:spcBef>
            </a:pPr>
            <a:r>
              <a:rPr lang="en-US" b="0" dirty="0">
                <a:effectLst>
                  <a:outerShdw blurRad="38100" dist="38100" dir="2700000" algn="tl">
                    <a:srgbClr val="C0C0C0"/>
                  </a:outerShdw>
                </a:effectLst>
              </a:rPr>
              <a:t>Windows Desktop</a:t>
            </a:r>
          </a:p>
        </p:txBody>
      </p:sp>
      <p:pic>
        <p:nvPicPr>
          <p:cNvPr id="680979" name="Picture 19" descr="MAX w 6009"/>
          <p:cNvPicPr>
            <a:picLocks noChangeAspect="1" noChangeArrowheads="1"/>
          </p:cNvPicPr>
          <p:nvPr/>
        </p:nvPicPr>
        <p:blipFill>
          <a:blip r:embed="rId4"/>
          <a:stretch>
            <a:fillRect/>
          </a:stretch>
        </p:blipFill>
        <p:spPr bwMode="auto">
          <a:xfrm>
            <a:off x="4038600" y="3162300"/>
            <a:ext cx="4762500" cy="253196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a:xfrm>
            <a:off x="304800" y="382588"/>
            <a:ext cx="7772400" cy="646112"/>
          </a:xfrm>
          <a:noFill/>
        </p:spPr>
        <p:txBody>
          <a:bodyPr/>
          <a:lstStyle/>
          <a:p>
            <a:r>
              <a:rPr lang="en-US" b="1" dirty="0"/>
              <a:t>Exercise 1 – Setting Up Your Device</a:t>
            </a:r>
          </a:p>
        </p:txBody>
      </p:sp>
      <p:sp>
        <p:nvSpPr>
          <p:cNvPr id="782339" name="Rectangle 3"/>
          <p:cNvSpPr>
            <a:spLocks noGrp="1" noChangeArrowheads="1"/>
          </p:cNvSpPr>
          <p:nvPr>
            <p:ph idx="1"/>
          </p:nvPr>
        </p:nvSpPr>
        <p:spPr>
          <a:xfrm>
            <a:off x="301625" y="1104900"/>
            <a:ext cx="8686800" cy="1785938"/>
          </a:xfrm>
          <a:noFill/>
        </p:spPr>
        <p:txBody>
          <a:bodyPr/>
          <a:lstStyle/>
          <a:p>
            <a:r>
              <a:rPr lang="en-US" sz="2400" dirty="0"/>
              <a:t>Use Measurement and Automation Explorer (MAX) to:</a:t>
            </a:r>
          </a:p>
          <a:p>
            <a:pPr lvl="1"/>
            <a:r>
              <a:rPr lang="en-US" sz="2000" dirty="0"/>
              <a:t>Configure and test your Data Acquisition (DAQ) device</a:t>
            </a:r>
          </a:p>
        </p:txBody>
      </p:sp>
      <p:sp>
        <p:nvSpPr>
          <p:cNvPr id="782340" name="AutoShape 4"/>
          <p:cNvSpPr>
            <a:spLocks noChangeArrowheads="1"/>
          </p:cNvSpPr>
          <p:nvPr/>
        </p:nvSpPr>
        <p:spPr bwMode="auto">
          <a:xfrm>
            <a:off x="7239000" y="1104900"/>
            <a:ext cx="1306512"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A</a:t>
            </a:r>
          </a:p>
        </p:txBody>
      </p:sp>
      <p:pic>
        <p:nvPicPr>
          <p:cNvPr id="782342" name="Picture 6" descr="MAX w 6009"/>
          <p:cNvPicPr>
            <a:picLocks noChangeAspect="1" noChangeArrowheads="1"/>
          </p:cNvPicPr>
          <p:nvPr/>
        </p:nvPicPr>
        <p:blipFill>
          <a:blip r:embed="rId3"/>
          <a:srcRect/>
          <a:stretch>
            <a:fillRect/>
          </a:stretch>
        </p:blipFill>
        <p:spPr bwMode="auto">
          <a:xfrm>
            <a:off x="1652588" y="2122488"/>
            <a:ext cx="5878512" cy="370046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4386" name="Rectangle 2"/>
          <p:cNvSpPr>
            <a:spLocks noGrp="1" noChangeArrowheads="1"/>
          </p:cNvSpPr>
          <p:nvPr>
            <p:ph type="title"/>
          </p:nvPr>
        </p:nvSpPr>
        <p:spPr>
          <a:xfrm>
            <a:off x="381000" y="152400"/>
            <a:ext cx="8534400" cy="1355725"/>
          </a:xfrm>
        </p:spPr>
        <p:txBody>
          <a:bodyPr/>
          <a:lstStyle/>
          <a:p>
            <a:r>
              <a:rPr lang="en-US" sz="3200" b="1" dirty="0"/>
              <a:t>Do Not Delete</a:t>
            </a:r>
            <a:br>
              <a:rPr lang="en-US" sz="3200" b="1" dirty="0"/>
            </a:br>
            <a:r>
              <a:rPr lang="en-US" sz="3200" b="1" dirty="0"/>
              <a:t>Exercise Instructions</a:t>
            </a:r>
          </a:p>
        </p:txBody>
      </p:sp>
      <p:sp>
        <p:nvSpPr>
          <p:cNvPr id="784387" name="Rectangle 3"/>
          <p:cNvSpPr>
            <a:spLocks noGrp="1" noChangeArrowheads="1"/>
          </p:cNvSpPr>
          <p:nvPr>
            <p:ph idx="1"/>
          </p:nvPr>
        </p:nvSpPr>
        <p:spPr/>
        <p:txBody>
          <a:bodyPr/>
          <a:lstStyle/>
          <a:p>
            <a:endParaRPr 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6434" name="Rectangle 2"/>
          <p:cNvSpPr>
            <a:spLocks noGrp="1" noChangeArrowheads="1"/>
          </p:cNvSpPr>
          <p:nvPr>
            <p:ph type="title"/>
          </p:nvPr>
        </p:nvSpPr>
        <p:spPr>
          <a:xfrm>
            <a:off x="304800" y="382588"/>
            <a:ext cx="7772400" cy="684212"/>
          </a:xfrm>
          <a:noFill/>
        </p:spPr>
        <p:txBody>
          <a:bodyPr/>
          <a:lstStyle/>
          <a:p>
            <a:r>
              <a:rPr lang="en-US" b="1" dirty="0"/>
              <a:t>Exercise 1 – Setting Up Your Device</a:t>
            </a:r>
          </a:p>
        </p:txBody>
      </p:sp>
      <p:sp>
        <p:nvSpPr>
          <p:cNvPr id="786435" name="Rectangle 3"/>
          <p:cNvSpPr>
            <a:spLocks noGrp="1" noChangeArrowheads="1"/>
          </p:cNvSpPr>
          <p:nvPr>
            <p:ph idx="1"/>
          </p:nvPr>
        </p:nvSpPr>
        <p:spPr>
          <a:xfrm>
            <a:off x="301625" y="1143000"/>
            <a:ext cx="8686800" cy="1747838"/>
          </a:xfrm>
          <a:noFill/>
        </p:spPr>
        <p:txBody>
          <a:bodyPr/>
          <a:lstStyle/>
          <a:p>
            <a:r>
              <a:rPr lang="en-US" sz="2400" dirty="0"/>
              <a:t>Use Measurement and Automation Explorer (MAX) to:</a:t>
            </a:r>
          </a:p>
          <a:p>
            <a:pPr lvl="1"/>
            <a:r>
              <a:rPr lang="en-US" sz="2000" dirty="0"/>
              <a:t>Configure and test your Simulated Data Acquisition (DAQ) device</a:t>
            </a:r>
          </a:p>
        </p:txBody>
      </p:sp>
      <p:sp>
        <p:nvSpPr>
          <p:cNvPr id="786436" name="AutoShape 4"/>
          <p:cNvSpPr>
            <a:spLocks noChangeArrowheads="1"/>
          </p:cNvSpPr>
          <p:nvPr/>
        </p:nvSpPr>
        <p:spPr bwMode="auto">
          <a:xfrm>
            <a:off x="7353300" y="1181100"/>
            <a:ext cx="1306512"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B</a:t>
            </a:r>
          </a:p>
        </p:txBody>
      </p:sp>
      <p:pic>
        <p:nvPicPr>
          <p:cNvPr id="786438" name="Picture 6" descr="MAX w simulated 6220"/>
          <p:cNvPicPr>
            <a:picLocks noChangeAspect="1" noChangeArrowheads="1"/>
          </p:cNvPicPr>
          <p:nvPr/>
        </p:nvPicPr>
        <p:blipFill>
          <a:blip r:embed="rId3"/>
          <a:stretch>
            <a:fillRect/>
          </a:stretch>
        </p:blipFill>
        <p:spPr bwMode="auto">
          <a:xfrm>
            <a:off x="1652588" y="2543753"/>
            <a:ext cx="5878512" cy="285793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482" name="Rectangle 2"/>
          <p:cNvSpPr>
            <a:spLocks noGrp="1" noChangeArrowheads="1"/>
          </p:cNvSpPr>
          <p:nvPr>
            <p:ph type="title"/>
          </p:nvPr>
        </p:nvSpPr>
        <p:spPr>
          <a:xfrm>
            <a:off x="381000" y="152400"/>
            <a:ext cx="8534400" cy="1625600"/>
          </a:xfrm>
        </p:spPr>
        <p:txBody>
          <a:bodyPr/>
          <a:lstStyle/>
          <a:p>
            <a:r>
              <a:rPr lang="en-US" sz="3200" b="1" dirty="0"/>
              <a:t>Do Not Delete</a:t>
            </a:r>
            <a:br>
              <a:rPr lang="en-US" sz="3200" b="1" dirty="0"/>
            </a:br>
            <a:r>
              <a:rPr lang="en-US" sz="3200" b="1" dirty="0"/>
              <a:t>Exercise Instructions</a:t>
            </a:r>
          </a:p>
        </p:txBody>
      </p:sp>
      <p:sp>
        <p:nvSpPr>
          <p:cNvPr id="788483" name="Rectangle 3"/>
          <p:cNvSpPr>
            <a:spLocks noGrp="1" noChangeArrowheads="1"/>
          </p:cNvSpPr>
          <p:nvPr>
            <p:ph idx="1"/>
          </p:nvPr>
        </p:nvSpPr>
        <p:spPr/>
        <p:txBody>
          <a:bodyPr/>
          <a:lstStyle/>
          <a:p>
            <a:endParaRPr 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a:xfrm>
            <a:off x="304800" y="382588"/>
            <a:ext cx="7772400" cy="722312"/>
          </a:xfrm>
          <a:noFill/>
        </p:spPr>
        <p:txBody>
          <a:bodyPr/>
          <a:lstStyle/>
          <a:p>
            <a:r>
              <a:rPr lang="en-US" b="1" dirty="0"/>
              <a:t>Exercise 1 – Setting Up Your Device</a:t>
            </a:r>
          </a:p>
        </p:txBody>
      </p:sp>
      <p:sp>
        <p:nvSpPr>
          <p:cNvPr id="790531" name="Rectangle 3"/>
          <p:cNvSpPr>
            <a:spLocks noGrp="1" noChangeArrowheads="1"/>
          </p:cNvSpPr>
          <p:nvPr>
            <p:ph idx="1"/>
          </p:nvPr>
        </p:nvSpPr>
        <p:spPr>
          <a:xfrm>
            <a:off x="266700" y="1257300"/>
            <a:ext cx="8686800" cy="1638300"/>
          </a:xfrm>
          <a:noFill/>
        </p:spPr>
        <p:txBody>
          <a:bodyPr/>
          <a:lstStyle/>
          <a:p>
            <a:r>
              <a:rPr lang="en-US" sz="2400" dirty="0"/>
              <a:t>Use Windows to:</a:t>
            </a:r>
          </a:p>
          <a:p>
            <a:pPr lvl="1"/>
            <a:r>
              <a:rPr lang="en-US" sz="2000" dirty="0"/>
              <a:t>Verify your Sound Card</a:t>
            </a:r>
          </a:p>
        </p:txBody>
      </p:sp>
      <p:sp>
        <p:nvSpPr>
          <p:cNvPr id="790532" name="AutoShape 4"/>
          <p:cNvSpPr>
            <a:spLocks noChangeArrowheads="1"/>
          </p:cNvSpPr>
          <p:nvPr/>
        </p:nvSpPr>
        <p:spPr bwMode="auto">
          <a:xfrm>
            <a:off x="7720013" y="681038"/>
            <a:ext cx="1306512"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a:effectLst>
                  <a:outerShdw blurRad="38100" dist="38100" dir="2700000" algn="tl">
                    <a:srgbClr val="C0C0C0"/>
                  </a:outerShdw>
                </a:effectLst>
                <a:latin typeface="Times New Roman" pitchFamily="18" charset="0"/>
              </a:rPr>
              <a:t>Track C</a:t>
            </a:r>
          </a:p>
        </p:txBody>
      </p:sp>
      <p:pic>
        <p:nvPicPr>
          <p:cNvPr id="790537" name="Picture 9" descr="Sound Recorder"/>
          <p:cNvPicPr>
            <a:picLocks noChangeAspect="1" noChangeArrowheads="1"/>
          </p:cNvPicPr>
          <p:nvPr/>
        </p:nvPicPr>
        <p:blipFill>
          <a:blip r:embed="rId4"/>
          <a:srcRect/>
          <a:stretch>
            <a:fillRect/>
          </a:stretch>
        </p:blipFill>
        <p:spPr bwMode="auto">
          <a:xfrm>
            <a:off x="885825" y="2506663"/>
            <a:ext cx="4378325" cy="2520950"/>
          </a:xfrm>
          <a:prstGeom prst="rect">
            <a:avLst/>
          </a:prstGeom>
          <a:noFill/>
        </p:spPr>
      </p:pic>
      <p:graphicFrame>
        <p:nvGraphicFramePr>
          <p:cNvPr id="790538" name="Object 10"/>
          <p:cNvGraphicFramePr>
            <a:graphicFrameLocks noChangeAspect="1"/>
          </p:cNvGraphicFramePr>
          <p:nvPr/>
        </p:nvGraphicFramePr>
        <p:xfrm>
          <a:off x="6030913" y="1355725"/>
          <a:ext cx="2065337" cy="4300538"/>
        </p:xfrm>
        <a:graphic>
          <a:graphicData uri="http://schemas.openxmlformats.org/presentationml/2006/ole">
            <p:oleObj spid="_x0000_s790538" name="Bitmap Image" r:id="rId5" imgW="1038370" imgH="2161905" progId="PBrush">
              <p:embed/>
            </p:oleObj>
          </a:graphicData>
        </a:graphic>
      </p:graphicFrame>
      <p:sp>
        <p:nvSpPr>
          <p:cNvPr id="790539" name="Line 11"/>
          <p:cNvSpPr>
            <a:spLocks noChangeShapeType="1"/>
          </p:cNvSpPr>
          <p:nvPr/>
        </p:nvSpPr>
        <p:spPr bwMode="auto">
          <a:xfrm flipV="1">
            <a:off x="5262563" y="5349875"/>
            <a:ext cx="920750" cy="192088"/>
          </a:xfrm>
          <a:prstGeom prst="line">
            <a:avLst/>
          </a:prstGeom>
          <a:noFill/>
          <a:ln w="28575">
            <a:solidFill>
              <a:srgbClr val="FF3300"/>
            </a:solidFill>
            <a:round/>
            <a:headEnd/>
            <a:tailEnd type="triangle" w="lg" len="med"/>
          </a:ln>
          <a:effectLst/>
        </p:spPr>
        <p:txBody>
          <a:bodyPr/>
          <a:lstStyle/>
          <a:p>
            <a:endParaRPr lang="en-US"/>
          </a:p>
        </p:txBody>
      </p:sp>
      <p:sp>
        <p:nvSpPr>
          <p:cNvPr id="790540" name="Rectangle 12"/>
          <p:cNvSpPr>
            <a:spLocks noChangeArrowheads="1"/>
          </p:cNvSpPr>
          <p:nvPr/>
        </p:nvSpPr>
        <p:spPr bwMode="auto">
          <a:xfrm>
            <a:off x="3189288" y="5464175"/>
            <a:ext cx="2919412" cy="576263"/>
          </a:xfrm>
          <a:prstGeom prst="rect">
            <a:avLst/>
          </a:prstGeom>
          <a:noFill/>
          <a:ln w="9525">
            <a:noFill/>
            <a:miter lim="800000"/>
            <a:headEnd/>
            <a:tailEnd/>
          </a:ln>
          <a:effectLst/>
        </p:spPr>
        <p:txBody>
          <a:bodyPr/>
          <a:lstStyle/>
          <a:p>
            <a:pPr marL="342900" indent="-342900" algn="l" eaLnBrk="1" hangingPunct="1">
              <a:spcBef>
                <a:spcPct val="20000"/>
              </a:spcBef>
            </a:pPr>
            <a:r>
              <a:rPr lang="en-US" sz="2300" b="0" dirty="0"/>
              <a:t>Un-Mute Microphone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 name="Picture 13" descr="LabVIEW ScreenShot Page 17.jpg"/>
          <p:cNvPicPr>
            <a:picLocks noChangeAspect="1"/>
          </p:cNvPicPr>
          <p:nvPr/>
        </p:nvPicPr>
        <p:blipFill>
          <a:blip r:embed="rId3"/>
          <a:stretch>
            <a:fillRect/>
          </a:stretch>
        </p:blipFill>
        <p:spPr>
          <a:xfrm>
            <a:off x="4114800" y="2019300"/>
            <a:ext cx="4147589" cy="3575304"/>
          </a:xfrm>
          <a:prstGeom prst="rect">
            <a:avLst/>
          </a:prstGeom>
        </p:spPr>
      </p:pic>
      <p:sp>
        <p:nvSpPr>
          <p:cNvPr id="18457" name="Rectangle 25"/>
          <p:cNvSpPr>
            <a:spLocks noChangeArrowheads="1"/>
          </p:cNvSpPr>
          <p:nvPr/>
        </p:nvSpPr>
        <p:spPr bwMode="auto">
          <a:xfrm>
            <a:off x="304800" y="877888"/>
            <a:ext cx="8342312" cy="477837"/>
          </a:xfrm>
          <a:prstGeom prst="rect">
            <a:avLst/>
          </a:prstGeom>
          <a:noFill/>
          <a:ln w="9525">
            <a:noFill/>
            <a:miter lim="800000"/>
            <a:headEnd/>
            <a:tailEnd/>
          </a:ln>
          <a:effectLst/>
        </p:spPr>
        <p:txBody>
          <a:bodyPr wrap="square" lIns="63398" tIns="25359" rIns="63398" bIns="25359">
            <a:spAutoFit/>
          </a:bodyPr>
          <a:lstStyle/>
          <a:p>
            <a:pPr marL="228600" indent="-228600" algn="l" eaLnBrk="1" hangingPunct="1"/>
            <a:r>
              <a:rPr lang="en-US" sz="2800" dirty="0" err="1"/>
              <a:t>Start»All</a:t>
            </a:r>
            <a:r>
              <a:rPr lang="en-US" sz="2800" dirty="0"/>
              <a:t> </a:t>
            </a:r>
            <a:r>
              <a:rPr lang="en-US" sz="2800" dirty="0" err="1"/>
              <a:t>Programs»National</a:t>
            </a:r>
            <a:r>
              <a:rPr lang="en-US" sz="2800" dirty="0"/>
              <a:t> Instruments </a:t>
            </a:r>
            <a:r>
              <a:rPr lang="en-US" sz="2800" dirty="0" err="1"/>
              <a:t>LabVIEW</a:t>
            </a:r>
            <a:r>
              <a:rPr lang="en-US" sz="2800" dirty="0"/>
              <a:t> </a:t>
            </a:r>
            <a:r>
              <a:rPr lang="en-US" sz="2800" dirty="0" smtClean="0"/>
              <a:t>8.6</a:t>
            </a:r>
            <a:endParaRPr lang="en-US" dirty="0"/>
          </a:p>
        </p:txBody>
      </p:sp>
      <p:sp>
        <p:nvSpPr>
          <p:cNvPr id="18458" name="Rectangle 26"/>
          <p:cNvSpPr>
            <a:spLocks noChangeArrowheads="1"/>
          </p:cNvSpPr>
          <p:nvPr/>
        </p:nvSpPr>
        <p:spPr bwMode="auto">
          <a:xfrm>
            <a:off x="539750" y="2162175"/>
            <a:ext cx="2341563" cy="477838"/>
          </a:xfrm>
          <a:prstGeom prst="rect">
            <a:avLst/>
          </a:prstGeom>
          <a:noFill/>
          <a:ln w="9525">
            <a:noFill/>
            <a:miter lim="800000"/>
            <a:headEnd/>
            <a:tailEnd/>
          </a:ln>
          <a:effectLst/>
        </p:spPr>
        <p:txBody>
          <a:bodyPr lIns="63398" tIns="25359" rIns="63398" bIns="25359">
            <a:spAutoFit/>
          </a:bodyPr>
          <a:lstStyle/>
          <a:p>
            <a:pPr marL="228600" indent="-228600" algn="l" eaLnBrk="1" hangingPunct="1"/>
            <a:r>
              <a:rPr lang="en-US" sz="2800" dirty="0"/>
              <a:t>Startup Screen:</a:t>
            </a:r>
            <a:endParaRPr lang="en-US" dirty="0"/>
          </a:p>
        </p:txBody>
      </p:sp>
      <p:sp>
        <p:nvSpPr>
          <p:cNvPr id="18459" name="Rectangle 27"/>
          <p:cNvSpPr>
            <a:spLocks noChangeArrowheads="1"/>
          </p:cNvSpPr>
          <p:nvPr/>
        </p:nvSpPr>
        <p:spPr bwMode="auto">
          <a:xfrm>
            <a:off x="571500" y="2968625"/>
            <a:ext cx="2425700" cy="3190534"/>
          </a:xfrm>
          <a:prstGeom prst="rect">
            <a:avLst/>
          </a:prstGeom>
          <a:noFill/>
          <a:ln w="9525">
            <a:noFill/>
            <a:miter lim="800000"/>
            <a:headEnd/>
            <a:tailEnd/>
          </a:ln>
          <a:effectLst/>
        </p:spPr>
        <p:txBody>
          <a:bodyPr wrap="square" lIns="63398" tIns="25359" rIns="63398" bIns="25359">
            <a:spAutoFit/>
          </a:bodyPr>
          <a:lstStyle/>
          <a:p>
            <a:pPr marL="228600" indent="-228600" algn="l" eaLnBrk="1" hangingPunct="1"/>
            <a:r>
              <a:rPr lang="en-US" sz="2000" dirty="0"/>
              <a:t>Start from a </a:t>
            </a:r>
            <a:r>
              <a:rPr lang="en-US" sz="2000" dirty="0" smtClean="0"/>
              <a:t>blank </a:t>
            </a:r>
            <a:r>
              <a:rPr lang="en-US" sz="2000" dirty="0"/>
              <a:t>VI:</a:t>
            </a:r>
            <a:endParaRPr lang="en-US" dirty="0"/>
          </a:p>
          <a:p>
            <a:pPr marL="228600" indent="-228600" algn="l" eaLnBrk="1" hangingPunct="1"/>
            <a:r>
              <a:rPr lang="en-US" sz="2800" dirty="0" err="1"/>
              <a:t>New»Blank</a:t>
            </a:r>
            <a:r>
              <a:rPr lang="en-US" sz="2800" dirty="0"/>
              <a:t> VI</a:t>
            </a:r>
          </a:p>
          <a:p>
            <a:pPr marL="228600" indent="-228600" eaLnBrk="1" hangingPunct="1"/>
            <a:endParaRPr lang="en-US" sz="2800" dirty="0"/>
          </a:p>
          <a:p>
            <a:pPr marL="228600" indent="-228600" eaLnBrk="1" hangingPunct="1"/>
            <a:endParaRPr lang="en-US" sz="2800" dirty="0"/>
          </a:p>
          <a:p>
            <a:pPr marL="228600" indent="-228600" algn="l" eaLnBrk="1" hangingPunct="1"/>
            <a:r>
              <a:rPr lang="en-US" sz="2000" dirty="0"/>
              <a:t>Start from an </a:t>
            </a:r>
            <a:r>
              <a:rPr lang="en-US" sz="2000" dirty="0" smtClean="0"/>
              <a:t>example</a:t>
            </a:r>
            <a:r>
              <a:rPr lang="en-US" sz="2000" dirty="0"/>
              <a:t>:</a:t>
            </a:r>
          </a:p>
          <a:p>
            <a:pPr marL="228600" indent="-228600" algn="l" eaLnBrk="1" hangingPunct="1"/>
            <a:r>
              <a:rPr lang="en-US" sz="2800" dirty="0" err="1"/>
              <a:t>Examples»Find</a:t>
            </a:r>
            <a:r>
              <a:rPr lang="en-US" sz="2800" dirty="0"/>
              <a:t> Examples…</a:t>
            </a:r>
          </a:p>
          <a:p>
            <a:pPr marL="228600" indent="-228600" algn="l" eaLnBrk="1" hangingPunct="1"/>
            <a:endParaRPr lang="en-US" dirty="0"/>
          </a:p>
        </p:txBody>
      </p:sp>
      <p:sp>
        <p:nvSpPr>
          <p:cNvPr id="18462" name="Rectangle 30"/>
          <p:cNvSpPr>
            <a:spLocks noChangeArrowheads="1"/>
          </p:cNvSpPr>
          <p:nvPr/>
        </p:nvSpPr>
        <p:spPr bwMode="auto">
          <a:xfrm>
            <a:off x="2228850" y="1431925"/>
            <a:ext cx="323850" cy="457200"/>
          </a:xfrm>
          <a:prstGeom prst="rect">
            <a:avLst/>
          </a:prstGeom>
          <a:noFill/>
          <a:ln w="12700" algn="ctr">
            <a:noFill/>
            <a:miter lim="800000"/>
            <a:headEnd/>
            <a:tailEnd/>
          </a:ln>
          <a:effectLst/>
        </p:spPr>
        <p:txBody>
          <a:bodyPr wrap="none">
            <a:spAutoFit/>
          </a:bodyPr>
          <a:lstStyle/>
          <a:p>
            <a:r>
              <a:rPr lang="en-US"/>
              <a:t>»</a:t>
            </a:r>
          </a:p>
        </p:txBody>
      </p:sp>
      <p:sp>
        <p:nvSpPr>
          <p:cNvPr id="18463" name="Rectangle 31"/>
          <p:cNvSpPr>
            <a:spLocks noChangeArrowheads="1"/>
          </p:cNvSpPr>
          <p:nvPr/>
        </p:nvSpPr>
        <p:spPr bwMode="auto">
          <a:xfrm>
            <a:off x="1320800" y="3889375"/>
            <a:ext cx="406400" cy="457200"/>
          </a:xfrm>
          <a:prstGeom prst="rect">
            <a:avLst/>
          </a:prstGeom>
          <a:noFill/>
          <a:ln w="12700" algn="ctr">
            <a:noFill/>
            <a:miter lim="800000"/>
            <a:headEnd/>
            <a:tailEnd/>
          </a:ln>
          <a:effectLst/>
        </p:spPr>
        <p:txBody>
          <a:bodyPr wrap="none">
            <a:spAutoFit/>
          </a:bodyPr>
          <a:lstStyle/>
          <a:p>
            <a:pPr algn="l"/>
            <a:r>
              <a:rPr lang="en-US" b="0" dirty="0"/>
              <a:t>or</a:t>
            </a:r>
          </a:p>
        </p:txBody>
      </p:sp>
      <p:sp>
        <p:nvSpPr>
          <p:cNvPr id="18465" name="Line 33"/>
          <p:cNvSpPr>
            <a:spLocks noChangeShapeType="1"/>
          </p:cNvSpPr>
          <p:nvPr/>
        </p:nvSpPr>
        <p:spPr bwMode="auto">
          <a:xfrm>
            <a:off x="2921000" y="5118100"/>
            <a:ext cx="3379788" cy="192088"/>
          </a:xfrm>
          <a:prstGeom prst="line">
            <a:avLst/>
          </a:prstGeom>
          <a:noFill/>
          <a:ln w="28575">
            <a:solidFill>
              <a:srgbClr val="FF3300"/>
            </a:solidFill>
            <a:round/>
            <a:headEnd/>
            <a:tailEnd type="triangle" w="lg" len="med"/>
          </a:ln>
          <a:effectLst/>
        </p:spPr>
        <p:txBody>
          <a:bodyPr/>
          <a:lstStyle/>
          <a:p>
            <a:endParaRPr lang="en-US"/>
          </a:p>
        </p:txBody>
      </p:sp>
      <p:sp>
        <p:nvSpPr>
          <p:cNvPr id="18467" name="Rectangle 35"/>
          <p:cNvSpPr>
            <a:spLocks noChangeArrowheads="1"/>
          </p:cNvSpPr>
          <p:nvPr/>
        </p:nvSpPr>
        <p:spPr bwMode="auto">
          <a:xfrm>
            <a:off x="228600" y="114300"/>
            <a:ext cx="8915400" cy="914400"/>
          </a:xfrm>
          <a:prstGeom prst="rect">
            <a:avLst/>
          </a:prstGeom>
          <a:noFill/>
          <a:ln w="9525">
            <a:noFill/>
            <a:miter lim="800000"/>
            <a:headEnd/>
            <a:tailEnd/>
          </a:ln>
          <a:effectLst/>
        </p:spPr>
        <p:txBody>
          <a:bodyPr anchor="ctr"/>
          <a:lstStyle/>
          <a:p>
            <a:pPr algn="l" eaLnBrk="1" hangingPunct="1"/>
            <a:r>
              <a:rPr lang="en-US" sz="4000" dirty="0">
                <a:solidFill>
                  <a:srgbClr val="006699"/>
                </a:solidFill>
              </a:rPr>
              <a:t>Open and Run </a:t>
            </a:r>
            <a:r>
              <a:rPr lang="en-US" sz="4000" dirty="0" err="1">
                <a:solidFill>
                  <a:srgbClr val="006699"/>
                </a:solidFill>
              </a:rPr>
              <a:t>LabVIEW</a:t>
            </a:r>
            <a:endParaRPr lang="en-US" sz="4000" dirty="0">
              <a:solidFill>
                <a:srgbClr val="006699"/>
              </a:solidFill>
            </a:endParaRPr>
          </a:p>
        </p:txBody>
      </p:sp>
      <p:pic>
        <p:nvPicPr>
          <p:cNvPr id="18468" name="Picture 36" descr="start"/>
          <p:cNvPicPr>
            <a:picLocks noChangeAspect="1" noChangeArrowheads="1"/>
          </p:cNvPicPr>
          <p:nvPr/>
        </p:nvPicPr>
        <p:blipFill>
          <a:blip r:embed="rId4"/>
          <a:stretch>
            <a:fillRect/>
          </a:stretch>
        </p:blipFill>
        <p:spPr bwMode="auto">
          <a:xfrm>
            <a:off x="755570" y="1470025"/>
            <a:ext cx="1333660" cy="430213"/>
          </a:xfrm>
          <a:prstGeom prst="rect">
            <a:avLst/>
          </a:prstGeom>
          <a:noFill/>
        </p:spPr>
      </p:pic>
      <p:pic>
        <p:nvPicPr>
          <p:cNvPr id="18469" name="Picture 37"/>
          <p:cNvPicPr>
            <a:picLocks noChangeAspect="1" noChangeArrowheads="1"/>
          </p:cNvPicPr>
          <p:nvPr/>
        </p:nvPicPr>
        <p:blipFill>
          <a:blip r:embed="rId5"/>
          <a:stretch>
            <a:fillRect/>
          </a:stretch>
        </p:blipFill>
        <p:spPr bwMode="auto">
          <a:xfrm>
            <a:off x="2690813" y="1434159"/>
            <a:ext cx="4378325" cy="440032"/>
          </a:xfrm>
          <a:prstGeom prst="rect">
            <a:avLst/>
          </a:prstGeom>
          <a:noFill/>
          <a:ln w="12700" algn="ctr">
            <a:noFill/>
            <a:miter lim="800000"/>
            <a:headEnd/>
            <a:tailEnd/>
          </a:ln>
          <a:effectLst/>
        </p:spPr>
      </p:pic>
      <p:sp>
        <p:nvSpPr>
          <p:cNvPr id="18460" name="Line 28"/>
          <p:cNvSpPr>
            <a:spLocks noChangeShapeType="1"/>
          </p:cNvSpPr>
          <p:nvPr/>
        </p:nvSpPr>
        <p:spPr bwMode="auto">
          <a:xfrm flipV="1">
            <a:off x="2690813" y="3160713"/>
            <a:ext cx="1535112" cy="344487"/>
          </a:xfrm>
          <a:prstGeom prst="line">
            <a:avLst/>
          </a:prstGeom>
          <a:noFill/>
          <a:ln w="28575">
            <a:solidFill>
              <a:srgbClr val="FF3300"/>
            </a:solidFill>
            <a:round/>
            <a:headEnd/>
            <a:tailEnd type="triangle" w="lg" len="med"/>
          </a:ln>
          <a:effectLst/>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9839" name="Rectangle 15"/>
          <p:cNvSpPr>
            <a:spLocks noChangeArrowheads="1"/>
          </p:cNvSpPr>
          <p:nvPr/>
        </p:nvSpPr>
        <p:spPr bwMode="auto">
          <a:xfrm>
            <a:off x="304800" y="1009650"/>
            <a:ext cx="4546600" cy="4421640"/>
          </a:xfrm>
          <a:prstGeom prst="rect">
            <a:avLst/>
          </a:prstGeom>
          <a:noFill/>
          <a:ln w="9525">
            <a:noFill/>
            <a:miter lim="800000"/>
            <a:headEnd/>
            <a:tailEnd/>
          </a:ln>
          <a:effectLst/>
        </p:spPr>
        <p:txBody>
          <a:bodyPr lIns="63398" tIns="25359" rIns="63398" bIns="25359">
            <a:spAutoFit/>
          </a:bodyPr>
          <a:lstStyle/>
          <a:p>
            <a:pPr marL="228600" indent="-228600" algn="l" eaLnBrk="1" hangingPunct="1"/>
            <a:r>
              <a:rPr lang="en-US" sz="2800" b="0" dirty="0"/>
              <a:t>Each VI has</a:t>
            </a:r>
            <a:r>
              <a:rPr lang="en-US" sz="2800" b="0" dirty="0">
                <a:solidFill>
                  <a:srgbClr val="FF0000"/>
                </a:solidFill>
              </a:rPr>
              <a:t> </a:t>
            </a:r>
            <a:r>
              <a:rPr lang="en-US" sz="2800" b="0" dirty="0"/>
              <a:t>2 </a:t>
            </a:r>
            <a:r>
              <a:rPr lang="en-US" sz="2800" b="0" dirty="0" smtClean="0"/>
              <a:t>windows</a:t>
            </a:r>
            <a:endParaRPr lang="en-US" sz="2800" b="0" dirty="0">
              <a:solidFill>
                <a:srgbClr val="FF0000"/>
              </a:solidFill>
            </a:endParaRPr>
          </a:p>
          <a:p>
            <a:pPr marL="228600" indent="-228600" algn="l" eaLnBrk="1" hangingPunct="1"/>
            <a:endParaRPr lang="en-US" sz="1400" u="sng" dirty="0">
              <a:solidFill>
                <a:srgbClr val="FF0000"/>
              </a:solidFill>
              <a:effectLst>
                <a:outerShdw blurRad="38100" dist="38100" dir="2700000" algn="tl">
                  <a:srgbClr val="C0C0C0"/>
                </a:outerShdw>
              </a:effectLst>
            </a:endParaRPr>
          </a:p>
          <a:p>
            <a:pPr marL="228600" indent="-228600" algn="l" eaLnBrk="1" hangingPunct="1"/>
            <a:r>
              <a:rPr lang="en-US" sz="2800" dirty="0"/>
              <a:t>Front Panel</a:t>
            </a:r>
          </a:p>
          <a:p>
            <a:pPr marL="228600" indent="-228600" algn="l" eaLnBrk="1" hangingPunct="1">
              <a:buFontTx/>
              <a:buChar char="•"/>
            </a:pPr>
            <a:r>
              <a:rPr lang="en-US" sz="2800" b="0" dirty="0"/>
              <a:t>User </a:t>
            </a:r>
            <a:r>
              <a:rPr lang="en-US" sz="2800" b="0" dirty="0" smtClean="0"/>
              <a:t>interface </a:t>
            </a:r>
            <a:r>
              <a:rPr lang="en-US" sz="2800" b="0" dirty="0"/>
              <a:t>(UI)</a:t>
            </a:r>
          </a:p>
          <a:p>
            <a:pPr marL="514350" lvl="1" indent="-285750" algn="l" eaLnBrk="1" hangingPunct="1">
              <a:buFont typeface="Arial Narrow" pitchFamily="34" charset="0"/>
              <a:buChar char="–"/>
            </a:pPr>
            <a:r>
              <a:rPr lang="en-US" b="0" dirty="0"/>
              <a:t>Controls = </a:t>
            </a:r>
            <a:r>
              <a:rPr lang="en-US" b="0" dirty="0" smtClean="0"/>
              <a:t>inputs</a:t>
            </a:r>
            <a:endParaRPr lang="en-US" b="0" dirty="0"/>
          </a:p>
          <a:p>
            <a:pPr marL="514350" lvl="1" indent="-285750" algn="l" eaLnBrk="1" hangingPunct="1">
              <a:buFont typeface="Arial Narrow" pitchFamily="34" charset="0"/>
              <a:buChar char="–"/>
            </a:pPr>
            <a:r>
              <a:rPr lang="en-US" b="0" dirty="0"/>
              <a:t>Indicators = </a:t>
            </a:r>
            <a:r>
              <a:rPr lang="en-US" b="0" dirty="0" smtClean="0"/>
              <a:t>outputs</a:t>
            </a:r>
            <a:endParaRPr lang="en-US" b="0" dirty="0"/>
          </a:p>
          <a:p>
            <a:pPr marL="571500" lvl="1" indent="-228600" algn="l" eaLnBrk="1" hangingPunct="1"/>
            <a:endParaRPr lang="en-US" sz="1000" b="0" dirty="0"/>
          </a:p>
          <a:p>
            <a:pPr marL="228600" indent="-228600" algn="l" eaLnBrk="1" hangingPunct="1"/>
            <a:r>
              <a:rPr lang="en-US" sz="2800" dirty="0"/>
              <a:t>Block Diagram</a:t>
            </a:r>
          </a:p>
          <a:p>
            <a:pPr marL="228600" indent="-228600" algn="l" eaLnBrk="1" hangingPunct="1">
              <a:buFontTx/>
              <a:buChar char="•"/>
            </a:pPr>
            <a:r>
              <a:rPr lang="en-US" sz="2800" b="0" dirty="0"/>
              <a:t>Graphical </a:t>
            </a:r>
            <a:r>
              <a:rPr lang="en-US" sz="2800" b="0" dirty="0" smtClean="0"/>
              <a:t>code</a:t>
            </a:r>
            <a:endParaRPr lang="en-US" sz="2800" b="0" dirty="0"/>
          </a:p>
          <a:p>
            <a:pPr marL="514350" lvl="1" indent="-285750" algn="l" eaLnBrk="1" hangingPunct="1">
              <a:buFont typeface="Arial Narrow" pitchFamily="34" charset="0"/>
              <a:buChar char="–"/>
            </a:pPr>
            <a:r>
              <a:rPr lang="en-US" b="0" dirty="0"/>
              <a:t>Data travels on wires from controls through functions to indicators</a:t>
            </a:r>
          </a:p>
          <a:p>
            <a:pPr marL="514350" lvl="1" indent="-285750" algn="l" eaLnBrk="1" hangingPunct="1">
              <a:buFont typeface="Arial Narrow" pitchFamily="34" charset="0"/>
              <a:buChar char="–"/>
            </a:pPr>
            <a:r>
              <a:rPr lang="en-US" b="0" dirty="0"/>
              <a:t>Blocks execute by </a:t>
            </a:r>
            <a:r>
              <a:rPr lang="en-US" b="0" dirty="0" smtClean="0"/>
              <a:t>data flow</a:t>
            </a:r>
            <a:endParaRPr lang="en-US" b="0" dirty="0"/>
          </a:p>
        </p:txBody>
      </p:sp>
      <p:sp>
        <p:nvSpPr>
          <p:cNvPr id="589840" name="Rectangle 16"/>
          <p:cNvSpPr>
            <a:spLocks noChangeArrowheads="1"/>
          </p:cNvSpPr>
          <p:nvPr/>
        </p:nvSpPr>
        <p:spPr bwMode="auto">
          <a:xfrm>
            <a:off x="304800" y="125413"/>
            <a:ext cx="8839200" cy="914400"/>
          </a:xfrm>
          <a:prstGeom prst="rect">
            <a:avLst/>
          </a:prstGeom>
          <a:noFill/>
          <a:ln w="9525">
            <a:noFill/>
            <a:miter lim="800000"/>
            <a:headEnd/>
            <a:tailEnd/>
          </a:ln>
          <a:effectLst/>
        </p:spPr>
        <p:txBody>
          <a:bodyPr anchor="ctr"/>
          <a:lstStyle/>
          <a:p>
            <a:pPr algn="l" eaLnBrk="1" hangingPunct="1"/>
            <a:r>
              <a:rPr lang="en-US" sz="3100" dirty="0" err="1">
                <a:solidFill>
                  <a:srgbClr val="006699"/>
                </a:solidFill>
              </a:rPr>
              <a:t>LabVIEW</a:t>
            </a:r>
            <a:r>
              <a:rPr lang="en-US" sz="3100" dirty="0">
                <a:solidFill>
                  <a:srgbClr val="006699"/>
                </a:solidFill>
              </a:rPr>
              <a:t> Programs Are Called Virtual Instruments (VIs)</a:t>
            </a:r>
          </a:p>
        </p:txBody>
      </p:sp>
      <p:pic>
        <p:nvPicPr>
          <p:cNvPr id="589843" name="Picture 19"/>
          <p:cNvPicPr>
            <a:picLocks noChangeAspect="1" noChangeArrowheads="1"/>
          </p:cNvPicPr>
          <p:nvPr/>
        </p:nvPicPr>
        <p:blipFill>
          <a:blip r:embed="rId3"/>
          <a:srcRect/>
          <a:stretch>
            <a:fillRect/>
          </a:stretch>
        </p:blipFill>
        <p:spPr bwMode="auto">
          <a:xfrm>
            <a:off x="3770313" y="1009650"/>
            <a:ext cx="3028950" cy="2324100"/>
          </a:xfrm>
          <a:prstGeom prst="rect">
            <a:avLst/>
          </a:prstGeom>
          <a:noFill/>
          <a:ln w="12700" algn="ctr">
            <a:noFill/>
            <a:miter lim="800000"/>
            <a:headEnd/>
            <a:tailEnd/>
          </a:ln>
          <a:effectLst/>
        </p:spPr>
      </p:pic>
      <p:pic>
        <p:nvPicPr>
          <p:cNvPr id="589844" name="Picture 20"/>
          <p:cNvPicPr>
            <a:picLocks noChangeAspect="1" noChangeArrowheads="1"/>
          </p:cNvPicPr>
          <p:nvPr/>
        </p:nvPicPr>
        <p:blipFill>
          <a:blip r:embed="rId4"/>
          <a:srcRect/>
          <a:stretch>
            <a:fillRect/>
          </a:stretch>
        </p:blipFill>
        <p:spPr bwMode="auto">
          <a:xfrm>
            <a:off x="5186363" y="3467100"/>
            <a:ext cx="3725862" cy="2393950"/>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2575" name="Picture 47" descr="express controls palette LV 8"/>
          <p:cNvPicPr>
            <a:picLocks noChangeAspect="1" noChangeArrowheads="1"/>
          </p:cNvPicPr>
          <p:nvPr/>
        </p:nvPicPr>
        <p:blipFill>
          <a:blip r:embed="rId3"/>
          <a:stretch>
            <a:fillRect/>
          </a:stretch>
        </p:blipFill>
        <p:spPr bwMode="auto">
          <a:xfrm>
            <a:off x="5105400" y="838200"/>
            <a:ext cx="2554489" cy="3711575"/>
          </a:xfrm>
          <a:prstGeom prst="rect">
            <a:avLst/>
          </a:prstGeom>
          <a:noFill/>
        </p:spPr>
      </p:pic>
      <p:pic>
        <p:nvPicPr>
          <p:cNvPr id="22576" name="Picture 48" descr="slide ex FP LV 8"/>
          <p:cNvPicPr>
            <a:picLocks noChangeAspect="1" noChangeArrowheads="1"/>
          </p:cNvPicPr>
          <p:nvPr/>
        </p:nvPicPr>
        <p:blipFill>
          <a:blip r:embed="rId4"/>
          <a:srcRect/>
          <a:stretch>
            <a:fillRect/>
          </a:stretch>
        </p:blipFill>
        <p:spPr bwMode="auto">
          <a:xfrm>
            <a:off x="577850" y="2852738"/>
            <a:ext cx="3609975" cy="2770187"/>
          </a:xfrm>
          <a:prstGeom prst="rect">
            <a:avLst/>
          </a:prstGeom>
          <a:noFill/>
        </p:spPr>
      </p:pic>
      <p:sp>
        <p:nvSpPr>
          <p:cNvPr id="22577" name="Rectangle 49"/>
          <p:cNvSpPr>
            <a:spLocks noGrp="1" noChangeArrowheads="1"/>
          </p:cNvSpPr>
          <p:nvPr>
            <p:ph type="title"/>
          </p:nvPr>
        </p:nvSpPr>
        <p:spPr>
          <a:xfrm>
            <a:off x="419100" y="457200"/>
            <a:ext cx="4610100" cy="1066800"/>
          </a:xfrm>
          <a:noFill/>
          <a:ln/>
        </p:spPr>
        <p:txBody>
          <a:bodyPr/>
          <a:lstStyle/>
          <a:p>
            <a:pPr algn="l"/>
            <a:r>
              <a:rPr lang="en-US" b="1" dirty="0"/>
              <a:t>Controls Palette</a:t>
            </a:r>
            <a:r>
              <a:rPr lang="en-US" sz="3200" b="1" dirty="0"/>
              <a:t/>
            </a:r>
            <a:br>
              <a:rPr lang="en-US" sz="3200" b="1" dirty="0"/>
            </a:br>
            <a:endParaRPr lang="en-US" sz="3200" b="1" dirty="0"/>
          </a:p>
        </p:txBody>
      </p:sp>
      <p:sp>
        <p:nvSpPr>
          <p:cNvPr id="22578" name="Rectangle 50"/>
          <p:cNvSpPr>
            <a:spLocks noChangeArrowheads="1"/>
          </p:cNvSpPr>
          <p:nvPr/>
        </p:nvSpPr>
        <p:spPr bwMode="auto">
          <a:xfrm>
            <a:off x="3314700" y="495300"/>
            <a:ext cx="5607050" cy="312906"/>
          </a:xfrm>
          <a:prstGeom prst="rect">
            <a:avLst/>
          </a:prstGeom>
          <a:noFill/>
          <a:ln w="9525">
            <a:noFill/>
            <a:miter lim="800000"/>
            <a:headEnd/>
            <a:tailEnd/>
          </a:ln>
          <a:effectLst/>
        </p:spPr>
        <p:txBody>
          <a:bodyPr lIns="63500" tIns="25400" rIns="63500" bIns="25400">
            <a:spAutoFit/>
          </a:bodyPr>
          <a:lstStyle/>
          <a:p>
            <a:pPr>
              <a:lnSpc>
                <a:spcPct val="85000"/>
              </a:lnSpc>
            </a:pPr>
            <a:r>
              <a:rPr lang="en-US" sz="2000" b="0" dirty="0"/>
              <a:t>(Place items on the </a:t>
            </a:r>
            <a:r>
              <a:rPr lang="en-US" sz="2000" b="0" dirty="0" smtClean="0"/>
              <a:t>front panel window</a:t>
            </a:r>
            <a:r>
              <a:rPr lang="en-US" sz="2000" b="0" dirty="0"/>
              <a:t>)</a:t>
            </a:r>
          </a:p>
        </p:txBody>
      </p:sp>
      <p:sp>
        <p:nvSpPr>
          <p:cNvPr id="22579" name="Rectangle 51"/>
          <p:cNvSpPr>
            <a:spLocks noChangeArrowheads="1"/>
          </p:cNvSpPr>
          <p:nvPr/>
        </p:nvSpPr>
        <p:spPr bwMode="auto">
          <a:xfrm>
            <a:off x="6705600" y="4991100"/>
            <a:ext cx="1814599" cy="679160"/>
          </a:xfrm>
          <a:prstGeom prst="rect">
            <a:avLst/>
          </a:prstGeom>
          <a:noFill/>
          <a:ln w="9525">
            <a:noFill/>
            <a:miter lim="800000"/>
            <a:headEnd/>
            <a:tailEnd/>
          </a:ln>
          <a:effectLst/>
        </p:spPr>
        <p:txBody>
          <a:bodyPr wrap="none" lIns="63500" tIns="25400" rIns="63500" bIns="25400">
            <a:spAutoFit/>
          </a:bodyPr>
          <a:lstStyle/>
          <a:p>
            <a:pPr>
              <a:lnSpc>
                <a:spcPct val="85000"/>
              </a:lnSpc>
            </a:pPr>
            <a:r>
              <a:rPr lang="en-US" dirty="0"/>
              <a:t>Indicator:</a:t>
            </a:r>
          </a:p>
          <a:p>
            <a:pPr>
              <a:lnSpc>
                <a:spcPct val="85000"/>
              </a:lnSpc>
            </a:pPr>
            <a:r>
              <a:rPr lang="en-US" dirty="0"/>
              <a:t>Numeric Slide</a:t>
            </a:r>
            <a:endParaRPr lang="en-US" sz="2000" dirty="0"/>
          </a:p>
        </p:txBody>
      </p:sp>
      <p:sp>
        <p:nvSpPr>
          <p:cNvPr id="22580" name="Line 52"/>
          <p:cNvSpPr>
            <a:spLocks noChangeShapeType="1"/>
          </p:cNvSpPr>
          <p:nvPr/>
        </p:nvSpPr>
        <p:spPr bwMode="auto">
          <a:xfrm flipH="1" flipV="1">
            <a:off x="6324600" y="2895600"/>
            <a:ext cx="762000" cy="2019300"/>
          </a:xfrm>
          <a:prstGeom prst="line">
            <a:avLst/>
          </a:prstGeom>
          <a:noFill/>
          <a:ln w="38100">
            <a:solidFill>
              <a:schemeClr val="tx1"/>
            </a:solidFill>
            <a:round/>
            <a:headEnd/>
            <a:tailEnd type="triangle" w="med" len="med"/>
          </a:ln>
          <a:effectLst/>
        </p:spPr>
        <p:txBody>
          <a:bodyPr/>
          <a:lstStyle/>
          <a:p>
            <a:endParaRPr lang="en-US"/>
          </a:p>
        </p:txBody>
      </p:sp>
      <p:sp>
        <p:nvSpPr>
          <p:cNvPr id="22581" name="Line 53"/>
          <p:cNvSpPr>
            <a:spLocks noChangeShapeType="1"/>
          </p:cNvSpPr>
          <p:nvPr/>
        </p:nvSpPr>
        <p:spPr bwMode="auto">
          <a:xfrm flipH="1" flipV="1">
            <a:off x="2382838" y="4503738"/>
            <a:ext cx="4703762" cy="411162"/>
          </a:xfrm>
          <a:prstGeom prst="line">
            <a:avLst/>
          </a:prstGeom>
          <a:noFill/>
          <a:ln w="38100">
            <a:solidFill>
              <a:schemeClr val="tx1"/>
            </a:solidFill>
            <a:round/>
            <a:headEnd/>
            <a:tailEnd type="triangle" w="med" len="med"/>
          </a:ln>
          <a:effectLst/>
        </p:spPr>
        <p:txBody>
          <a:bodyPr/>
          <a:lstStyle/>
          <a:p>
            <a:endParaRPr lang="en-US"/>
          </a:p>
        </p:txBody>
      </p:sp>
      <p:sp>
        <p:nvSpPr>
          <p:cNvPr id="22582" name="Rectangle 54"/>
          <p:cNvSpPr>
            <a:spLocks noChangeArrowheads="1"/>
          </p:cNvSpPr>
          <p:nvPr/>
        </p:nvSpPr>
        <p:spPr bwMode="auto">
          <a:xfrm>
            <a:off x="1009650" y="1485900"/>
            <a:ext cx="1139736" cy="679160"/>
          </a:xfrm>
          <a:prstGeom prst="rect">
            <a:avLst/>
          </a:prstGeom>
          <a:noFill/>
          <a:ln w="9525">
            <a:noFill/>
            <a:miter lim="800000"/>
            <a:headEnd/>
            <a:tailEnd/>
          </a:ln>
          <a:effectLst/>
        </p:spPr>
        <p:txBody>
          <a:bodyPr wrap="none" lIns="63500" tIns="25400" rIns="63500" bIns="25400">
            <a:spAutoFit/>
          </a:bodyPr>
          <a:lstStyle/>
          <a:p>
            <a:pPr>
              <a:lnSpc>
                <a:spcPct val="85000"/>
              </a:lnSpc>
            </a:pPr>
            <a:r>
              <a:rPr lang="en-US" dirty="0"/>
              <a:t>Control:</a:t>
            </a:r>
          </a:p>
          <a:p>
            <a:pPr>
              <a:lnSpc>
                <a:spcPct val="85000"/>
              </a:lnSpc>
            </a:pPr>
            <a:r>
              <a:rPr lang="en-US" dirty="0"/>
              <a:t>Numeric</a:t>
            </a:r>
            <a:endParaRPr lang="en-US" sz="2000" dirty="0"/>
          </a:p>
        </p:txBody>
      </p:sp>
      <p:sp>
        <p:nvSpPr>
          <p:cNvPr id="22583" name="Line 55"/>
          <p:cNvSpPr>
            <a:spLocks noChangeShapeType="1"/>
          </p:cNvSpPr>
          <p:nvPr/>
        </p:nvSpPr>
        <p:spPr bwMode="auto">
          <a:xfrm>
            <a:off x="2095500" y="2125981"/>
            <a:ext cx="3276600" cy="45719"/>
          </a:xfrm>
          <a:prstGeom prst="line">
            <a:avLst/>
          </a:prstGeom>
          <a:noFill/>
          <a:ln w="38100">
            <a:solidFill>
              <a:schemeClr val="tx1"/>
            </a:solidFill>
            <a:round/>
            <a:headEnd/>
            <a:tailEnd type="triangle" w="med" len="med"/>
          </a:ln>
          <a:effectLst/>
        </p:spPr>
        <p:txBody>
          <a:bodyPr/>
          <a:lstStyle/>
          <a:p>
            <a:endParaRPr lang="en-US"/>
          </a:p>
        </p:txBody>
      </p:sp>
      <p:sp>
        <p:nvSpPr>
          <p:cNvPr id="22584" name="Line 56"/>
          <p:cNvSpPr>
            <a:spLocks noChangeShapeType="1"/>
          </p:cNvSpPr>
          <p:nvPr/>
        </p:nvSpPr>
        <p:spPr bwMode="auto">
          <a:xfrm flipH="1">
            <a:off x="1371600" y="2133600"/>
            <a:ext cx="723900" cy="1843087"/>
          </a:xfrm>
          <a:prstGeom prst="line">
            <a:avLst/>
          </a:prstGeom>
          <a:noFill/>
          <a:ln w="38100">
            <a:solidFill>
              <a:schemeClr val="tx1"/>
            </a:solidFill>
            <a:round/>
            <a:headEnd/>
            <a:tailEnd type="triangle" w="med" len="med"/>
          </a:ln>
          <a:effectLst/>
        </p:spPr>
        <p:txBody>
          <a:bodyPr/>
          <a:lstStyle/>
          <a:p>
            <a:endParaRPr lang="en-US"/>
          </a:p>
        </p:txBody>
      </p:sp>
      <p:sp>
        <p:nvSpPr>
          <p:cNvPr id="22585" name="Text Box 57"/>
          <p:cNvSpPr txBox="1">
            <a:spLocks noChangeArrowheads="1"/>
          </p:cNvSpPr>
          <p:nvPr/>
        </p:nvSpPr>
        <p:spPr bwMode="auto">
          <a:xfrm>
            <a:off x="7566025" y="1470025"/>
            <a:ext cx="1500188" cy="1187450"/>
          </a:xfrm>
          <a:prstGeom prst="rect">
            <a:avLst/>
          </a:prstGeom>
          <a:noFill/>
          <a:ln w="12700" algn="ctr">
            <a:noFill/>
            <a:miter lim="800000"/>
            <a:headEnd/>
            <a:tailEnd/>
          </a:ln>
          <a:effectLst/>
        </p:spPr>
        <p:txBody>
          <a:bodyPr>
            <a:spAutoFit/>
          </a:bodyPr>
          <a:lstStyle/>
          <a:p>
            <a:pPr>
              <a:spcBef>
                <a:spcPct val="50000"/>
              </a:spcBef>
            </a:pPr>
            <a:r>
              <a:rPr lang="en-US" dirty="0"/>
              <a:t>Customize Palette View</a:t>
            </a:r>
          </a:p>
        </p:txBody>
      </p:sp>
      <p:sp>
        <p:nvSpPr>
          <p:cNvPr id="22586" name="Line 58"/>
          <p:cNvSpPr>
            <a:spLocks noChangeShapeType="1"/>
          </p:cNvSpPr>
          <p:nvPr/>
        </p:nvSpPr>
        <p:spPr bwMode="auto">
          <a:xfrm flipH="1" flipV="1">
            <a:off x="6286499" y="1219199"/>
            <a:ext cx="1357313" cy="442913"/>
          </a:xfrm>
          <a:prstGeom prst="line">
            <a:avLst/>
          </a:prstGeom>
          <a:noFill/>
          <a:ln w="381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114300"/>
            <a:ext cx="7772400" cy="1143000"/>
          </a:xfrm>
        </p:spPr>
        <p:txBody>
          <a:bodyPr/>
          <a:lstStyle/>
          <a:p>
            <a:r>
              <a:rPr lang="en-US" sz="4000" b="1" dirty="0">
                <a:solidFill>
                  <a:srgbClr val="006699"/>
                </a:solidFill>
              </a:rPr>
              <a:t>Course Goals</a:t>
            </a:r>
          </a:p>
        </p:txBody>
      </p:sp>
      <p:sp>
        <p:nvSpPr>
          <p:cNvPr id="9219" name="Rectangle 3"/>
          <p:cNvSpPr>
            <a:spLocks noGrp="1" noChangeArrowheads="1"/>
          </p:cNvSpPr>
          <p:nvPr>
            <p:ph idx="1"/>
          </p:nvPr>
        </p:nvSpPr>
        <p:spPr>
          <a:xfrm>
            <a:off x="381000" y="1028700"/>
            <a:ext cx="8534400" cy="4552950"/>
          </a:xfrm>
        </p:spPr>
        <p:txBody>
          <a:bodyPr/>
          <a:lstStyle/>
          <a:p>
            <a:r>
              <a:rPr lang="en-US" sz="2800" dirty="0">
                <a:latin typeface="Arial Narrow" pitchFamily="34" charset="0"/>
              </a:rPr>
              <a:t>Become comfortable with the </a:t>
            </a:r>
            <a:r>
              <a:rPr lang="en-US" sz="2800" dirty="0" err="1">
                <a:latin typeface="Arial Narrow" pitchFamily="34" charset="0"/>
              </a:rPr>
              <a:t>LabVIEW</a:t>
            </a:r>
            <a:r>
              <a:rPr lang="en-US" sz="2800" dirty="0">
                <a:latin typeface="Arial Narrow" pitchFamily="34" charset="0"/>
              </a:rPr>
              <a:t> environment and data flow execution</a:t>
            </a:r>
          </a:p>
          <a:p>
            <a:r>
              <a:rPr lang="en-US" sz="2800" dirty="0" smtClean="0">
                <a:latin typeface="Arial Narrow" pitchFamily="34" charset="0"/>
              </a:rPr>
              <a:t>Use </a:t>
            </a:r>
            <a:r>
              <a:rPr lang="en-US" sz="2800" dirty="0" err="1">
                <a:latin typeface="Arial Narrow" pitchFamily="34" charset="0"/>
              </a:rPr>
              <a:t>LabVIEW</a:t>
            </a:r>
            <a:r>
              <a:rPr lang="en-US" sz="2800" dirty="0">
                <a:latin typeface="Arial Narrow" pitchFamily="34" charset="0"/>
              </a:rPr>
              <a:t> to solve problems</a:t>
            </a:r>
          </a:p>
          <a:p>
            <a:r>
              <a:rPr lang="en-US" sz="2800" dirty="0" smtClean="0">
                <a:latin typeface="Arial Narrow" pitchFamily="34" charset="0"/>
              </a:rPr>
              <a:t>Learn </a:t>
            </a:r>
            <a:r>
              <a:rPr lang="en-US" sz="2800" dirty="0" err="1" smtClean="0">
                <a:latin typeface="Arial Narrow" pitchFamily="34" charset="0"/>
              </a:rPr>
              <a:t>LabVIEW</a:t>
            </a:r>
            <a:r>
              <a:rPr lang="en-US" sz="2800" dirty="0" smtClean="0">
                <a:latin typeface="Arial Narrow" pitchFamily="34" charset="0"/>
              </a:rPr>
              <a:t> </a:t>
            </a:r>
            <a:r>
              <a:rPr lang="en-US" sz="2800" dirty="0">
                <a:latin typeface="Arial Narrow" pitchFamily="34" charset="0"/>
              </a:rPr>
              <a:t>c</a:t>
            </a:r>
            <a:r>
              <a:rPr lang="en-US" sz="2800" dirty="0" smtClean="0">
                <a:latin typeface="Arial Narrow" pitchFamily="34" charset="0"/>
              </a:rPr>
              <a:t>oncepts</a:t>
            </a:r>
            <a:endParaRPr lang="en-US" sz="2400" dirty="0">
              <a:latin typeface="Arial Narrow" pitchFamily="34" charset="0"/>
            </a:endParaRPr>
          </a:p>
          <a:p>
            <a:pPr lvl="1"/>
            <a:r>
              <a:rPr lang="en-US" sz="2400" dirty="0">
                <a:latin typeface="Arial Narrow" pitchFamily="34" charset="0"/>
              </a:rPr>
              <a:t>Acquiring, saving and loading data</a:t>
            </a:r>
          </a:p>
          <a:p>
            <a:pPr lvl="1"/>
            <a:r>
              <a:rPr lang="en-US" sz="2400" dirty="0" smtClean="0">
                <a:latin typeface="Arial Narrow" pitchFamily="34" charset="0"/>
              </a:rPr>
              <a:t>Finding </a:t>
            </a:r>
            <a:r>
              <a:rPr lang="en-US" sz="2400" dirty="0">
                <a:latin typeface="Arial Narrow" pitchFamily="34" charset="0"/>
              </a:rPr>
              <a:t>and </a:t>
            </a:r>
            <a:r>
              <a:rPr lang="en-US" sz="2400" dirty="0" smtClean="0">
                <a:latin typeface="Arial Narrow" pitchFamily="34" charset="0"/>
              </a:rPr>
              <a:t>using </a:t>
            </a:r>
            <a:r>
              <a:rPr lang="en-US" sz="2400" dirty="0">
                <a:latin typeface="Arial Narrow" pitchFamily="34" charset="0"/>
              </a:rPr>
              <a:t>math and complex analysis functions</a:t>
            </a:r>
          </a:p>
          <a:p>
            <a:pPr lvl="1"/>
            <a:r>
              <a:rPr lang="en-US" sz="2400" dirty="0" smtClean="0">
                <a:latin typeface="Arial Narrow" pitchFamily="34" charset="0"/>
              </a:rPr>
              <a:t>Working </a:t>
            </a:r>
            <a:r>
              <a:rPr lang="en-US" sz="2400" dirty="0">
                <a:latin typeface="Arial Narrow" pitchFamily="34" charset="0"/>
              </a:rPr>
              <a:t>with data types, such as arrays and clusters</a:t>
            </a:r>
          </a:p>
          <a:p>
            <a:pPr lvl="1"/>
            <a:r>
              <a:rPr lang="en-US" sz="2400" dirty="0">
                <a:latin typeface="Arial Narrow" pitchFamily="34" charset="0"/>
              </a:rPr>
              <a:t>Displaying and printing result</a:t>
            </a:r>
            <a:r>
              <a:rPr lang="en-US" sz="2400" dirty="0"/>
              <a:t>s</a:t>
            </a:r>
          </a:p>
          <a:p>
            <a:pPr lvl="1">
              <a:buFontTx/>
              <a:buNone/>
            </a:pP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4082" name="Picture 34" descr="express functions palette LV 8"/>
          <p:cNvPicPr>
            <a:picLocks noChangeAspect="1" noChangeArrowheads="1"/>
          </p:cNvPicPr>
          <p:nvPr/>
        </p:nvPicPr>
        <p:blipFill>
          <a:blip r:embed="rId3"/>
          <a:stretch>
            <a:fillRect/>
          </a:stretch>
        </p:blipFill>
        <p:spPr bwMode="auto">
          <a:xfrm>
            <a:off x="571500" y="1230312"/>
            <a:ext cx="2334732" cy="3886200"/>
          </a:xfrm>
          <a:prstGeom prst="rect">
            <a:avLst/>
          </a:prstGeom>
          <a:noFill/>
        </p:spPr>
      </p:pic>
      <p:sp>
        <p:nvSpPr>
          <p:cNvPr id="514084" name="Rectangle 36"/>
          <p:cNvSpPr>
            <a:spLocks noGrp="1" noChangeArrowheads="1"/>
          </p:cNvSpPr>
          <p:nvPr>
            <p:ph type="title"/>
          </p:nvPr>
        </p:nvSpPr>
        <p:spPr>
          <a:xfrm>
            <a:off x="419100" y="266700"/>
            <a:ext cx="7696200" cy="876300"/>
          </a:xfrm>
          <a:noFill/>
          <a:ln/>
        </p:spPr>
        <p:txBody>
          <a:bodyPr/>
          <a:lstStyle/>
          <a:p>
            <a:r>
              <a:rPr lang="en-US" b="1" dirty="0"/>
              <a:t>Functions (and Structures) Palette</a:t>
            </a:r>
          </a:p>
        </p:txBody>
      </p:sp>
      <p:sp>
        <p:nvSpPr>
          <p:cNvPr id="514085" name="Rectangle 37"/>
          <p:cNvSpPr>
            <a:spLocks noChangeArrowheads="1"/>
          </p:cNvSpPr>
          <p:nvPr/>
        </p:nvSpPr>
        <p:spPr bwMode="auto">
          <a:xfrm>
            <a:off x="4422775" y="2055812"/>
            <a:ext cx="2773195" cy="679160"/>
          </a:xfrm>
          <a:prstGeom prst="rect">
            <a:avLst/>
          </a:prstGeom>
          <a:noFill/>
          <a:ln w="9525">
            <a:noFill/>
            <a:miter lim="800000"/>
            <a:headEnd/>
            <a:tailEnd/>
          </a:ln>
          <a:effectLst/>
        </p:spPr>
        <p:txBody>
          <a:bodyPr wrap="none" lIns="63500" tIns="25400" rIns="63500" bIns="25400">
            <a:spAutoFit/>
          </a:bodyPr>
          <a:lstStyle/>
          <a:p>
            <a:pPr>
              <a:lnSpc>
                <a:spcPct val="85000"/>
              </a:lnSpc>
            </a:pPr>
            <a:r>
              <a:rPr lang="en-US" b="0" dirty="0"/>
              <a:t>(Place items on the</a:t>
            </a:r>
          </a:p>
          <a:p>
            <a:pPr>
              <a:lnSpc>
                <a:spcPct val="85000"/>
              </a:lnSpc>
            </a:pPr>
            <a:r>
              <a:rPr lang="en-US" b="0" dirty="0"/>
              <a:t> </a:t>
            </a:r>
            <a:r>
              <a:rPr lang="en-US" b="0" dirty="0" smtClean="0"/>
              <a:t>block diagram </a:t>
            </a:r>
            <a:r>
              <a:rPr lang="en-US" b="0" dirty="0"/>
              <a:t>w</a:t>
            </a:r>
            <a:r>
              <a:rPr lang="en-US" b="0" dirty="0" smtClean="0"/>
              <a:t>indow</a:t>
            </a:r>
            <a:r>
              <a:rPr lang="en-US" b="0" dirty="0"/>
              <a:t>)</a:t>
            </a:r>
          </a:p>
        </p:txBody>
      </p:sp>
      <p:sp>
        <p:nvSpPr>
          <p:cNvPr id="514086" name="Rectangle 38"/>
          <p:cNvSpPr>
            <a:spLocks noChangeArrowheads="1"/>
          </p:cNvSpPr>
          <p:nvPr/>
        </p:nvSpPr>
        <p:spPr bwMode="auto">
          <a:xfrm>
            <a:off x="962025" y="5243512"/>
            <a:ext cx="1489189" cy="679160"/>
          </a:xfrm>
          <a:prstGeom prst="rect">
            <a:avLst/>
          </a:prstGeom>
          <a:noFill/>
          <a:ln w="9525">
            <a:noFill/>
            <a:miter lim="800000"/>
            <a:headEnd/>
            <a:tailEnd/>
          </a:ln>
          <a:effectLst/>
        </p:spPr>
        <p:txBody>
          <a:bodyPr wrap="none" lIns="63500" tIns="25400" rIns="63500" bIns="25400">
            <a:spAutoFit/>
          </a:bodyPr>
          <a:lstStyle/>
          <a:p>
            <a:pPr>
              <a:lnSpc>
                <a:spcPct val="85000"/>
              </a:lnSpc>
            </a:pPr>
            <a:r>
              <a:rPr lang="en-US" dirty="0"/>
              <a:t>Structure:</a:t>
            </a:r>
          </a:p>
          <a:p>
            <a:pPr>
              <a:lnSpc>
                <a:spcPct val="85000"/>
              </a:lnSpc>
            </a:pPr>
            <a:r>
              <a:rPr lang="en-US" dirty="0"/>
              <a:t>While Loop</a:t>
            </a:r>
            <a:endParaRPr lang="en-US" sz="2000" dirty="0"/>
          </a:p>
        </p:txBody>
      </p:sp>
      <p:sp>
        <p:nvSpPr>
          <p:cNvPr id="514087" name="Line 39"/>
          <p:cNvSpPr>
            <a:spLocks noChangeShapeType="1"/>
          </p:cNvSpPr>
          <p:nvPr/>
        </p:nvSpPr>
        <p:spPr bwMode="auto">
          <a:xfrm flipH="1" flipV="1">
            <a:off x="1752599" y="3973512"/>
            <a:ext cx="555625" cy="1193800"/>
          </a:xfrm>
          <a:prstGeom prst="line">
            <a:avLst/>
          </a:prstGeom>
          <a:noFill/>
          <a:ln w="38100">
            <a:solidFill>
              <a:schemeClr val="tx1"/>
            </a:solidFill>
            <a:round/>
            <a:headEnd/>
            <a:tailEnd type="triangle" w="med" len="med"/>
          </a:ln>
          <a:effectLst/>
        </p:spPr>
        <p:txBody>
          <a:bodyPr/>
          <a:lstStyle/>
          <a:p>
            <a:endParaRPr lang="en-US"/>
          </a:p>
        </p:txBody>
      </p:sp>
      <p:pic>
        <p:nvPicPr>
          <p:cNvPr id="514089" name="Picture 41"/>
          <p:cNvPicPr>
            <a:picLocks noChangeAspect="1" noChangeArrowheads="1"/>
          </p:cNvPicPr>
          <p:nvPr/>
        </p:nvPicPr>
        <p:blipFill>
          <a:blip r:embed="rId4"/>
          <a:srcRect/>
          <a:stretch>
            <a:fillRect/>
          </a:stretch>
        </p:blipFill>
        <p:spPr bwMode="auto">
          <a:xfrm>
            <a:off x="3729038" y="2824162"/>
            <a:ext cx="4914900" cy="3157538"/>
          </a:xfrm>
          <a:prstGeom prst="rect">
            <a:avLst/>
          </a:prstGeom>
          <a:noFill/>
          <a:ln w="12700" algn="ctr">
            <a:noFill/>
            <a:miter lim="800000"/>
            <a:headEnd/>
            <a:tailEnd/>
          </a:ln>
          <a:effectLst/>
        </p:spPr>
      </p:pic>
      <p:sp>
        <p:nvSpPr>
          <p:cNvPr id="514088" name="Line 40"/>
          <p:cNvSpPr>
            <a:spLocks noChangeShapeType="1"/>
          </p:cNvSpPr>
          <p:nvPr/>
        </p:nvSpPr>
        <p:spPr bwMode="auto">
          <a:xfrm flipV="1">
            <a:off x="2308225" y="4705350"/>
            <a:ext cx="1958975" cy="461962"/>
          </a:xfrm>
          <a:prstGeom prst="line">
            <a:avLst/>
          </a:prstGeom>
          <a:noFill/>
          <a:ln w="381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1551" name="Rectangle 47"/>
          <p:cNvSpPr>
            <a:spLocks noChangeArrowheads="1"/>
          </p:cNvSpPr>
          <p:nvPr/>
        </p:nvSpPr>
        <p:spPr bwMode="auto">
          <a:xfrm>
            <a:off x="520700" y="4349750"/>
            <a:ext cx="3829050" cy="1943100"/>
          </a:xfrm>
          <a:prstGeom prst="rect">
            <a:avLst/>
          </a:prstGeom>
          <a:noFill/>
          <a:ln w="9525">
            <a:noFill/>
            <a:miter lim="800000"/>
            <a:headEnd/>
            <a:tailEnd/>
          </a:ln>
          <a:effectLst/>
        </p:spPr>
        <p:txBody>
          <a:bodyPr lIns="92075" tIns="46038" rIns="92075" bIns="46038"/>
          <a:lstStyle/>
          <a:p>
            <a:pPr marL="285750" indent="-285750" algn="l">
              <a:lnSpc>
                <a:spcPct val="160000"/>
              </a:lnSpc>
              <a:spcBef>
                <a:spcPct val="30000"/>
              </a:spcBef>
            </a:pPr>
            <a:endParaRPr lang="en-US" sz="1800">
              <a:latin typeface="Arial" charset="0"/>
            </a:endParaRPr>
          </a:p>
          <a:p>
            <a:pPr marL="285750" indent="-285750" algn="l">
              <a:lnSpc>
                <a:spcPct val="160000"/>
              </a:lnSpc>
              <a:spcBef>
                <a:spcPct val="30000"/>
              </a:spcBef>
            </a:pPr>
            <a:endParaRPr lang="en-US" sz="1800">
              <a:latin typeface="Arial" charset="0"/>
            </a:endParaRPr>
          </a:p>
        </p:txBody>
      </p:sp>
      <p:sp>
        <p:nvSpPr>
          <p:cNvPr id="21552" name="Rectangle 48"/>
          <p:cNvSpPr>
            <a:spLocks noChangeArrowheads="1"/>
          </p:cNvSpPr>
          <p:nvPr/>
        </p:nvSpPr>
        <p:spPr bwMode="auto">
          <a:xfrm>
            <a:off x="1554163" y="982663"/>
            <a:ext cx="7204075" cy="1524000"/>
          </a:xfrm>
          <a:prstGeom prst="rect">
            <a:avLst/>
          </a:prstGeom>
          <a:noFill/>
          <a:ln w="9525">
            <a:noFill/>
            <a:miter lim="800000"/>
            <a:headEnd/>
            <a:tailEnd/>
          </a:ln>
          <a:effectLst/>
        </p:spPr>
        <p:txBody>
          <a:bodyPr lIns="92075" tIns="46038" rIns="92075" bIns="46038"/>
          <a:lstStyle/>
          <a:p>
            <a:pPr marL="285750" indent="-285750" algn="l">
              <a:buFontTx/>
              <a:buChar char="•"/>
            </a:pPr>
            <a:r>
              <a:rPr lang="en-US" b="0" dirty="0"/>
              <a:t>Recommended: Automatic Selection Tool</a:t>
            </a:r>
          </a:p>
          <a:p>
            <a:pPr marL="285750" indent="-285750" algn="l">
              <a:buFontTx/>
              <a:buChar char="•"/>
            </a:pPr>
            <a:r>
              <a:rPr lang="en-US" b="0" dirty="0"/>
              <a:t>Tools to operate and modify both front panel and block diagram objects</a:t>
            </a:r>
          </a:p>
          <a:p>
            <a:pPr marL="285750" indent="-285750" algn="l">
              <a:buFontTx/>
              <a:buChar char="•"/>
            </a:pPr>
            <a:endParaRPr lang="en-US" b="0" dirty="0">
              <a:latin typeface="Arial" charset="0"/>
            </a:endParaRPr>
          </a:p>
        </p:txBody>
      </p:sp>
      <p:grpSp>
        <p:nvGrpSpPr>
          <p:cNvPr id="21553" name="Group 49"/>
          <p:cNvGrpSpPr>
            <a:grpSpLocks/>
          </p:cNvGrpSpPr>
          <p:nvPr/>
        </p:nvGrpSpPr>
        <p:grpSpPr bwMode="auto">
          <a:xfrm>
            <a:off x="2613025" y="3659188"/>
            <a:ext cx="3956050" cy="2112962"/>
            <a:chOff x="582" y="2257"/>
            <a:chExt cx="2492" cy="1331"/>
          </a:xfrm>
        </p:grpSpPr>
        <p:sp>
          <p:nvSpPr>
            <p:cNvPr id="21554" name="Rectangle 50"/>
            <p:cNvSpPr>
              <a:spLocks noChangeArrowheads="1"/>
            </p:cNvSpPr>
            <p:nvPr/>
          </p:nvSpPr>
          <p:spPr bwMode="auto">
            <a:xfrm>
              <a:off x="582" y="2257"/>
              <a:ext cx="2468" cy="1331"/>
            </a:xfrm>
            <a:prstGeom prst="rect">
              <a:avLst/>
            </a:prstGeom>
            <a:solidFill>
              <a:srgbClr val="DBE1CB"/>
            </a:solidFill>
            <a:ln w="12700" algn="ctr">
              <a:solidFill>
                <a:schemeClr val="tx1"/>
              </a:solidFill>
              <a:miter lim="800000"/>
              <a:headEnd/>
              <a:tailEnd/>
            </a:ln>
            <a:effectLst/>
          </p:spPr>
          <p:txBody>
            <a:bodyPr wrap="none" anchor="ctr"/>
            <a:lstStyle/>
            <a:p>
              <a:endParaRPr lang="en-US"/>
            </a:p>
          </p:txBody>
        </p:sp>
        <p:sp>
          <p:nvSpPr>
            <p:cNvPr id="21555" name="Rectangle 51"/>
            <p:cNvSpPr>
              <a:spLocks noChangeArrowheads="1"/>
            </p:cNvSpPr>
            <p:nvPr/>
          </p:nvSpPr>
          <p:spPr bwMode="auto">
            <a:xfrm>
              <a:off x="986" y="2262"/>
              <a:ext cx="2088" cy="1326"/>
            </a:xfrm>
            <a:prstGeom prst="rect">
              <a:avLst/>
            </a:prstGeom>
            <a:noFill/>
            <a:ln w="9525">
              <a:noFill/>
              <a:miter lim="800000"/>
              <a:headEnd/>
              <a:tailEnd/>
            </a:ln>
            <a:effectLst/>
          </p:spPr>
          <p:txBody>
            <a:bodyPr lIns="92075" tIns="46038" rIns="92075" bIns="46038"/>
            <a:lstStyle/>
            <a:p>
              <a:pPr marL="346075" indent="-346075" algn="l" defTabSz="915988">
                <a:lnSpc>
                  <a:spcPct val="150000"/>
                </a:lnSpc>
                <a:spcBef>
                  <a:spcPct val="20000"/>
                </a:spcBef>
                <a:buFont typeface="Webdings" pitchFamily="18" charset="2"/>
                <a:buNone/>
              </a:pPr>
              <a:r>
                <a:rPr lang="en-US" sz="2000">
                  <a:latin typeface="Arial" charset="0"/>
                </a:rPr>
                <a:t>Operating Tool</a:t>
              </a:r>
            </a:p>
            <a:p>
              <a:pPr marL="346075" indent="-346075" algn="l" defTabSz="915988">
                <a:lnSpc>
                  <a:spcPct val="150000"/>
                </a:lnSpc>
                <a:spcBef>
                  <a:spcPct val="20000"/>
                </a:spcBef>
                <a:buFont typeface="Webdings" pitchFamily="18" charset="2"/>
                <a:buNone/>
              </a:pPr>
              <a:r>
                <a:rPr lang="en-US" sz="2000">
                  <a:latin typeface="Arial" charset="0"/>
                </a:rPr>
                <a:t>Positioning/Resizing Tool</a:t>
              </a:r>
            </a:p>
            <a:p>
              <a:pPr marL="346075" indent="-346075" algn="l" defTabSz="915988">
                <a:lnSpc>
                  <a:spcPct val="150000"/>
                </a:lnSpc>
                <a:spcBef>
                  <a:spcPct val="20000"/>
                </a:spcBef>
                <a:buFont typeface="Webdings" pitchFamily="18" charset="2"/>
                <a:buNone/>
              </a:pPr>
              <a:r>
                <a:rPr lang="en-US" sz="2000">
                  <a:latin typeface="Arial" charset="0"/>
                </a:rPr>
                <a:t>Labeling Tool</a:t>
              </a:r>
            </a:p>
            <a:p>
              <a:pPr marL="346075" indent="-346075" algn="l" defTabSz="915988">
                <a:lnSpc>
                  <a:spcPct val="150000"/>
                </a:lnSpc>
                <a:spcBef>
                  <a:spcPct val="20000"/>
                </a:spcBef>
                <a:buFont typeface="Webdings" pitchFamily="18" charset="2"/>
                <a:buNone/>
              </a:pPr>
              <a:r>
                <a:rPr lang="en-US" sz="2000">
                  <a:latin typeface="Arial" charset="0"/>
                </a:rPr>
                <a:t>Wiring Tool</a:t>
              </a:r>
            </a:p>
            <a:p>
              <a:pPr marL="346075" indent="-346075" algn="l" defTabSz="915988">
                <a:lnSpc>
                  <a:spcPct val="150000"/>
                </a:lnSpc>
                <a:spcBef>
                  <a:spcPct val="20000"/>
                </a:spcBef>
                <a:buFont typeface="Webdings" pitchFamily="18" charset="2"/>
                <a:buNone/>
              </a:pPr>
              <a:endParaRPr lang="en-US" sz="2000">
                <a:latin typeface="Arial" charset="0"/>
              </a:endParaRPr>
            </a:p>
          </p:txBody>
        </p:sp>
        <p:grpSp>
          <p:nvGrpSpPr>
            <p:cNvPr id="21556" name="Group 52"/>
            <p:cNvGrpSpPr>
              <a:grpSpLocks/>
            </p:cNvGrpSpPr>
            <p:nvPr/>
          </p:nvGrpSpPr>
          <p:grpSpPr bwMode="auto">
            <a:xfrm>
              <a:off x="698" y="2306"/>
              <a:ext cx="253" cy="1248"/>
              <a:chOff x="698" y="2306"/>
              <a:chExt cx="253" cy="1248"/>
            </a:xfrm>
          </p:grpSpPr>
          <p:pic>
            <p:nvPicPr>
              <p:cNvPr id="21557" name="Picture 53"/>
              <p:cNvPicPr>
                <a:picLocks noChangeArrowheads="1"/>
              </p:cNvPicPr>
              <p:nvPr/>
            </p:nvPicPr>
            <p:blipFill>
              <a:blip r:embed="rId4"/>
              <a:srcRect/>
              <a:stretch>
                <a:fillRect/>
              </a:stretch>
            </p:blipFill>
            <p:spPr bwMode="auto">
              <a:xfrm>
                <a:off x="698" y="2978"/>
                <a:ext cx="196" cy="196"/>
              </a:xfrm>
              <a:prstGeom prst="rect">
                <a:avLst/>
              </a:prstGeom>
              <a:noFill/>
              <a:ln w="9525">
                <a:noFill/>
                <a:miter lim="800000"/>
                <a:headEnd/>
                <a:tailEnd/>
              </a:ln>
              <a:effectLst/>
            </p:spPr>
          </p:pic>
          <p:graphicFrame>
            <p:nvGraphicFramePr>
              <p:cNvPr id="21558" name="Object 54"/>
              <p:cNvGraphicFramePr>
                <a:graphicFrameLocks/>
              </p:cNvGraphicFramePr>
              <p:nvPr/>
            </p:nvGraphicFramePr>
            <p:xfrm>
              <a:off x="698" y="2306"/>
              <a:ext cx="229" cy="229"/>
            </p:xfrm>
            <a:graphic>
              <a:graphicData uri="http://schemas.openxmlformats.org/presentationml/2006/ole">
                <p:oleObj spid="_x0000_s21558" name="Bitmap Image" r:id="rId5" imgW="181096" imgH="181096" progId="PBrush">
                  <p:embed/>
                </p:oleObj>
              </a:graphicData>
            </a:graphic>
          </p:graphicFrame>
          <p:graphicFrame>
            <p:nvGraphicFramePr>
              <p:cNvPr id="21559" name="Object 55"/>
              <p:cNvGraphicFramePr>
                <a:graphicFrameLocks/>
              </p:cNvGraphicFramePr>
              <p:nvPr/>
            </p:nvGraphicFramePr>
            <p:xfrm>
              <a:off x="698" y="2640"/>
              <a:ext cx="206" cy="242"/>
            </p:xfrm>
            <a:graphic>
              <a:graphicData uri="http://schemas.openxmlformats.org/presentationml/2006/ole">
                <p:oleObj spid="_x0000_s21559" name="Bitmap Image" r:id="rId6" imgW="230040" imgH="269640" progId="PBrush">
                  <p:embed/>
                </p:oleObj>
              </a:graphicData>
            </a:graphic>
          </p:graphicFrame>
          <p:graphicFrame>
            <p:nvGraphicFramePr>
              <p:cNvPr id="21560" name="Object 56"/>
              <p:cNvGraphicFramePr>
                <a:graphicFrameLocks/>
              </p:cNvGraphicFramePr>
              <p:nvPr/>
            </p:nvGraphicFramePr>
            <p:xfrm>
              <a:off x="698" y="2978"/>
              <a:ext cx="213" cy="208"/>
            </p:xfrm>
            <a:graphic>
              <a:graphicData uri="http://schemas.openxmlformats.org/presentationml/2006/ole">
                <p:oleObj spid="_x0000_s21560" name="Bitmap Image" r:id="rId7" imgW="296640" imgH="288720" progId="PBrush">
                  <p:embed/>
                </p:oleObj>
              </a:graphicData>
            </a:graphic>
          </p:graphicFrame>
          <p:graphicFrame>
            <p:nvGraphicFramePr>
              <p:cNvPr id="21561" name="Object 57"/>
              <p:cNvGraphicFramePr>
                <a:graphicFrameLocks/>
              </p:cNvGraphicFramePr>
              <p:nvPr/>
            </p:nvGraphicFramePr>
            <p:xfrm>
              <a:off x="698" y="3307"/>
              <a:ext cx="253" cy="247"/>
            </p:xfrm>
            <a:graphic>
              <a:graphicData uri="http://schemas.openxmlformats.org/presentationml/2006/ole">
                <p:oleObj spid="_x0000_s21561" name="Bitmap Image" r:id="rId8" imgW="296640" imgH="288720" progId="PBrush">
                  <p:embed/>
                </p:oleObj>
              </a:graphicData>
            </a:graphic>
          </p:graphicFrame>
        </p:grpSp>
      </p:grpSp>
      <p:sp>
        <p:nvSpPr>
          <p:cNvPr id="21562" name="Rectangle 58"/>
          <p:cNvSpPr>
            <a:spLocks noChangeArrowheads="1"/>
          </p:cNvSpPr>
          <p:nvPr/>
        </p:nvSpPr>
        <p:spPr bwMode="auto">
          <a:xfrm>
            <a:off x="365125" y="209550"/>
            <a:ext cx="6934200" cy="914400"/>
          </a:xfrm>
          <a:prstGeom prst="rect">
            <a:avLst/>
          </a:prstGeom>
          <a:noFill/>
          <a:ln w="9525">
            <a:noFill/>
            <a:miter lim="800000"/>
            <a:headEnd/>
            <a:tailEnd/>
          </a:ln>
          <a:effectLst/>
        </p:spPr>
        <p:txBody>
          <a:bodyPr anchor="ctr"/>
          <a:lstStyle/>
          <a:p>
            <a:pPr algn="l" eaLnBrk="1" hangingPunct="1"/>
            <a:r>
              <a:rPr lang="en-US" sz="4000" dirty="0">
                <a:solidFill>
                  <a:srgbClr val="006699"/>
                </a:solidFill>
              </a:rPr>
              <a:t>Tools Palette</a:t>
            </a:r>
          </a:p>
        </p:txBody>
      </p:sp>
      <p:grpSp>
        <p:nvGrpSpPr>
          <p:cNvPr id="21563" name="Group 59"/>
          <p:cNvGrpSpPr>
            <a:grpSpLocks/>
          </p:cNvGrpSpPr>
          <p:nvPr/>
        </p:nvGrpSpPr>
        <p:grpSpPr bwMode="auto">
          <a:xfrm>
            <a:off x="1806575" y="2468563"/>
            <a:ext cx="4570413" cy="576262"/>
            <a:chOff x="799" y="1676"/>
            <a:chExt cx="2879" cy="363"/>
          </a:xfrm>
        </p:grpSpPr>
        <p:sp>
          <p:nvSpPr>
            <p:cNvPr id="21564" name="Rectangle 60"/>
            <p:cNvSpPr>
              <a:spLocks noChangeArrowheads="1"/>
            </p:cNvSpPr>
            <p:nvPr/>
          </p:nvSpPr>
          <p:spPr bwMode="auto">
            <a:xfrm>
              <a:off x="799" y="1676"/>
              <a:ext cx="2879" cy="363"/>
            </a:xfrm>
            <a:prstGeom prst="rect">
              <a:avLst/>
            </a:prstGeom>
            <a:solidFill>
              <a:srgbClr val="DBE1CB"/>
            </a:solidFill>
            <a:ln w="12700" algn="ctr">
              <a:solidFill>
                <a:schemeClr val="tx1"/>
              </a:solidFill>
              <a:miter lim="800000"/>
              <a:headEnd/>
              <a:tailEnd/>
            </a:ln>
            <a:effectLst/>
          </p:spPr>
          <p:txBody>
            <a:bodyPr wrap="none" anchor="ctr"/>
            <a:lstStyle/>
            <a:p>
              <a:endParaRPr lang="en-US"/>
            </a:p>
          </p:txBody>
        </p:sp>
        <p:pic>
          <p:nvPicPr>
            <p:cNvPr id="21565" name="Picture 61"/>
            <p:cNvPicPr>
              <a:picLocks noChangeAspect="1" noChangeArrowheads="1"/>
            </p:cNvPicPr>
            <p:nvPr/>
          </p:nvPicPr>
          <p:blipFill>
            <a:blip r:embed="rId9"/>
            <a:srcRect/>
            <a:stretch>
              <a:fillRect/>
            </a:stretch>
          </p:blipFill>
          <p:spPr bwMode="auto">
            <a:xfrm>
              <a:off x="896" y="1753"/>
              <a:ext cx="701" cy="213"/>
            </a:xfrm>
            <a:prstGeom prst="rect">
              <a:avLst/>
            </a:prstGeom>
            <a:noFill/>
            <a:ln w="12700" algn="ctr">
              <a:noFill/>
              <a:miter lim="800000"/>
              <a:headEnd/>
              <a:tailEnd/>
            </a:ln>
            <a:effectLst/>
          </p:spPr>
        </p:pic>
        <p:sp>
          <p:nvSpPr>
            <p:cNvPr id="21566" name="Text Box 62"/>
            <p:cNvSpPr txBox="1">
              <a:spLocks noChangeArrowheads="1"/>
            </p:cNvSpPr>
            <p:nvPr/>
          </p:nvSpPr>
          <p:spPr bwMode="auto">
            <a:xfrm>
              <a:off x="1622" y="1749"/>
              <a:ext cx="2035" cy="250"/>
            </a:xfrm>
            <a:prstGeom prst="rect">
              <a:avLst/>
            </a:prstGeom>
            <a:noFill/>
            <a:ln w="12700" algn="ctr">
              <a:noFill/>
              <a:miter lim="800000"/>
              <a:headEnd/>
              <a:tailEnd/>
            </a:ln>
            <a:effectLst/>
          </p:spPr>
          <p:txBody>
            <a:bodyPr wrap="none">
              <a:spAutoFit/>
            </a:bodyPr>
            <a:lstStyle/>
            <a:p>
              <a:r>
                <a:rPr lang="en-US" sz="2000">
                  <a:latin typeface="Arial" charset="0"/>
                </a:rPr>
                <a:t>Automatic Selection Tool</a:t>
              </a:r>
            </a:p>
          </p:txBody>
        </p:sp>
      </p:grpSp>
      <p:sp>
        <p:nvSpPr>
          <p:cNvPr id="21567" name="Rectangle 63"/>
          <p:cNvSpPr>
            <a:spLocks noChangeArrowheads="1"/>
          </p:cNvSpPr>
          <p:nvPr/>
        </p:nvSpPr>
        <p:spPr bwMode="auto">
          <a:xfrm>
            <a:off x="347663" y="3238500"/>
            <a:ext cx="6605587" cy="306388"/>
          </a:xfrm>
          <a:prstGeom prst="rect">
            <a:avLst/>
          </a:prstGeom>
          <a:noFill/>
          <a:ln w="9525">
            <a:noFill/>
            <a:miter lim="800000"/>
            <a:headEnd/>
            <a:tailEnd/>
          </a:ln>
          <a:effectLst/>
        </p:spPr>
        <p:txBody>
          <a:bodyPr lIns="92075" tIns="46038" rIns="92075" bIns="46038"/>
          <a:lstStyle/>
          <a:p>
            <a:pPr marL="285750" indent="-285750" algn="l"/>
            <a:r>
              <a:rPr lang="en-US" sz="2000" b="0" dirty="0"/>
              <a:t>Automatically chooses among the following tools:</a:t>
            </a:r>
          </a:p>
        </p:txBody>
      </p:sp>
      <p:pic>
        <p:nvPicPr>
          <p:cNvPr id="21568" name="Picture 64" descr="tools palette LV 8"/>
          <p:cNvPicPr>
            <a:picLocks noChangeAspect="1" noChangeArrowheads="1"/>
          </p:cNvPicPr>
          <p:nvPr/>
        </p:nvPicPr>
        <p:blipFill>
          <a:blip r:embed="rId10"/>
          <a:srcRect/>
          <a:stretch>
            <a:fillRect/>
          </a:stretch>
        </p:blipFill>
        <p:spPr bwMode="auto">
          <a:xfrm>
            <a:off x="501650" y="1123950"/>
            <a:ext cx="914400" cy="1682750"/>
          </a:xfrm>
          <a:prstGeom prst="rect">
            <a:avLst/>
          </a:prstGeom>
          <a:noFill/>
        </p:spPr>
      </p:pic>
      <p:sp>
        <p:nvSpPr>
          <p:cNvPr id="21569" name="Line 65"/>
          <p:cNvSpPr>
            <a:spLocks noChangeShapeType="1"/>
          </p:cNvSpPr>
          <p:nvPr/>
        </p:nvSpPr>
        <p:spPr bwMode="auto">
          <a:xfrm flipH="1" flipV="1">
            <a:off x="1346200" y="1547813"/>
            <a:ext cx="538163" cy="1112837"/>
          </a:xfrm>
          <a:prstGeom prst="line">
            <a:avLst/>
          </a:prstGeom>
          <a:noFill/>
          <a:ln w="38100">
            <a:solidFill>
              <a:schemeClr val="tx1"/>
            </a:solidFill>
            <a:round/>
            <a:headEnd/>
            <a:tailEnd type="triangle" w="med" len="med"/>
          </a:ln>
          <a:effectLst/>
        </p:spPr>
        <p:txBody>
          <a:bodyPr/>
          <a:lstStyle/>
          <a:p>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45" name="Rectangle 65"/>
          <p:cNvSpPr>
            <a:spLocks noChangeArrowheads="1"/>
          </p:cNvSpPr>
          <p:nvPr/>
        </p:nvSpPr>
        <p:spPr bwMode="auto">
          <a:xfrm>
            <a:off x="866775" y="4370387"/>
            <a:ext cx="4802188" cy="1420813"/>
          </a:xfrm>
          <a:prstGeom prst="rect">
            <a:avLst/>
          </a:prstGeom>
          <a:solidFill>
            <a:srgbClr val="DBE1CB"/>
          </a:solidFill>
          <a:ln w="12700" algn="ctr">
            <a:solidFill>
              <a:schemeClr val="tx1"/>
            </a:solidFill>
            <a:miter lim="800000"/>
            <a:headEnd/>
            <a:tailEnd/>
          </a:ln>
          <a:effectLst/>
        </p:spPr>
        <p:txBody>
          <a:bodyPr wrap="none" anchor="ctr"/>
          <a:lstStyle/>
          <a:p>
            <a:endParaRPr lang="en-US"/>
          </a:p>
        </p:txBody>
      </p:sp>
      <p:sp>
        <p:nvSpPr>
          <p:cNvPr id="20546" name="Rectangle 66"/>
          <p:cNvSpPr>
            <a:spLocks noChangeArrowheads="1"/>
          </p:cNvSpPr>
          <p:nvPr/>
        </p:nvSpPr>
        <p:spPr bwMode="auto">
          <a:xfrm>
            <a:off x="866775" y="1990725"/>
            <a:ext cx="3763963" cy="1343025"/>
          </a:xfrm>
          <a:prstGeom prst="rect">
            <a:avLst/>
          </a:prstGeom>
          <a:solidFill>
            <a:srgbClr val="DBE1CB"/>
          </a:solidFill>
          <a:ln w="12700" algn="ctr">
            <a:solidFill>
              <a:schemeClr val="tx1"/>
            </a:solidFill>
            <a:miter lim="800000"/>
            <a:headEnd/>
            <a:tailEnd/>
          </a:ln>
          <a:effectLst/>
        </p:spPr>
        <p:txBody>
          <a:bodyPr wrap="none" anchor="ctr"/>
          <a:lstStyle/>
          <a:p>
            <a:endParaRPr lang="en-US"/>
          </a:p>
        </p:txBody>
      </p:sp>
      <p:sp>
        <p:nvSpPr>
          <p:cNvPr id="20547" name="Rectangle 67"/>
          <p:cNvSpPr>
            <a:spLocks noChangeArrowheads="1"/>
          </p:cNvSpPr>
          <p:nvPr/>
        </p:nvSpPr>
        <p:spPr bwMode="auto">
          <a:xfrm>
            <a:off x="1827213" y="2066925"/>
            <a:ext cx="2735262" cy="1217612"/>
          </a:xfrm>
          <a:prstGeom prst="rect">
            <a:avLst/>
          </a:prstGeom>
          <a:noFill/>
          <a:ln w="9525">
            <a:noFill/>
            <a:miter lim="800000"/>
            <a:headEnd/>
            <a:tailEnd/>
          </a:ln>
          <a:effectLst/>
        </p:spPr>
        <p:txBody>
          <a:bodyPr lIns="63500" tIns="25400" rIns="63500" bIns="25400">
            <a:spAutoFit/>
          </a:bodyPr>
          <a:lstStyle/>
          <a:p>
            <a:pPr algn="l">
              <a:lnSpc>
                <a:spcPct val="85000"/>
              </a:lnSpc>
            </a:pPr>
            <a:r>
              <a:rPr lang="en-US" sz="1800">
                <a:latin typeface="Arial" charset="0"/>
              </a:rPr>
              <a:t>Run Button </a:t>
            </a:r>
          </a:p>
          <a:p>
            <a:pPr algn="l">
              <a:lnSpc>
                <a:spcPct val="85000"/>
              </a:lnSpc>
            </a:pPr>
            <a:endParaRPr lang="en-US" sz="1800">
              <a:latin typeface="Arial" charset="0"/>
            </a:endParaRPr>
          </a:p>
          <a:p>
            <a:pPr algn="l">
              <a:lnSpc>
                <a:spcPct val="85000"/>
              </a:lnSpc>
            </a:pPr>
            <a:r>
              <a:rPr lang="en-US" sz="1800">
                <a:latin typeface="Arial" charset="0"/>
              </a:rPr>
              <a:t>Continuous Run Button</a:t>
            </a:r>
          </a:p>
          <a:p>
            <a:pPr algn="l">
              <a:lnSpc>
                <a:spcPct val="85000"/>
              </a:lnSpc>
            </a:pPr>
            <a:endParaRPr lang="en-US" sz="1800">
              <a:latin typeface="Arial" charset="0"/>
            </a:endParaRPr>
          </a:p>
          <a:p>
            <a:pPr algn="l">
              <a:lnSpc>
                <a:spcPct val="85000"/>
              </a:lnSpc>
            </a:pPr>
            <a:r>
              <a:rPr lang="en-US" sz="1800">
                <a:latin typeface="Arial" charset="0"/>
              </a:rPr>
              <a:t>Abort Execution</a:t>
            </a:r>
          </a:p>
        </p:txBody>
      </p:sp>
      <p:pic>
        <p:nvPicPr>
          <p:cNvPr id="20548" name="Picture 68"/>
          <p:cNvPicPr>
            <a:picLocks noChangeArrowheads="1"/>
          </p:cNvPicPr>
          <p:nvPr/>
        </p:nvPicPr>
        <p:blipFill>
          <a:blip r:embed="rId3"/>
          <a:srcRect/>
          <a:stretch>
            <a:fillRect/>
          </a:stretch>
        </p:blipFill>
        <p:spPr bwMode="auto">
          <a:xfrm>
            <a:off x="1547813" y="1889125"/>
            <a:ext cx="304800" cy="266700"/>
          </a:xfrm>
          <a:prstGeom prst="rect">
            <a:avLst/>
          </a:prstGeom>
          <a:noFill/>
          <a:ln w="9525">
            <a:noFill/>
            <a:miter lim="800000"/>
            <a:headEnd/>
            <a:tailEnd/>
          </a:ln>
          <a:effectLst/>
        </p:spPr>
      </p:pic>
      <p:sp>
        <p:nvSpPr>
          <p:cNvPr id="20549" name="Rectangle 69"/>
          <p:cNvSpPr>
            <a:spLocks noChangeArrowheads="1"/>
          </p:cNvSpPr>
          <p:nvPr/>
        </p:nvSpPr>
        <p:spPr bwMode="auto">
          <a:xfrm>
            <a:off x="2135188" y="4524375"/>
            <a:ext cx="3455987" cy="284162"/>
          </a:xfrm>
          <a:prstGeom prst="rect">
            <a:avLst/>
          </a:prstGeom>
          <a:noFill/>
          <a:ln w="9525">
            <a:noFill/>
            <a:miter lim="800000"/>
            <a:headEnd/>
            <a:tailEnd/>
          </a:ln>
          <a:effectLst/>
        </p:spPr>
        <p:txBody>
          <a:bodyPr lIns="63500" tIns="25400" rIns="63500" bIns="25400">
            <a:spAutoFit/>
          </a:bodyPr>
          <a:lstStyle/>
          <a:p>
            <a:pPr algn="l">
              <a:lnSpc>
                <a:spcPct val="85000"/>
              </a:lnSpc>
            </a:pPr>
            <a:r>
              <a:rPr lang="en-US" sz="1800">
                <a:latin typeface="Arial" charset="0"/>
              </a:rPr>
              <a:t>Execution Highlighting Button</a:t>
            </a:r>
            <a:endParaRPr lang="en-US" sz="1600">
              <a:latin typeface="Arial" charset="0"/>
            </a:endParaRPr>
          </a:p>
        </p:txBody>
      </p:sp>
      <p:sp>
        <p:nvSpPr>
          <p:cNvPr id="20550" name="Rectangle 70"/>
          <p:cNvSpPr>
            <a:spLocks noChangeArrowheads="1"/>
          </p:cNvSpPr>
          <p:nvPr/>
        </p:nvSpPr>
        <p:spPr bwMode="auto">
          <a:xfrm>
            <a:off x="828675" y="3678237"/>
            <a:ext cx="2971800" cy="574516"/>
          </a:xfrm>
          <a:prstGeom prst="rect">
            <a:avLst/>
          </a:prstGeom>
          <a:noFill/>
          <a:ln w="9525">
            <a:noFill/>
            <a:miter lim="800000"/>
            <a:headEnd/>
            <a:tailEnd/>
          </a:ln>
          <a:effectLst/>
        </p:spPr>
        <p:txBody>
          <a:bodyPr lIns="63500" tIns="25400" rIns="63500" bIns="25400">
            <a:spAutoFit/>
          </a:bodyPr>
          <a:lstStyle/>
          <a:p>
            <a:pPr algn="l">
              <a:lnSpc>
                <a:spcPct val="85000"/>
              </a:lnSpc>
            </a:pPr>
            <a:r>
              <a:rPr lang="en-US" sz="2000" dirty="0">
                <a:latin typeface="Arial" charset="0"/>
              </a:rPr>
              <a:t>Additional Buttons on the Diagram Toolbar</a:t>
            </a:r>
          </a:p>
        </p:txBody>
      </p:sp>
      <p:sp>
        <p:nvSpPr>
          <p:cNvPr id="20551" name="Rectangle 71"/>
          <p:cNvSpPr>
            <a:spLocks noChangeArrowheads="1"/>
          </p:cNvSpPr>
          <p:nvPr/>
        </p:nvSpPr>
        <p:spPr bwMode="auto">
          <a:xfrm>
            <a:off x="385763" y="125413"/>
            <a:ext cx="7772400" cy="1143000"/>
          </a:xfrm>
          <a:prstGeom prst="rect">
            <a:avLst/>
          </a:prstGeom>
          <a:noFill/>
          <a:ln w="9525">
            <a:noFill/>
            <a:miter lim="800000"/>
            <a:headEnd/>
            <a:tailEnd/>
          </a:ln>
          <a:effectLst/>
        </p:spPr>
        <p:txBody>
          <a:bodyPr anchor="ctr"/>
          <a:lstStyle/>
          <a:p>
            <a:pPr algn="l" eaLnBrk="1" hangingPunct="1"/>
            <a:r>
              <a:rPr lang="en-US" sz="4000" dirty="0">
                <a:solidFill>
                  <a:srgbClr val="006699"/>
                </a:solidFill>
              </a:rPr>
              <a:t>Status Toolbar</a:t>
            </a:r>
          </a:p>
        </p:txBody>
      </p:sp>
      <p:grpSp>
        <p:nvGrpSpPr>
          <p:cNvPr id="20556" name="Group 76"/>
          <p:cNvGrpSpPr>
            <a:grpSpLocks/>
          </p:cNvGrpSpPr>
          <p:nvPr/>
        </p:nvGrpSpPr>
        <p:grpSpPr bwMode="auto">
          <a:xfrm>
            <a:off x="1020763" y="4868862"/>
            <a:ext cx="365125" cy="365125"/>
            <a:chOff x="775" y="2958"/>
            <a:chExt cx="230" cy="230"/>
          </a:xfrm>
        </p:grpSpPr>
        <p:sp>
          <p:nvSpPr>
            <p:cNvPr id="20557" name="Rectangle 77"/>
            <p:cNvSpPr>
              <a:spLocks noChangeArrowheads="1"/>
            </p:cNvSpPr>
            <p:nvPr/>
          </p:nvSpPr>
          <p:spPr bwMode="auto">
            <a:xfrm>
              <a:off x="775" y="2958"/>
              <a:ext cx="230" cy="230"/>
            </a:xfrm>
            <a:prstGeom prst="rect">
              <a:avLst/>
            </a:prstGeom>
            <a:solidFill>
              <a:schemeClr val="bg1"/>
            </a:solidFill>
            <a:ln w="12700" algn="ctr">
              <a:noFill/>
              <a:miter lim="800000"/>
              <a:headEnd/>
              <a:tailEnd/>
            </a:ln>
            <a:effectLst/>
          </p:spPr>
          <p:txBody>
            <a:bodyPr wrap="none" anchor="ctr"/>
            <a:lstStyle/>
            <a:p>
              <a:endParaRPr lang="en-US"/>
            </a:p>
          </p:txBody>
        </p:sp>
        <p:pic>
          <p:nvPicPr>
            <p:cNvPr id="20558" name="Picture 78" descr="Retain Wire Values LV 8"/>
            <p:cNvPicPr>
              <a:picLocks noChangeAspect="1" noChangeArrowheads="1"/>
            </p:cNvPicPr>
            <p:nvPr/>
          </p:nvPicPr>
          <p:blipFill>
            <a:blip r:embed="rId4"/>
            <a:srcRect/>
            <a:stretch>
              <a:fillRect/>
            </a:stretch>
          </p:blipFill>
          <p:spPr bwMode="auto">
            <a:xfrm>
              <a:off x="799" y="2983"/>
              <a:ext cx="193" cy="184"/>
            </a:xfrm>
            <a:prstGeom prst="rect">
              <a:avLst/>
            </a:prstGeom>
            <a:noFill/>
          </p:spPr>
        </p:pic>
      </p:grpSp>
      <p:pic>
        <p:nvPicPr>
          <p:cNvPr id="20559" name="Picture 79" descr="FP toolbar LV 8"/>
          <p:cNvPicPr>
            <a:picLocks noChangeAspect="1" noChangeArrowheads="1"/>
          </p:cNvPicPr>
          <p:nvPr/>
        </p:nvPicPr>
        <p:blipFill>
          <a:blip r:embed="rId5"/>
          <a:srcRect/>
          <a:stretch>
            <a:fillRect/>
          </a:stretch>
        </p:blipFill>
        <p:spPr bwMode="auto">
          <a:xfrm>
            <a:off x="484188" y="1258887"/>
            <a:ext cx="8126412" cy="438150"/>
          </a:xfrm>
          <a:prstGeom prst="rect">
            <a:avLst/>
          </a:prstGeom>
          <a:noFill/>
        </p:spPr>
      </p:pic>
      <p:grpSp>
        <p:nvGrpSpPr>
          <p:cNvPr id="20560" name="Group 80"/>
          <p:cNvGrpSpPr>
            <a:grpSpLocks/>
          </p:cNvGrpSpPr>
          <p:nvPr/>
        </p:nvGrpSpPr>
        <p:grpSpPr bwMode="auto">
          <a:xfrm>
            <a:off x="1020763" y="5291137"/>
            <a:ext cx="998537" cy="384175"/>
            <a:chOff x="751" y="3224"/>
            <a:chExt cx="629" cy="242"/>
          </a:xfrm>
        </p:grpSpPr>
        <p:sp>
          <p:nvSpPr>
            <p:cNvPr id="20561" name="Rectangle 81"/>
            <p:cNvSpPr>
              <a:spLocks noChangeArrowheads="1"/>
            </p:cNvSpPr>
            <p:nvPr/>
          </p:nvSpPr>
          <p:spPr bwMode="auto">
            <a:xfrm>
              <a:off x="751" y="3224"/>
              <a:ext cx="629" cy="242"/>
            </a:xfrm>
            <a:prstGeom prst="rect">
              <a:avLst/>
            </a:prstGeom>
            <a:solidFill>
              <a:schemeClr val="bg1"/>
            </a:solidFill>
            <a:ln w="12700" algn="ctr">
              <a:noFill/>
              <a:miter lim="800000"/>
              <a:headEnd/>
              <a:tailEnd/>
            </a:ln>
            <a:effectLst/>
          </p:spPr>
          <p:txBody>
            <a:bodyPr wrap="none" anchor="ctr"/>
            <a:lstStyle/>
            <a:p>
              <a:endParaRPr lang="en-US"/>
            </a:p>
          </p:txBody>
        </p:sp>
        <p:pic>
          <p:nvPicPr>
            <p:cNvPr id="20562" name="Picture 82" descr="step toolbar"/>
            <p:cNvPicPr>
              <a:picLocks noChangeAspect="1" noChangeArrowheads="1"/>
            </p:cNvPicPr>
            <p:nvPr/>
          </p:nvPicPr>
          <p:blipFill>
            <a:blip r:embed="rId6"/>
            <a:srcRect/>
            <a:stretch>
              <a:fillRect/>
            </a:stretch>
          </p:blipFill>
          <p:spPr bwMode="auto">
            <a:xfrm>
              <a:off x="783" y="3249"/>
              <a:ext cx="570" cy="184"/>
            </a:xfrm>
            <a:prstGeom prst="rect">
              <a:avLst/>
            </a:prstGeom>
            <a:noFill/>
            <a:ln w="9525">
              <a:solidFill>
                <a:schemeClr val="tx1"/>
              </a:solidFill>
              <a:miter lim="800000"/>
              <a:headEnd/>
              <a:tailEnd/>
            </a:ln>
          </p:spPr>
        </p:pic>
      </p:grpSp>
      <p:sp>
        <p:nvSpPr>
          <p:cNvPr id="20563" name="Rectangle 83"/>
          <p:cNvSpPr>
            <a:spLocks noChangeArrowheads="1"/>
          </p:cNvSpPr>
          <p:nvPr/>
        </p:nvSpPr>
        <p:spPr bwMode="auto">
          <a:xfrm>
            <a:off x="2135188" y="4946650"/>
            <a:ext cx="3033712" cy="284162"/>
          </a:xfrm>
          <a:prstGeom prst="rect">
            <a:avLst/>
          </a:prstGeom>
          <a:noFill/>
          <a:ln w="9525">
            <a:noFill/>
            <a:miter lim="800000"/>
            <a:headEnd/>
            <a:tailEnd/>
          </a:ln>
          <a:effectLst/>
        </p:spPr>
        <p:txBody>
          <a:bodyPr lIns="63500" tIns="25400" rIns="63500" bIns="25400">
            <a:spAutoFit/>
          </a:bodyPr>
          <a:lstStyle/>
          <a:p>
            <a:pPr algn="l">
              <a:lnSpc>
                <a:spcPct val="85000"/>
              </a:lnSpc>
            </a:pPr>
            <a:r>
              <a:rPr lang="en-US" sz="1800">
                <a:latin typeface="Arial" charset="0"/>
              </a:rPr>
              <a:t>Retain Wire Values Button</a:t>
            </a:r>
            <a:endParaRPr lang="en-US" sz="1600">
              <a:latin typeface="Arial" charset="0"/>
            </a:endParaRPr>
          </a:p>
        </p:txBody>
      </p:sp>
      <p:sp>
        <p:nvSpPr>
          <p:cNvPr id="20564" name="Rectangle 84"/>
          <p:cNvSpPr>
            <a:spLocks noChangeArrowheads="1"/>
          </p:cNvSpPr>
          <p:nvPr/>
        </p:nvSpPr>
        <p:spPr bwMode="auto">
          <a:xfrm>
            <a:off x="2135188" y="5368925"/>
            <a:ext cx="2611437" cy="284162"/>
          </a:xfrm>
          <a:prstGeom prst="rect">
            <a:avLst/>
          </a:prstGeom>
          <a:noFill/>
          <a:ln w="9525">
            <a:noFill/>
            <a:miter lim="800000"/>
            <a:headEnd/>
            <a:tailEnd/>
          </a:ln>
          <a:effectLst/>
        </p:spPr>
        <p:txBody>
          <a:bodyPr lIns="63500" tIns="25400" rIns="63500" bIns="25400">
            <a:spAutoFit/>
          </a:bodyPr>
          <a:lstStyle/>
          <a:p>
            <a:pPr algn="l">
              <a:lnSpc>
                <a:spcPct val="85000"/>
              </a:lnSpc>
            </a:pPr>
            <a:r>
              <a:rPr lang="en-US" sz="1800">
                <a:latin typeface="Arial" charset="0"/>
              </a:rPr>
              <a:t>Step Function Buttons</a:t>
            </a:r>
            <a:endParaRPr lang="en-US" sz="1600">
              <a:latin typeface="Arial" charset="0"/>
            </a:endParaRPr>
          </a:p>
        </p:txBody>
      </p:sp>
      <p:pic>
        <p:nvPicPr>
          <p:cNvPr id="20565" name="Picture 85"/>
          <p:cNvPicPr>
            <a:picLocks noChangeAspect="1" noChangeArrowheads="1"/>
          </p:cNvPicPr>
          <p:nvPr/>
        </p:nvPicPr>
        <p:blipFill>
          <a:blip r:embed="rId7"/>
          <a:srcRect/>
          <a:stretch>
            <a:fillRect/>
          </a:stretch>
        </p:blipFill>
        <p:spPr bwMode="auto">
          <a:xfrm>
            <a:off x="982663" y="2028825"/>
            <a:ext cx="730250" cy="350837"/>
          </a:xfrm>
          <a:prstGeom prst="rect">
            <a:avLst/>
          </a:prstGeom>
          <a:noFill/>
        </p:spPr>
      </p:pic>
      <p:pic>
        <p:nvPicPr>
          <p:cNvPr id="20566" name="Picture 86"/>
          <p:cNvPicPr>
            <a:picLocks noChangeAspect="1" noChangeArrowheads="1"/>
          </p:cNvPicPr>
          <p:nvPr/>
        </p:nvPicPr>
        <p:blipFill>
          <a:blip r:embed="rId8"/>
          <a:srcRect/>
          <a:stretch>
            <a:fillRect/>
          </a:stretch>
        </p:blipFill>
        <p:spPr bwMode="auto">
          <a:xfrm>
            <a:off x="982663" y="2508250"/>
            <a:ext cx="730250" cy="365125"/>
          </a:xfrm>
          <a:prstGeom prst="rect">
            <a:avLst/>
          </a:prstGeom>
          <a:noFill/>
        </p:spPr>
      </p:pic>
      <p:pic>
        <p:nvPicPr>
          <p:cNvPr id="20567" name="Picture 87"/>
          <p:cNvPicPr>
            <a:picLocks noChangeAspect="1" noChangeArrowheads="1"/>
          </p:cNvPicPr>
          <p:nvPr/>
        </p:nvPicPr>
        <p:blipFill>
          <a:blip r:embed="rId9"/>
          <a:srcRect/>
          <a:stretch>
            <a:fillRect/>
          </a:stretch>
        </p:blipFill>
        <p:spPr bwMode="auto">
          <a:xfrm>
            <a:off x="1366838" y="2911475"/>
            <a:ext cx="346075" cy="333375"/>
          </a:xfrm>
          <a:prstGeom prst="rect">
            <a:avLst/>
          </a:prstGeom>
          <a:noFill/>
        </p:spPr>
      </p:pic>
      <p:pic>
        <p:nvPicPr>
          <p:cNvPr id="20568" name="Picture 88"/>
          <p:cNvPicPr>
            <a:picLocks noChangeAspect="1" noChangeArrowheads="1"/>
          </p:cNvPicPr>
          <p:nvPr/>
        </p:nvPicPr>
        <p:blipFill>
          <a:blip r:embed="rId10"/>
          <a:srcRect/>
          <a:stretch>
            <a:fillRect/>
          </a:stretch>
        </p:blipFill>
        <p:spPr bwMode="auto">
          <a:xfrm>
            <a:off x="1020763" y="4445000"/>
            <a:ext cx="730250" cy="358775"/>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70007" name="Text Box 23"/>
          <p:cNvSpPr txBox="1">
            <a:spLocks noChangeArrowheads="1"/>
          </p:cNvSpPr>
          <p:nvPr/>
        </p:nvSpPr>
        <p:spPr bwMode="auto">
          <a:xfrm>
            <a:off x="423863" y="317500"/>
            <a:ext cx="5410200" cy="1066800"/>
          </a:xfrm>
          <a:prstGeom prst="rect">
            <a:avLst/>
          </a:prstGeom>
          <a:noFill/>
          <a:ln w="12700">
            <a:noFill/>
            <a:miter lim="800000"/>
            <a:headEnd type="none" w="sm" len="sm"/>
            <a:tailEnd type="none" w="sm" len="sm"/>
          </a:ln>
          <a:effectLst/>
        </p:spPr>
        <p:txBody>
          <a:bodyPr>
            <a:spAutoFit/>
          </a:bodyPr>
          <a:lstStyle/>
          <a:p>
            <a:pPr algn="l">
              <a:spcBef>
                <a:spcPct val="50000"/>
              </a:spcBef>
            </a:pPr>
            <a:r>
              <a:rPr lang="en-US" sz="3200" dirty="0"/>
              <a:t>Do Not Delete</a:t>
            </a:r>
            <a:br>
              <a:rPr lang="en-US" sz="3200" dirty="0"/>
            </a:br>
            <a:r>
              <a:rPr lang="en-US" sz="3200" dirty="0"/>
              <a:t>Exercise Instructions</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91893" name="Picture 21" descr="DAQ Example BD LV 8"/>
          <p:cNvPicPr>
            <a:picLocks noChangeAspect="1" noChangeArrowheads="1"/>
          </p:cNvPicPr>
          <p:nvPr/>
        </p:nvPicPr>
        <p:blipFill>
          <a:blip r:embed="rId3"/>
          <a:srcRect/>
          <a:stretch>
            <a:fillRect/>
          </a:stretch>
        </p:blipFill>
        <p:spPr bwMode="auto">
          <a:xfrm>
            <a:off x="4606925" y="3090862"/>
            <a:ext cx="3463925" cy="2820988"/>
          </a:xfrm>
          <a:prstGeom prst="rect">
            <a:avLst/>
          </a:prstGeom>
          <a:noFill/>
        </p:spPr>
      </p:pic>
      <p:pic>
        <p:nvPicPr>
          <p:cNvPr id="591894" name="Picture 22" descr="DAQ Example FP LV 8"/>
          <p:cNvPicPr>
            <a:picLocks noChangeAspect="1" noChangeArrowheads="1"/>
          </p:cNvPicPr>
          <p:nvPr/>
        </p:nvPicPr>
        <p:blipFill>
          <a:blip r:embed="rId4"/>
          <a:srcRect/>
          <a:stretch>
            <a:fillRect/>
          </a:stretch>
        </p:blipFill>
        <p:spPr bwMode="auto">
          <a:xfrm>
            <a:off x="693738" y="1444625"/>
            <a:ext cx="3125787" cy="2976562"/>
          </a:xfrm>
          <a:prstGeom prst="rect">
            <a:avLst/>
          </a:prstGeom>
          <a:noFill/>
        </p:spPr>
      </p:pic>
      <p:sp>
        <p:nvSpPr>
          <p:cNvPr id="591895" name="Rectangle 23"/>
          <p:cNvSpPr>
            <a:spLocks noChangeArrowheads="1"/>
          </p:cNvSpPr>
          <p:nvPr/>
        </p:nvSpPr>
        <p:spPr bwMode="auto">
          <a:xfrm>
            <a:off x="4918075" y="2743200"/>
            <a:ext cx="2289088" cy="333939"/>
          </a:xfrm>
          <a:prstGeom prst="rect">
            <a:avLst/>
          </a:prstGeom>
          <a:noFill/>
          <a:ln w="9525">
            <a:noFill/>
            <a:miter lim="800000"/>
            <a:headEnd/>
            <a:tailEnd/>
          </a:ln>
          <a:effectLst/>
        </p:spPr>
        <p:txBody>
          <a:bodyPr wrap="none" lIns="92075" tIns="46038" rIns="92075" bIns="46038">
            <a:spAutoFit/>
          </a:bodyPr>
          <a:lstStyle/>
          <a:p>
            <a:pPr algn="l" eaLnBrk="1" hangingPunct="1">
              <a:lnSpc>
                <a:spcPct val="87000"/>
              </a:lnSpc>
            </a:pPr>
            <a:r>
              <a:rPr lang="en-US" sz="1800" dirty="0"/>
              <a:t>Block Diagram Window</a:t>
            </a:r>
          </a:p>
        </p:txBody>
      </p:sp>
      <p:sp>
        <p:nvSpPr>
          <p:cNvPr id="591896" name="Rectangle 24"/>
          <p:cNvSpPr>
            <a:spLocks noChangeArrowheads="1"/>
          </p:cNvSpPr>
          <p:nvPr/>
        </p:nvSpPr>
        <p:spPr bwMode="auto">
          <a:xfrm>
            <a:off x="1038225" y="1138237"/>
            <a:ext cx="2003754" cy="333939"/>
          </a:xfrm>
          <a:prstGeom prst="rect">
            <a:avLst/>
          </a:prstGeom>
          <a:noFill/>
          <a:ln w="9525">
            <a:noFill/>
            <a:miter lim="800000"/>
            <a:headEnd/>
            <a:tailEnd/>
          </a:ln>
          <a:effectLst/>
        </p:spPr>
        <p:txBody>
          <a:bodyPr wrap="none" lIns="92075" tIns="46038" rIns="92075" bIns="46038">
            <a:spAutoFit/>
          </a:bodyPr>
          <a:lstStyle/>
          <a:p>
            <a:pPr algn="l" eaLnBrk="1" hangingPunct="1">
              <a:lnSpc>
                <a:spcPct val="87000"/>
              </a:lnSpc>
            </a:pPr>
            <a:r>
              <a:rPr lang="en-US" sz="1800" dirty="0"/>
              <a:t>Front Panel Window</a:t>
            </a:r>
          </a:p>
        </p:txBody>
      </p:sp>
      <p:sp>
        <p:nvSpPr>
          <p:cNvPr id="591897" name="Rectangle 25"/>
          <p:cNvSpPr>
            <a:spLocks noChangeArrowheads="1"/>
          </p:cNvSpPr>
          <p:nvPr/>
        </p:nvSpPr>
        <p:spPr bwMode="auto">
          <a:xfrm>
            <a:off x="385763" y="125413"/>
            <a:ext cx="7772400" cy="960437"/>
          </a:xfrm>
          <a:prstGeom prst="rect">
            <a:avLst/>
          </a:prstGeom>
          <a:noFill/>
          <a:ln w="9525">
            <a:noFill/>
            <a:miter lim="800000"/>
            <a:headEnd/>
            <a:tailEnd/>
          </a:ln>
          <a:effectLst/>
        </p:spPr>
        <p:txBody>
          <a:bodyPr anchor="ctr"/>
          <a:lstStyle/>
          <a:p>
            <a:pPr algn="l" eaLnBrk="1" hangingPunct="1"/>
            <a:r>
              <a:rPr lang="en-US" sz="4000" dirty="0">
                <a:solidFill>
                  <a:srgbClr val="006699"/>
                </a:solidFill>
              </a:rPr>
              <a:t>Demonstration 1: Creating a VI</a:t>
            </a:r>
          </a:p>
        </p:txBody>
      </p:sp>
      <p:sp>
        <p:nvSpPr>
          <p:cNvPr id="591898" name="Rectangle 26"/>
          <p:cNvSpPr>
            <a:spLocks noChangeArrowheads="1"/>
          </p:cNvSpPr>
          <p:nvPr/>
        </p:nvSpPr>
        <p:spPr bwMode="auto">
          <a:xfrm>
            <a:off x="3265488" y="5362575"/>
            <a:ext cx="1068178" cy="574902"/>
          </a:xfrm>
          <a:prstGeom prst="rect">
            <a:avLst/>
          </a:prstGeom>
          <a:solidFill>
            <a:schemeClr val="bg1"/>
          </a:solidFill>
          <a:ln w="9525">
            <a:solidFill>
              <a:schemeClr val="tx1"/>
            </a:solidFill>
            <a:miter lim="800000"/>
            <a:headEnd/>
            <a:tailEnd/>
          </a:ln>
          <a:effectLst/>
        </p:spPr>
        <p:txBody>
          <a:bodyPr wrap="none" lIns="92075" tIns="46038" rIns="92075" bIns="46038">
            <a:spAutoFit/>
          </a:bodyPr>
          <a:lstStyle/>
          <a:p>
            <a:pPr algn="l" eaLnBrk="1" hangingPunct="1">
              <a:lnSpc>
                <a:spcPct val="87000"/>
              </a:lnSpc>
            </a:pPr>
            <a:r>
              <a:rPr lang="en-US" sz="1800" dirty="0"/>
              <a:t>Input</a:t>
            </a:r>
          </a:p>
          <a:p>
            <a:pPr algn="l" eaLnBrk="1" hangingPunct="1">
              <a:lnSpc>
                <a:spcPct val="87000"/>
              </a:lnSpc>
            </a:pPr>
            <a:r>
              <a:rPr lang="en-US" sz="1800" dirty="0"/>
              <a:t>Terminals</a:t>
            </a:r>
          </a:p>
        </p:txBody>
      </p:sp>
      <p:sp>
        <p:nvSpPr>
          <p:cNvPr id="591899" name="Rectangle 27"/>
          <p:cNvSpPr>
            <a:spLocks noChangeArrowheads="1"/>
          </p:cNvSpPr>
          <p:nvPr/>
        </p:nvSpPr>
        <p:spPr bwMode="auto">
          <a:xfrm>
            <a:off x="7835900" y="4051300"/>
            <a:ext cx="962379" cy="574902"/>
          </a:xfrm>
          <a:prstGeom prst="rect">
            <a:avLst/>
          </a:prstGeom>
          <a:solidFill>
            <a:schemeClr val="bg1"/>
          </a:solidFill>
          <a:ln w="9525">
            <a:solidFill>
              <a:schemeClr val="tx1"/>
            </a:solidFill>
            <a:miter lim="800000"/>
            <a:headEnd/>
            <a:tailEnd/>
          </a:ln>
          <a:effectLst/>
        </p:spPr>
        <p:txBody>
          <a:bodyPr wrap="none" lIns="92075" tIns="46038" rIns="92075" bIns="46038">
            <a:spAutoFit/>
          </a:bodyPr>
          <a:lstStyle/>
          <a:p>
            <a:pPr algn="l" eaLnBrk="1" hangingPunct="1">
              <a:lnSpc>
                <a:spcPct val="87000"/>
              </a:lnSpc>
            </a:pPr>
            <a:r>
              <a:rPr lang="en-US" sz="1800" dirty="0"/>
              <a:t>Output</a:t>
            </a:r>
          </a:p>
          <a:p>
            <a:pPr algn="l" eaLnBrk="1" hangingPunct="1">
              <a:lnSpc>
                <a:spcPct val="87000"/>
              </a:lnSpc>
            </a:pPr>
            <a:r>
              <a:rPr lang="en-US" sz="1800" dirty="0"/>
              <a:t>Terminal</a:t>
            </a:r>
          </a:p>
        </p:txBody>
      </p:sp>
      <p:sp>
        <p:nvSpPr>
          <p:cNvPr id="591900" name="Line 28"/>
          <p:cNvSpPr>
            <a:spLocks noChangeShapeType="1"/>
          </p:cNvSpPr>
          <p:nvPr/>
        </p:nvSpPr>
        <p:spPr bwMode="auto">
          <a:xfrm flipH="1">
            <a:off x="3343275" y="2209800"/>
            <a:ext cx="652463" cy="157162"/>
          </a:xfrm>
          <a:prstGeom prst="line">
            <a:avLst/>
          </a:prstGeom>
          <a:noFill/>
          <a:ln w="38100">
            <a:solidFill>
              <a:srgbClr val="FF3300"/>
            </a:solidFill>
            <a:round/>
            <a:headEnd type="none" w="sm" len="sm"/>
            <a:tailEnd type="triangle" w="med" len="med"/>
          </a:ln>
          <a:effectLst/>
        </p:spPr>
        <p:txBody>
          <a:bodyPr wrap="none" anchor="ctr"/>
          <a:lstStyle/>
          <a:p>
            <a:endParaRPr lang="en-US"/>
          </a:p>
        </p:txBody>
      </p:sp>
      <p:sp>
        <p:nvSpPr>
          <p:cNvPr id="591901" name="Rectangle 29"/>
          <p:cNvSpPr>
            <a:spLocks noChangeArrowheads="1"/>
          </p:cNvSpPr>
          <p:nvPr/>
        </p:nvSpPr>
        <p:spPr bwMode="auto">
          <a:xfrm>
            <a:off x="731838" y="4594225"/>
            <a:ext cx="1014404" cy="646824"/>
          </a:xfrm>
          <a:prstGeom prst="rect">
            <a:avLst/>
          </a:prstGeom>
          <a:noFill/>
          <a:ln w="9525">
            <a:solidFill>
              <a:schemeClr val="tx1"/>
            </a:solidFill>
            <a:miter lim="800000"/>
            <a:headEnd/>
            <a:tailEnd/>
          </a:ln>
          <a:effectLst/>
        </p:spPr>
        <p:txBody>
          <a:bodyPr wrap="none" lIns="91928" tIns="45964" rIns="91928" bIns="45964">
            <a:spAutoFit/>
          </a:bodyPr>
          <a:lstStyle/>
          <a:p>
            <a:pPr algn="l" defTabSz="912813">
              <a:lnSpc>
                <a:spcPct val="90000"/>
              </a:lnSpc>
            </a:pPr>
            <a:r>
              <a:rPr lang="en-US" sz="2000" dirty="0"/>
              <a:t>Boolean</a:t>
            </a:r>
          </a:p>
          <a:p>
            <a:pPr algn="l" defTabSz="912813">
              <a:lnSpc>
                <a:spcPct val="90000"/>
              </a:lnSpc>
            </a:pPr>
            <a:r>
              <a:rPr lang="en-US" sz="2000" dirty="0"/>
              <a:t>Control</a:t>
            </a:r>
          </a:p>
        </p:txBody>
      </p:sp>
      <p:sp>
        <p:nvSpPr>
          <p:cNvPr id="591902" name="Line 30"/>
          <p:cNvSpPr>
            <a:spLocks noChangeShapeType="1"/>
          </p:cNvSpPr>
          <p:nvPr/>
        </p:nvSpPr>
        <p:spPr bwMode="auto">
          <a:xfrm flipV="1">
            <a:off x="1460500" y="4057650"/>
            <a:ext cx="1574800" cy="536575"/>
          </a:xfrm>
          <a:prstGeom prst="line">
            <a:avLst/>
          </a:prstGeom>
          <a:noFill/>
          <a:ln w="38100">
            <a:solidFill>
              <a:srgbClr val="FF3300"/>
            </a:solidFill>
            <a:round/>
            <a:headEnd type="none" w="sm" len="sm"/>
            <a:tailEnd type="triangle" w="med" len="med"/>
          </a:ln>
          <a:effectLst/>
        </p:spPr>
        <p:txBody>
          <a:bodyPr wrap="none" anchor="ctr"/>
          <a:lstStyle/>
          <a:p>
            <a:endParaRPr lang="en-US"/>
          </a:p>
        </p:txBody>
      </p:sp>
      <p:sp>
        <p:nvSpPr>
          <p:cNvPr id="591903" name="Rectangle 31"/>
          <p:cNvSpPr>
            <a:spLocks noChangeArrowheads="1"/>
          </p:cNvSpPr>
          <p:nvPr/>
        </p:nvSpPr>
        <p:spPr bwMode="auto">
          <a:xfrm>
            <a:off x="3995738" y="1906587"/>
            <a:ext cx="1072113" cy="646824"/>
          </a:xfrm>
          <a:prstGeom prst="rect">
            <a:avLst/>
          </a:prstGeom>
          <a:noFill/>
          <a:ln w="9525">
            <a:solidFill>
              <a:schemeClr val="tx1"/>
            </a:solidFill>
            <a:miter lim="800000"/>
            <a:headEnd/>
            <a:tailEnd/>
          </a:ln>
          <a:effectLst/>
        </p:spPr>
        <p:txBody>
          <a:bodyPr wrap="none" lIns="91928" tIns="45964" rIns="91928" bIns="45964">
            <a:spAutoFit/>
          </a:bodyPr>
          <a:lstStyle/>
          <a:p>
            <a:pPr algn="l" defTabSz="912813">
              <a:lnSpc>
                <a:spcPct val="90000"/>
              </a:lnSpc>
            </a:pPr>
            <a:r>
              <a:rPr lang="en-US" sz="2000" dirty="0"/>
              <a:t>Graph</a:t>
            </a:r>
          </a:p>
          <a:p>
            <a:pPr algn="l" defTabSz="912813">
              <a:lnSpc>
                <a:spcPct val="90000"/>
              </a:lnSpc>
            </a:pPr>
            <a:r>
              <a:rPr lang="en-US" sz="2000" dirty="0"/>
              <a:t>Indicator</a:t>
            </a:r>
          </a:p>
        </p:txBody>
      </p:sp>
      <p:sp>
        <p:nvSpPr>
          <p:cNvPr id="591904" name="Line 32"/>
          <p:cNvSpPr>
            <a:spLocks noChangeShapeType="1"/>
          </p:cNvSpPr>
          <p:nvPr/>
        </p:nvSpPr>
        <p:spPr bwMode="auto">
          <a:xfrm flipH="1">
            <a:off x="6877050" y="4287837"/>
            <a:ext cx="960438" cy="306388"/>
          </a:xfrm>
          <a:prstGeom prst="line">
            <a:avLst/>
          </a:prstGeom>
          <a:noFill/>
          <a:ln w="38100">
            <a:solidFill>
              <a:srgbClr val="FF3300"/>
            </a:solidFill>
            <a:round/>
            <a:headEnd type="none" w="sm" len="sm"/>
            <a:tailEnd type="triangle" w="med" len="med"/>
          </a:ln>
          <a:effectLst/>
        </p:spPr>
        <p:txBody>
          <a:bodyPr wrap="none" anchor="ctr"/>
          <a:lstStyle/>
          <a:p>
            <a:endParaRPr lang="en-US"/>
          </a:p>
        </p:txBody>
      </p:sp>
      <p:sp>
        <p:nvSpPr>
          <p:cNvPr id="591905" name="Line 33"/>
          <p:cNvSpPr>
            <a:spLocks noChangeShapeType="1"/>
          </p:cNvSpPr>
          <p:nvPr/>
        </p:nvSpPr>
        <p:spPr bwMode="auto">
          <a:xfrm flipV="1">
            <a:off x="4533900" y="5284787"/>
            <a:ext cx="2343150" cy="115888"/>
          </a:xfrm>
          <a:prstGeom prst="line">
            <a:avLst/>
          </a:prstGeom>
          <a:noFill/>
          <a:ln w="38100">
            <a:solidFill>
              <a:srgbClr val="FF3300"/>
            </a:solidFill>
            <a:round/>
            <a:headEnd type="none" w="sm" len="sm"/>
            <a:tailEnd type="triangle" w="med" len="me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a:xfrm>
            <a:off x="457200" y="342900"/>
            <a:ext cx="8039100" cy="1143000"/>
          </a:xfrm>
        </p:spPr>
        <p:txBody>
          <a:bodyPr/>
          <a:lstStyle/>
          <a:p>
            <a:r>
              <a:rPr lang="en-US" sz="3600" b="1" dirty="0" smtClean="0"/>
              <a:t>Common </a:t>
            </a:r>
            <a:r>
              <a:rPr lang="en-US" sz="3600" b="1" dirty="0"/>
              <a:t>Data Types Found in </a:t>
            </a:r>
            <a:r>
              <a:rPr lang="en-US" sz="3600" b="1" dirty="0" err="1"/>
              <a:t>LabVIEW</a:t>
            </a:r>
            <a:endParaRPr lang="en-US" sz="3600" b="1" u="sng" dirty="0"/>
          </a:p>
        </p:txBody>
      </p:sp>
      <p:pic>
        <p:nvPicPr>
          <p:cNvPr id="653320" name="Picture 8"/>
          <p:cNvPicPr>
            <a:picLocks noChangeAspect="1" noChangeArrowheads="1"/>
          </p:cNvPicPr>
          <p:nvPr/>
        </p:nvPicPr>
        <p:blipFill>
          <a:blip r:embed="rId3"/>
          <a:stretch>
            <a:fillRect/>
          </a:stretch>
        </p:blipFill>
        <p:spPr bwMode="auto">
          <a:xfrm>
            <a:off x="2204850" y="1770972"/>
            <a:ext cx="4658100" cy="3143928"/>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648" name="Picture 24"/>
          <p:cNvPicPr>
            <a:picLocks noChangeAspect="1" noChangeArrowheads="1"/>
          </p:cNvPicPr>
          <p:nvPr/>
        </p:nvPicPr>
        <p:blipFill>
          <a:blip r:embed="rId3"/>
          <a:srcRect/>
          <a:stretch>
            <a:fillRect/>
          </a:stretch>
        </p:blipFill>
        <p:spPr bwMode="auto">
          <a:xfrm>
            <a:off x="4840288" y="1316038"/>
            <a:ext cx="4122737" cy="3998912"/>
          </a:xfrm>
          <a:prstGeom prst="rect">
            <a:avLst/>
          </a:prstGeom>
          <a:noFill/>
          <a:ln w="12700" algn="ctr">
            <a:noFill/>
            <a:miter lim="800000"/>
            <a:headEnd/>
            <a:tailEnd/>
          </a:ln>
          <a:effectLst/>
        </p:spPr>
      </p:pic>
      <p:sp>
        <p:nvSpPr>
          <p:cNvPr id="26638" name="Rectangle 14"/>
          <p:cNvSpPr>
            <a:spLocks noChangeArrowheads="1"/>
          </p:cNvSpPr>
          <p:nvPr/>
        </p:nvSpPr>
        <p:spPr bwMode="auto">
          <a:xfrm>
            <a:off x="457200" y="1143000"/>
            <a:ext cx="4344988" cy="3332163"/>
          </a:xfrm>
          <a:prstGeom prst="rect">
            <a:avLst/>
          </a:prstGeom>
          <a:noFill/>
          <a:ln w="9525">
            <a:noFill/>
            <a:miter lim="800000"/>
            <a:headEnd/>
            <a:tailEnd/>
          </a:ln>
          <a:effectLst/>
        </p:spPr>
        <p:txBody>
          <a:bodyPr lIns="63398" tIns="25359" rIns="63398" bIns="25359">
            <a:spAutoFit/>
          </a:bodyPr>
          <a:lstStyle/>
          <a:p>
            <a:pPr marL="228600" indent="-228600" algn="l" defTabSz="912813">
              <a:spcAft>
                <a:spcPct val="20000"/>
              </a:spcAft>
              <a:buFontTx/>
              <a:buChar char="•"/>
            </a:pPr>
            <a:r>
              <a:rPr lang="en-US" sz="2600" b="0" dirty="0"/>
              <a:t>Block diagram execution</a:t>
            </a:r>
          </a:p>
          <a:p>
            <a:pPr lvl="1" indent="-227013" algn="l" defTabSz="912813">
              <a:spcAft>
                <a:spcPct val="20000"/>
              </a:spcAft>
              <a:buFont typeface="Arial Narrow" pitchFamily="34" charset="0"/>
              <a:buChar char="–"/>
            </a:pPr>
            <a:r>
              <a:rPr lang="en-US" sz="2200" b="0" dirty="0"/>
              <a:t>Dependent on the flow of data</a:t>
            </a:r>
          </a:p>
          <a:p>
            <a:pPr lvl="1" indent="-227013" algn="l" defTabSz="912813">
              <a:spcAft>
                <a:spcPct val="20000"/>
              </a:spcAft>
              <a:buFont typeface="Arial Narrow" pitchFamily="34" charset="0"/>
              <a:buChar char="–"/>
            </a:pPr>
            <a:r>
              <a:rPr lang="en-US" sz="2200" b="0" dirty="0"/>
              <a:t>Block diagram does NOT execute left to right</a:t>
            </a:r>
          </a:p>
          <a:p>
            <a:pPr marL="228600" indent="-228600" algn="l" defTabSz="912813">
              <a:spcAft>
                <a:spcPct val="20000"/>
              </a:spcAft>
              <a:buFontTx/>
              <a:buChar char="•"/>
            </a:pPr>
            <a:r>
              <a:rPr lang="en-US" sz="2600" b="0" dirty="0"/>
              <a:t>Node executes when data is available to ALL input terminals</a:t>
            </a:r>
          </a:p>
          <a:p>
            <a:pPr marL="228600" indent="-228600" algn="l" defTabSz="912813">
              <a:spcAft>
                <a:spcPct val="20000"/>
              </a:spcAft>
              <a:buFontTx/>
              <a:buChar char="•"/>
            </a:pPr>
            <a:r>
              <a:rPr lang="en-US" sz="2600" b="0" dirty="0"/>
              <a:t>Nodes supply data to all output terminals when done</a:t>
            </a:r>
          </a:p>
        </p:txBody>
      </p:sp>
      <p:sp>
        <p:nvSpPr>
          <p:cNvPr id="26639" name="Rectangle 15"/>
          <p:cNvSpPr>
            <a:spLocks noChangeArrowheads="1"/>
          </p:cNvSpPr>
          <p:nvPr/>
        </p:nvSpPr>
        <p:spPr bwMode="auto">
          <a:xfrm>
            <a:off x="381000" y="304800"/>
            <a:ext cx="8077200" cy="685800"/>
          </a:xfrm>
          <a:prstGeom prst="rect">
            <a:avLst/>
          </a:prstGeom>
          <a:noFill/>
          <a:ln w="9525">
            <a:noFill/>
            <a:miter lim="800000"/>
            <a:headEnd/>
            <a:tailEnd/>
          </a:ln>
          <a:effectLst/>
        </p:spPr>
        <p:txBody>
          <a:bodyPr anchor="ctr"/>
          <a:lstStyle/>
          <a:p>
            <a:pPr algn="l" eaLnBrk="1" hangingPunct="1"/>
            <a:r>
              <a:rPr lang="en-US" sz="4000" dirty="0">
                <a:solidFill>
                  <a:srgbClr val="006699"/>
                </a:solidFill>
              </a:rPr>
              <a:t>Dataflow Programming</a:t>
            </a:r>
          </a:p>
        </p:txBody>
      </p:sp>
      <p:pic>
        <p:nvPicPr>
          <p:cNvPr id="26642" name="Picture 18"/>
          <p:cNvPicPr>
            <a:picLocks noChangeAspect="1" noChangeArrowheads="1"/>
          </p:cNvPicPr>
          <p:nvPr/>
        </p:nvPicPr>
        <p:blipFill>
          <a:blip r:embed="rId3"/>
          <a:srcRect/>
          <a:stretch>
            <a:fillRect/>
          </a:stretch>
        </p:blipFill>
        <p:spPr bwMode="auto">
          <a:xfrm>
            <a:off x="4840288" y="1316038"/>
            <a:ext cx="4122737" cy="3998912"/>
          </a:xfrm>
          <a:prstGeom prst="rect">
            <a:avLst/>
          </a:prstGeom>
          <a:noFill/>
          <a:ln w="12700" algn="ctr">
            <a:noFill/>
            <a:miter lim="800000"/>
            <a:headEnd/>
            <a:tailEnd/>
          </a:ln>
          <a:effectLst/>
        </p:spPr>
      </p:pic>
      <p:sp>
        <p:nvSpPr>
          <p:cNvPr id="26643" name="Line 19"/>
          <p:cNvSpPr>
            <a:spLocks noChangeShapeType="1"/>
          </p:cNvSpPr>
          <p:nvPr/>
        </p:nvSpPr>
        <p:spPr bwMode="auto">
          <a:xfrm>
            <a:off x="5494338" y="1778000"/>
            <a:ext cx="230187" cy="0"/>
          </a:xfrm>
          <a:prstGeom prst="line">
            <a:avLst/>
          </a:prstGeom>
          <a:noFill/>
          <a:ln w="12700">
            <a:solidFill>
              <a:schemeClr val="tx1"/>
            </a:solidFill>
            <a:round/>
            <a:headEnd/>
            <a:tailEnd type="triangle" w="med" len="med"/>
          </a:ln>
          <a:effectLst/>
        </p:spPr>
        <p:txBody>
          <a:bodyPr/>
          <a:lstStyle/>
          <a:p>
            <a:endParaRPr lang="en-US"/>
          </a:p>
        </p:txBody>
      </p:sp>
      <p:sp>
        <p:nvSpPr>
          <p:cNvPr id="26644" name="Line 20"/>
          <p:cNvSpPr>
            <a:spLocks noChangeShapeType="1"/>
          </p:cNvSpPr>
          <p:nvPr/>
        </p:nvSpPr>
        <p:spPr bwMode="auto">
          <a:xfrm>
            <a:off x="5454650" y="2738438"/>
            <a:ext cx="230188" cy="0"/>
          </a:xfrm>
          <a:prstGeom prst="line">
            <a:avLst/>
          </a:prstGeom>
          <a:noFill/>
          <a:ln w="12700">
            <a:solidFill>
              <a:schemeClr val="tx1"/>
            </a:solidFill>
            <a:round/>
            <a:headEnd/>
            <a:tailEnd type="triangle" w="med" len="med"/>
          </a:ln>
          <a:effectLst/>
        </p:spPr>
        <p:txBody>
          <a:bodyPr/>
          <a:lstStyle/>
          <a:p>
            <a:endParaRPr lang="en-US"/>
          </a:p>
        </p:txBody>
      </p:sp>
      <p:sp>
        <p:nvSpPr>
          <p:cNvPr id="26645" name="Line 21"/>
          <p:cNvSpPr>
            <a:spLocks noChangeShapeType="1"/>
          </p:cNvSpPr>
          <p:nvPr/>
        </p:nvSpPr>
        <p:spPr bwMode="auto">
          <a:xfrm>
            <a:off x="6569075" y="1816100"/>
            <a:ext cx="230188" cy="0"/>
          </a:xfrm>
          <a:prstGeom prst="line">
            <a:avLst/>
          </a:prstGeom>
          <a:noFill/>
          <a:ln w="12700">
            <a:solidFill>
              <a:schemeClr val="tx1"/>
            </a:solidFill>
            <a:round/>
            <a:headEnd/>
            <a:tailEnd type="triangle" w="med" len="med"/>
          </a:ln>
          <a:effectLst/>
        </p:spPr>
        <p:txBody>
          <a:bodyPr/>
          <a:lstStyle/>
          <a:p>
            <a:endParaRPr lang="en-US"/>
          </a:p>
        </p:txBody>
      </p:sp>
      <p:sp>
        <p:nvSpPr>
          <p:cNvPr id="26646" name="Line 22"/>
          <p:cNvSpPr>
            <a:spLocks noChangeShapeType="1"/>
          </p:cNvSpPr>
          <p:nvPr/>
        </p:nvSpPr>
        <p:spPr bwMode="auto">
          <a:xfrm>
            <a:off x="5532438" y="3851275"/>
            <a:ext cx="230187" cy="0"/>
          </a:xfrm>
          <a:prstGeom prst="line">
            <a:avLst/>
          </a:prstGeom>
          <a:noFill/>
          <a:ln w="12700">
            <a:solidFill>
              <a:schemeClr val="tx1"/>
            </a:solidFill>
            <a:round/>
            <a:headEnd/>
            <a:tailEnd type="triangle" w="med" len="med"/>
          </a:ln>
          <a:effectLst/>
        </p:spPr>
        <p:txBody>
          <a:bodyPr/>
          <a:lstStyle/>
          <a:p>
            <a:endParaRPr lang="en-US"/>
          </a:p>
        </p:txBody>
      </p:sp>
      <p:sp>
        <p:nvSpPr>
          <p:cNvPr id="26647" name="Line 23"/>
          <p:cNvSpPr>
            <a:spLocks noChangeShapeType="1"/>
          </p:cNvSpPr>
          <p:nvPr/>
        </p:nvSpPr>
        <p:spPr bwMode="auto">
          <a:xfrm>
            <a:off x="7491413" y="1892300"/>
            <a:ext cx="230187" cy="0"/>
          </a:xfrm>
          <a:prstGeom prst="line">
            <a:avLst/>
          </a:prstGeom>
          <a:noFill/>
          <a:ln w="12700">
            <a:solidFill>
              <a:schemeClr val="tx1"/>
            </a:solidFill>
            <a:round/>
            <a:headEnd/>
            <a:tailEnd type="triangle" w="med" len="med"/>
          </a:ln>
          <a:effectLst/>
        </p:spPr>
        <p:txBody>
          <a:bodyPr/>
          <a:lstStyle/>
          <a:p>
            <a:endParaRPr lang="en-US"/>
          </a:p>
        </p:txBody>
      </p:sp>
      <p:sp>
        <p:nvSpPr>
          <p:cNvPr id="26649" name="Line 25"/>
          <p:cNvSpPr>
            <a:spLocks noChangeShapeType="1"/>
          </p:cNvSpPr>
          <p:nvPr/>
        </p:nvSpPr>
        <p:spPr bwMode="auto">
          <a:xfrm>
            <a:off x="5532438" y="3851275"/>
            <a:ext cx="230187" cy="0"/>
          </a:xfrm>
          <a:prstGeom prst="line">
            <a:avLst/>
          </a:prstGeom>
          <a:noFill/>
          <a:ln w="12700">
            <a:solidFill>
              <a:schemeClr val="tx1"/>
            </a:solidFill>
            <a:round/>
            <a:headEnd/>
            <a:tailEnd type="triangle" w="med" len="med"/>
          </a:ln>
          <a:effectLst/>
        </p:spPr>
        <p:txBody>
          <a:bodyPr/>
          <a:lstStyle/>
          <a:p>
            <a:endParaRPr lang="en-US"/>
          </a:p>
        </p:txBody>
      </p:sp>
      <p:sp>
        <p:nvSpPr>
          <p:cNvPr id="26650" name="Line 26"/>
          <p:cNvSpPr>
            <a:spLocks noChangeShapeType="1"/>
          </p:cNvSpPr>
          <p:nvPr/>
        </p:nvSpPr>
        <p:spPr bwMode="auto">
          <a:xfrm>
            <a:off x="5532438" y="4695825"/>
            <a:ext cx="230187" cy="0"/>
          </a:xfrm>
          <a:prstGeom prst="line">
            <a:avLst/>
          </a:prstGeom>
          <a:noFill/>
          <a:ln w="12700">
            <a:solidFill>
              <a:schemeClr val="tx1"/>
            </a:solidFill>
            <a:round/>
            <a:headEnd/>
            <a:tailEnd type="triangle" w="med" len="med"/>
          </a:ln>
          <a:effectLst/>
        </p:spPr>
        <p:txBody>
          <a:bodyPr/>
          <a:lstStyle/>
          <a:p>
            <a:endParaRPr lang="en-US"/>
          </a:p>
        </p:txBody>
      </p:sp>
      <p:sp>
        <p:nvSpPr>
          <p:cNvPr id="26651" name="Line 27"/>
          <p:cNvSpPr>
            <a:spLocks noChangeShapeType="1"/>
          </p:cNvSpPr>
          <p:nvPr/>
        </p:nvSpPr>
        <p:spPr bwMode="auto">
          <a:xfrm>
            <a:off x="7491413" y="4849813"/>
            <a:ext cx="230187" cy="0"/>
          </a:xfrm>
          <a:prstGeom prst="line">
            <a:avLst/>
          </a:prstGeom>
          <a:noFill/>
          <a:ln w="12700">
            <a:solidFill>
              <a:schemeClr val="tx1"/>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6640" name="Rectangle 16"/>
          <p:cNvSpPr>
            <a:spLocks noChangeArrowheads="1"/>
          </p:cNvSpPr>
          <p:nvPr/>
        </p:nvSpPr>
        <p:spPr bwMode="auto">
          <a:xfrm>
            <a:off x="347663" y="165100"/>
            <a:ext cx="8534400" cy="1066800"/>
          </a:xfrm>
          <a:prstGeom prst="rect">
            <a:avLst/>
          </a:prstGeom>
          <a:noFill/>
          <a:ln w="9525">
            <a:noFill/>
            <a:miter lim="800000"/>
            <a:headEnd/>
            <a:tailEnd/>
          </a:ln>
          <a:effectLst/>
        </p:spPr>
        <p:txBody>
          <a:bodyPr anchor="ctr"/>
          <a:lstStyle/>
          <a:p>
            <a:pPr algn="l" eaLnBrk="1" hangingPunct="1"/>
            <a:r>
              <a:rPr lang="en-US" sz="4000" dirty="0">
                <a:solidFill>
                  <a:srgbClr val="006699"/>
                </a:solidFill>
              </a:rPr>
              <a:t>Debugging Techniques</a:t>
            </a:r>
          </a:p>
        </p:txBody>
      </p:sp>
      <p:sp>
        <p:nvSpPr>
          <p:cNvPr id="666641" name="Rectangle 17"/>
          <p:cNvSpPr>
            <a:spLocks noChangeArrowheads="1"/>
          </p:cNvSpPr>
          <p:nvPr/>
        </p:nvSpPr>
        <p:spPr bwMode="auto">
          <a:xfrm>
            <a:off x="309563" y="1201738"/>
            <a:ext cx="4044950" cy="2978150"/>
          </a:xfrm>
          <a:prstGeom prst="rect">
            <a:avLst/>
          </a:prstGeom>
          <a:noFill/>
          <a:ln w="9525">
            <a:noFill/>
            <a:miter lim="800000"/>
            <a:headEnd/>
            <a:tailEnd/>
          </a:ln>
          <a:effectLst/>
        </p:spPr>
        <p:txBody>
          <a:bodyPr lIns="63297" tIns="25318" rIns="63297" bIns="25318">
            <a:spAutoFit/>
          </a:bodyPr>
          <a:lstStyle/>
          <a:p>
            <a:pPr marL="228600" indent="-228600" algn="l" defTabSz="911225">
              <a:lnSpc>
                <a:spcPct val="85000"/>
              </a:lnSpc>
              <a:buFontTx/>
              <a:buChar char="•"/>
            </a:pPr>
            <a:r>
              <a:rPr lang="en-US" dirty="0"/>
              <a:t>Finding Errors</a:t>
            </a:r>
          </a:p>
          <a:p>
            <a:pPr marL="228600" indent="-228600" algn="l" defTabSz="911225">
              <a:lnSpc>
                <a:spcPct val="85000"/>
              </a:lnSpc>
            </a:pPr>
            <a:endParaRPr lang="en-US" dirty="0">
              <a:latin typeface="Arial" charset="0"/>
            </a:endParaRPr>
          </a:p>
          <a:p>
            <a:pPr marL="228600" indent="-228600" algn="l" defTabSz="911225">
              <a:lnSpc>
                <a:spcPct val="155000"/>
              </a:lnSpc>
            </a:pPr>
            <a:endParaRPr lang="en-US" dirty="0">
              <a:latin typeface="Arial" charset="0"/>
            </a:endParaRPr>
          </a:p>
          <a:p>
            <a:pPr marL="228600" indent="-228600" algn="l" defTabSz="911225">
              <a:lnSpc>
                <a:spcPct val="85000"/>
              </a:lnSpc>
              <a:buFontTx/>
              <a:buChar char="•"/>
            </a:pPr>
            <a:r>
              <a:rPr lang="en-US" dirty="0"/>
              <a:t>Execution Highlighting</a:t>
            </a:r>
          </a:p>
          <a:p>
            <a:pPr marL="228600" indent="-228600" algn="l" defTabSz="911225">
              <a:lnSpc>
                <a:spcPct val="85000"/>
              </a:lnSpc>
            </a:pPr>
            <a:endParaRPr lang="en-US" dirty="0">
              <a:latin typeface="Arial" charset="0"/>
            </a:endParaRPr>
          </a:p>
          <a:p>
            <a:pPr marL="228600" indent="-228600" algn="l" defTabSz="911225">
              <a:lnSpc>
                <a:spcPct val="115000"/>
              </a:lnSpc>
            </a:pPr>
            <a:endParaRPr lang="en-US" dirty="0">
              <a:latin typeface="Arial" charset="0"/>
            </a:endParaRPr>
          </a:p>
          <a:p>
            <a:pPr marL="228600" indent="-228600" algn="l" defTabSz="911225">
              <a:lnSpc>
                <a:spcPct val="105000"/>
              </a:lnSpc>
              <a:buFontTx/>
              <a:buChar char="•"/>
            </a:pPr>
            <a:endParaRPr lang="en-US" dirty="0">
              <a:latin typeface="Arial" charset="0"/>
            </a:endParaRPr>
          </a:p>
          <a:p>
            <a:pPr marL="228600" indent="-228600" algn="l" defTabSz="911225">
              <a:lnSpc>
                <a:spcPct val="85000"/>
              </a:lnSpc>
              <a:buFontTx/>
              <a:buChar char="•"/>
            </a:pPr>
            <a:r>
              <a:rPr lang="en-US" dirty="0"/>
              <a:t>Probes</a:t>
            </a:r>
          </a:p>
        </p:txBody>
      </p:sp>
      <p:sp>
        <p:nvSpPr>
          <p:cNvPr id="666642" name="Rectangle 18"/>
          <p:cNvSpPr>
            <a:spLocks noChangeArrowheads="1"/>
          </p:cNvSpPr>
          <p:nvPr/>
        </p:nvSpPr>
        <p:spPr bwMode="auto">
          <a:xfrm>
            <a:off x="2868613" y="1676400"/>
            <a:ext cx="3086974" cy="639240"/>
          </a:xfrm>
          <a:prstGeom prst="rect">
            <a:avLst/>
          </a:prstGeom>
          <a:noFill/>
          <a:ln w="9525">
            <a:noFill/>
            <a:miter lim="800000"/>
            <a:headEnd/>
            <a:tailEnd/>
          </a:ln>
          <a:effectLst/>
        </p:spPr>
        <p:txBody>
          <a:bodyPr wrap="none" lIns="63297" tIns="25318" rIns="63297" bIns="25318">
            <a:spAutoFit/>
          </a:bodyPr>
          <a:lstStyle/>
          <a:p>
            <a:pPr algn="l" defTabSz="911225">
              <a:lnSpc>
                <a:spcPct val="90000"/>
              </a:lnSpc>
            </a:pPr>
            <a:r>
              <a:rPr lang="en-US" sz="2000" b="0" dirty="0"/>
              <a:t>Click on broken </a:t>
            </a:r>
            <a:r>
              <a:rPr lang="en-US" sz="2000" dirty="0"/>
              <a:t>Run</a:t>
            </a:r>
            <a:r>
              <a:rPr lang="en-US" sz="2000" b="0" dirty="0"/>
              <a:t> button.</a:t>
            </a:r>
          </a:p>
          <a:p>
            <a:pPr algn="l" defTabSz="911225">
              <a:lnSpc>
                <a:spcPct val="110000"/>
              </a:lnSpc>
            </a:pPr>
            <a:r>
              <a:rPr lang="en-US" sz="2000" b="0" dirty="0"/>
              <a:t>Window showing error appears.</a:t>
            </a:r>
          </a:p>
        </p:txBody>
      </p:sp>
      <p:sp>
        <p:nvSpPr>
          <p:cNvPr id="666643" name="Rectangle 19"/>
          <p:cNvSpPr>
            <a:spLocks noChangeArrowheads="1"/>
          </p:cNvSpPr>
          <p:nvPr/>
        </p:nvSpPr>
        <p:spPr bwMode="auto">
          <a:xfrm>
            <a:off x="5124450" y="1701800"/>
            <a:ext cx="23813" cy="228600"/>
          </a:xfrm>
          <a:prstGeom prst="rect">
            <a:avLst/>
          </a:prstGeom>
          <a:noFill/>
          <a:ln w="9525">
            <a:noFill/>
            <a:miter lim="800000"/>
            <a:headEnd/>
            <a:tailEnd/>
          </a:ln>
          <a:effectLst/>
        </p:spPr>
        <p:txBody>
          <a:bodyPr wrap="none" anchor="ctr"/>
          <a:lstStyle/>
          <a:p>
            <a:endParaRPr lang="en-US"/>
          </a:p>
        </p:txBody>
      </p:sp>
      <p:sp>
        <p:nvSpPr>
          <p:cNvPr id="666644" name="Rectangle 20"/>
          <p:cNvSpPr>
            <a:spLocks noChangeArrowheads="1"/>
          </p:cNvSpPr>
          <p:nvPr/>
        </p:nvSpPr>
        <p:spPr bwMode="auto">
          <a:xfrm>
            <a:off x="2919413" y="2895600"/>
            <a:ext cx="5527675" cy="882127"/>
          </a:xfrm>
          <a:prstGeom prst="rect">
            <a:avLst/>
          </a:prstGeom>
          <a:noFill/>
          <a:ln w="9525">
            <a:noFill/>
            <a:miter lim="800000"/>
            <a:headEnd/>
            <a:tailEnd/>
          </a:ln>
          <a:effectLst/>
        </p:spPr>
        <p:txBody>
          <a:bodyPr lIns="63297" tIns="25318" rIns="63297" bIns="25318">
            <a:spAutoFit/>
          </a:bodyPr>
          <a:lstStyle/>
          <a:p>
            <a:pPr algn="l" defTabSz="911225">
              <a:lnSpc>
                <a:spcPct val="90000"/>
              </a:lnSpc>
            </a:pPr>
            <a:r>
              <a:rPr lang="en-US" sz="2000" b="0" dirty="0"/>
              <a:t>Click on </a:t>
            </a:r>
            <a:r>
              <a:rPr lang="en-US" sz="2000" dirty="0"/>
              <a:t>Execution Highlighting</a:t>
            </a:r>
            <a:r>
              <a:rPr lang="en-US" sz="2000" b="0" dirty="0"/>
              <a:t> button; data flow is animated using bubbles. Values are </a:t>
            </a:r>
          </a:p>
          <a:p>
            <a:pPr algn="l" defTabSz="911225">
              <a:lnSpc>
                <a:spcPct val="90000"/>
              </a:lnSpc>
            </a:pPr>
            <a:r>
              <a:rPr lang="en-US" sz="2000" b="0" dirty="0"/>
              <a:t>displayed on wires.</a:t>
            </a:r>
          </a:p>
        </p:txBody>
      </p:sp>
      <p:sp>
        <p:nvSpPr>
          <p:cNvPr id="666645" name="Rectangle 21"/>
          <p:cNvSpPr>
            <a:spLocks noChangeArrowheads="1"/>
          </p:cNvSpPr>
          <p:nvPr/>
        </p:nvSpPr>
        <p:spPr bwMode="auto">
          <a:xfrm>
            <a:off x="2944813" y="4191000"/>
            <a:ext cx="5653087" cy="1423988"/>
          </a:xfrm>
          <a:prstGeom prst="rect">
            <a:avLst/>
          </a:prstGeom>
          <a:noFill/>
          <a:ln w="9525">
            <a:noFill/>
            <a:miter lim="800000"/>
            <a:headEnd/>
            <a:tailEnd/>
          </a:ln>
          <a:effectLst/>
        </p:spPr>
        <p:txBody>
          <a:bodyPr lIns="63297" tIns="25318" rIns="63297" bIns="25318">
            <a:spAutoFit/>
          </a:bodyPr>
          <a:lstStyle/>
          <a:p>
            <a:pPr algn="l" defTabSz="911225">
              <a:lnSpc>
                <a:spcPct val="90000"/>
              </a:lnSpc>
            </a:pPr>
            <a:r>
              <a:rPr lang="en-US" sz="2000" b="0" dirty="0"/>
              <a:t>Right-click on wire to display </a:t>
            </a:r>
            <a:r>
              <a:rPr lang="en-US" sz="2000" b="0" dirty="0" smtClean="0"/>
              <a:t>probe; </a:t>
            </a:r>
            <a:r>
              <a:rPr lang="en-US" sz="2000" b="0" dirty="0"/>
              <a:t>it shows data as it flows through wire segment. </a:t>
            </a:r>
          </a:p>
          <a:p>
            <a:pPr algn="l" defTabSz="911225">
              <a:lnSpc>
                <a:spcPct val="90000"/>
              </a:lnSpc>
            </a:pPr>
            <a:endParaRPr lang="en-US" sz="2000" b="0" dirty="0"/>
          </a:p>
          <a:p>
            <a:pPr algn="l" defTabSz="911225">
              <a:lnSpc>
                <a:spcPct val="90000"/>
              </a:lnSpc>
            </a:pPr>
            <a:r>
              <a:rPr lang="en-US" sz="2000" b="0" dirty="0"/>
              <a:t>You can also select Probe tool from Tools palette and click on wire.</a:t>
            </a:r>
          </a:p>
        </p:txBody>
      </p:sp>
      <p:pic>
        <p:nvPicPr>
          <p:cNvPr id="666646" name="Picture 22"/>
          <p:cNvPicPr>
            <a:picLocks noChangeArrowheads="1"/>
          </p:cNvPicPr>
          <p:nvPr/>
        </p:nvPicPr>
        <p:blipFill>
          <a:blip r:embed="rId3"/>
          <a:srcRect/>
          <a:stretch>
            <a:fillRect/>
          </a:stretch>
        </p:blipFill>
        <p:spPr bwMode="auto">
          <a:xfrm>
            <a:off x="2206625" y="5268913"/>
            <a:ext cx="461963" cy="379412"/>
          </a:xfrm>
          <a:prstGeom prst="rect">
            <a:avLst/>
          </a:prstGeom>
          <a:noFill/>
          <a:ln w="9525">
            <a:noFill/>
            <a:miter lim="800000"/>
            <a:headEnd/>
            <a:tailEnd/>
          </a:ln>
          <a:effectLst/>
        </p:spPr>
      </p:pic>
      <p:pic>
        <p:nvPicPr>
          <p:cNvPr id="666647" name="Picture 23"/>
          <p:cNvPicPr>
            <a:picLocks noChangeAspect="1" noChangeArrowheads="1"/>
          </p:cNvPicPr>
          <p:nvPr/>
        </p:nvPicPr>
        <p:blipFill>
          <a:blip r:embed="rId4"/>
          <a:srcRect/>
          <a:stretch>
            <a:fillRect/>
          </a:stretch>
        </p:blipFill>
        <p:spPr bwMode="auto">
          <a:xfrm>
            <a:off x="2282825" y="1749425"/>
            <a:ext cx="381000" cy="379413"/>
          </a:xfrm>
          <a:prstGeom prst="rect">
            <a:avLst/>
          </a:prstGeom>
          <a:noFill/>
          <a:ln w="9525">
            <a:noFill/>
            <a:miter lim="800000"/>
            <a:headEnd type="none" w="sm" len="sm"/>
            <a:tailEnd type="none" w="sm" len="sm"/>
          </a:ln>
          <a:effectLst/>
        </p:spPr>
      </p:pic>
      <p:pic>
        <p:nvPicPr>
          <p:cNvPr id="666648" name="Picture 24"/>
          <p:cNvPicPr>
            <a:picLocks noChangeAspect="1" noChangeArrowheads="1"/>
          </p:cNvPicPr>
          <p:nvPr/>
        </p:nvPicPr>
        <p:blipFill>
          <a:blip r:embed="rId5"/>
          <a:srcRect/>
          <a:stretch>
            <a:fillRect/>
          </a:stretch>
        </p:blipFill>
        <p:spPr bwMode="auto">
          <a:xfrm>
            <a:off x="1825625" y="2943225"/>
            <a:ext cx="381000" cy="363538"/>
          </a:xfrm>
          <a:prstGeom prst="rect">
            <a:avLst/>
          </a:prstGeom>
          <a:noFill/>
          <a:ln w="9525">
            <a:noFill/>
            <a:miter lim="800000"/>
            <a:headEnd type="none" w="sm" len="sm"/>
            <a:tailEnd type="none" w="sm" len="sm"/>
          </a:ln>
          <a:effectLst/>
        </p:spPr>
      </p:pic>
      <p:pic>
        <p:nvPicPr>
          <p:cNvPr id="666649" name="Picture 25"/>
          <p:cNvPicPr>
            <a:picLocks noChangeAspect="1" noChangeArrowheads="1"/>
          </p:cNvPicPr>
          <p:nvPr/>
        </p:nvPicPr>
        <p:blipFill>
          <a:blip r:embed="rId6"/>
          <a:srcRect/>
          <a:stretch>
            <a:fillRect/>
          </a:stretch>
        </p:blipFill>
        <p:spPr bwMode="auto">
          <a:xfrm>
            <a:off x="2282825" y="2927350"/>
            <a:ext cx="407988" cy="388938"/>
          </a:xfrm>
          <a:prstGeom prst="rect">
            <a:avLst/>
          </a:prstGeom>
          <a:noFill/>
          <a:ln w="9525">
            <a:noFill/>
            <a:miter lim="800000"/>
            <a:headEnd type="none" w="sm" len="sm"/>
            <a:tailEnd type="none" w="sm" len="sm"/>
          </a:ln>
          <a:effectLst/>
        </p:spPr>
      </p:pic>
      <p:pic>
        <p:nvPicPr>
          <p:cNvPr id="666650" name="Picture 26" descr="probe LV 8"/>
          <p:cNvPicPr>
            <a:picLocks noChangeAspect="1" noChangeArrowheads="1"/>
          </p:cNvPicPr>
          <p:nvPr/>
        </p:nvPicPr>
        <p:blipFill>
          <a:blip r:embed="rId7"/>
          <a:srcRect/>
          <a:stretch>
            <a:fillRect/>
          </a:stretch>
        </p:blipFill>
        <p:spPr bwMode="auto">
          <a:xfrm>
            <a:off x="1576388" y="4119563"/>
            <a:ext cx="1123950" cy="116205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2578" name="Rectangle 2"/>
          <p:cNvSpPr>
            <a:spLocks noGrp="1" noChangeArrowheads="1"/>
          </p:cNvSpPr>
          <p:nvPr>
            <p:ph type="title" idx="4294967295"/>
          </p:nvPr>
        </p:nvSpPr>
        <p:spPr>
          <a:xfrm>
            <a:off x="457200" y="419100"/>
            <a:ext cx="7615237" cy="652462"/>
          </a:xfrm>
        </p:spPr>
        <p:txBody>
          <a:bodyPr/>
          <a:lstStyle/>
          <a:p>
            <a:r>
              <a:rPr lang="en-US" sz="3600" b="1" dirty="0"/>
              <a:t>Exercise 2 – Acquiring a Signal with DAQ</a:t>
            </a:r>
          </a:p>
        </p:txBody>
      </p:sp>
      <p:sp>
        <p:nvSpPr>
          <p:cNvPr id="792579" name="AutoShape 3"/>
          <p:cNvSpPr>
            <a:spLocks noChangeArrowheads="1"/>
          </p:cNvSpPr>
          <p:nvPr/>
        </p:nvSpPr>
        <p:spPr bwMode="auto">
          <a:xfrm>
            <a:off x="6969125" y="1062038"/>
            <a:ext cx="1689100"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a:t>
            </a:r>
            <a:r>
              <a:rPr lang="en-US" b="0" dirty="0" smtClean="0">
                <a:effectLst>
                  <a:outerShdw blurRad="38100" dist="38100" dir="2700000" algn="tl">
                    <a:srgbClr val="C0C0C0"/>
                  </a:outerShdw>
                </a:effectLst>
              </a:rPr>
              <a:t>A &amp; B</a:t>
            </a:r>
            <a:endParaRPr lang="en-US" b="0" dirty="0">
              <a:effectLst>
                <a:outerShdw blurRad="38100" dist="38100" dir="2700000" algn="tl">
                  <a:srgbClr val="C0C0C0"/>
                </a:outerShdw>
              </a:effectLst>
            </a:endParaRPr>
          </a:p>
        </p:txBody>
      </p:sp>
      <p:sp>
        <p:nvSpPr>
          <p:cNvPr id="792581" name="Text Box 5"/>
          <p:cNvSpPr txBox="1">
            <a:spLocks noChangeArrowheads="1"/>
          </p:cNvSpPr>
          <p:nvPr/>
        </p:nvSpPr>
        <p:spPr bwMode="auto">
          <a:xfrm>
            <a:off x="501650" y="3429000"/>
            <a:ext cx="3840163" cy="3968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15 minutes.</a:t>
            </a:r>
          </a:p>
        </p:txBody>
      </p:sp>
      <p:sp>
        <p:nvSpPr>
          <p:cNvPr id="792582" name="Rectangle 6"/>
          <p:cNvSpPr>
            <a:spLocks noChangeArrowheads="1"/>
          </p:cNvSpPr>
          <p:nvPr/>
        </p:nvSpPr>
        <p:spPr bwMode="auto">
          <a:xfrm>
            <a:off x="457200" y="1603375"/>
            <a:ext cx="4270375" cy="1635125"/>
          </a:xfrm>
          <a:prstGeom prst="rect">
            <a:avLst/>
          </a:prstGeom>
          <a:noFill/>
          <a:ln w="9525">
            <a:noFill/>
            <a:miter lim="800000"/>
            <a:headEnd/>
            <a:tailEnd/>
          </a:ln>
          <a:effectLst/>
        </p:spPr>
        <p:txBody>
          <a:bodyPr/>
          <a:lstStyle/>
          <a:p>
            <a:pPr marL="228600" indent="-228600" algn="l" eaLnBrk="1" hangingPunct="1">
              <a:spcBef>
                <a:spcPct val="20000"/>
              </a:spcBef>
              <a:buFontTx/>
              <a:buChar char="•"/>
            </a:pPr>
            <a:r>
              <a:rPr lang="en-US" sz="2800" b="0" dirty="0"/>
              <a:t>Use a </a:t>
            </a:r>
            <a:r>
              <a:rPr lang="en-US" sz="2800" b="0" dirty="0" err="1"/>
              <a:t>LabVIEW</a:t>
            </a:r>
            <a:r>
              <a:rPr lang="en-US" sz="2800" b="0" dirty="0"/>
              <a:t> template to:</a:t>
            </a:r>
          </a:p>
          <a:p>
            <a:pPr lvl="1" indent="-228600" algn="l" eaLnBrk="1" hangingPunct="1">
              <a:spcBef>
                <a:spcPct val="20000"/>
              </a:spcBef>
              <a:buFontTx/>
              <a:buChar char="–"/>
            </a:pPr>
            <a:r>
              <a:rPr lang="en-US" b="0" dirty="0"/>
              <a:t>Acquire a signal from your DAQ device</a:t>
            </a:r>
          </a:p>
        </p:txBody>
      </p:sp>
      <p:pic>
        <p:nvPicPr>
          <p:cNvPr id="792585" name="Picture 9"/>
          <p:cNvPicPr>
            <a:picLocks noChangeAspect="1" noChangeArrowheads="1"/>
          </p:cNvPicPr>
          <p:nvPr/>
        </p:nvPicPr>
        <p:blipFill>
          <a:blip r:embed="rId3"/>
          <a:srcRect/>
          <a:stretch>
            <a:fillRect/>
          </a:stretch>
        </p:blipFill>
        <p:spPr bwMode="auto">
          <a:xfrm>
            <a:off x="4764088" y="1752600"/>
            <a:ext cx="3962400" cy="3886200"/>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4626" name="Rectangle 2"/>
          <p:cNvSpPr>
            <a:spLocks noGrp="1" noChangeArrowheads="1"/>
          </p:cNvSpPr>
          <p:nvPr>
            <p:ph type="title"/>
          </p:nvPr>
        </p:nvSpPr>
        <p:spPr>
          <a:xfrm>
            <a:off x="381000" y="152400"/>
            <a:ext cx="8534400" cy="1625600"/>
          </a:xfrm>
        </p:spPr>
        <p:txBody>
          <a:bodyPr/>
          <a:lstStyle/>
          <a:p>
            <a:r>
              <a:rPr lang="en-US" sz="3200" b="1" dirty="0"/>
              <a:t>Do Not Delete</a:t>
            </a:r>
            <a:br>
              <a:rPr lang="en-US" sz="3200" b="1" dirty="0"/>
            </a:br>
            <a:r>
              <a:rPr lang="en-US" sz="3200" b="1" dirty="0"/>
              <a:t>Exercise Instructions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a:xfrm>
            <a:off x="381000" y="533400"/>
            <a:ext cx="8001000" cy="1066800"/>
          </a:xfrm>
        </p:spPr>
        <p:txBody>
          <a:bodyPr/>
          <a:lstStyle/>
          <a:p>
            <a:r>
              <a:rPr lang="en-US" b="1" dirty="0"/>
              <a:t>The Virtual Instrumentation Approach</a:t>
            </a:r>
            <a:r>
              <a:rPr lang="en-US" sz="3200" dirty="0"/>
              <a:t/>
            </a:r>
            <a:br>
              <a:rPr lang="en-US" sz="3200" dirty="0"/>
            </a:br>
            <a:endParaRPr lang="en-US" sz="3200" dirty="0"/>
          </a:p>
        </p:txBody>
      </p:sp>
      <p:graphicFrame>
        <p:nvGraphicFramePr>
          <p:cNvPr id="857091" name="Object 3"/>
          <p:cNvGraphicFramePr>
            <a:graphicFrameLocks noChangeAspect="1"/>
          </p:cNvGraphicFramePr>
          <p:nvPr/>
        </p:nvGraphicFramePr>
        <p:xfrm>
          <a:off x="2171700" y="1371600"/>
          <a:ext cx="4457700" cy="4417899"/>
        </p:xfrm>
        <a:graphic>
          <a:graphicData uri="http://schemas.openxmlformats.org/presentationml/2006/ole">
            <p:oleObj spid="_x0000_s857091" name="Bitmap Image" r:id="rId4" imgW="4904762" imgH="4819048" progId="PBrush">
              <p:embed/>
            </p:oleObj>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6674" name="Rectangle 2"/>
          <p:cNvSpPr>
            <a:spLocks noGrp="1" noChangeArrowheads="1"/>
          </p:cNvSpPr>
          <p:nvPr>
            <p:ph type="title"/>
          </p:nvPr>
        </p:nvSpPr>
        <p:spPr>
          <a:xfrm>
            <a:off x="381000" y="152400"/>
            <a:ext cx="8534400" cy="1547813"/>
          </a:xfrm>
        </p:spPr>
        <p:txBody>
          <a:bodyPr/>
          <a:lstStyle/>
          <a:p>
            <a:r>
              <a:rPr lang="en-US" sz="3200" b="1" dirty="0"/>
              <a:t>Do Not Delete</a:t>
            </a:r>
            <a:br>
              <a:rPr lang="en-US" sz="3200" b="1" dirty="0"/>
            </a:br>
            <a:r>
              <a:rPr lang="en-US" sz="3200" b="1" dirty="0"/>
              <a:t>Exercise Instructions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22" name="Rectangle 2"/>
          <p:cNvSpPr>
            <a:spLocks noGrp="1" noChangeArrowheads="1"/>
          </p:cNvSpPr>
          <p:nvPr>
            <p:ph type="title"/>
          </p:nvPr>
        </p:nvSpPr>
        <p:spPr>
          <a:xfrm>
            <a:off x="381000" y="152400"/>
            <a:ext cx="8534400" cy="1778000"/>
          </a:xfrm>
        </p:spPr>
        <p:txBody>
          <a:bodyPr/>
          <a:lstStyle/>
          <a:p>
            <a:r>
              <a:rPr lang="en-US" sz="3200" b="1" dirty="0"/>
              <a:t>Do Not Delete</a:t>
            </a:r>
            <a:br>
              <a:rPr lang="en-US" sz="3200" b="1" dirty="0"/>
            </a:br>
            <a:r>
              <a:rPr lang="en-US" sz="3200" b="1" dirty="0"/>
              <a:t>Exercise Instructions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0770" name="Rectangle 2"/>
          <p:cNvSpPr>
            <a:spLocks noGrp="1" noChangeArrowheads="1"/>
          </p:cNvSpPr>
          <p:nvPr>
            <p:ph type="title" idx="4294967295"/>
          </p:nvPr>
        </p:nvSpPr>
        <p:spPr>
          <a:xfrm>
            <a:off x="419100" y="342900"/>
            <a:ext cx="8648700" cy="952500"/>
          </a:xfrm>
        </p:spPr>
        <p:txBody>
          <a:bodyPr/>
          <a:lstStyle/>
          <a:p>
            <a:r>
              <a:rPr lang="en-US" sz="3600" b="1" dirty="0"/>
              <a:t>Exercise 2 – Acquiring a Signal with the </a:t>
            </a:r>
            <a:r>
              <a:rPr lang="en-US" sz="3600" b="1" dirty="0" smtClean="0"/>
              <a:t/>
            </a:r>
            <a:br>
              <a:rPr lang="en-US" sz="3600" b="1" dirty="0" smtClean="0"/>
            </a:br>
            <a:r>
              <a:rPr lang="en-US" sz="3600" b="1" dirty="0" smtClean="0"/>
              <a:t>Sound </a:t>
            </a:r>
            <a:r>
              <a:rPr lang="en-US" sz="3600" b="1" dirty="0"/>
              <a:t>Card</a:t>
            </a:r>
          </a:p>
        </p:txBody>
      </p:sp>
      <p:sp>
        <p:nvSpPr>
          <p:cNvPr id="800771" name="AutoShape 3"/>
          <p:cNvSpPr>
            <a:spLocks noChangeArrowheads="1"/>
          </p:cNvSpPr>
          <p:nvPr/>
        </p:nvSpPr>
        <p:spPr bwMode="auto">
          <a:xfrm>
            <a:off x="7086600" y="990600"/>
            <a:ext cx="1382712"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C</a:t>
            </a:r>
          </a:p>
        </p:txBody>
      </p:sp>
      <p:sp>
        <p:nvSpPr>
          <p:cNvPr id="800773" name="Rectangle 5"/>
          <p:cNvSpPr>
            <a:spLocks noChangeArrowheads="1"/>
          </p:cNvSpPr>
          <p:nvPr/>
        </p:nvSpPr>
        <p:spPr bwMode="auto">
          <a:xfrm>
            <a:off x="381000" y="1485900"/>
            <a:ext cx="8572500" cy="1330325"/>
          </a:xfrm>
          <a:prstGeom prst="rect">
            <a:avLst/>
          </a:prstGeom>
          <a:noFill/>
          <a:ln w="9525">
            <a:noFill/>
            <a:miter lim="800000"/>
            <a:headEnd/>
            <a:tailEnd/>
          </a:ln>
          <a:effectLst/>
        </p:spPr>
        <p:txBody>
          <a:bodyPr/>
          <a:lstStyle/>
          <a:p>
            <a:pPr marL="174625" indent="-174625" algn="l" eaLnBrk="1" hangingPunct="1">
              <a:spcBef>
                <a:spcPct val="20000"/>
              </a:spcBef>
              <a:buFontTx/>
              <a:buChar char="•"/>
            </a:pPr>
            <a:r>
              <a:rPr lang="en-US" sz="2800" b="0" dirty="0"/>
              <a:t>Use </a:t>
            </a:r>
            <a:r>
              <a:rPr lang="en-US" sz="2800" b="0" dirty="0" err="1"/>
              <a:t>LabVIEW</a:t>
            </a:r>
            <a:r>
              <a:rPr lang="en-US" sz="2800" b="0" dirty="0"/>
              <a:t> to:</a:t>
            </a:r>
          </a:p>
          <a:p>
            <a:pPr marL="508000" lvl="1" indent="-217488" algn="l" eaLnBrk="1" hangingPunct="1">
              <a:spcBef>
                <a:spcPct val="20000"/>
              </a:spcBef>
              <a:buFontTx/>
              <a:buChar char="–"/>
            </a:pPr>
            <a:r>
              <a:rPr lang="en-US" b="0" dirty="0"/>
              <a:t>Acquire a signal from your </a:t>
            </a:r>
            <a:r>
              <a:rPr lang="en-US" b="0" dirty="0" smtClean="0"/>
              <a:t/>
            </a:r>
            <a:br>
              <a:rPr lang="en-US" b="0" dirty="0" smtClean="0"/>
            </a:br>
            <a:r>
              <a:rPr lang="en-US" b="0" dirty="0" smtClean="0"/>
              <a:t>sound </a:t>
            </a:r>
            <a:r>
              <a:rPr lang="en-US" b="0" dirty="0"/>
              <a:t>card</a:t>
            </a:r>
          </a:p>
        </p:txBody>
      </p:sp>
      <p:sp>
        <p:nvSpPr>
          <p:cNvPr id="800774" name="Text Box 6"/>
          <p:cNvSpPr txBox="1">
            <a:spLocks noChangeArrowheads="1"/>
          </p:cNvSpPr>
          <p:nvPr/>
        </p:nvSpPr>
        <p:spPr bwMode="auto">
          <a:xfrm>
            <a:off x="501650" y="3429000"/>
            <a:ext cx="3840163" cy="3968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15 minutes.</a:t>
            </a:r>
          </a:p>
        </p:txBody>
      </p:sp>
      <p:pic>
        <p:nvPicPr>
          <p:cNvPr id="800776" name="Picture 8"/>
          <p:cNvPicPr>
            <a:picLocks noChangeAspect="1" noChangeArrowheads="1"/>
          </p:cNvPicPr>
          <p:nvPr/>
        </p:nvPicPr>
        <p:blipFill>
          <a:blip r:embed="rId3"/>
          <a:srcRect/>
          <a:stretch>
            <a:fillRect/>
          </a:stretch>
        </p:blipFill>
        <p:spPr bwMode="auto">
          <a:xfrm>
            <a:off x="4381500" y="1752600"/>
            <a:ext cx="4110038" cy="3752850"/>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8687" name="Rectangle 15"/>
          <p:cNvSpPr>
            <a:spLocks noGrp="1" noChangeArrowheads="1"/>
          </p:cNvSpPr>
          <p:nvPr>
            <p:ph type="title"/>
          </p:nvPr>
        </p:nvSpPr>
        <p:spPr>
          <a:xfrm>
            <a:off x="304800" y="190500"/>
            <a:ext cx="4914900" cy="1143000"/>
          </a:xfrm>
          <a:noFill/>
          <a:ln/>
        </p:spPr>
        <p:txBody>
          <a:bodyPr/>
          <a:lstStyle/>
          <a:p>
            <a:r>
              <a:rPr lang="en-US" b="1" dirty="0" smtClean="0"/>
              <a:t>Context Help Window</a:t>
            </a:r>
            <a:endParaRPr lang="en-US" b="1" dirty="0"/>
          </a:p>
        </p:txBody>
      </p:sp>
      <p:sp>
        <p:nvSpPr>
          <p:cNvPr id="668688" name="Rectangle 16"/>
          <p:cNvSpPr>
            <a:spLocks noGrp="1" noChangeArrowheads="1"/>
          </p:cNvSpPr>
          <p:nvPr>
            <p:ph idx="1"/>
          </p:nvPr>
        </p:nvSpPr>
        <p:spPr>
          <a:xfrm>
            <a:off x="381000" y="1295400"/>
            <a:ext cx="8534400" cy="4630738"/>
          </a:xfrm>
          <a:noFill/>
          <a:ln/>
        </p:spPr>
        <p:txBody>
          <a:bodyPr/>
          <a:lstStyle/>
          <a:p>
            <a:r>
              <a:rPr lang="en-US" sz="2400" b="1" dirty="0" err="1" smtClean="0"/>
              <a:t>Help»Show</a:t>
            </a:r>
            <a:r>
              <a:rPr lang="en-US" sz="2400" b="1" dirty="0" smtClean="0"/>
              <a:t> Context Help</a:t>
            </a:r>
            <a:r>
              <a:rPr lang="en-US" sz="2400" dirty="0" smtClean="0"/>
              <a:t>, press the &lt;Ctrl-H&gt; keys</a:t>
            </a:r>
          </a:p>
          <a:p>
            <a:r>
              <a:rPr lang="en-US" sz="2400" dirty="0" smtClean="0"/>
              <a:t>Hover </a:t>
            </a:r>
            <a:r>
              <a:rPr lang="en-US" sz="2400" dirty="0"/>
              <a:t>cursor over object to update window</a:t>
            </a:r>
          </a:p>
        </p:txBody>
      </p:sp>
      <p:sp>
        <p:nvSpPr>
          <p:cNvPr id="668689" name="Rectangle 17"/>
          <p:cNvSpPr>
            <a:spLocks noChangeArrowheads="1"/>
          </p:cNvSpPr>
          <p:nvPr/>
        </p:nvSpPr>
        <p:spPr bwMode="auto">
          <a:xfrm>
            <a:off x="347663" y="2584450"/>
            <a:ext cx="4724400" cy="3303588"/>
          </a:xfrm>
          <a:prstGeom prst="rect">
            <a:avLst/>
          </a:prstGeom>
          <a:noFill/>
          <a:ln w="9525">
            <a:noFill/>
            <a:miter lim="800000"/>
            <a:headEnd/>
            <a:tailEnd/>
          </a:ln>
          <a:effectLst/>
        </p:spPr>
        <p:txBody>
          <a:bodyPr/>
          <a:lstStyle/>
          <a:p>
            <a:pPr marL="174625" indent="-174625" algn="l" eaLnBrk="1" hangingPunct="1">
              <a:spcBef>
                <a:spcPct val="20000"/>
              </a:spcBef>
            </a:pPr>
            <a:r>
              <a:rPr lang="en-US" sz="2800" dirty="0"/>
              <a:t>Additional Help</a:t>
            </a:r>
          </a:p>
          <a:p>
            <a:pPr marL="508000" lvl="1" indent="-217488" algn="l" eaLnBrk="1" hangingPunct="1">
              <a:spcBef>
                <a:spcPct val="20000"/>
              </a:spcBef>
              <a:buFontTx/>
              <a:buChar char="–"/>
            </a:pPr>
            <a:r>
              <a:rPr lang="en-US" b="0" dirty="0" smtClean="0"/>
              <a:t>Right-click </a:t>
            </a:r>
            <a:r>
              <a:rPr lang="en-US" b="0" dirty="0"/>
              <a:t>on the VI icon and choose </a:t>
            </a:r>
            <a:r>
              <a:rPr lang="en-US" dirty="0"/>
              <a:t>Help</a:t>
            </a:r>
            <a:r>
              <a:rPr lang="en-US" b="0" dirty="0"/>
              <a:t>, or</a:t>
            </a:r>
          </a:p>
          <a:p>
            <a:pPr marL="508000" lvl="1" indent="-217488" algn="l" eaLnBrk="1" hangingPunct="1">
              <a:spcBef>
                <a:spcPct val="20000"/>
              </a:spcBef>
              <a:buFontTx/>
              <a:buChar char="–"/>
            </a:pPr>
            <a:r>
              <a:rPr lang="en-US" b="0" dirty="0"/>
              <a:t>Choose “</a:t>
            </a:r>
            <a:r>
              <a:rPr lang="en-US" u="sng" dirty="0"/>
              <a:t>Detailed </a:t>
            </a:r>
            <a:r>
              <a:rPr lang="en-US" u="sng" dirty="0" smtClean="0"/>
              <a:t>help</a:t>
            </a:r>
            <a:r>
              <a:rPr lang="en-US" b="0" dirty="0" smtClean="0"/>
              <a:t>” </a:t>
            </a:r>
            <a:r>
              <a:rPr lang="en-US" b="0" dirty="0"/>
              <a:t>on the context help window</a:t>
            </a:r>
          </a:p>
        </p:txBody>
      </p:sp>
      <p:pic>
        <p:nvPicPr>
          <p:cNvPr id="668694" name="Picture 22"/>
          <p:cNvPicPr>
            <a:picLocks noChangeAspect="1" noChangeArrowheads="1"/>
          </p:cNvPicPr>
          <p:nvPr/>
        </p:nvPicPr>
        <p:blipFill>
          <a:blip r:embed="rId3"/>
          <a:stretch>
            <a:fillRect/>
          </a:stretch>
        </p:blipFill>
        <p:spPr bwMode="auto">
          <a:xfrm>
            <a:off x="4264025" y="5145442"/>
            <a:ext cx="1771650" cy="602540"/>
          </a:xfrm>
          <a:prstGeom prst="rect">
            <a:avLst/>
          </a:prstGeom>
          <a:noFill/>
          <a:ln w="12700" algn="ctr">
            <a:noFill/>
            <a:miter lim="800000"/>
            <a:headEnd/>
            <a:tailEnd/>
          </a:ln>
          <a:effectLst/>
        </p:spPr>
      </p:pic>
      <p:pic>
        <p:nvPicPr>
          <p:cNvPr id="668695" name="Picture 23"/>
          <p:cNvPicPr>
            <a:picLocks noChangeAspect="1" noChangeArrowheads="1"/>
          </p:cNvPicPr>
          <p:nvPr/>
        </p:nvPicPr>
        <p:blipFill>
          <a:blip r:embed="rId4"/>
          <a:stretch>
            <a:fillRect/>
          </a:stretch>
        </p:blipFill>
        <p:spPr bwMode="auto">
          <a:xfrm>
            <a:off x="5193620" y="2354263"/>
            <a:ext cx="3509735" cy="2781300"/>
          </a:xfrm>
          <a:prstGeom prst="rect">
            <a:avLst/>
          </a:prstGeom>
          <a:noFill/>
          <a:ln w="12700" algn="ctr">
            <a:noFill/>
            <a:miter lim="800000"/>
            <a:headEnd/>
            <a:tailEnd/>
          </a:ln>
          <a:effectLst/>
        </p:spPr>
      </p:pic>
      <p:sp>
        <p:nvSpPr>
          <p:cNvPr id="668699" name="Line 27"/>
          <p:cNvSpPr>
            <a:spLocks noChangeShapeType="1"/>
          </p:cNvSpPr>
          <p:nvPr/>
        </p:nvSpPr>
        <p:spPr bwMode="auto">
          <a:xfrm flipV="1">
            <a:off x="4725988" y="4619625"/>
            <a:ext cx="384175" cy="498475"/>
          </a:xfrm>
          <a:prstGeom prst="line">
            <a:avLst/>
          </a:prstGeom>
          <a:noFill/>
          <a:ln w="12700">
            <a:solidFill>
              <a:schemeClr val="tx1"/>
            </a:solidFill>
            <a:round/>
            <a:headEnd type="triangle" w="med" len="me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a:xfrm>
            <a:off x="419100" y="304800"/>
            <a:ext cx="7124700" cy="1143000"/>
          </a:xfrm>
        </p:spPr>
        <p:txBody>
          <a:bodyPr/>
          <a:lstStyle/>
          <a:p>
            <a:r>
              <a:rPr lang="en-US" b="1" dirty="0"/>
              <a:t>Tips for Working in </a:t>
            </a:r>
            <a:r>
              <a:rPr lang="en-US" b="1" dirty="0" err="1"/>
              <a:t>LabVIEW</a:t>
            </a:r>
            <a:endParaRPr lang="en-US" b="1" dirty="0"/>
          </a:p>
        </p:txBody>
      </p:sp>
      <p:sp>
        <p:nvSpPr>
          <p:cNvPr id="670723" name="Rectangle 3"/>
          <p:cNvSpPr>
            <a:spLocks noGrp="1" noChangeArrowheads="1"/>
          </p:cNvSpPr>
          <p:nvPr>
            <p:ph idx="1"/>
          </p:nvPr>
        </p:nvSpPr>
        <p:spPr>
          <a:xfrm>
            <a:off x="419100" y="1524000"/>
            <a:ext cx="8267700" cy="4114800"/>
          </a:xfrm>
        </p:spPr>
        <p:txBody>
          <a:bodyPr/>
          <a:lstStyle/>
          <a:p>
            <a:r>
              <a:rPr lang="en-US" sz="2400" dirty="0"/>
              <a:t>Keystroke Shortcuts</a:t>
            </a:r>
          </a:p>
          <a:p>
            <a:pPr lvl="1"/>
            <a:r>
              <a:rPr lang="en-US" sz="2400" dirty="0"/>
              <a:t>&lt;</a:t>
            </a:r>
            <a:r>
              <a:rPr lang="en-US" sz="2400" dirty="0" smtClean="0"/>
              <a:t>Ctrl-H</a:t>
            </a:r>
            <a:r>
              <a:rPr lang="en-US" sz="2400" dirty="0"/>
              <a:t>&gt; – Activate/Deactivate Context Help Window</a:t>
            </a:r>
          </a:p>
          <a:p>
            <a:pPr lvl="1"/>
            <a:r>
              <a:rPr lang="en-US" sz="2400" dirty="0"/>
              <a:t>&lt;</a:t>
            </a:r>
            <a:r>
              <a:rPr lang="en-US" sz="2400" dirty="0" smtClean="0"/>
              <a:t>Ctrl-B</a:t>
            </a:r>
            <a:r>
              <a:rPr lang="en-US" sz="2400" dirty="0"/>
              <a:t>&gt; – Remove Broken Wires </a:t>
            </a:r>
            <a:r>
              <a:rPr lang="en-US" sz="2400" dirty="0" smtClean="0"/>
              <a:t>from </a:t>
            </a:r>
            <a:r>
              <a:rPr lang="en-US" sz="2400" dirty="0"/>
              <a:t>Block Diagram</a:t>
            </a:r>
          </a:p>
          <a:p>
            <a:pPr lvl="1"/>
            <a:r>
              <a:rPr lang="en-US" sz="2400" dirty="0"/>
              <a:t>&lt;</a:t>
            </a:r>
            <a:r>
              <a:rPr lang="en-US" sz="2400" dirty="0" smtClean="0"/>
              <a:t>Ctrl-E</a:t>
            </a:r>
            <a:r>
              <a:rPr lang="en-US" sz="2400" dirty="0"/>
              <a:t>&gt; – Toggle </a:t>
            </a:r>
            <a:r>
              <a:rPr lang="en-US" sz="2400" dirty="0" smtClean="0"/>
              <a:t>between </a:t>
            </a:r>
            <a:r>
              <a:rPr lang="en-US" sz="2400" dirty="0"/>
              <a:t>Front Panel and </a:t>
            </a:r>
            <a:r>
              <a:rPr lang="en-US" sz="2400" dirty="0" smtClean="0"/>
              <a:t>Block  			  Diagram</a:t>
            </a:r>
            <a:endParaRPr lang="en-US" sz="2400" dirty="0"/>
          </a:p>
          <a:p>
            <a:pPr lvl="1"/>
            <a:r>
              <a:rPr lang="en-US" sz="2400" dirty="0"/>
              <a:t>&lt;</a:t>
            </a:r>
            <a:r>
              <a:rPr lang="en-US" sz="2400" dirty="0" smtClean="0"/>
              <a:t>Ctrl-Z</a:t>
            </a:r>
            <a:r>
              <a:rPr lang="en-US" sz="2400" dirty="0"/>
              <a:t>&gt; – Undo </a:t>
            </a:r>
            <a:r>
              <a:rPr lang="en-US" sz="2400" dirty="0" smtClean="0"/>
              <a:t>(also </a:t>
            </a:r>
            <a:r>
              <a:rPr lang="en-US" sz="2400" dirty="0"/>
              <a:t>in Edit </a:t>
            </a:r>
            <a:r>
              <a:rPr lang="en-US" sz="2400" dirty="0" smtClean="0"/>
              <a:t>menu</a:t>
            </a:r>
            <a:r>
              <a:rPr lang="en-US" sz="2400" dirty="0"/>
              <a:t>)</a:t>
            </a:r>
          </a:p>
          <a:p>
            <a:r>
              <a:rPr lang="en-US" sz="2400" b="1" dirty="0" err="1"/>
              <a:t>Tools»Options</a:t>
            </a:r>
            <a:r>
              <a:rPr lang="en-US" sz="2400" b="1" dirty="0"/>
              <a:t>…</a:t>
            </a:r>
            <a:r>
              <a:rPr lang="en-US" sz="2400" dirty="0"/>
              <a:t> – Set Preferences in </a:t>
            </a:r>
            <a:r>
              <a:rPr lang="en-US" sz="2400" dirty="0" err="1"/>
              <a:t>LabVIEW</a:t>
            </a:r>
            <a:endParaRPr lang="en-US" sz="2400" dirty="0"/>
          </a:p>
          <a:p>
            <a:r>
              <a:rPr lang="en-US" sz="2400" b="1" dirty="0" err="1" smtClean="0"/>
              <a:t>File»VI</a:t>
            </a:r>
            <a:r>
              <a:rPr lang="en-US" sz="2400" b="1" dirty="0" smtClean="0"/>
              <a:t> Properties </a:t>
            </a:r>
            <a:r>
              <a:rPr lang="en-US" sz="2400" dirty="0" smtClean="0"/>
              <a:t>– Configure </a:t>
            </a:r>
            <a:r>
              <a:rPr lang="en-US" sz="2400" dirty="0"/>
              <a:t>VI Appearance</a:t>
            </a:r>
            <a:r>
              <a:rPr lang="en-US" sz="2400" dirty="0" smtClean="0"/>
              <a:t>, 				    Documentation</a:t>
            </a:r>
            <a:r>
              <a:rPr lang="en-US" sz="2400" dirty="0"/>
              <a:t>, </a:t>
            </a:r>
            <a:r>
              <a:rPr lang="en-US" sz="2400" dirty="0" smtClean="0"/>
              <a:t>and so on</a:t>
            </a:r>
            <a:endParaRPr lang="en-US" sz="2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426" name="Rectangle 2"/>
          <p:cNvSpPr>
            <a:spLocks noGrp="1" noChangeArrowheads="1"/>
          </p:cNvSpPr>
          <p:nvPr>
            <p:ph type="title"/>
          </p:nvPr>
        </p:nvSpPr>
        <p:spPr>
          <a:xfrm>
            <a:off x="381000" y="190500"/>
            <a:ext cx="8229600" cy="1143000"/>
          </a:xfrm>
        </p:spPr>
        <p:txBody>
          <a:bodyPr/>
          <a:lstStyle/>
          <a:p>
            <a:r>
              <a:rPr lang="en-US" sz="3600" b="1" dirty="0"/>
              <a:t>Section II – Elements of Typical Programs</a:t>
            </a:r>
          </a:p>
        </p:txBody>
      </p:sp>
      <p:sp>
        <p:nvSpPr>
          <p:cNvPr id="615427" name="Rectangle 3"/>
          <p:cNvSpPr>
            <a:spLocks noGrp="1" noChangeArrowheads="1"/>
          </p:cNvSpPr>
          <p:nvPr>
            <p:ph idx="1"/>
          </p:nvPr>
        </p:nvSpPr>
        <p:spPr>
          <a:xfrm>
            <a:off x="381000" y="1219200"/>
            <a:ext cx="8534400" cy="4706938"/>
          </a:xfrm>
        </p:spPr>
        <p:txBody>
          <a:bodyPr/>
          <a:lstStyle/>
          <a:p>
            <a:pPr>
              <a:lnSpc>
                <a:spcPct val="90000"/>
              </a:lnSpc>
              <a:buFontTx/>
              <a:buNone/>
            </a:pPr>
            <a:r>
              <a:rPr lang="en-US" sz="2800" dirty="0"/>
              <a:t>A. Loops</a:t>
            </a:r>
          </a:p>
          <a:p>
            <a:pPr lvl="1">
              <a:lnSpc>
                <a:spcPct val="90000"/>
              </a:lnSpc>
              <a:buFontTx/>
              <a:buChar char="•"/>
            </a:pPr>
            <a:r>
              <a:rPr lang="en-US" sz="2400" dirty="0"/>
              <a:t>While Loop</a:t>
            </a:r>
          </a:p>
          <a:p>
            <a:pPr lvl="1">
              <a:lnSpc>
                <a:spcPct val="90000"/>
              </a:lnSpc>
              <a:buFontTx/>
              <a:buChar char="•"/>
            </a:pPr>
            <a:r>
              <a:rPr lang="en-US" sz="2400" dirty="0"/>
              <a:t>For Loop</a:t>
            </a:r>
          </a:p>
          <a:p>
            <a:pPr>
              <a:lnSpc>
                <a:spcPct val="90000"/>
              </a:lnSpc>
              <a:buFontTx/>
              <a:buNone/>
            </a:pPr>
            <a:r>
              <a:rPr lang="en-US" sz="2800" dirty="0"/>
              <a:t>B. Functions and </a:t>
            </a:r>
            <a:r>
              <a:rPr lang="en-US" sz="2800" dirty="0" err="1"/>
              <a:t>SubVIs</a:t>
            </a:r>
            <a:endParaRPr lang="en-US" sz="2800" dirty="0"/>
          </a:p>
          <a:p>
            <a:pPr lvl="1">
              <a:lnSpc>
                <a:spcPct val="90000"/>
              </a:lnSpc>
              <a:buFontTx/>
              <a:buChar char="•"/>
            </a:pPr>
            <a:r>
              <a:rPr lang="en-US" sz="2400" dirty="0" smtClean="0"/>
              <a:t>Three Types </a:t>
            </a:r>
            <a:r>
              <a:rPr lang="en-US" sz="2400" dirty="0"/>
              <a:t>of </a:t>
            </a:r>
            <a:r>
              <a:rPr lang="en-US" sz="2400" dirty="0" smtClean="0"/>
              <a:t>Functions (from the Functions Palette)</a:t>
            </a:r>
            <a:endParaRPr lang="en-US" sz="2400" dirty="0"/>
          </a:p>
          <a:p>
            <a:pPr lvl="1">
              <a:lnSpc>
                <a:spcPct val="90000"/>
              </a:lnSpc>
              <a:buFontTx/>
              <a:buChar char="•"/>
            </a:pPr>
            <a:r>
              <a:rPr lang="en-US" sz="2400" dirty="0"/>
              <a:t>Creating </a:t>
            </a:r>
            <a:r>
              <a:rPr lang="en-US" sz="2400" dirty="0" err="1" smtClean="0"/>
              <a:t>SubVIs</a:t>
            </a:r>
            <a:endParaRPr lang="en-US" sz="2400" dirty="0"/>
          </a:p>
          <a:p>
            <a:pPr lvl="1">
              <a:lnSpc>
                <a:spcPct val="90000"/>
              </a:lnSpc>
              <a:buFontTx/>
              <a:buChar char="•"/>
            </a:pPr>
            <a:r>
              <a:rPr lang="en-US" sz="2400" dirty="0"/>
              <a:t>Functions Palette </a:t>
            </a:r>
            <a:r>
              <a:rPr lang="en-US" sz="2400" dirty="0" smtClean="0"/>
              <a:t>and </a:t>
            </a:r>
            <a:r>
              <a:rPr lang="en-US" sz="2400" dirty="0"/>
              <a:t>Searching</a:t>
            </a:r>
          </a:p>
          <a:p>
            <a:pPr>
              <a:lnSpc>
                <a:spcPct val="90000"/>
              </a:lnSpc>
              <a:buFontTx/>
              <a:buNone/>
            </a:pPr>
            <a:r>
              <a:rPr lang="en-US" sz="2800" dirty="0"/>
              <a:t>C. Decision Making and File </a:t>
            </a:r>
            <a:r>
              <a:rPr lang="en-US" sz="2800" dirty="0" smtClean="0"/>
              <a:t>I</a:t>
            </a:r>
            <a:r>
              <a:rPr lang="en-US" sz="2800" b="1" dirty="0" smtClean="0"/>
              <a:t>/</a:t>
            </a:r>
            <a:r>
              <a:rPr lang="en-US" sz="2800" dirty="0" smtClean="0"/>
              <a:t>O</a:t>
            </a:r>
            <a:endParaRPr lang="en-US" sz="2800" dirty="0"/>
          </a:p>
          <a:p>
            <a:pPr lvl="1">
              <a:lnSpc>
                <a:spcPct val="90000"/>
              </a:lnSpc>
              <a:buFontTx/>
              <a:buChar char="•"/>
            </a:pPr>
            <a:r>
              <a:rPr lang="en-US" sz="2400" dirty="0"/>
              <a:t>Case Structure</a:t>
            </a:r>
          </a:p>
          <a:p>
            <a:pPr lvl="1">
              <a:lnSpc>
                <a:spcPct val="90000"/>
              </a:lnSpc>
              <a:buFontTx/>
              <a:buChar char="•"/>
            </a:pPr>
            <a:r>
              <a:rPr lang="en-US" sz="2400" dirty="0"/>
              <a:t>Select (simple If statement)</a:t>
            </a:r>
          </a:p>
          <a:p>
            <a:pPr lvl="1">
              <a:lnSpc>
                <a:spcPct val="90000"/>
              </a:lnSpc>
              <a:buFontTx/>
              <a:buChar char="•"/>
            </a:pPr>
            <a:r>
              <a:rPr lang="en-US" sz="2400" dirty="0"/>
              <a:t>File </a:t>
            </a:r>
            <a:r>
              <a:rPr lang="en-US" sz="2400" dirty="0" smtClean="0"/>
              <a:t>I/O Programming Model – Under the Hood</a:t>
            </a:r>
            <a:endParaRPr lang="en-US" sz="2400" dirty="0"/>
          </a:p>
          <a:p>
            <a:pPr>
              <a:lnSpc>
                <a:spcPct val="90000"/>
              </a:lnSpc>
            </a:pPr>
            <a:endParaRPr lang="en-US"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a:xfrm>
            <a:off x="381000" y="152400"/>
            <a:ext cx="2476500" cy="1066800"/>
          </a:xfrm>
        </p:spPr>
        <p:txBody>
          <a:bodyPr/>
          <a:lstStyle/>
          <a:p>
            <a:r>
              <a:rPr lang="en-US" b="1" dirty="0" smtClean="0"/>
              <a:t>A. Loops</a:t>
            </a:r>
            <a:endParaRPr lang="en-US" b="1" u="sng" dirty="0"/>
          </a:p>
        </p:txBody>
      </p:sp>
      <p:sp>
        <p:nvSpPr>
          <p:cNvPr id="405507" name="Rectangle 3"/>
          <p:cNvSpPr>
            <a:spLocks noGrp="1" noChangeArrowheads="1"/>
          </p:cNvSpPr>
          <p:nvPr>
            <p:ph type="body" sz="half" idx="1"/>
          </p:nvPr>
        </p:nvSpPr>
        <p:spPr>
          <a:xfrm>
            <a:off x="419100" y="1295400"/>
            <a:ext cx="4152900" cy="1979613"/>
          </a:xfrm>
        </p:spPr>
        <p:txBody>
          <a:bodyPr/>
          <a:lstStyle/>
          <a:p>
            <a:r>
              <a:rPr lang="en-US" dirty="0"/>
              <a:t>While </a:t>
            </a:r>
            <a:r>
              <a:rPr lang="en-US" dirty="0" smtClean="0"/>
              <a:t>Loop</a:t>
            </a:r>
            <a:endParaRPr lang="en-US" dirty="0"/>
          </a:p>
          <a:p>
            <a:pPr lvl="1"/>
            <a:r>
              <a:rPr lang="en-US" sz="2000" b="1" dirty="0" smtClean="0">
                <a:latin typeface="Arial" charset="0"/>
              </a:rPr>
              <a:t>    </a:t>
            </a:r>
            <a:r>
              <a:rPr lang="en-US" sz="2000" dirty="0" smtClean="0"/>
              <a:t>Terminal </a:t>
            </a:r>
            <a:r>
              <a:rPr lang="en-US" sz="2000" dirty="0"/>
              <a:t>counts </a:t>
            </a:r>
            <a:r>
              <a:rPr lang="en-US" sz="2000" dirty="0" smtClean="0"/>
              <a:t>iterations</a:t>
            </a:r>
            <a:endParaRPr lang="en-US" sz="2000" dirty="0"/>
          </a:p>
          <a:p>
            <a:pPr lvl="1"/>
            <a:r>
              <a:rPr lang="en-US" sz="2000" dirty="0"/>
              <a:t>Always runs at least once</a:t>
            </a:r>
          </a:p>
          <a:p>
            <a:pPr lvl="1"/>
            <a:r>
              <a:rPr lang="en-US" sz="2000" dirty="0"/>
              <a:t>Runs until stop condition is met</a:t>
            </a:r>
          </a:p>
        </p:txBody>
      </p:sp>
      <p:sp>
        <p:nvSpPr>
          <p:cNvPr id="405508" name="Rectangle 4"/>
          <p:cNvSpPr>
            <a:spLocks noChangeArrowheads="1"/>
          </p:cNvSpPr>
          <p:nvPr/>
        </p:nvSpPr>
        <p:spPr bwMode="auto">
          <a:xfrm>
            <a:off x="419100" y="3595688"/>
            <a:ext cx="4044950" cy="1600200"/>
          </a:xfrm>
          <a:prstGeom prst="rect">
            <a:avLst/>
          </a:prstGeom>
          <a:noFill/>
          <a:ln w="9525">
            <a:noFill/>
            <a:miter lim="800000"/>
            <a:headEnd/>
            <a:tailEnd/>
          </a:ln>
          <a:effectLst/>
        </p:spPr>
        <p:txBody>
          <a:bodyPr/>
          <a:lstStyle/>
          <a:p>
            <a:pPr marL="347472" indent="-347472" algn="l" eaLnBrk="1" hangingPunct="1">
              <a:spcBef>
                <a:spcPct val="20000"/>
              </a:spcBef>
              <a:buFontTx/>
              <a:buChar char="•"/>
            </a:pPr>
            <a:r>
              <a:rPr lang="en-US" sz="3200" b="0" dirty="0" smtClean="0"/>
              <a:t>For Loop</a:t>
            </a:r>
            <a:endParaRPr lang="en-US" sz="3200" b="0" dirty="0"/>
          </a:p>
          <a:p>
            <a:pPr marL="740664" lvl="1" indent="-347472" algn="l" eaLnBrk="1" hangingPunct="1">
              <a:spcBef>
                <a:spcPct val="20000"/>
              </a:spcBef>
              <a:buFontTx/>
              <a:buChar char="–"/>
            </a:pPr>
            <a:r>
              <a:rPr lang="en-US" sz="2000" dirty="0" smtClean="0">
                <a:latin typeface="Arial" charset="0"/>
              </a:rPr>
              <a:t>   </a:t>
            </a:r>
            <a:r>
              <a:rPr lang="en-US" sz="2000" b="0" dirty="0" smtClean="0"/>
              <a:t>Terminal </a:t>
            </a:r>
            <a:r>
              <a:rPr lang="en-US" sz="2000" b="0" dirty="0"/>
              <a:t>counts iterations</a:t>
            </a:r>
          </a:p>
          <a:p>
            <a:pPr marL="740664" lvl="1" indent="-347472" algn="l" eaLnBrk="1" hangingPunct="1">
              <a:spcBef>
                <a:spcPct val="20000"/>
              </a:spcBef>
              <a:buFontTx/>
              <a:buChar char="–"/>
            </a:pPr>
            <a:r>
              <a:rPr lang="en-US" sz="2000" b="0" dirty="0" smtClean="0"/>
              <a:t>Runs </a:t>
            </a:r>
            <a:r>
              <a:rPr lang="en-US" sz="2000" b="0" dirty="0"/>
              <a:t>according to input </a:t>
            </a:r>
            <a:r>
              <a:rPr lang="en-US" sz="2000" dirty="0"/>
              <a:t>N</a:t>
            </a:r>
            <a:r>
              <a:rPr lang="en-US" sz="2000" b="0" dirty="0"/>
              <a:t> of count terminal</a:t>
            </a:r>
          </a:p>
        </p:txBody>
      </p:sp>
      <p:pic>
        <p:nvPicPr>
          <p:cNvPr id="405512" name="Picture 8"/>
          <p:cNvPicPr>
            <a:picLocks noChangeAspect="1" noChangeArrowheads="1"/>
          </p:cNvPicPr>
          <p:nvPr/>
        </p:nvPicPr>
        <p:blipFill>
          <a:blip r:embed="rId3"/>
          <a:srcRect/>
          <a:stretch>
            <a:fillRect/>
          </a:stretch>
        </p:blipFill>
        <p:spPr bwMode="auto">
          <a:xfrm>
            <a:off x="4687888" y="1163638"/>
            <a:ext cx="4032250" cy="1806575"/>
          </a:xfrm>
          <a:prstGeom prst="rect">
            <a:avLst/>
          </a:prstGeom>
          <a:noFill/>
          <a:ln w="12700" algn="ctr">
            <a:noFill/>
            <a:miter lim="800000"/>
            <a:headEnd/>
            <a:tailEnd/>
          </a:ln>
          <a:effectLst/>
        </p:spPr>
      </p:pic>
      <p:sp>
        <p:nvSpPr>
          <p:cNvPr id="405513" name="Text Box 9"/>
          <p:cNvSpPr txBox="1">
            <a:spLocks noChangeArrowheads="1"/>
          </p:cNvSpPr>
          <p:nvPr/>
        </p:nvSpPr>
        <p:spPr bwMode="auto">
          <a:xfrm>
            <a:off x="5638800" y="647700"/>
            <a:ext cx="1881187" cy="457200"/>
          </a:xfrm>
          <a:prstGeom prst="rect">
            <a:avLst/>
          </a:prstGeom>
          <a:noFill/>
          <a:ln w="12700" algn="ctr">
            <a:noFill/>
            <a:miter lim="800000"/>
            <a:headEnd/>
            <a:tailEnd/>
          </a:ln>
          <a:effectLst/>
        </p:spPr>
        <p:txBody>
          <a:bodyPr>
            <a:spAutoFit/>
          </a:bodyPr>
          <a:lstStyle/>
          <a:p>
            <a:pPr>
              <a:spcBef>
                <a:spcPct val="50000"/>
              </a:spcBef>
            </a:pPr>
            <a:r>
              <a:rPr lang="en-US" b="0" dirty="0">
                <a:effectLst>
                  <a:outerShdw blurRad="38100" dist="38100" dir="2700000" algn="tl">
                    <a:srgbClr val="C0C0C0"/>
                  </a:outerShdw>
                </a:effectLst>
              </a:rPr>
              <a:t>While Loop</a:t>
            </a:r>
          </a:p>
        </p:txBody>
      </p:sp>
      <p:sp>
        <p:nvSpPr>
          <p:cNvPr id="405514" name="Text Box 10"/>
          <p:cNvSpPr txBox="1">
            <a:spLocks noChangeArrowheads="1"/>
          </p:cNvSpPr>
          <p:nvPr/>
        </p:nvSpPr>
        <p:spPr bwMode="auto">
          <a:xfrm>
            <a:off x="5715000" y="3429000"/>
            <a:ext cx="1881188" cy="457200"/>
          </a:xfrm>
          <a:prstGeom prst="rect">
            <a:avLst/>
          </a:prstGeom>
          <a:noFill/>
          <a:ln w="12700" algn="ctr">
            <a:noFill/>
            <a:miter lim="800000"/>
            <a:headEnd/>
            <a:tailEnd/>
          </a:ln>
          <a:effectLst/>
        </p:spPr>
        <p:txBody>
          <a:bodyPr>
            <a:spAutoFit/>
          </a:bodyPr>
          <a:lstStyle/>
          <a:p>
            <a:pPr>
              <a:spcBef>
                <a:spcPct val="50000"/>
              </a:spcBef>
            </a:pPr>
            <a:r>
              <a:rPr lang="en-US" b="0" dirty="0">
                <a:effectLst>
                  <a:outerShdw blurRad="38100" dist="38100" dir="2700000" algn="tl">
                    <a:srgbClr val="C0C0C0"/>
                  </a:outerShdw>
                </a:effectLst>
              </a:rPr>
              <a:t>For Loop</a:t>
            </a:r>
          </a:p>
        </p:txBody>
      </p:sp>
      <p:pic>
        <p:nvPicPr>
          <p:cNvPr id="405516" name="Picture 12"/>
          <p:cNvPicPr>
            <a:picLocks noChangeAspect="1" noChangeArrowheads="1"/>
          </p:cNvPicPr>
          <p:nvPr/>
        </p:nvPicPr>
        <p:blipFill>
          <a:blip r:embed="rId4"/>
          <a:srcRect/>
          <a:stretch>
            <a:fillRect/>
          </a:stretch>
        </p:blipFill>
        <p:spPr bwMode="auto">
          <a:xfrm>
            <a:off x="4648200" y="3929063"/>
            <a:ext cx="4083050" cy="1733550"/>
          </a:xfrm>
          <a:prstGeom prst="rect">
            <a:avLst/>
          </a:prstGeom>
          <a:noFill/>
          <a:ln w="12700" algn="ctr">
            <a:noFill/>
            <a:miter lim="800000"/>
            <a:headEnd/>
            <a:tailEnd/>
          </a:ln>
          <a:effectLst/>
        </p:spPr>
      </p:pic>
      <p:pic>
        <p:nvPicPr>
          <p:cNvPr id="405517" name="Picture 13"/>
          <p:cNvPicPr>
            <a:picLocks noChangeAspect="1" noChangeArrowheads="1"/>
          </p:cNvPicPr>
          <p:nvPr/>
        </p:nvPicPr>
        <p:blipFill>
          <a:blip r:embed="rId5"/>
          <a:srcRect/>
          <a:stretch>
            <a:fillRect/>
          </a:stretch>
        </p:blipFill>
        <p:spPr bwMode="auto">
          <a:xfrm>
            <a:off x="1181100" y="1905000"/>
            <a:ext cx="276225" cy="290512"/>
          </a:xfrm>
          <a:prstGeom prst="rect">
            <a:avLst/>
          </a:prstGeom>
          <a:noFill/>
          <a:ln w="12700" algn="ctr">
            <a:noFill/>
            <a:miter lim="800000"/>
            <a:headEnd/>
            <a:tailEnd/>
          </a:ln>
          <a:effectLst/>
        </p:spPr>
      </p:pic>
      <p:pic>
        <p:nvPicPr>
          <p:cNvPr id="405518" name="Picture 14"/>
          <p:cNvPicPr>
            <a:picLocks noChangeAspect="1" noChangeArrowheads="1"/>
          </p:cNvPicPr>
          <p:nvPr/>
        </p:nvPicPr>
        <p:blipFill>
          <a:blip r:embed="rId5"/>
          <a:srcRect/>
          <a:stretch>
            <a:fillRect/>
          </a:stretch>
        </p:blipFill>
        <p:spPr bwMode="auto">
          <a:xfrm>
            <a:off x="1076325" y="4119563"/>
            <a:ext cx="276225" cy="290512"/>
          </a:xfrm>
          <a:prstGeom prst="rect">
            <a:avLst/>
          </a:prstGeom>
          <a:noFill/>
          <a:ln w="12700" algn="ctr">
            <a:noFill/>
            <a:miter lim="800000"/>
            <a:headEnd/>
            <a:tailEnd/>
          </a:ln>
          <a:effectLst/>
        </p:spPr>
      </p:pic>
      <p:pic>
        <p:nvPicPr>
          <p:cNvPr id="405519" name="Picture 15"/>
          <p:cNvPicPr>
            <a:picLocks noChangeAspect="1" noChangeArrowheads="1"/>
          </p:cNvPicPr>
          <p:nvPr/>
        </p:nvPicPr>
        <p:blipFill>
          <a:blip r:embed="rId6"/>
          <a:srcRect/>
          <a:stretch>
            <a:fillRect/>
          </a:stretch>
        </p:blipFill>
        <p:spPr bwMode="auto">
          <a:xfrm>
            <a:off x="2667000" y="4838700"/>
            <a:ext cx="268287" cy="268287"/>
          </a:xfrm>
          <a:prstGeom prst="rect">
            <a:avLst/>
          </a:prstGeom>
          <a:noFill/>
          <a:ln w="12700" algn="ctr">
            <a:noFill/>
            <a:miter lim="800000"/>
            <a:headEnd/>
            <a:tailEnd/>
          </a:ln>
          <a:effectLst/>
        </p:spPr>
      </p:pic>
      <p:pic>
        <p:nvPicPr>
          <p:cNvPr id="405520" name="Picture 16"/>
          <p:cNvPicPr>
            <a:picLocks noChangeAspect="1" noChangeArrowheads="1"/>
          </p:cNvPicPr>
          <p:nvPr/>
        </p:nvPicPr>
        <p:blipFill>
          <a:blip r:embed="rId7"/>
          <a:srcRect/>
          <a:stretch>
            <a:fillRect/>
          </a:stretch>
        </p:blipFill>
        <p:spPr bwMode="auto">
          <a:xfrm>
            <a:off x="4191000" y="2667000"/>
            <a:ext cx="269875" cy="269875"/>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7571" name="Rectangle 19"/>
          <p:cNvSpPr>
            <a:spLocks noChangeArrowheads="1"/>
          </p:cNvSpPr>
          <p:nvPr/>
        </p:nvSpPr>
        <p:spPr bwMode="auto">
          <a:xfrm>
            <a:off x="381000" y="385763"/>
            <a:ext cx="7391400" cy="586745"/>
          </a:xfrm>
          <a:prstGeom prst="rect">
            <a:avLst/>
          </a:prstGeom>
          <a:noFill/>
          <a:ln w="9525">
            <a:noFill/>
            <a:miter lim="800000"/>
            <a:headEnd/>
            <a:tailEnd/>
          </a:ln>
          <a:effectLst/>
        </p:spPr>
        <p:txBody>
          <a:bodyPr lIns="63398" tIns="25359" rIns="63398" bIns="25359">
            <a:spAutoFit/>
          </a:bodyPr>
          <a:lstStyle/>
          <a:p>
            <a:pPr algn="l" defTabSz="912813" eaLnBrk="1" hangingPunct="1">
              <a:lnSpc>
                <a:spcPct val="87000"/>
              </a:lnSpc>
            </a:pPr>
            <a:r>
              <a:rPr lang="en-US" sz="4000" dirty="0">
                <a:solidFill>
                  <a:srgbClr val="006699"/>
                </a:solidFill>
              </a:rPr>
              <a:t>Drawing a Loop</a:t>
            </a:r>
          </a:p>
        </p:txBody>
      </p:sp>
      <p:sp>
        <p:nvSpPr>
          <p:cNvPr id="407572" name="Rectangle 20"/>
          <p:cNvSpPr>
            <a:spLocks noChangeArrowheads="1"/>
          </p:cNvSpPr>
          <p:nvPr/>
        </p:nvSpPr>
        <p:spPr bwMode="auto">
          <a:xfrm>
            <a:off x="508855" y="1385887"/>
            <a:ext cx="2624138" cy="420687"/>
          </a:xfrm>
          <a:prstGeom prst="rect">
            <a:avLst/>
          </a:prstGeom>
          <a:noFill/>
          <a:ln w="9525">
            <a:noFill/>
            <a:miter lim="800000"/>
            <a:headEnd/>
            <a:tailEnd/>
          </a:ln>
          <a:effectLst/>
        </p:spPr>
        <p:txBody>
          <a:bodyPr wrap="none" lIns="91928" tIns="45964" rIns="91928" bIns="45964">
            <a:spAutoFit/>
          </a:bodyPr>
          <a:lstStyle/>
          <a:p>
            <a:pPr algn="l" defTabSz="912813">
              <a:lnSpc>
                <a:spcPct val="90000"/>
              </a:lnSpc>
            </a:pPr>
            <a:r>
              <a:rPr lang="en-US" b="0" dirty="0"/>
              <a:t>1. Select the structure</a:t>
            </a:r>
          </a:p>
        </p:txBody>
      </p:sp>
      <p:sp>
        <p:nvSpPr>
          <p:cNvPr id="407573" name="Rectangle 21"/>
          <p:cNvSpPr>
            <a:spLocks noChangeArrowheads="1"/>
          </p:cNvSpPr>
          <p:nvPr/>
        </p:nvSpPr>
        <p:spPr bwMode="auto">
          <a:xfrm>
            <a:off x="4565650" y="1103313"/>
            <a:ext cx="3659188" cy="420687"/>
          </a:xfrm>
          <a:prstGeom prst="rect">
            <a:avLst/>
          </a:prstGeom>
          <a:noFill/>
          <a:ln w="9525">
            <a:noFill/>
            <a:miter lim="800000"/>
            <a:headEnd/>
            <a:tailEnd/>
          </a:ln>
          <a:effectLst/>
        </p:spPr>
        <p:txBody>
          <a:bodyPr wrap="none" lIns="91928" tIns="45964" rIns="91928" bIns="45964">
            <a:spAutoFit/>
          </a:bodyPr>
          <a:lstStyle/>
          <a:p>
            <a:pPr algn="l" defTabSz="912813">
              <a:lnSpc>
                <a:spcPct val="90000"/>
              </a:lnSpc>
            </a:pPr>
            <a:r>
              <a:rPr lang="en-US" b="0" dirty="0"/>
              <a:t>2. Enclose code to be repeated</a:t>
            </a:r>
          </a:p>
        </p:txBody>
      </p:sp>
      <p:sp>
        <p:nvSpPr>
          <p:cNvPr id="407574" name="Rectangle 22"/>
          <p:cNvSpPr>
            <a:spLocks noChangeArrowheads="1"/>
          </p:cNvSpPr>
          <p:nvPr/>
        </p:nvSpPr>
        <p:spPr bwMode="auto">
          <a:xfrm>
            <a:off x="3573463" y="3541712"/>
            <a:ext cx="5345112" cy="420688"/>
          </a:xfrm>
          <a:prstGeom prst="rect">
            <a:avLst/>
          </a:prstGeom>
          <a:noFill/>
          <a:ln w="9525">
            <a:noFill/>
            <a:miter lim="800000"/>
            <a:headEnd/>
            <a:tailEnd/>
          </a:ln>
          <a:effectLst/>
        </p:spPr>
        <p:txBody>
          <a:bodyPr wrap="none" lIns="91928" tIns="45964" rIns="91928" bIns="45964">
            <a:spAutoFit/>
          </a:bodyPr>
          <a:lstStyle/>
          <a:p>
            <a:pPr algn="l" defTabSz="912813">
              <a:lnSpc>
                <a:spcPct val="90000"/>
              </a:lnSpc>
            </a:pPr>
            <a:r>
              <a:rPr lang="en-US" b="0" dirty="0"/>
              <a:t>3. Drop or drag additional nodes and then wire</a:t>
            </a:r>
          </a:p>
        </p:txBody>
      </p:sp>
      <p:sp>
        <p:nvSpPr>
          <p:cNvPr id="407575" name="Rectangle 23"/>
          <p:cNvSpPr>
            <a:spLocks noChangeArrowheads="1"/>
          </p:cNvSpPr>
          <p:nvPr/>
        </p:nvSpPr>
        <p:spPr bwMode="auto">
          <a:xfrm>
            <a:off x="7827963" y="3352800"/>
            <a:ext cx="228600" cy="146050"/>
          </a:xfrm>
          <a:prstGeom prst="rect">
            <a:avLst/>
          </a:prstGeom>
          <a:noFill/>
          <a:ln w="9525">
            <a:solidFill>
              <a:schemeClr val="bg1"/>
            </a:solidFill>
            <a:miter lim="800000"/>
            <a:headEnd type="none" w="sm" len="sm"/>
            <a:tailEnd type="none" w="sm" len="sm"/>
          </a:ln>
          <a:effectLst/>
        </p:spPr>
        <p:txBody>
          <a:bodyPr wrap="none" lIns="91294" tIns="45647" rIns="91294" bIns="45647" anchor="ctr"/>
          <a:lstStyle/>
          <a:p>
            <a:pPr defTabSz="912813" eaLnBrk="1" hangingPunct="1">
              <a:lnSpc>
                <a:spcPct val="87000"/>
              </a:lnSpc>
            </a:pPr>
            <a:endParaRPr lang="en-US" sz="1000" b="0" i="1">
              <a:solidFill>
                <a:schemeClr val="bg1"/>
              </a:solidFill>
              <a:latin typeface="Arial" charset="0"/>
            </a:endParaRPr>
          </a:p>
        </p:txBody>
      </p:sp>
      <p:sp>
        <p:nvSpPr>
          <p:cNvPr id="407576" name="Rectangle 24"/>
          <p:cNvSpPr>
            <a:spLocks noChangeArrowheads="1"/>
          </p:cNvSpPr>
          <p:nvPr/>
        </p:nvSpPr>
        <p:spPr bwMode="auto">
          <a:xfrm>
            <a:off x="7827963" y="3348038"/>
            <a:ext cx="152400" cy="74612"/>
          </a:xfrm>
          <a:prstGeom prst="rect">
            <a:avLst/>
          </a:prstGeom>
          <a:noFill/>
          <a:ln w="9525">
            <a:solidFill>
              <a:schemeClr val="bg1"/>
            </a:solidFill>
            <a:miter lim="800000"/>
            <a:headEnd type="none" w="sm" len="sm"/>
            <a:tailEnd type="none" w="sm" len="sm"/>
          </a:ln>
          <a:effectLst/>
        </p:spPr>
        <p:txBody>
          <a:bodyPr wrap="none" anchor="ctr"/>
          <a:lstStyle/>
          <a:p>
            <a:endParaRPr lang="en-US"/>
          </a:p>
        </p:txBody>
      </p:sp>
      <p:pic>
        <p:nvPicPr>
          <p:cNvPr id="407577" name="Picture 25"/>
          <p:cNvPicPr>
            <a:picLocks noChangeAspect="1" noChangeArrowheads="1"/>
          </p:cNvPicPr>
          <p:nvPr/>
        </p:nvPicPr>
        <p:blipFill>
          <a:blip r:embed="rId3"/>
          <a:srcRect/>
          <a:stretch>
            <a:fillRect/>
          </a:stretch>
        </p:blipFill>
        <p:spPr bwMode="auto">
          <a:xfrm>
            <a:off x="5072063" y="3967163"/>
            <a:ext cx="3114675" cy="1819275"/>
          </a:xfrm>
          <a:prstGeom prst="rect">
            <a:avLst/>
          </a:prstGeom>
          <a:noFill/>
          <a:ln w="12700" algn="ctr">
            <a:noFill/>
            <a:miter lim="800000"/>
            <a:headEnd/>
            <a:tailEnd/>
          </a:ln>
          <a:effectLst/>
        </p:spPr>
      </p:pic>
      <p:pic>
        <p:nvPicPr>
          <p:cNvPr id="407578" name="Picture 26"/>
          <p:cNvPicPr>
            <a:picLocks noChangeAspect="1" noChangeArrowheads="1"/>
          </p:cNvPicPr>
          <p:nvPr/>
        </p:nvPicPr>
        <p:blipFill>
          <a:blip r:embed="rId4"/>
          <a:srcRect b="1276"/>
          <a:stretch>
            <a:fillRect/>
          </a:stretch>
        </p:blipFill>
        <p:spPr bwMode="auto">
          <a:xfrm>
            <a:off x="4725988" y="1585913"/>
            <a:ext cx="3609975" cy="1843087"/>
          </a:xfrm>
          <a:prstGeom prst="rect">
            <a:avLst/>
          </a:prstGeom>
          <a:noFill/>
          <a:ln w="12700" algn="ctr">
            <a:noFill/>
            <a:miter lim="800000"/>
            <a:headEnd/>
            <a:tailEnd/>
          </a:ln>
          <a:effectLst/>
        </p:spPr>
      </p:pic>
      <p:pic>
        <p:nvPicPr>
          <p:cNvPr id="407579" name="Picture 27" descr="Execution control palette LV 8"/>
          <p:cNvPicPr>
            <a:picLocks noChangeAspect="1" noChangeArrowheads="1"/>
          </p:cNvPicPr>
          <p:nvPr/>
        </p:nvPicPr>
        <p:blipFill>
          <a:blip r:embed="rId5"/>
          <a:stretch>
            <a:fillRect/>
          </a:stretch>
        </p:blipFill>
        <p:spPr bwMode="auto">
          <a:xfrm>
            <a:off x="1066800" y="1881187"/>
            <a:ext cx="1613022" cy="2995613"/>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02" name="Rectangle 2"/>
          <p:cNvSpPr>
            <a:spLocks noChangeArrowheads="1"/>
          </p:cNvSpPr>
          <p:nvPr/>
        </p:nvSpPr>
        <p:spPr bwMode="auto">
          <a:xfrm>
            <a:off x="381000" y="257175"/>
            <a:ext cx="8534400" cy="1066800"/>
          </a:xfrm>
          <a:prstGeom prst="rect">
            <a:avLst/>
          </a:prstGeom>
          <a:noFill/>
          <a:ln w="9525">
            <a:noFill/>
            <a:miter lim="800000"/>
            <a:headEnd/>
            <a:tailEnd/>
          </a:ln>
          <a:effectLst/>
        </p:spPr>
        <p:txBody>
          <a:bodyPr anchor="ctr"/>
          <a:lstStyle/>
          <a:p>
            <a:pPr algn="l" eaLnBrk="1" hangingPunct="1"/>
            <a:r>
              <a:rPr lang="en-US" sz="3600" dirty="0" smtClean="0">
                <a:solidFill>
                  <a:srgbClr val="006699"/>
                </a:solidFill>
              </a:rPr>
              <a:t>Three </a:t>
            </a:r>
            <a:r>
              <a:rPr lang="en-US" sz="3600" dirty="0">
                <a:solidFill>
                  <a:srgbClr val="006699"/>
                </a:solidFill>
              </a:rPr>
              <a:t>Types of Functions (from the Functions Palette)</a:t>
            </a:r>
          </a:p>
        </p:txBody>
      </p:sp>
      <p:sp>
        <p:nvSpPr>
          <p:cNvPr id="512003" name="Rectangle 3"/>
          <p:cNvSpPr>
            <a:spLocks noChangeArrowheads="1"/>
          </p:cNvSpPr>
          <p:nvPr/>
        </p:nvSpPr>
        <p:spPr bwMode="auto">
          <a:xfrm>
            <a:off x="423863" y="1495425"/>
            <a:ext cx="8450262" cy="3937000"/>
          </a:xfrm>
          <a:prstGeom prst="rect">
            <a:avLst/>
          </a:prstGeom>
          <a:noFill/>
          <a:ln w="9525">
            <a:noFill/>
            <a:miter lim="800000"/>
            <a:headEnd/>
            <a:tailEnd/>
          </a:ln>
          <a:effectLst/>
        </p:spPr>
        <p:txBody>
          <a:bodyPr/>
          <a:lstStyle/>
          <a:p>
            <a:pPr algn="l" eaLnBrk="1" hangingPunct="1">
              <a:lnSpc>
                <a:spcPct val="90000"/>
              </a:lnSpc>
              <a:spcBef>
                <a:spcPct val="20000"/>
              </a:spcBef>
            </a:pPr>
            <a:r>
              <a:rPr lang="en-US" b="0" dirty="0">
                <a:solidFill>
                  <a:schemeClr val="tx2"/>
                </a:solidFill>
              </a:rPr>
              <a:t>Express VIs</a:t>
            </a:r>
            <a:r>
              <a:rPr lang="en-US" b="0" dirty="0"/>
              <a:t>: interactive VIs with configurable dialog page </a:t>
            </a:r>
            <a:r>
              <a:rPr lang="en-US" dirty="0"/>
              <a:t>(blue border)</a:t>
            </a:r>
            <a:endParaRPr lang="en-US" b="0" dirty="0">
              <a:solidFill>
                <a:schemeClr val="tx2"/>
              </a:solidFill>
            </a:endParaRPr>
          </a:p>
          <a:p>
            <a:pPr algn="l" eaLnBrk="1" hangingPunct="1">
              <a:lnSpc>
                <a:spcPct val="90000"/>
              </a:lnSpc>
              <a:spcBef>
                <a:spcPct val="20000"/>
              </a:spcBef>
            </a:pPr>
            <a:endParaRPr lang="en-US" b="0" dirty="0">
              <a:solidFill>
                <a:schemeClr val="tx2"/>
              </a:solidFill>
            </a:endParaRPr>
          </a:p>
          <a:p>
            <a:pPr algn="l" eaLnBrk="1" hangingPunct="1">
              <a:lnSpc>
                <a:spcPct val="90000"/>
              </a:lnSpc>
              <a:spcBef>
                <a:spcPct val="20000"/>
              </a:spcBef>
            </a:pPr>
            <a:endParaRPr lang="en-US" b="0" dirty="0">
              <a:solidFill>
                <a:schemeClr val="tx2"/>
              </a:solidFill>
            </a:endParaRPr>
          </a:p>
          <a:p>
            <a:pPr algn="l" eaLnBrk="1" hangingPunct="1">
              <a:lnSpc>
                <a:spcPct val="90000"/>
              </a:lnSpc>
              <a:spcBef>
                <a:spcPct val="20000"/>
              </a:spcBef>
              <a:buFontTx/>
              <a:buChar char="•"/>
            </a:pPr>
            <a:endParaRPr lang="en-US" sz="2000" dirty="0"/>
          </a:p>
          <a:p>
            <a:pPr algn="l" eaLnBrk="1" hangingPunct="1">
              <a:lnSpc>
                <a:spcPct val="90000"/>
              </a:lnSpc>
              <a:spcBef>
                <a:spcPct val="20000"/>
              </a:spcBef>
            </a:pPr>
            <a:endParaRPr lang="en-US" b="0" dirty="0">
              <a:solidFill>
                <a:schemeClr val="tx2"/>
              </a:solidFill>
            </a:endParaRPr>
          </a:p>
          <a:p>
            <a:pPr algn="l" eaLnBrk="1" hangingPunct="1">
              <a:lnSpc>
                <a:spcPct val="90000"/>
              </a:lnSpc>
              <a:spcBef>
                <a:spcPct val="20000"/>
              </a:spcBef>
            </a:pPr>
            <a:r>
              <a:rPr lang="en-US" b="0" dirty="0">
                <a:solidFill>
                  <a:schemeClr val="tx2"/>
                </a:solidFill>
              </a:rPr>
              <a:t>Standard VIs</a:t>
            </a:r>
            <a:r>
              <a:rPr lang="en-US" b="0" dirty="0"/>
              <a:t>: modularized VIs customized by wiring</a:t>
            </a:r>
            <a:r>
              <a:rPr lang="en-US" sz="2800" b="0" dirty="0"/>
              <a:t> </a:t>
            </a:r>
            <a:r>
              <a:rPr lang="en-US" dirty="0"/>
              <a:t>(customizable)</a:t>
            </a:r>
          </a:p>
          <a:p>
            <a:pPr algn="l" eaLnBrk="1" hangingPunct="1">
              <a:lnSpc>
                <a:spcPct val="90000"/>
              </a:lnSpc>
              <a:spcBef>
                <a:spcPct val="20000"/>
              </a:spcBef>
            </a:pPr>
            <a:endParaRPr lang="en-US" sz="2000" dirty="0"/>
          </a:p>
          <a:p>
            <a:pPr algn="l" eaLnBrk="1" hangingPunct="1">
              <a:lnSpc>
                <a:spcPct val="90000"/>
              </a:lnSpc>
              <a:spcBef>
                <a:spcPct val="20000"/>
              </a:spcBef>
            </a:pPr>
            <a:endParaRPr lang="en-US" sz="2000" dirty="0"/>
          </a:p>
          <a:p>
            <a:pPr algn="l" eaLnBrk="1" hangingPunct="1">
              <a:lnSpc>
                <a:spcPct val="90000"/>
              </a:lnSpc>
              <a:spcBef>
                <a:spcPct val="20000"/>
              </a:spcBef>
            </a:pPr>
            <a:r>
              <a:rPr lang="en-US" b="0" dirty="0">
                <a:solidFill>
                  <a:schemeClr val="tx2"/>
                </a:solidFill>
              </a:rPr>
              <a:t>Functions:</a:t>
            </a:r>
            <a:r>
              <a:rPr lang="en-US" b="0" dirty="0"/>
              <a:t> fundamental operating elements of </a:t>
            </a:r>
            <a:r>
              <a:rPr lang="en-US" b="0" dirty="0" err="1"/>
              <a:t>LabVIEW</a:t>
            </a:r>
            <a:r>
              <a:rPr lang="en-US" b="0" dirty="0"/>
              <a:t>; no front panel or block diagram </a:t>
            </a:r>
            <a:r>
              <a:rPr lang="en-US" dirty="0"/>
              <a:t>(yellow)</a:t>
            </a:r>
          </a:p>
          <a:p>
            <a:pPr algn="l" eaLnBrk="1" hangingPunct="1">
              <a:lnSpc>
                <a:spcPct val="90000"/>
              </a:lnSpc>
              <a:spcBef>
                <a:spcPct val="20000"/>
              </a:spcBef>
            </a:pPr>
            <a:endParaRPr lang="en-US" sz="2000" dirty="0"/>
          </a:p>
          <a:p>
            <a:pPr algn="l" eaLnBrk="1" hangingPunct="1">
              <a:lnSpc>
                <a:spcPct val="90000"/>
              </a:lnSpc>
              <a:spcBef>
                <a:spcPct val="20000"/>
              </a:spcBef>
            </a:pPr>
            <a:endParaRPr lang="en-US" sz="2000" dirty="0"/>
          </a:p>
          <a:p>
            <a:pPr algn="l" eaLnBrk="1" hangingPunct="1">
              <a:lnSpc>
                <a:spcPct val="90000"/>
              </a:lnSpc>
              <a:spcBef>
                <a:spcPct val="20000"/>
              </a:spcBef>
            </a:pPr>
            <a:endParaRPr lang="en-US" sz="2000" dirty="0"/>
          </a:p>
        </p:txBody>
      </p:sp>
      <p:graphicFrame>
        <p:nvGraphicFramePr>
          <p:cNvPr id="512007" name="Object 7"/>
          <p:cNvGraphicFramePr>
            <a:graphicFrameLocks noChangeAspect="1"/>
          </p:cNvGraphicFramePr>
          <p:nvPr/>
        </p:nvGraphicFramePr>
        <p:xfrm>
          <a:off x="2036763" y="5470525"/>
          <a:ext cx="762000" cy="609600"/>
        </p:xfrm>
        <a:graphic>
          <a:graphicData uri="http://schemas.openxmlformats.org/presentationml/2006/ole">
            <p:oleObj spid="_x0000_s512007" name="Bitmap Image" r:id="rId4" imgW="476316" imgH="380852" progId="PBrush">
              <p:embed/>
            </p:oleObj>
          </a:graphicData>
        </a:graphic>
      </p:graphicFrame>
      <p:pic>
        <p:nvPicPr>
          <p:cNvPr id="512021" name="Picture 21"/>
          <p:cNvPicPr>
            <a:picLocks noChangeAspect="1" noChangeArrowheads="1"/>
          </p:cNvPicPr>
          <p:nvPr/>
        </p:nvPicPr>
        <p:blipFill>
          <a:blip r:embed="rId5"/>
          <a:srcRect/>
          <a:stretch>
            <a:fillRect/>
          </a:stretch>
        </p:blipFill>
        <p:spPr bwMode="auto">
          <a:xfrm>
            <a:off x="1998663" y="1976438"/>
            <a:ext cx="1146175" cy="1420812"/>
          </a:xfrm>
          <a:prstGeom prst="rect">
            <a:avLst/>
          </a:prstGeom>
          <a:noFill/>
          <a:ln w="12700" algn="ctr">
            <a:noFill/>
            <a:miter lim="800000"/>
            <a:headEnd/>
            <a:tailEnd/>
          </a:ln>
          <a:effectLst/>
        </p:spPr>
      </p:pic>
      <p:pic>
        <p:nvPicPr>
          <p:cNvPr id="512026" name="Picture 26"/>
          <p:cNvPicPr>
            <a:picLocks noChangeAspect="1" noChangeArrowheads="1"/>
          </p:cNvPicPr>
          <p:nvPr/>
        </p:nvPicPr>
        <p:blipFill>
          <a:blip r:embed="rId6"/>
          <a:srcRect/>
          <a:stretch>
            <a:fillRect/>
          </a:stretch>
        </p:blipFill>
        <p:spPr bwMode="auto">
          <a:xfrm>
            <a:off x="2036763" y="3857625"/>
            <a:ext cx="2535237" cy="787400"/>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0059" name="Rectangle 11"/>
          <p:cNvSpPr>
            <a:spLocks noGrp="1" noChangeArrowheads="1"/>
          </p:cNvSpPr>
          <p:nvPr>
            <p:ph type="title"/>
          </p:nvPr>
        </p:nvSpPr>
        <p:spPr>
          <a:xfrm>
            <a:off x="228600" y="0"/>
            <a:ext cx="8572500" cy="1143000"/>
          </a:xfrm>
          <a:noFill/>
          <a:ln/>
        </p:spPr>
        <p:txBody>
          <a:bodyPr/>
          <a:lstStyle/>
          <a:p>
            <a:r>
              <a:rPr lang="en-US" b="1" dirty="0"/>
              <a:t>What Types of Functions </a:t>
            </a:r>
            <a:r>
              <a:rPr lang="en-US" b="1" dirty="0" smtClean="0"/>
              <a:t>Are </a:t>
            </a:r>
            <a:r>
              <a:rPr lang="en-US" b="1" dirty="0"/>
              <a:t>Available?</a:t>
            </a:r>
          </a:p>
        </p:txBody>
      </p:sp>
      <p:sp>
        <p:nvSpPr>
          <p:cNvPr id="770060" name="Rectangle 12"/>
          <p:cNvSpPr>
            <a:spLocks noGrp="1" noChangeArrowheads="1"/>
          </p:cNvSpPr>
          <p:nvPr>
            <p:ph idx="1"/>
          </p:nvPr>
        </p:nvSpPr>
        <p:spPr>
          <a:xfrm>
            <a:off x="347663" y="971550"/>
            <a:ext cx="6921500" cy="4992688"/>
          </a:xfrm>
          <a:noFill/>
          <a:ln/>
        </p:spPr>
        <p:txBody>
          <a:bodyPr/>
          <a:lstStyle/>
          <a:p>
            <a:r>
              <a:rPr lang="en-US" sz="2400" b="1" dirty="0"/>
              <a:t>Input and Output</a:t>
            </a:r>
          </a:p>
          <a:p>
            <a:pPr marL="694944" lvl="1"/>
            <a:r>
              <a:rPr lang="en-US" sz="2000" dirty="0"/>
              <a:t>Signal and </a:t>
            </a:r>
            <a:r>
              <a:rPr lang="en-US" sz="2000" dirty="0" smtClean="0"/>
              <a:t>data simulation</a:t>
            </a:r>
            <a:endParaRPr lang="en-US" sz="2000" dirty="0"/>
          </a:p>
          <a:p>
            <a:pPr marL="694944" lvl="1"/>
            <a:r>
              <a:rPr lang="en-US" sz="2000" dirty="0" smtClean="0"/>
              <a:t>Real signal acquisition and generation with DAQ</a:t>
            </a:r>
            <a:endParaRPr lang="en-US" sz="2000" dirty="0"/>
          </a:p>
          <a:p>
            <a:pPr marL="694944" lvl="1"/>
            <a:r>
              <a:rPr lang="en-US" sz="2000" dirty="0"/>
              <a:t>Instrument I/O Assistant (Serial </a:t>
            </a:r>
            <a:r>
              <a:rPr lang="en-US" sz="2000" dirty="0" smtClean="0"/>
              <a:t>and </a:t>
            </a:r>
            <a:r>
              <a:rPr lang="en-US" sz="2000" dirty="0"/>
              <a:t>GPIB)</a:t>
            </a:r>
          </a:p>
          <a:p>
            <a:pPr marL="694944" lvl="1"/>
            <a:r>
              <a:rPr lang="en-US" sz="2000" dirty="0"/>
              <a:t>ActiveX for communication with other programs</a:t>
            </a:r>
          </a:p>
          <a:p>
            <a:r>
              <a:rPr lang="en-US" sz="2400" b="1" dirty="0"/>
              <a:t>Analysis </a:t>
            </a:r>
          </a:p>
          <a:p>
            <a:pPr marL="694944" lvl="1"/>
            <a:r>
              <a:rPr lang="en-US" sz="2000" dirty="0"/>
              <a:t>Signal </a:t>
            </a:r>
            <a:r>
              <a:rPr lang="en-US" sz="2000" dirty="0" smtClean="0"/>
              <a:t>processing</a:t>
            </a:r>
            <a:endParaRPr lang="en-US" sz="2000" dirty="0"/>
          </a:p>
          <a:p>
            <a:pPr marL="694944" lvl="1"/>
            <a:r>
              <a:rPr lang="en-US" sz="2000" dirty="0"/>
              <a:t>Statistics</a:t>
            </a:r>
          </a:p>
          <a:p>
            <a:pPr marL="694944" lvl="1"/>
            <a:r>
              <a:rPr lang="en-US" sz="2000" dirty="0"/>
              <a:t>Advanced </a:t>
            </a:r>
            <a:r>
              <a:rPr lang="en-US" sz="2000" dirty="0" smtClean="0"/>
              <a:t>math </a:t>
            </a:r>
            <a:r>
              <a:rPr lang="en-US" sz="2000" dirty="0"/>
              <a:t>and </a:t>
            </a:r>
            <a:r>
              <a:rPr lang="en-US" sz="2000" dirty="0" smtClean="0"/>
              <a:t>formulas</a:t>
            </a:r>
            <a:endParaRPr lang="en-US" sz="2000" dirty="0"/>
          </a:p>
          <a:p>
            <a:pPr marL="694944" lvl="1"/>
            <a:r>
              <a:rPr lang="en-US" sz="2000" dirty="0"/>
              <a:t>Continuous </a:t>
            </a:r>
            <a:r>
              <a:rPr lang="en-US" sz="2000" dirty="0" smtClean="0"/>
              <a:t>time solver</a:t>
            </a:r>
            <a:endParaRPr lang="en-US" sz="2000" dirty="0"/>
          </a:p>
          <a:p>
            <a:r>
              <a:rPr lang="en-US" sz="2400" b="1" dirty="0"/>
              <a:t>Storage</a:t>
            </a:r>
          </a:p>
          <a:p>
            <a:pPr marL="694944" lvl="1"/>
            <a:r>
              <a:rPr lang="en-US" sz="2000" dirty="0"/>
              <a:t>File I/O</a:t>
            </a:r>
          </a:p>
        </p:txBody>
      </p:sp>
      <p:sp>
        <p:nvSpPr>
          <p:cNvPr id="770061" name="Rectangle 13"/>
          <p:cNvSpPr>
            <a:spLocks noChangeArrowheads="1"/>
          </p:cNvSpPr>
          <p:nvPr/>
        </p:nvSpPr>
        <p:spPr bwMode="auto">
          <a:xfrm>
            <a:off x="6046788" y="1219200"/>
            <a:ext cx="3097212" cy="457200"/>
          </a:xfrm>
          <a:prstGeom prst="rect">
            <a:avLst/>
          </a:prstGeom>
          <a:noFill/>
          <a:ln w="12700" algn="ctr">
            <a:noFill/>
            <a:miter lim="800000"/>
            <a:headEnd/>
            <a:tailEnd/>
          </a:ln>
          <a:effectLst/>
        </p:spPr>
        <p:txBody>
          <a:bodyPr wrap="none">
            <a:spAutoFit/>
          </a:bodyPr>
          <a:lstStyle/>
          <a:p>
            <a:r>
              <a:rPr lang="en-US" b="0" dirty="0"/>
              <a:t>Express Functions Palette</a:t>
            </a:r>
          </a:p>
        </p:txBody>
      </p:sp>
      <p:pic>
        <p:nvPicPr>
          <p:cNvPr id="770064" name="Picture 16" descr="express functions palette LV 8"/>
          <p:cNvPicPr>
            <a:picLocks noChangeAspect="1" noChangeArrowheads="1"/>
          </p:cNvPicPr>
          <p:nvPr/>
        </p:nvPicPr>
        <p:blipFill>
          <a:blip r:embed="rId3"/>
          <a:stretch>
            <a:fillRect/>
          </a:stretch>
        </p:blipFill>
        <p:spPr bwMode="auto">
          <a:xfrm>
            <a:off x="6553200" y="1638300"/>
            <a:ext cx="2042890" cy="340042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050" name="Rectangle 2"/>
          <p:cNvSpPr>
            <a:spLocks noGrp="1" noChangeArrowheads="1"/>
          </p:cNvSpPr>
          <p:nvPr>
            <p:ph type="title"/>
          </p:nvPr>
        </p:nvSpPr>
        <p:spPr>
          <a:xfrm>
            <a:off x="419100" y="190500"/>
            <a:ext cx="8382000" cy="1143000"/>
          </a:xfrm>
        </p:spPr>
        <p:txBody>
          <a:bodyPr/>
          <a:lstStyle/>
          <a:p>
            <a:r>
              <a:rPr lang="en-US" b="1" dirty="0" err="1"/>
              <a:t>LabVIEW</a:t>
            </a:r>
            <a:r>
              <a:rPr lang="en-US" b="1" dirty="0"/>
              <a:t> Graphical Development System</a:t>
            </a:r>
          </a:p>
        </p:txBody>
      </p:sp>
      <p:sp>
        <p:nvSpPr>
          <p:cNvPr id="898051" name="Rectangle 3"/>
          <p:cNvSpPr>
            <a:spLocks noGrp="1" noChangeArrowheads="1"/>
          </p:cNvSpPr>
          <p:nvPr>
            <p:ph idx="1"/>
          </p:nvPr>
        </p:nvSpPr>
        <p:spPr>
          <a:xfrm>
            <a:off x="457200" y="1181100"/>
            <a:ext cx="7886700" cy="1770063"/>
          </a:xfrm>
        </p:spPr>
        <p:txBody>
          <a:bodyPr/>
          <a:lstStyle/>
          <a:p>
            <a:r>
              <a:rPr lang="en-US" sz="2800" dirty="0"/>
              <a:t>Graphical </a:t>
            </a:r>
            <a:r>
              <a:rPr lang="en-US" sz="2800" dirty="0" smtClean="0"/>
              <a:t>programming environment</a:t>
            </a:r>
            <a:endParaRPr lang="en-US" sz="2800" dirty="0"/>
          </a:p>
          <a:p>
            <a:r>
              <a:rPr lang="en-US" sz="2800" dirty="0" smtClean="0"/>
              <a:t>Compiles </a:t>
            </a:r>
            <a:r>
              <a:rPr lang="en-US" sz="2800" dirty="0"/>
              <a:t>code for multiple </a:t>
            </a:r>
            <a:r>
              <a:rPr lang="en-US" sz="2800" dirty="0" smtClean="0"/>
              <a:t>OS </a:t>
            </a:r>
            <a:r>
              <a:rPr lang="en-US" sz="2800" dirty="0"/>
              <a:t>and devices</a:t>
            </a:r>
          </a:p>
          <a:p>
            <a:r>
              <a:rPr lang="en-US" sz="2800" dirty="0"/>
              <a:t>Useful in a broad range of applications</a:t>
            </a:r>
          </a:p>
          <a:p>
            <a:endParaRPr lang="en-US" dirty="0"/>
          </a:p>
        </p:txBody>
      </p:sp>
      <p:pic>
        <p:nvPicPr>
          <p:cNvPr id="898052" name="Picture 4"/>
          <p:cNvPicPr>
            <a:picLocks noChangeAspect="1" noChangeArrowheads="1"/>
          </p:cNvPicPr>
          <p:nvPr/>
        </p:nvPicPr>
        <p:blipFill>
          <a:blip r:embed="rId3"/>
          <a:srcRect/>
          <a:stretch>
            <a:fillRect/>
          </a:stretch>
        </p:blipFill>
        <p:spPr bwMode="auto">
          <a:xfrm>
            <a:off x="3419475" y="3006725"/>
            <a:ext cx="5414963" cy="2868613"/>
          </a:xfrm>
          <a:prstGeom prst="rect">
            <a:avLst/>
          </a:prstGeom>
          <a:noFill/>
          <a:ln w="12700" algn="ctr">
            <a:noFill/>
            <a:miter lim="800000"/>
            <a:headEnd/>
            <a:tailEnd/>
          </a:ln>
          <a:effectLst/>
        </p:spPr>
      </p:pic>
      <p:pic>
        <p:nvPicPr>
          <p:cNvPr id="898053" name="Picture 5"/>
          <p:cNvPicPr>
            <a:picLocks noChangeAspect="1" noChangeArrowheads="1"/>
          </p:cNvPicPr>
          <p:nvPr/>
        </p:nvPicPr>
        <p:blipFill>
          <a:blip r:embed="rId4"/>
          <a:srcRect/>
          <a:stretch>
            <a:fillRect/>
          </a:stretch>
        </p:blipFill>
        <p:spPr bwMode="auto">
          <a:xfrm>
            <a:off x="347663" y="3001963"/>
            <a:ext cx="2549525" cy="1693862"/>
          </a:xfrm>
          <a:prstGeom prst="rect">
            <a:avLst/>
          </a:prstGeom>
          <a:noFill/>
          <a:ln w="12700" algn="ctr">
            <a:noFill/>
            <a:miter lim="800000"/>
            <a:headEnd/>
            <a:tailEnd/>
          </a:ln>
          <a:effectLst/>
        </p:spPr>
      </p:pic>
      <p:pic>
        <p:nvPicPr>
          <p:cNvPr id="898054" name="Picture 6"/>
          <p:cNvPicPr>
            <a:picLocks noChangeAspect="1" noChangeArrowheads="1"/>
          </p:cNvPicPr>
          <p:nvPr/>
        </p:nvPicPr>
        <p:blipFill>
          <a:blip r:embed="rId5"/>
          <a:srcRect/>
          <a:stretch>
            <a:fillRect/>
          </a:stretch>
        </p:blipFill>
        <p:spPr bwMode="auto">
          <a:xfrm>
            <a:off x="1270000" y="4410075"/>
            <a:ext cx="1843088" cy="1476375"/>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3754" name="Rectangle 10"/>
          <p:cNvSpPr>
            <a:spLocks noGrp="1" noChangeArrowheads="1"/>
          </p:cNvSpPr>
          <p:nvPr>
            <p:ph type="title"/>
          </p:nvPr>
        </p:nvSpPr>
        <p:spPr>
          <a:xfrm>
            <a:off x="457200" y="266700"/>
            <a:ext cx="8534400" cy="685800"/>
          </a:xfrm>
          <a:noFill/>
          <a:ln/>
        </p:spPr>
        <p:txBody>
          <a:bodyPr/>
          <a:lstStyle/>
          <a:p>
            <a:r>
              <a:rPr lang="en-US" sz="3600" b="1" dirty="0"/>
              <a:t>Searching for Controls, VIs, and Functions</a:t>
            </a:r>
          </a:p>
        </p:txBody>
      </p:sp>
      <p:sp>
        <p:nvSpPr>
          <p:cNvPr id="543755" name="Rectangle 11"/>
          <p:cNvSpPr>
            <a:spLocks noChangeArrowheads="1"/>
          </p:cNvSpPr>
          <p:nvPr/>
        </p:nvSpPr>
        <p:spPr bwMode="auto">
          <a:xfrm>
            <a:off x="381000" y="1219200"/>
            <a:ext cx="4498975" cy="4343400"/>
          </a:xfrm>
          <a:prstGeom prst="rect">
            <a:avLst/>
          </a:prstGeom>
          <a:noFill/>
          <a:ln w="9525">
            <a:noFill/>
            <a:miter lim="800000"/>
            <a:headEnd/>
            <a:tailEnd/>
          </a:ln>
          <a:effectLst/>
        </p:spPr>
        <p:txBody>
          <a:bodyPr lIns="91430" tIns="45716" rIns="91430" bIns="45716"/>
          <a:lstStyle/>
          <a:p>
            <a:pPr marL="225425" indent="-225425" algn="l">
              <a:spcBef>
                <a:spcPct val="20000"/>
              </a:spcBef>
              <a:buClr>
                <a:schemeClr val="tx1"/>
              </a:buClr>
              <a:buFontTx/>
              <a:buChar char="•"/>
            </a:pPr>
            <a:r>
              <a:rPr lang="en-US" b="0" dirty="0"/>
              <a:t>Palettes are filled with hundreds </a:t>
            </a:r>
            <a:br>
              <a:rPr lang="en-US" b="0" dirty="0"/>
            </a:br>
            <a:r>
              <a:rPr lang="en-US" b="0" dirty="0"/>
              <a:t>of VIs</a:t>
            </a:r>
          </a:p>
          <a:p>
            <a:pPr marL="225425" indent="-225425" algn="l">
              <a:spcBef>
                <a:spcPct val="20000"/>
              </a:spcBef>
              <a:buClr>
                <a:schemeClr val="tx1"/>
              </a:buClr>
              <a:buFontTx/>
              <a:buChar char="•"/>
            </a:pPr>
            <a:r>
              <a:rPr lang="en-US" b="0" dirty="0"/>
              <a:t>Press the search button to index </a:t>
            </a:r>
            <a:r>
              <a:rPr lang="en-US" b="0" dirty="0" smtClean="0"/>
              <a:t>all </a:t>
            </a:r>
            <a:r>
              <a:rPr lang="en-US" b="0" dirty="0"/>
              <a:t>VIs for text searching</a:t>
            </a:r>
            <a:endParaRPr lang="en-US" sz="2000" b="0" dirty="0"/>
          </a:p>
          <a:p>
            <a:pPr marL="225425" indent="-225425" algn="l">
              <a:spcBef>
                <a:spcPct val="20000"/>
              </a:spcBef>
              <a:buClr>
                <a:schemeClr val="tx1"/>
              </a:buClr>
              <a:buFontTx/>
              <a:buChar char="•"/>
            </a:pPr>
            <a:r>
              <a:rPr lang="en-US" b="0" dirty="0"/>
              <a:t>Click and drag an item from the search window to the block diagram </a:t>
            </a:r>
          </a:p>
          <a:p>
            <a:pPr marL="225425" indent="-225425" algn="l">
              <a:spcBef>
                <a:spcPct val="20000"/>
              </a:spcBef>
              <a:buClr>
                <a:schemeClr val="tx1"/>
              </a:buClr>
              <a:buFontTx/>
              <a:buChar char="•"/>
            </a:pPr>
            <a:r>
              <a:rPr lang="en-US" b="0" dirty="0"/>
              <a:t>Double-click an item to open the owning palette</a:t>
            </a:r>
          </a:p>
        </p:txBody>
      </p:sp>
      <p:pic>
        <p:nvPicPr>
          <p:cNvPr id="543756" name="Picture 12" descr="express controls palette w search LV 8"/>
          <p:cNvPicPr>
            <a:picLocks noChangeAspect="1" noChangeArrowheads="1"/>
          </p:cNvPicPr>
          <p:nvPr/>
        </p:nvPicPr>
        <p:blipFill>
          <a:blip r:embed="rId3"/>
          <a:stretch>
            <a:fillRect/>
          </a:stretch>
        </p:blipFill>
        <p:spPr bwMode="auto">
          <a:xfrm>
            <a:off x="4991100" y="1100838"/>
            <a:ext cx="1861814" cy="3099020"/>
          </a:xfrm>
          <a:prstGeom prst="rect">
            <a:avLst/>
          </a:prstGeom>
          <a:noFill/>
        </p:spPr>
      </p:pic>
      <p:pic>
        <p:nvPicPr>
          <p:cNvPr id="543757" name="Picture 13" descr="search LV 8"/>
          <p:cNvPicPr>
            <a:picLocks noChangeAspect="1" noChangeArrowheads="1"/>
          </p:cNvPicPr>
          <p:nvPr/>
        </p:nvPicPr>
        <p:blipFill>
          <a:blip r:embed="rId4"/>
          <a:stretch>
            <a:fillRect/>
          </a:stretch>
        </p:blipFill>
        <p:spPr bwMode="auto">
          <a:xfrm>
            <a:off x="5709914" y="3000189"/>
            <a:ext cx="3127375" cy="2943411"/>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4592" name="Picture 16"/>
          <p:cNvPicPr>
            <a:picLocks noChangeAspect="1" noChangeArrowheads="1"/>
          </p:cNvPicPr>
          <p:nvPr/>
        </p:nvPicPr>
        <p:blipFill>
          <a:blip r:embed="rId3"/>
          <a:srcRect/>
          <a:stretch>
            <a:fillRect/>
          </a:stretch>
        </p:blipFill>
        <p:spPr bwMode="auto">
          <a:xfrm>
            <a:off x="5322888" y="2162175"/>
            <a:ext cx="2974975" cy="3419475"/>
          </a:xfrm>
          <a:prstGeom prst="rect">
            <a:avLst/>
          </a:prstGeom>
          <a:noFill/>
          <a:ln w="12700" algn="ctr">
            <a:noFill/>
            <a:miter lim="800000"/>
            <a:headEnd/>
            <a:tailEnd/>
          </a:ln>
          <a:effectLst/>
        </p:spPr>
      </p:pic>
      <p:pic>
        <p:nvPicPr>
          <p:cNvPr id="664593" name="Picture 17" descr="icon LV 8"/>
          <p:cNvPicPr>
            <a:picLocks noChangeAspect="1" noChangeArrowheads="1"/>
          </p:cNvPicPr>
          <p:nvPr/>
        </p:nvPicPr>
        <p:blipFill>
          <a:blip r:embed="rId4"/>
          <a:srcRect/>
          <a:stretch>
            <a:fillRect/>
          </a:stretch>
        </p:blipFill>
        <p:spPr bwMode="auto">
          <a:xfrm>
            <a:off x="6492875" y="3698875"/>
            <a:ext cx="458788" cy="458788"/>
          </a:xfrm>
          <a:prstGeom prst="rect">
            <a:avLst/>
          </a:prstGeom>
          <a:noFill/>
        </p:spPr>
      </p:pic>
      <p:pic>
        <p:nvPicPr>
          <p:cNvPr id="664587" name="Picture 11" descr="LV 3 Hr Screen Shot_003"/>
          <p:cNvPicPr>
            <a:picLocks noChangeAspect="1" noChangeArrowheads="1"/>
          </p:cNvPicPr>
          <p:nvPr/>
        </p:nvPicPr>
        <p:blipFill>
          <a:blip r:embed="rId5"/>
          <a:srcRect/>
          <a:stretch>
            <a:fillRect/>
          </a:stretch>
        </p:blipFill>
        <p:spPr bwMode="auto">
          <a:xfrm>
            <a:off x="615950" y="2008188"/>
            <a:ext cx="3325813" cy="3878262"/>
          </a:xfrm>
          <a:prstGeom prst="rect">
            <a:avLst/>
          </a:prstGeom>
          <a:noFill/>
        </p:spPr>
      </p:pic>
      <p:sp>
        <p:nvSpPr>
          <p:cNvPr id="664579" name="Rectangle 3"/>
          <p:cNvSpPr>
            <a:spLocks noGrp="1" noChangeArrowheads="1"/>
          </p:cNvSpPr>
          <p:nvPr>
            <p:ph type="title"/>
          </p:nvPr>
        </p:nvSpPr>
        <p:spPr>
          <a:xfrm>
            <a:off x="419100" y="304800"/>
            <a:ext cx="5676900" cy="666766"/>
          </a:xfrm>
          <a:noFill/>
          <a:ln/>
        </p:spPr>
        <p:txBody>
          <a:bodyPr wrap="square" lIns="63398" tIns="25359" rIns="63398" bIns="25359" anchor="t">
            <a:spAutoFit/>
          </a:bodyPr>
          <a:lstStyle/>
          <a:p>
            <a:r>
              <a:rPr lang="en-US" b="1" dirty="0" smtClean="0"/>
              <a:t>Creating </a:t>
            </a:r>
            <a:r>
              <a:rPr lang="en-US" b="1" dirty="0" err="1" smtClean="0"/>
              <a:t>SubVIs</a:t>
            </a:r>
            <a:endParaRPr lang="en-US" b="1" dirty="0"/>
          </a:p>
        </p:txBody>
      </p:sp>
      <p:sp>
        <p:nvSpPr>
          <p:cNvPr id="664580" name="Rectangle 4"/>
          <p:cNvSpPr>
            <a:spLocks noGrp="1" noChangeArrowheads="1"/>
          </p:cNvSpPr>
          <p:nvPr>
            <p:ph idx="1"/>
          </p:nvPr>
        </p:nvSpPr>
        <p:spPr>
          <a:xfrm>
            <a:off x="419100" y="990600"/>
            <a:ext cx="7724775" cy="1371600"/>
          </a:xfrm>
          <a:noFill/>
          <a:ln/>
        </p:spPr>
        <p:txBody>
          <a:bodyPr lIns="91928" tIns="45964" rIns="91928" bIns="45964"/>
          <a:lstStyle/>
          <a:p>
            <a:pPr marL="228600" indent="-228600">
              <a:buClr>
                <a:schemeClr val="tx1"/>
              </a:buClr>
            </a:pPr>
            <a:r>
              <a:rPr lang="en-US" sz="2400" dirty="0"/>
              <a:t>Enclose area to be converted into a </a:t>
            </a:r>
            <a:r>
              <a:rPr lang="en-US" sz="2400" dirty="0" err="1" smtClean="0"/>
              <a:t>subVI</a:t>
            </a:r>
            <a:endParaRPr lang="en-US" sz="2400" dirty="0"/>
          </a:p>
          <a:p>
            <a:pPr marL="228600" indent="-228600">
              <a:buClr>
                <a:schemeClr val="tx1"/>
              </a:buClr>
            </a:pPr>
            <a:r>
              <a:rPr lang="en-US" sz="2400" dirty="0"/>
              <a:t>Select </a:t>
            </a:r>
            <a:r>
              <a:rPr lang="en-US" sz="2400" b="1" dirty="0" err="1"/>
              <a:t>Edit»Create</a:t>
            </a:r>
            <a:r>
              <a:rPr lang="en-US" sz="2400" b="1" dirty="0"/>
              <a:t> </a:t>
            </a:r>
            <a:r>
              <a:rPr lang="en-US" sz="2400" b="1" dirty="0" err="1"/>
              <a:t>SubVI</a:t>
            </a:r>
            <a:r>
              <a:rPr lang="en-US" sz="2400" dirty="0"/>
              <a:t> from the Edit </a:t>
            </a:r>
            <a:r>
              <a:rPr lang="en-US" sz="2400" dirty="0" smtClean="0"/>
              <a:t>menu</a:t>
            </a:r>
            <a:endParaRPr lang="en-US" sz="2400" dirty="0"/>
          </a:p>
        </p:txBody>
      </p:sp>
      <p:sp>
        <p:nvSpPr>
          <p:cNvPr id="664584" name="Line 8"/>
          <p:cNvSpPr>
            <a:spLocks noChangeShapeType="1"/>
          </p:cNvSpPr>
          <p:nvPr/>
        </p:nvSpPr>
        <p:spPr bwMode="auto">
          <a:xfrm flipV="1">
            <a:off x="3035300" y="4159250"/>
            <a:ext cx="3879850" cy="1304925"/>
          </a:xfrm>
          <a:prstGeom prst="line">
            <a:avLst/>
          </a:prstGeom>
          <a:noFill/>
          <a:ln w="12700">
            <a:solidFill>
              <a:schemeClr val="accent2"/>
            </a:solidFill>
            <a:prstDash val="sysDot"/>
            <a:round/>
            <a:headEnd type="none" w="sm" len="sm"/>
            <a:tailEnd type="none" w="sm" len="sm"/>
          </a:ln>
          <a:effectLst/>
        </p:spPr>
        <p:txBody>
          <a:bodyPr wrap="none" anchor="ctr"/>
          <a:lstStyle/>
          <a:p>
            <a:endParaRPr lang="en-US"/>
          </a:p>
        </p:txBody>
      </p:sp>
      <p:sp>
        <p:nvSpPr>
          <p:cNvPr id="664585" name="AutoShape 9"/>
          <p:cNvSpPr>
            <a:spLocks noChangeArrowheads="1"/>
          </p:cNvSpPr>
          <p:nvPr/>
        </p:nvSpPr>
        <p:spPr bwMode="auto">
          <a:xfrm>
            <a:off x="3919538" y="2506663"/>
            <a:ext cx="520700" cy="292100"/>
          </a:xfrm>
          <a:prstGeom prst="rightArrow">
            <a:avLst>
              <a:gd name="adj1" fmla="val 50000"/>
              <a:gd name="adj2" fmla="val 89139"/>
            </a:avLst>
          </a:prstGeom>
          <a:solidFill>
            <a:schemeClr val="tx2"/>
          </a:solidFill>
          <a:ln w="12700">
            <a:solidFill>
              <a:srgbClr val="000000"/>
            </a:solidFill>
            <a:miter lim="800000"/>
            <a:headEnd/>
            <a:tailEnd/>
          </a:ln>
          <a:effectLst/>
        </p:spPr>
        <p:txBody>
          <a:bodyPr wrap="none" anchor="ctr"/>
          <a:lstStyle/>
          <a:p>
            <a:endParaRPr lang="en-US"/>
          </a:p>
        </p:txBody>
      </p:sp>
      <p:sp>
        <p:nvSpPr>
          <p:cNvPr id="664581" name="Line 5"/>
          <p:cNvSpPr>
            <a:spLocks noChangeShapeType="1"/>
          </p:cNvSpPr>
          <p:nvPr/>
        </p:nvSpPr>
        <p:spPr bwMode="auto">
          <a:xfrm>
            <a:off x="2997200" y="2698750"/>
            <a:ext cx="3937000" cy="1035050"/>
          </a:xfrm>
          <a:prstGeom prst="line">
            <a:avLst/>
          </a:prstGeom>
          <a:noFill/>
          <a:ln w="12700">
            <a:solidFill>
              <a:schemeClr val="accent2"/>
            </a:solidFill>
            <a:prstDash val="sysDot"/>
            <a:round/>
            <a:headEnd type="none" w="sm" len="sm"/>
            <a:tailEnd type="none" w="sm" len="sm"/>
          </a:ln>
          <a:effectLst/>
        </p:spPr>
        <p:txBody>
          <a:bodyPr wrap="none" anchor="ctr"/>
          <a:lstStyle/>
          <a:p>
            <a:endParaRPr lang="en-US"/>
          </a:p>
        </p:txBody>
      </p:sp>
      <p:sp>
        <p:nvSpPr>
          <p:cNvPr id="664582" name="Line 6"/>
          <p:cNvSpPr>
            <a:spLocks noChangeShapeType="1"/>
          </p:cNvSpPr>
          <p:nvPr/>
        </p:nvSpPr>
        <p:spPr bwMode="auto">
          <a:xfrm>
            <a:off x="1576388" y="2698750"/>
            <a:ext cx="4976812" cy="1035050"/>
          </a:xfrm>
          <a:prstGeom prst="line">
            <a:avLst/>
          </a:prstGeom>
          <a:noFill/>
          <a:ln w="12700">
            <a:solidFill>
              <a:schemeClr val="accent2"/>
            </a:solidFill>
            <a:prstDash val="sysDot"/>
            <a:round/>
            <a:headEnd type="none" w="sm" len="sm"/>
            <a:tailEnd type="none" w="sm" len="sm"/>
          </a:ln>
          <a:effectLst/>
        </p:spPr>
        <p:txBody>
          <a:bodyPr wrap="none" anchor="ctr"/>
          <a:lstStyle/>
          <a:p>
            <a:endParaRPr lang="en-US"/>
          </a:p>
        </p:txBody>
      </p:sp>
      <p:sp>
        <p:nvSpPr>
          <p:cNvPr id="664583" name="Line 7"/>
          <p:cNvSpPr>
            <a:spLocks noChangeShapeType="1"/>
          </p:cNvSpPr>
          <p:nvPr/>
        </p:nvSpPr>
        <p:spPr bwMode="auto">
          <a:xfrm flipV="1">
            <a:off x="1576388" y="4152900"/>
            <a:ext cx="4938712" cy="1273175"/>
          </a:xfrm>
          <a:prstGeom prst="line">
            <a:avLst/>
          </a:prstGeom>
          <a:noFill/>
          <a:ln w="12700">
            <a:solidFill>
              <a:schemeClr val="accent2"/>
            </a:solidFill>
            <a:prstDash val="sysDot"/>
            <a:round/>
            <a:headEnd type="none" w="sm" len="sm"/>
            <a:tailEnd type="none" w="sm" len="sm"/>
          </a:ln>
          <a:effectLst/>
        </p:spPr>
        <p:txBody>
          <a:bodyPr wrap="none" anchor="ctr"/>
          <a:lstStyle/>
          <a:p>
            <a:endParaRPr 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2770" name="Rectangle 2"/>
          <p:cNvSpPr>
            <a:spLocks noChangeArrowheads="1"/>
          </p:cNvSpPr>
          <p:nvPr/>
        </p:nvSpPr>
        <p:spPr bwMode="auto">
          <a:xfrm>
            <a:off x="549275" y="1552575"/>
            <a:ext cx="8382000" cy="4343400"/>
          </a:xfrm>
          <a:prstGeom prst="rect">
            <a:avLst/>
          </a:prstGeom>
          <a:solidFill>
            <a:schemeClr val="accent1"/>
          </a:solidFill>
          <a:ln w="28575" algn="ctr">
            <a:noFill/>
            <a:miter lim="800000"/>
            <a:headEnd type="none" w="sm" len="sm"/>
            <a:tailEnd type="none" w="sm" len="sm"/>
          </a:ln>
          <a:effectLst/>
        </p:spPr>
        <p:txBody>
          <a:bodyPr wrap="none" anchor="ctr"/>
          <a:lstStyle/>
          <a:p>
            <a:endParaRPr lang="en-US"/>
          </a:p>
        </p:txBody>
      </p:sp>
      <p:sp>
        <p:nvSpPr>
          <p:cNvPr id="672771" name="Rectangle 3"/>
          <p:cNvSpPr>
            <a:spLocks noChangeArrowheads="1"/>
          </p:cNvSpPr>
          <p:nvPr/>
        </p:nvSpPr>
        <p:spPr bwMode="auto">
          <a:xfrm>
            <a:off x="431800" y="1435100"/>
            <a:ext cx="8382000" cy="4343400"/>
          </a:xfrm>
          <a:prstGeom prst="rect">
            <a:avLst/>
          </a:prstGeom>
          <a:solidFill>
            <a:schemeClr val="bg1"/>
          </a:solidFill>
          <a:ln w="28575" algn="ctr">
            <a:solidFill>
              <a:schemeClr val="accent2"/>
            </a:solidFill>
            <a:miter lim="800000"/>
            <a:headEnd type="none" w="sm" len="sm"/>
            <a:tailEnd type="none" w="sm" len="sm"/>
          </a:ln>
          <a:effectLst/>
        </p:spPr>
        <p:txBody>
          <a:bodyPr wrap="none" anchor="ctr"/>
          <a:lstStyle/>
          <a:p>
            <a:endParaRPr lang="en-US"/>
          </a:p>
        </p:txBody>
      </p:sp>
      <p:sp>
        <p:nvSpPr>
          <p:cNvPr id="672772" name="Rectangle 4"/>
          <p:cNvSpPr>
            <a:spLocks noChangeArrowheads="1"/>
          </p:cNvSpPr>
          <p:nvPr/>
        </p:nvSpPr>
        <p:spPr bwMode="auto">
          <a:xfrm>
            <a:off x="419101" y="381000"/>
            <a:ext cx="8496300" cy="908115"/>
          </a:xfrm>
          <a:prstGeom prst="rect">
            <a:avLst/>
          </a:prstGeom>
          <a:noFill/>
          <a:ln w="9525">
            <a:noFill/>
            <a:miter lim="800000"/>
            <a:headEnd/>
            <a:tailEnd/>
          </a:ln>
          <a:effectLst/>
        </p:spPr>
        <p:txBody>
          <a:bodyPr wrap="square" lIns="63398" tIns="25359" rIns="63398" bIns="25359">
            <a:spAutoFit/>
          </a:bodyPr>
          <a:lstStyle/>
          <a:p>
            <a:pPr algn="l" defTabSz="912813" eaLnBrk="1" hangingPunct="1">
              <a:lnSpc>
                <a:spcPct val="87000"/>
              </a:lnSpc>
            </a:pPr>
            <a:r>
              <a:rPr lang="en-US" sz="3200" dirty="0">
                <a:solidFill>
                  <a:srgbClr val="006699"/>
                </a:solidFill>
              </a:rPr>
              <a:t>LabVIEW Functions and </a:t>
            </a:r>
            <a:r>
              <a:rPr lang="en-US" sz="3200" dirty="0" err="1">
                <a:solidFill>
                  <a:srgbClr val="006699"/>
                </a:solidFill>
              </a:rPr>
              <a:t>SubVIs</a:t>
            </a:r>
            <a:r>
              <a:rPr lang="en-US" sz="3200" dirty="0">
                <a:solidFill>
                  <a:srgbClr val="006699"/>
                </a:solidFill>
              </a:rPr>
              <a:t> </a:t>
            </a:r>
            <a:r>
              <a:rPr lang="en-US" sz="3200" dirty="0" smtClean="0">
                <a:solidFill>
                  <a:srgbClr val="006699"/>
                </a:solidFill>
              </a:rPr>
              <a:t>Operate Like </a:t>
            </a:r>
            <a:r>
              <a:rPr lang="en-US" sz="3200" dirty="0">
                <a:solidFill>
                  <a:srgbClr val="006699"/>
                </a:solidFill>
              </a:rPr>
              <a:t>Functions in </a:t>
            </a:r>
            <a:r>
              <a:rPr lang="en-US" sz="3200" dirty="0" smtClean="0">
                <a:solidFill>
                  <a:srgbClr val="006699"/>
                </a:solidFill>
              </a:rPr>
              <a:t>Other Languages</a:t>
            </a:r>
            <a:endParaRPr lang="en-US" sz="3200" dirty="0">
              <a:solidFill>
                <a:srgbClr val="006699"/>
              </a:solidFill>
            </a:endParaRPr>
          </a:p>
        </p:txBody>
      </p:sp>
      <p:sp>
        <p:nvSpPr>
          <p:cNvPr id="672773" name="Rectangle 5"/>
          <p:cNvSpPr>
            <a:spLocks noChangeArrowheads="1"/>
          </p:cNvSpPr>
          <p:nvPr/>
        </p:nvSpPr>
        <p:spPr bwMode="auto">
          <a:xfrm>
            <a:off x="533400" y="1511300"/>
            <a:ext cx="4038600" cy="2743200"/>
          </a:xfrm>
          <a:prstGeom prst="rect">
            <a:avLst/>
          </a:prstGeom>
          <a:noFill/>
          <a:ln w="9525">
            <a:noFill/>
            <a:miter lim="800000"/>
            <a:headEnd/>
            <a:tailEnd/>
          </a:ln>
          <a:effectLst/>
        </p:spPr>
        <p:txBody>
          <a:bodyPr lIns="63398" tIns="25359" rIns="63398" bIns="25359">
            <a:spAutoFit/>
          </a:bodyPr>
          <a:lstStyle/>
          <a:p>
            <a:pPr marL="230188" indent="-230188" algn="l" defTabSz="912813">
              <a:lnSpc>
                <a:spcPct val="105000"/>
              </a:lnSpc>
            </a:pPr>
            <a:r>
              <a:rPr lang="en-US"/>
              <a:t>Function Pseudo Code</a:t>
            </a:r>
          </a:p>
          <a:p>
            <a:pPr marL="230188" indent="-230188" algn="l" defTabSz="912813">
              <a:lnSpc>
                <a:spcPct val="105000"/>
              </a:lnSpc>
            </a:pPr>
            <a:r>
              <a:rPr lang="en-US" sz="2000" b="0">
                <a:latin typeface="Helvetica" pitchFamily="34" charset="0"/>
              </a:rPr>
              <a:t>function average (in1, in2, out)</a:t>
            </a:r>
          </a:p>
          <a:p>
            <a:pPr marL="230188" indent="-230188" algn="l" defTabSz="912813">
              <a:lnSpc>
                <a:spcPct val="105000"/>
              </a:lnSpc>
            </a:pPr>
            <a:r>
              <a:rPr lang="en-US" sz="2000" b="0">
                <a:latin typeface="Helvetica" pitchFamily="34" charset="0"/>
              </a:rPr>
              <a:t>{</a:t>
            </a:r>
          </a:p>
          <a:p>
            <a:pPr marL="230188" indent="-230188" algn="l" defTabSz="912813">
              <a:lnSpc>
                <a:spcPct val="105000"/>
              </a:lnSpc>
            </a:pPr>
            <a:r>
              <a:rPr lang="en-US" sz="2000" b="0">
                <a:latin typeface="Helvetica" pitchFamily="34" charset="0"/>
              </a:rPr>
              <a:t>out = (in1 + in2)/2.0;</a:t>
            </a:r>
          </a:p>
          <a:p>
            <a:pPr marL="230188" indent="-230188" algn="l" defTabSz="912813">
              <a:lnSpc>
                <a:spcPct val="105000"/>
              </a:lnSpc>
            </a:pPr>
            <a:r>
              <a:rPr lang="en-US" sz="2000" b="0">
                <a:latin typeface="Helvetica" pitchFamily="34" charset="0"/>
              </a:rPr>
              <a:t>}</a:t>
            </a:r>
          </a:p>
          <a:p>
            <a:pPr marL="230188" indent="-230188" algn="l" defTabSz="912813">
              <a:lnSpc>
                <a:spcPct val="105000"/>
              </a:lnSpc>
            </a:pPr>
            <a:endParaRPr lang="en-US" sz="2000" b="0">
              <a:latin typeface="Helvetica" pitchFamily="34" charset="0"/>
            </a:endParaRPr>
          </a:p>
          <a:p>
            <a:pPr marL="230188" indent="-230188" algn="l" defTabSz="912813">
              <a:lnSpc>
                <a:spcPct val="105000"/>
              </a:lnSpc>
            </a:pPr>
            <a:endParaRPr lang="en-US" sz="2000" b="0">
              <a:latin typeface="Helvetica" pitchFamily="34" charset="0"/>
            </a:endParaRPr>
          </a:p>
          <a:p>
            <a:pPr marL="230188" indent="-230188" algn="l" defTabSz="912813">
              <a:lnSpc>
                <a:spcPct val="105000"/>
              </a:lnSpc>
            </a:pPr>
            <a:r>
              <a:rPr lang="en-US"/>
              <a:t>SubVI Block Diagram</a:t>
            </a:r>
          </a:p>
        </p:txBody>
      </p:sp>
      <p:sp>
        <p:nvSpPr>
          <p:cNvPr id="672776" name="Rectangle 8"/>
          <p:cNvSpPr>
            <a:spLocks noChangeArrowheads="1"/>
          </p:cNvSpPr>
          <p:nvPr/>
        </p:nvSpPr>
        <p:spPr bwMode="auto">
          <a:xfrm>
            <a:off x="4699000" y="1511300"/>
            <a:ext cx="4038600" cy="2743200"/>
          </a:xfrm>
          <a:prstGeom prst="rect">
            <a:avLst/>
          </a:prstGeom>
          <a:noFill/>
          <a:ln w="9525">
            <a:noFill/>
            <a:miter lim="800000"/>
            <a:headEnd/>
            <a:tailEnd/>
          </a:ln>
          <a:effectLst/>
        </p:spPr>
        <p:txBody>
          <a:bodyPr lIns="63398" tIns="25359" rIns="63398" bIns="25359">
            <a:spAutoFit/>
          </a:bodyPr>
          <a:lstStyle/>
          <a:p>
            <a:pPr marL="230188" indent="-230188" algn="l" defTabSz="912813">
              <a:lnSpc>
                <a:spcPct val="105000"/>
              </a:lnSpc>
            </a:pPr>
            <a:r>
              <a:rPr lang="en-US"/>
              <a:t>Calling Program Pseudo Code</a:t>
            </a:r>
          </a:p>
          <a:p>
            <a:pPr marL="230188" indent="-230188" algn="l" defTabSz="912813">
              <a:lnSpc>
                <a:spcPct val="105000"/>
              </a:lnSpc>
            </a:pPr>
            <a:r>
              <a:rPr lang="fr-FR" sz="2000" b="0">
                <a:latin typeface="Helvetica" pitchFamily="34" charset="0"/>
              </a:rPr>
              <a:t>main</a:t>
            </a:r>
          </a:p>
          <a:p>
            <a:pPr marL="230188" indent="-230188" algn="l" defTabSz="912813">
              <a:lnSpc>
                <a:spcPct val="105000"/>
              </a:lnSpc>
            </a:pPr>
            <a:r>
              <a:rPr lang="fr-FR" sz="2000" b="0">
                <a:latin typeface="Helvetica" pitchFamily="34" charset="0"/>
              </a:rPr>
              <a:t>{</a:t>
            </a:r>
          </a:p>
          <a:p>
            <a:pPr marL="230188" indent="-230188" algn="l" defTabSz="912813">
              <a:lnSpc>
                <a:spcPct val="105000"/>
              </a:lnSpc>
            </a:pPr>
            <a:r>
              <a:rPr lang="fr-FR" sz="2000" b="0">
                <a:latin typeface="Helvetica" pitchFamily="34" charset="0"/>
              </a:rPr>
              <a:t>average (in1, in2, pointavg)</a:t>
            </a:r>
          </a:p>
          <a:p>
            <a:pPr marL="230188" indent="-230188" algn="l" defTabSz="912813">
              <a:lnSpc>
                <a:spcPct val="105000"/>
              </a:lnSpc>
            </a:pPr>
            <a:r>
              <a:rPr lang="fr-FR" sz="2000" b="0">
                <a:latin typeface="Helvetica" pitchFamily="34" charset="0"/>
              </a:rPr>
              <a:t>}</a:t>
            </a:r>
          </a:p>
          <a:p>
            <a:pPr marL="230188" indent="-230188" algn="l" defTabSz="912813">
              <a:lnSpc>
                <a:spcPct val="105000"/>
              </a:lnSpc>
            </a:pPr>
            <a:endParaRPr lang="fr-FR" sz="2000" b="0">
              <a:latin typeface="Helvetica" pitchFamily="34" charset="0"/>
            </a:endParaRPr>
          </a:p>
          <a:p>
            <a:pPr marL="230188" indent="-230188" algn="l" defTabSz="912813">
              <a:lnSpc>
                <a:spcPct val="105000"/>
              </a:lnSpc>
            </a:pPr>
            <a:endParaRPr lang="fr-FR" sz="2000" b="0">
              <a:latin typeface="Helvetica" pitchFamily="34" charset="0"/>
            </a:endParaRPr>
          </a:p>
          <a:p>
            <a:pPr marL="230188" indent="-230188" algn="l" defTabSz="912813">
              <a:lnSpc>
                <a:spcPct val="105000"/>
              </a:lnSpc>
            </a:pPr>
            <a:r>
              <a:rPr lang="fr-FR"/>
              <a:t>Calling VI Block Diagram</a:t>
            </a:r>
            <a:endParaRPr lang="en-US"/>
          </a:p>
        </p:txBody>
      </p:sp>
      <p:sp>
        <p:nvSpPr>
          <p:cNvPr id="672777" name="Line 9"/>
          <p:cNvSpPr>
            <a:spLocks noChangeShapeType="1"/>
          </p:cNvSpPr>
          <p:nvPr/>
        </p:nvSpPr>
        <p:spPr bwMode="auto">
          <a:xfrm>
            <a:off x="419100" y="3581400"/>
            <a:ext cx="8420100" cy="0"/>
          </a:xfrm>
          <a:prstGeom prst="line">
            <a:avLst/>
          </a:prstGeom>
          <a:noFill/>
          <a:ln w="28575">
            <a:solidFill>
              <a:schemeClr val="accent2"/>
            </a:solidFill>
            <a:round/>
            <a:headEnd type="none" w="sm" len="sm"/>
            <a:tailEnd type="none" w="sm" len="sm"/>
          </a:ln>
          <a:effectLst/>
        </p:spPr>
        <p:txBody>
          <a:bodyPr wrap="none" anchor="ctr"/>
          <a:lstStyle/>
          <a:p>
            <a:endParaRPr lang="en-US"/>
          </a:p>
        </p:txBody>
      </p:sp>
      <p:sp>
        <p:nvSpPr>
          <p:cNvPr id="672778" name="Line 10"/>
          <p:cNvSpPr>
            <a:spLocks noChangeShapeType="1"/>
          </p:cNvSpPr>
          <p:nvPr/>
        </p:nvSpPr>
        <p:spPr bwMode="auto">
          <a:xfrm flipV="1">
            <a:off x="4572000" y="1438275"/>
            <a:ext cx="0" cy="4343400"/>
          </a:xfrm>
          <a:prstGeom prst="line">
            <a:avLst/>
          </a:prstGeom>
          <a:noFill/>
          <a:ln w="28575">
            <a:solidFill>
              <a:schemeClr val="accent2"/>
            </a:solidFill>
            <a:round/>
            <a:headEnd type="none" w="sm" len="sm"/>
            <a:tailEnd type="none" w="sm" len="sm"/>
          </a:ln>
          <a:effectLst/>
        </p:spPr>
        <p:txBody>
          <a:bodyPr wrap="none" anchor="ctr"/>
          <a:lstStyle/>
          <a:p>
            <a:endParaRPr lang="en-US"/>
          </a:p>
        </p:txBody>
      </p:sp>
      <p:pic>
        <p:nvPicPr>
          <p:cNvPr id="672779" name="Picture 11"/>
          <p:cNvPicPr>
            <a:picLocks noChangeAspect="1" noChangeArrowheads="1"/>
          </p:cNvPicPr>
          <p:nvPr/>
        </p:nvPicPr>
        <p:blipFill>
          <a:blip r:embed="rId3"/>
          <a:srcRect/>
          <a:stretch>
            <a:fillRect/>
          </a:stretch>
        </p:blipFill>
        <p:spPr bwMode="auto">
          <a:xfrm>
            <a:off x="1038225" y="4183063"/>
            <a:ext cx="2651125" cy="1504950"/>
          </a:xfrm>
          <a:prstGeom prst="rect">
            <a:avLst/>
          </a:prstGeom>
          <a:noFill/>
          <a:ln w="12700" algn="ctr">
            <a:noFill/>
            <a:miter lim="800000"/>
            <a:headEnd/>
            <a:tailEnd/>
          </a:ln>
          <a:effectLst/>
        </p:spPr>
      </p:pic>
      <p:pic>
        <p:nvPicPr>
          <p:cNvPr id="672781" name="Picture 13"/>
          <p:cNvPicPr>
            <a:picLocks noChangeAspect="1" noChangeArrowheads="1"/>
          </p:cNvPicPr>
          <p:nvPr/>
        </p:nvPicPr>
        <p:blipFill>
          <a:blip r:embed="rId4"/>
          <a:srcRect/>
          <a:stretch>
            <a:fillRect/>
          </a:stretch>
        </p:blipFill>
        <p:spPr bwMode="auto">
          <a:xfrm>
            <a:off x="5224463" y="4229100"/>
            <a:ext cx="2535237" cy="1490663"/>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4866" name="Rectangle 2"/>
          <p:cNvSpPr>
            <a:spLocks noGrp="1" noChangeArrowheads="1"/>
          </p:cNvSpPr>
          <p:nvPr>
            <p:ph type="title"/>
          </p:nvPr>
        </p:nvSpPr>
        <p:spPr>
          <a:xfrm>
            <a:off x="419100" y="0"/>
            <a:ext cx="6400800" cy="1066800"/>
          </a:xfrm>
        </p:spPr>
        <p:txBody>
          <a:bodyPr/>
          <a:lstStyle/>
          <a:p>
            <a:r>
              <a:rPr lang="en-US" b="1" dirty="0"/>
              <a:t>Exercise 3.1 – Analysis </a:t>
            </a:r>
          </a:p>
        </p:txBody>
      </p:sp>
      <p:sp>
        <p:nvSpPr>
          <p:cNvPr id="804867" name="AutoShape 3"/>
          <p:cNvSpPr>
            <a:spLocks noChangeArrowheads="1"/>
          </p:cNvSpPr>
          <p:nvPr/>
        </p:nvSpPr>
        <p:spPr bwMode="auto">
          <a:xfrm>
            <a:off x="6667500" y="647700"/>
            <a:ext cx="1919287"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A</a:t>
            </a:r>
            <a:r>
              <a:rPr lang="en-US" b="0" dirty="0" smtClean="0">
                <a:effectLst>
                  <a:outerShdw blurRad="38100" dist="38100" dir="2700000" algn="tl">
                    <a:srgbClr val="C0C0C0"/>
                  </a:outerShdw>
                </a:effectLst>
              </a:rPr>
              <a:t>, B, &amp; C</a:t>
            </a:r>
            <a:endParaRPr lang="en-US" b="0" dirty="0">
              <a:effectLst>
                <a:outerShdw blurRad="38100" dist="38100" dir="2700000" algn="tl">
                  <a:srgbClr val="C0C0C0"/>
                </a:outerShdw>
              </a:effectLst>
            </a:endParaRPr>
          </a:p>
        </p:txBody>
      </p:sp>
      <p:sp>
        <p:nvSpPr>
          <p:cNvPr id="804869" name="Rectangle 5"/>
          <p:cNvSpPr>
            <a:spLocks noChangeArrowheads="1"/>
          </p:cNvSpPr>
          <p:nvPr/>
        </p:nvSpPr>
        <p:spPr bwMode="auto">
          <a:xfrm>
            <a:off x="419099" y="931863"/>
            <a:ext cx="8493125" cy="1635125"/>
          </a:xfrm>
          <a:prstGeom prst="rect">
            <a:avLst/>
          </a:prstGeom>
          <a:noFill/>
          <a:ln w="9525">
            <a:noFill/>
            <a:miter lim="800000"/>
            <a:headEnd/>
            <a:tailEnd/>
          </a:ln>
          <a:effectLst/>
        </p:spPr>
        <p:txBody>
          <a:bodyPr/>
          <a:lstStyle/>
          <a:p>
            <a:pPr marL="228600" indent="-228600" algn="l" eaLnBrk="1" hangingPunct="1">
              <a:spcBef>
                <a:spcPct val="20000"/>
              </a:spcBef>
              <a:buFontTx/>
              <a:buChar char="•"/>
            </a:pPr>
            <a:r>
              <a:rPr lang="en-US" sz="2800" b="0" dirty="0"/>
              <a:t>Use </a:t>
            </a:r>
            <a:r>
              <a:rPr lang="en-US" sz="2800" b="0" dirty="0" err="1"/>
              <a:t>LabVIEW</a:t>
            </a:r>
            <a:r>
              <a:rPr lang="en-US" sz="2800" b="0" dirty="0"/>
              <a:t> Express VIs to:</a:t>
            </a:r>
          </a:p>
          <a:p>
            <a:pPr lvl="1" indent="-228600" algn="l" eaLnBrk="1" hangingPunct="1">
              <a:spcBef>
                <a:spcPct val="20000"/>
              </a:spcBef>
              <a:buFontTx/>
              <a:buChar char="–"/>
            </a:pPr>
            <a:r>
              <a:rPr lang="en-US" sz="2800" b="0" dirty="0"/>
              <a:t>Simulate a signal and display its amplitude and frequency</a:t>
            </a:r>
          </a:p>
        </p:txBody>
      </p:sp>
      <p:sp>
        <p:nvSpPr>
          <p:cNvPr id="804870" name="Text Box 6"/>
          <p:cNvSpPr txBox="1">
            <a:spLocks noChangeArrowheads="1"/>
          </p:cNvSpPr>
          <p:nvPr/>
        </p:nvSpPr>
        <p:spPr bwMode="auto">
          <a:xfrm>
            <a:off x="461963" y="3275013"/>
            <a:ext cx="2803525" cy="7016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15 minutes.</a:t>
            </a:r>
          </a:p>
        </p:txBody>
      </p:sp>
      <p:pic>
        <p:nvPicPr>
          <p:cNvPr id="804872" name="Picture 8"/>
          <p:cNvPicPr>
            <a:picLocks noChangeAspect="1" noChangeArrowheads="1"/>
          </p:cNvPicPr>
          <p:nvPr/>
        </p:nvPicPr>
        <p:blipFill>
          <a:blip r:embed="rId3"/>
          <a:srcRect/>
          <a:stretch>
            <a:fillRect/>
          </a:stretch>
        </p:blipFill>
        <p:spPr bwMode="auto">
          <a:xfrm>
            <a:off x="3305175" y="2122488"/>
            <a:ext cx="5505450" cy="3686175"/>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381000" y="152400"/>
            <a:ext cx="8534400" cy="1701800"/>
          </a:xfrm>
        </p:spPr>
        <p:txBody>
          <a:bodyPr/>
          <a:lstStyle/>
          <a:p>
            <a:r>
              <a:rPr lang="en-US" sz="3200" b="1" dirty="0"/>
              <a:t>Do Not Delete</a:t>
            </a:r>
            <a:br>
              <a:rPr lang="en-US" sz="3200" b="1" dirty="0"/>
            </a:br>
            <a:r>
              <a:rPr lang="en-US" sz="3200" b="1" dirty="0"/>
              <a:t>Exercise Instructions</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a:xfrm>
            <a:off x="342900" y="152400"/>
            <a:ext cx="6515100" cy="1066800"/>
          </a:xfrm>
        </p:spPr>
        <p:txBody>
          <a:bodyPr/>
          <a:lstStyle/>
          <a:p>
            <a:r>
              <a:rPr lang="en-US" b="1" dirty="0"/>
              <a:t>Exercise 3.2 – Analysis </a:t>
            </a:r>
          </a:p>
        </p:txBody>
      </p:sp>
      <p:sp>
        <p:nvSpPr>
          <p:cNvPr id="808963" name="AutoShape 3"/>
          <p:cNvSpPr>
            <a:spLocks noChangeArrowheads="1"/>
          </p:cNvSpPr>
          <p:nvPr/>
        </p:nvSpPr>
        <p:spPr bwMode="auto">
          <a:xfrm>
            <a:off x="6515100" y="685800"/>
            <a:ext cx="1689100"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a:t>
            </a:r>
            <a:r>
              <a:rPr lang="en-US" b="0" dirty="0" smtClean="0">
                <a:effectLst>
                  <a:outerShdw blurRad="38100" dist="38100" dir="2700000" algn="tl">
                    <a:srgbClr val="C0C0C0"/>
                  </a:outerShdw>
                </a:effectLst>
              </a:rPr>
              <a:t>A</a:t>
            </a:r>
            <a:endParaRPr lang="en-US" b="0" dirty="0">
              <a:effectLst>
                <a:outerShdw blurRad="38100" dist="38100" dir="2700000" algn="tl">
                  <a:srgbClr val="C0C0C0"/>
                </a:outerShdw>
              </a:effectLst>
            </a:endParaRPr>
          </a:p>
        </p:txBody>
      </p:sp>
      <p:sp>
        <p:nvSpPr>
          <p:cNvPr id="808964" name="Rectangle 4"/>
          <p:cNvSpPr>
            <a:spLocks noChangeArrowheads="1"/>
          </p:cNvSpPr>
          <p:nvPr/>
        </p:nvSpPr>
        <p:spPr bwMode="auto">
          <a:xfrm>
            <a:off x="301625" y="1047750"/>
            <a:ext cx="8610600" cy="1635125"/>
          </a:xfrm>
          <a:prstGeom prst="rect">
            <a:avLst/>
          </a:prstGeom>
          <a:noFill/>
          <a:ln w="9525">
            <a:noFill/>
            <a:miter lim="800000"/>
            <a:headEnd/>
            <a:tailEnd/>
          </a:ln>
          <a:effectLst/>
        </p:spPr>
        <p:txBody>
          <a:bodyPr/>
          <a:lstStyle/>
          <a:p>
            <a:pPr marL="228600" indent="-228600" algn="l" eaLnBrk="1" hangingPunct="1">
              <a:spcBef>
                <a:spcPct val="20000"/>
              </a:spcBef>
              <a:buFontTx/>
              <a:buChar char="•"/>
            </a:pPr>
            <a:r>
              <a:rPr lang="en-US" sz="2800" b="0" dirty="0"/>
              <a:t>Use </a:t>
            </a:r>
            <a:r>
              <a:rPr lang="en-US" sz="2800" b="0" dirty="0" err="1"/>
              <a:t>LabVIEW</a:t>
            </a:r>
            <a:r>
              <a:rPr lang="en-US" sz="2800" b="0" dirty="0"/>
              <a:t> Express VIs to:</a:t>
            </a:r>
          </a:p>
          <a:p>
            <a:pPr lvl="1" indent="-228600" algn="l" eaLnBrk="1" hangingPunct="1">
              <a:spcBef>
                <a:spcPct val="20000"/>
              </a:spcBef>
              <a:buFontTx/>
              <a:buChar char="–"/>
            </a:pPr>
            <a:r>
              <a:rPr lang="en-US" sz="2800" b="0" dirty="0"/>
              <a:t>Acquire a signal and display its amplitude and frequency</a:t>
            </a:r>
          </a:p>
        </p:txBody>
      </p:sp>
      <p:sp>
        <p:nvSpPr>
          <p:cNvPr id="808966" name="Text Box 6"/>
          <p:cNvSpPr txBox="1">
            <a:spLocks noChangeArrowheads="1"/>
          </p:cNvSpPr>
          <p:nvPr/>
        </p:nvSpPr>
        <p:spPr bwMode="auto">
          <a:xfrm>
            <a:off x="461963" y="3275013"/>
            <a:ext cx="3687762" cy="3968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15 minutes.</a:t>
            </a:r>
          </a:p>
        </p:txBody>
      </p:sp>
      <p:pic>
        <p:nvPicPr>
          <p:cNvPr id="808971" name="Picture 11"/>
          <p:cNvPicPr>
            <a:picLocks noChangeAspect="1" noChangeArrowheads="1"/>
          </p:cNvPicPr>
          <p:nvPr/>
        </p:nvPicPr>
        <p:blipFill>
          <a:blip r:embed="rId3"/>
          <a:stretch>
            <a:fillRect/>
          </a:stretch>
        </p:blipFill>
        <p:spPr bwMode="auto">
          <a:xfrm>
            <a:off x="4876800" y="2209800"/>
            <a:ext cx="3338915" cy="3519488"/>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a:xfrm>
            <a:off x="419100" y="152400"/>
            <a:ext cx="6477000" cy="1066800"/>
          </a:xfrm>
        </p:spPr>
        <p:txBody>
          <a:bodyPr/>
          <a:lstStyle/>
          <a:p>
            <a:r>
              <a:rPr lang="en-US" b="1" dirty="0"/>
              <a:t>Exercise 3.2 – Analysis </a:t>
            </a:r>
          </a:p>
        </p:txBody>
      </p:sp>
      <p:sp>
        <p:nvSpPr>
          <p:cNvPr id="808963" name="AutoShape 3"/>
          <p:cNvSpPr>
            <a:spLocks noChangeArrowheads="1"/>
          </p:cNvSpPr>
          <p:nvPr/>
        </p:nvSpPr>
        <p:spPr bwMode="auto">
          <a:xfrm>
            <a:off x="6743700" y="762000"/>
            <a:ext cx="1689100"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a:t>
            </a:r>
            <a:r>
              <a:rPr lang="en-US" b="0" dirty="0" smtClean="0">
                <a:effectLst>
                  <a:outerShdw blurRad="38100" dist="38100" dir="2700000" algn="tl">
                    <a:srgbClr val="C0C0C0"/>
                  </a:outerShdw>
                </a:effectLst>
              </a:rPr>
              <a:t>B</a:t>
            </a:r>
            <a:endParaRPr lang="en-US" b="0" dirty="0">
              <a:effectLst>
                <a:outerShdw blurRad="38100" dist="38100" dir="2700000" algn="tl">
                  <a:srgbClr val="C0C0C0"/>
                </a:outerShdw>
              </a:effectLst>
            </a:endParaRPr>
          </a:p>
        </p:txBody>
      </p:sp>
      <p:sp>
        <p:nvSpPr>
          <p:cNvPr id="808964" name="Rectangle 4"/>
          <p:cNvSpPr>
            <a:spLocks noChangeArrowheads="1"/>
          </p:cNvSpPr>
          <p:nvPr/>
        </p:nvSpPr>
        <p:spPr bwMode="auto">
          <a:xfrm>
            <a:off x="457200" y="1047750"/>
            <a:ext cx="8455024" cy="1635125"/>
          </a:xfrm>
          <a:prstGeom prst="rect">
            <a:avLst/>
          </a:prstGeom>
          <a:noFill/>
          <a:ln w="9525">
            <a:noFill/>
            <a:miter lim="800000"/>
            <a:headEnd/>
            <a:tailEnd/>
          </a:ln>
          <a:effectLst/>
        </p:spPr>
        <p:txBody>
          <a:bodyPr/>
          <a:lstStyle/>
          <a:p>
            <a:pPr marL="228600" indent="-228600" algn="l" eaLnBrk="1" hangingPunct="1">
              <a:spcBef>
                <a:spcPct val="20000"/>
              </a:spcBef>
              <a:buFontTx/>
              <a:buChar char="•"/>
            </a:pPr>
            <a:r>
              <a:rPr lang="en-US" sz="2800" b="0" dirty="0"/>
              <a:t>Use </a:t>
            </a:r>
            <a:r>
              <a:rPr lang="en-US" sz="2800" b="0" dirty="0" err="1"/>
              <a:t>LabVIEW</a:t>
            </a:r>
            <a:r>
              <a:rPr lang="en-US" sz="2800" b="0" dirty="0"/>
              <a:t> Express VIs to:</a:t>
            </a:r>
          </a:p>
          <a:p>
            <a:pPr lvl="1" indent="-228600" algn="l" eaLnBrk="1" hangingPunct="1">
              <a:spcBef>
                <a:spcPct val="20000"/>
              </a:spcBef>
              <a:buFontTx/>
              <a:buChar char="–"/>
            </a:pPr>
            <a:r>
              <a:rPr lang="en-US" sz="2800" b="0" dirty="0"/>
              <a:t>Acquire a signal and display its amplitude and frequency</a:t>
            </a:r>
          </a:p>
        </p:txBody>
      </p:sp>
      <p:sp>
        <p:nvSpPr>
          <p:cNvPr id="808966" name="Text Box 6"/>
          <p:cNvSpPr txBox="1">
            <a:spLocks noChangeArrowheads="1"/>
          </p:cNvSpPr>
          <p:nvPr/>
        </p:nvSpPr>
        <p:spPr bwMode="auto">
          <a:xfrm>
            <a:off x="461963" y="3275013"/>
            <a:ext cx="3687762" cy="3968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15 minutes.</a:t>
            </a:r>
          </a:p>
        </p:txBody>
      </p:sp>
      <p:pic>
        <p:nvPicPr>
          <p:cNvPr id="808971" name="Picture 11"/>
          <p:cNvPicPr>
            <a:picLocks noChangeAspect="1" noChangeArrowheads="1"/>
          </p:cNvPicPr>
          <p:nvPr/>
        </p:nvPicPr>
        <p:blipFill>
          <a:blip r:embed="rId3"/>
          <a:stretch>
            <a:fillRect/>
          </a:stretch>
        </p:blipFill>
        <p:spPr bwMode="auto">
          <a:xfrm>
            <a:off x="4264025" y="2396181"/>
            <a:ext cx="4673600" cy="3203875"/>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a:xfrm>
            <a:off x="419100" y="152400"/>
            <a:ext cx="6515100" cy="1066800"/>
          </a:xfrm>
        </p:spPr>
        <p:txBody>
          <a:bodyPr/>
          <a:lstStyle/>
          <a:p>
            <a:r>
              <a:rPr lang="en-US" b="1" dirty="0"/>
              <a:t>Exercise 3.2 – Analysis </a:t>
            </a:r>
          </a:p>
        </p:txBody>
      </p:sp>
      <p:sp>
        <p:nvSpPr>
          <p:cNvPr id="811011" name="AutoShape 3"/>
          <p:cNvSpPr>
            <a:spLocks noChangeArrowheads="1"/>
          </p:cNvSpPr>
          <p:nvPr/>
        </p:nvSpPr>
        <p:spPr bwMode="auto">
          <a:xfrm>
            <a:off x="6858000" y="876300"/>
            <a:ext cx="1266825"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rPr>
              <a:t>Track C</a:t>
            </a:r>
          </a:p>
        </p:txBody>
      </p:sp>
      <p:sp>
        <p:nvSpPr>
          <p:cNvPr id="811013" name="Rectangle 5"/>
          <p:cNvSpPr>
            <a:spLocks noChangeArrowheads="1"/>
          </p:cNvSpPr>
          <p:nvPr/>
        </p:nvSpPr>
        <p:spPr bwMode="auto">
          <a:xfrm>
            <a:off x="301625" y="1219200"/>
            <a:ext cx="8610600" cy="1463675"/>
          </a:xfrm>
          <a:prstGeom prst="rect">
            <a:avLst/>
          </a:prstGeom>
          <a:noFill/>
          <a:ln w="9525">
            <a:noFill/>
            <a:miter lim="800000"/>
            <a:headEnd/>
            <a:tailEnd/>
          </a:ln>
          <a:effectLst/>
        </p:spPr>
        <p:txBody>
          <a:bodyPr/>
          <a:lstStyle/>
          <a:p>
            <a:pPr marL="228600" indent="-228600" algn="l" eaLnBrk="1" hangingPunct="1">
              <a:spcBef>
                <a:spcPct val="20000"/>
              </a:spcBef>
              <a:buFontTx/>
              <a:buChar char="•"/>
            </a:pPr>
            <a:r>
              <a:rPr lang="en-US" sz="2800" b="0" dirty="0"/>
              <a:t>Use </a:t>
            </a:r>
            <a:r>
              <a:rPr lang="en-US" sz="2800" b="0" dirty="0" err="1"/>
              <a:t>LabVIEW</a:t>
            </a:r>
            <a:r>
              <a:rPr lang="en-US" sz="2800" b="0" dirty="0"/>
              <a:t> Express VIs to:</a:t>
            </a:r>
          </a:p>
          <a:p>
            <a:pPr lvl="1" indent="-228600" algn="l" eaLnBrk="1" hangingPunct="1">
              <a:spcBef>
                <a:spcPct val="20000"/>
              </a:spcBef>
              <a:buFontTx/>
              <a:buChar char="–"/>
            </a:pPr>
            <a:r>
              <a:rPr lang="en-US" sz="2800" b="0" dirty="0"/>
              <a:t>Acquire a signal and display its amplitude and frequency</a:t>
            </a:r>
          </a:p>
        </p:txBody>
      </p:sp>
      <p:sp>
        <p:nvSpPr>
          <p:cNvPr id="811014" name="Text Box 6"/>
          <p:cNvSpPr txBox="1">
            <a:spLocks noChangeArrowheads="1"/>
          </p:cNvSpPr>
          <p:nvPr/>
        </p:nvSpPr>
        <p:spPr bwMode="auto">
          <a:xfrm>
            <a:off x="461963" y="3275013"/>
            <a:ext cx="3687762" cy="3968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15 minutes.</a:t>
            </a:r>
          </a:p>
        </p:txBody>
      </p:sp>
      <p:pic>
        <p:nvPicPr>
          <p:cNvPr id="811016" name="Picture 8"/>
          <p:cNvPicPr>
            <a:picLocks noChangeAspect="1" noChangeArrowheads="1"/>
          </p:cNvPicPr>
          <p:nvPr/>
        </p:nvPicPr>
        <p:blipFill>
          <a:blip r:embed="rId3"/>
          <a:stretch>
            <a:fillRect/>
          </a:stretch>
        </p:blipFill>
        <p:spPr bwMode="auto">
          <a:xfrm>
            <a:off x="4991100" y="2347912"/>
            <a:ext cx="3112853" cy="3519488"/>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9330" name="Rectangle 2"/>
          <p:cNvSpPr>
            <a:spLocks noGrp="1" noChangeArrowheads="1"/>
          </p:cNvSpPr>
          <p:nvPr>
            <p:ph type="title"/>
          </p:nvPr>
        </p:nvSpPr>
        <p:spPr>
          <a:xfrm>
            <a:off x="419100" y="190500"/>
            <a:ext cx="8305800" cy="1066800"/>
          </a:xfrm>
        </p:spPr>
        <p:txBody>
          <a:bodyPr/>
          <a:lstStyle/>
          <a:p>
            <a:r>
              <a:rPr lang="en-US" b="1" dirty="0"/>
              <a:t>How Do I Make Decisions in LabVIEW?</a:t>
            </a:r>
          </a:p>
        </p:txBody>
      </p:sp>
      <p:sp>
        <p:nvSpPr>
          <p:cNvPr id="739331" name="Rectangle 3"/>
          <p:cNvSpPr>
            <a:spLocks noGrp="1" noChangeArrowheads="1"/>
          </p:cNvSpPr>
          <p:nvPr>
            <p:ph type="body" sz="half" idx="1"/>
          </p:nvPr>
        </p:nvSpPr>
        <p:spPr>
          <a:xfrm>
            <a:off x="385763" y="1206500"/>
            <a:ext cx="7839075" cy="1519238"/>
          </a:xfrm>
        </p:spPr>
        <p:txBody>
          <a:bodyPr/>
          <a:lstStyle/>
          <a:p>
            <a:pPr indent="-347472">
              <a:spcBef>
                <a:spcPct val="10000"/>
              </a:spcBef>
              <a:buFontTx/>
              <a:buAutoNum type="arabicPeriod"/>
            </a:pPr>
            <a:r>
              <a:rPr lang="en-US" sz="2400" dirty="0">
                <a:latin typeface="Arial" charset="0"/>
              </a:rPr>
              <a:t>Case Structures</a:t>
            </a:r>
          </a:p>
          <a:p>
            <a:pPr marL="533400" indent="-533400">
              <a:spcBef>
                <a:spcPct val="10000"/>
              </a:spcBef>
              <a:buFontTx/>
              <a:buAutoNum type="arabicPeriod"/>
            </a:pPr>
            <a:endParaRPr lang="en-US" sz="2400" dirty="0">
              <a:latin typeface="Arial" charset="0"/>
            </a:endParaRPr>
          </a:p>
          <a:p>
            <a:pPr marL="533400" indent="-533400">
              <a:spcBef>
                <a:spcPct val="10000"/>
              </a:spcBef>
              <a:buFontTx/>
              <a:buAutoNum type="arabicPeriod"/>
            </a:pPr>
            <a:endParaRPr lang="en-US" sz="2400" dirty="0">
              <a:latin typeface="Arial" charset="0"/>
            </a:endParaRPr>
          </a:p>
          <a:p>
            <a:pPr marL="533400" indent="-533400">
              <a:spcBef>
                <a:spcPct val="10000"/>
              </a:spcBef>
              <a:buFontTx/>
              <a:buAutoNum type="arabicPeriod"/>
            </a:pPr>
            <a:endParaRPr lang="en-US" sz="2400" dirty="0">
              <a:latin typeface="Arial" charset="0"/>
            </a:endParaRPr>
          </a:p>
          <a:p>
            <a:pPr marL="533400" indent="-533400">
              <a:spcBef>
                <a:spcPct val="10000"/>
              </a:spcBef>
              <a:buFontTx/>
              <a:buAutoNum type="arabicPeriod"/>
            </a:pPr>
            <a:endParaRPr lang="en-US" sz="2400" dirty="0">
              <a:latin typeface="Arial" charset="0"/>
            </a:endParaRPr>
          </a:p>
          <a:p>
            <a:pPr marL="533400" indent="-533400">
              <a:spcBef>
                <a:spcPct val="10000"/>
              </a:spcBef>
              <a:buFontTx/>
              <a:buAutoNum type="arabicPeriod"/>
            </a:pPr>
            <a:endParaRPr lang="en-US" sz="2400" dirty="0">
              <a:latin typeface="Arial" charset="0"/>
            </a:endParaRPr>
          </a:p>
          <a:p>
            <a:pPr indent="-347472">
              <a:spcBef>
                <a:spcPct val="10000"/>
              </a:spcBef>
              <a:buFontTx/>
              <a:buAutoNum type="arabicPeriod"/>
            </a:pPr>
            <a:r>
              <a:rPr lang="en-US" sz="2400" dirty="0">
                <a:latin typeface="Arial" charset="0"/>
              </a:rPr>
              <a:t>Select</a:t>
            </a:r>
          </a:p>
          <a:p>
            <a:pPr marL="533400" indent="-533400">
              <a:spcBef>
                <a:spcPct val="10000"/>
              </a:spcBef>
              <a:buFontTx/>
              <a:buNone/>
            </a:pPr>
            <a:endParaRPr lang="en-US" sz="2400" b="1" dirty="0">
              <a:latin typeface="Arial" charset="0"/>
            </a:endParaRPr>
          </a:p>
        </p:txBody>
      </p:sp>
      <p:graphicFrame>
        <p:nvGraphicFramePr>
          <p:cNvPr id="739332" name="Object 4"/>
          <p:cNvGraphicFramePr>
            <a:graphicFrameLocks noChangeAspect="1"/>
          </p:cNvGraphicFramePr>
          <p:nvPr>
            <p:ph sz="half" idx="2"/>
          </p:nvPr>
        </p:nvGraphicFramePr>
        <p:xfrm>
          <a:off x="4879975" y="2316162"/>
          <a:ext cx="2995613" cy="684213"/>
        </p:xfrm>
        <a:graphic>
          <a:graphicData uri="http://schemas.openxmlformats.org/presentationml/2006/ole">
            <p:oleObj spid="_x0000_s739332" name="Bitmap Image" r:id="rId4" imgW="8457143" imgH="1933333" progId="PBrush">
              <p:embed/>
            </p:oleObj>
          </a:graphicData>
        </a:graphic>
      </p:graphicFrame>
      <p:graphicFrame>
        <p:nvGraphicFramePr>
          <p:cNvPr id="739333" name="Object 5"/>
          <p:cNvGraphicFramePr>
            <a:graphicFrameLocks noChangeAspect="1"/>
          </p:cNvGraphicFramePr>
          <p:nvPr/>
        </p:nvGraphicFramePr>
        <p:xfrm>
          <a:off x="1384300" y="1647825"/>
          <a:ext cx="3109913" cy="2020887"/>
        </p:xfrm>
        <a:graphic>
          <a:graphicData uri="http://schemas.openxmlformats.org/presentationml/2006/ole">
            <p:oleObj spid="_x0000_s739333" name="Bitmap Image" r:id="rId5" imgW="8457143" imgH="1933333" progId="PBrush">
              <p:embed/>
            </p:oleObj>
          </a:graphicData>
        </a:graphic>
      </p:graphicFrame>
      <p:pic>
        <p:nvPicPr>
          <p:cNvPr id="739334" name="Picture 6"/>
          <p:cNvPicPr>
            <a:picLocks noChangeAspect="1" noChangeArrowheads="1"/>
          </p:cNvPicPr>
          <p:nvPr/>
        </p:nvPicPr>
        <p:blipFill>
          <a:blip r:embed="rId6"/>
          <a:srcRect/>
          <a:stretch>
            <a:fillRect/>
          </a:stretch>
        </p:blipFill>
        <p:spPr bwMode="auto">
          <a:xfrm>
            <a:off x="1768475" y="4087813"/>
            <a:ext cx="2879725" cy="1798637"/>
          </a:xfrm>
          <a:prstGeom prst="rect">
            <a:avLst/>
          </a:prstGeom>
          <a:noFill/>
          <a:ln w="12700" algn="ctr">
            <a:noFill/>
            <a:miter lim="800000"/>
            <a:headEnd/>
            <a:tailEnd/>
          </a:ln>
          <a:effectLst/>
        </p:spPr>
      </p:pic>
      <p:sp>
        <p:nvSpPr>
          <p:cNvPr id="739335" name="Text Box 7"/>
          <p:cNvSpPr txBox="1">
            <a:spLocks noChangeArrowheads="1"/>
          </p:cNvSpPr>
          <p:nvPr/>
        </p:nvSpPr>
        <p:spPr bwMode="auto">
          <a:xfrm>
            <a:off x="2882900" y="3375025"/>
            <a:ext cx="652463" cy="396875"/>
          </a:xfrm>
          <a:prstGeom prst="rect">
            <a:avLst/>
          </a:prstGeom>
          <a:noFill/>
          <a:ln w="12700" algn="ctr">
            <a:noFill/>
            <a:miter lim="800000"/>
            <a:headEnd/>
            <a:tailEnd/>
          </a:ln>
          <a:effectLst/>
        </p:spPr>
        <p:txBody>
          <a:bodyPr>
            <a:spAutoFit/>
          </a:bodyPr>
          <a:lstStyle/>
          <a:p>
            <a:pPr>
              <a:spcBef>
                <a:spcPct val="50000"/>
              </a:spcBef>
            </a:pPr>
            <a:r>
              <a:rPr lang="en-US" sz="2000"/>
              <a:t>(a)</a:t>
            </a:r>
          </a:p>
        </p:txBody>
      </p:sp>
      <p:sp>
        <p:nvSpPr>
          <p:cNvPr id="739336" name="Text Box 8"/>
          <p:cNvSpPr txBox="1">
            <a:spLocks noChangeArrowheads="1"/>
          </p:cNvSpPr>
          <p:nvPr/>
        </p:nvSpPr>
        <p:spPr bwMode="auto">
          <a:xfrm>
            <a:off x="6338888" y="3336925"/>
            <a:ext cx="652462" cy="396875"/>
          </a:xfrm>
          <a:prstGeom prst="rect">
            <a:avLst/>
          </a:prstGeom>
          <a:noFill/>
          <a:ln w="12700" algn="ctr">
            <a:noFill/>
            <a:miter lim="800000"/>
            <a:headEnd/>
            <a:tailEnd/>
          </a:ln>
          <a:effectLst/>
        </p:spPr>
        <p:txBody>
          <a:bodyPr>
            <a:spAutoFit/>
          </a:bodyPr>
          <a:lstStyle/>
          <a:p>
            <a:pPr>
              <a:spcBef>
                <a:spcPct val="50000"/>
              </a:spcBef>
            </a:pPr>
            <a:r>
              <a:rPr lang="en-US" sz="2000"/>
              <a:t>(b)</a:t>
            </a:r>
          </a:p>
        </p:txBody>
      </p:sp>
      <p:sp>
        <p:nvSpPr>
          <p:cNvPr id="739337" name="Text Box 9"/>
          <p:cNvSpPr txBox="1">
            <a:spLocks noChangeArrowheads="1"/>
          </p:cNvSpPr>
          <p:nvPr/>
        </p:nvSpPr>
        <p:spPr bwMode="auto">
          <a:xfrm>
            <a:off x="3073400" y="5546725"/>
            <a:ext cx="652463" cy="396875"/>
          </a:xfrm>
          <a:prstGeom prst="rect">
            <a:avLst/>
          </a:prstGeom>
          <a:noFill/>
          <a:ln w="12700" algn="ctr">
            <a:noFill/>
            <a:miter lim="800000"/>
            <a:headEnd/>
            <a:tailEnd/>
          </a:ln>
          <a:effectLst/>
        </p:spPr>
        <p:txBody>
          <a:bodyPr>
            <a:spAutoFit/>
          </a:bodyPr>
          <a:lstStyle/>
          <a:p>
            <a:pPr>
              <a:spcBef>
                <a:spcPct val="50000"/>
              </a:spcBef>
            </a:pPr>
            <a:r>
              <a:rPr lang="en-US" sz="2000" dirty="0"/>
              <a:t>(c)</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a:xfrm>
            <a:off x="-3124200" y="152400"/>
            <a:ext cx="8534400" cy="1066800"/>
          </a:xfrm>
        </p:spPr>
        <p:txBody>
          <a:bodyPr/>
          <a:lstStyle/>
          <a:p>
            <a:r>
              <a:rPr lang="en-US" sz="3200" b="1" dirty="0"/>
              <a:t>File I</a:t>
            </a:r>
            <a:r>
              <a:rPr lang="en-US" sz="3200" b="1" dirty="0" smtClean="0"/>
              <a:t>/</a:t>
            </a:r>
            <a:endParaRPr lang="en-US" sz="3200" b="1" u="sng" dirty="0"/>
          </a:p>
        </p:txBody>
      </p:sp>
      <p:sp>
        <p:nvSpPr>
          <p:cNvPr id="657411" name="Rectangle 3"/>
          <p:cNvSpPr>
            <a:spLocks noGrp="1" noChangeArrowheads="1"/>
          </p:cNvSpPr>
          <p:nvPr>
            <p:ph type="body" sz="half" idx="1"/>
          </p:nvPr>
        </p:nvSpPr>
        <p:spPr>
          <a:xfrm>
            <a:off x="419100" y="1104900"/>
            <a:ext cx="8531225" cy="1344613"/>
          </a:xfrm>
        </p:spPr>
        <p:txBody>
          <a:bodyPr/>
          <a:lstStyle/>
          <a:p>
            <a:pPr>
              <a:buFontTx/>
              <a:buNone/>
            </a:pPr>
            <a:r>
              <a:rPr lang="en-US" sz="2400" b="1" dirty="0"/>
              <a:t>File I/O</a:t>
            </a:r>
            <a:r>
              <a:rPr lang="en-US" sz="2400" dirty="0"/>
              <a:t> – passing data to and from files</a:t>
            </a:r>
          </a:p>
          <a:p>
            <a:pPr marL="228600" indent="-228600"/>
            <a:r>
              <a:rPr lang="en-US" sz="2400" dirty="0"/>
              <a:t> Files can be binary, text, or spreadsheet</a:t>
            </a:r>
          </a:p>
          <a:p>
            <a:pPr marL="228600" indent="-228600"/>
            <a:r>
              <a:rPr lang="en-US" sz="2400" dirty="0"/>
              <a:t> Write/Read </a:t>
            </a:r>
            <a:r>
              <a:rPr lang="en-US" sz="2400" dirty="0" err="1"/>
              <a:t>LabVIEW</a:t>
            </a:r>
            <a:r>
              <a:rPr lang="en-US" sz="2400" dirty="0"/>
              <a:t> Measurements file (*.lvm)</a:t>
            </a:r>
          </a:p>
        </p:txBody>
      </p:sp>
      <p:sp>
        <p:nvSpPr>
          <p:cNvPr id="657414" name="Text Box 6"/>
          <p:cNvSpPr txBox="1">
            <a:spLocks noChangeArrowheads="1"/>
          </p:cNvSpPr>
          <p:nvPr/>
        </p:nvSpPr>
        <p:spPr bwMode="auto">
          <a:xfrm>
            <a:off x="577850" y="2890838"/>
            <a:ext cx="3303588" cy="457200"/>
          </a:xfrm>
          <a:prstGeom prst="rect">
            <a:avLst/>
          </a:prstGeom>
          <a:noFill/>
          <a:ln w="12700" algn="ctr">
            <a:noFill/>
            <a:miter lim="800000"/>
            <a:headEnd/>
            <a:tailEnd/>
          </a:ln>
          <a:effectLst/>
        </p:spPr>
        <p:txBody>
          <a:bodyPr>
            <a:spAutoFit/>
          </a:bodyPr>
          <a:lstStyle/>
          <a:p>
            <a:pPr>
              <a:spcBef>
                <a:spcPct val="50000"/>
              </a:spcBef>
            </a:pPr>
            <a:r>
              <a:rPr lang="en-US" b="0" dirty="0">
                <a:effectLst>
                  <a:outerShdw blurRad="38100" dist="38100" dir="2700000" algn="tl">
                    <a:srgbClr val="C0C0C0"/>
                  </a:outerShdw>
                </a:effectLst>
              </a:rPr>
              <a:t>Writing to </a:t>
            </a:r>
            <a:r>
              <a:rPr lang="en-US" b="0" dirty="0" smtClean="0">
                <a:effectLst>
                  <a:outerShdw blurRad="38100" dist="38100" dir="2700000" algn="tl">
                    <a:srgbClr val="C0C0C0"/>
                  </a:outerShdw>
                </a:effectLst>
              </a:rPr>
              <a:t>*.lvm </a:t>
            </a:r>
            <a:r>
              <a:rPr lang="en-US" b="0" dirty="0">
                <a:effectLst>
                  <a:outerShdw blurRad="38100" dist="38100" dir="2700000" algn="tl">
                    <a:srgbClr val="C0C0C0"/>
                  </a:outerShdw>
                </a:effectLst>
              </a:rPr>
              <a:t>file</a:t>
            </a:r>
          </a:p>
        </p:txBody>
      </p:sp>
      <p:sp>
        <p:nvSpPr>
          <p:cNvPr id="657415" name="Text Box 7"/>
          <p:cNvSpPr txBox="1">
            <a:spLocks noChangeArrowheads="1"/>
          </p:cNvSpPr>
          <p:nvPr/>
        </p:nvSpPr>
        <p:spPr bwMode="auto">
          <a:xfrm>
            <a:off x="5262563" y="2890838"/>
            <a:ext cx="3303587" cy="457200"/>
          </a:xfrm>
          <a:prstGeom prst="rect">
            <a:avLst/>
          </a:prstGeom>
          <a:noFill/>
          <a:ln w="12700" algn="ctr">
            <a:noFill/>
            <a:miter lim="800000"/>
            <a:headEnd/>
            <a:tailEnd/>
          </a:ln>
          <a:effectLst/>
        </p:spPr>
        <p:txBody>
          <a:bodyPr>
            <a:spAutoFit/>
          </a:bodyPr>
          <a:lstStyle/>
          <a:p>
            <a:pPr>
              <a:spcBef>
                <a:spcPct val="50000"/>
              </a:spcBef>
            </a:pPr>
            <a:r>
              <a:rPr lang="en-US" b="0" dirty="0">
                <a:effectLst>
                  <a:outerShdw blurRad="38100" dist="38100" dir="2700000" algn="tl">
                    <a:srgbClr val="C0C0C0"/>
                  </a:outerShdw>
                </a:effectLst>
              </a:rPr>
              <a:t>Reading</a:t>
            </a:r>
            <a:r>
              <a:rPr lang="en-US" b="0" dirty="0">
                <a:effectLst>
                  <a:outerShdw blurRad="38100" dist="38100" dir="2700000" algn="tl">
                    <a:srgbClr val="C0C0C0"/>
                  </a:outerShdw>
                </a:effectLst>
                <a:latin typeface="Times New Roman" pitchFamily="18" charset="0"/>
              </a:rPr>
              <a:t> from </a:t>
            </a:r>
            <a:r>
              <a:rPr lang="en-US" b="0" dirty="0" smtClean="0">
                <a:effectLst>
                  <a:outerShdw blurRad="38100" dist="38100" dir="2700000" algn="tl">
                    <a:srgbClr val="C0C0C0"/>
                  </a:outerShdw>
                </a:effectLst>
                <a:latin typeface="Times New Roman" pitchFamily="18" charset="0"/>
              </a:rPr>
              <a:t>*.lvm </a:t>
            </a:r>
            <a:r>
              <a:rPr lang="en-US" b="0" dirty="0">
                <a:effectLst>
                  <a:outerShdw blurRad="38100" dist="38100" dir="2700000" algn="tl">
                    <a:srgbClr val="C0C0C0"/>
                  </a:outerShdw>
                </a:effectLst>
                <a:latin typeface="Times New Roman" pitchFamily="18" charset="0"/>
              </a:rPr>
              <a:t>file</a:t>
            </a:r>
          </a:p>
        </p:txBody>
      </p:sp>
      <p:pic>
        <p:nvPicPr>
          <p:cNvPr id="657421" name="Picture 13"/>
          <p:cNvPicPr>
            <a:picLocks noChangeAspect="1" noChangeArrowheads="1"/>
          </p:cNvPicPr>
          <p:nvPr/>
        </p:nvPicPr>
        <p:blipFill>
          <a:blip r:embed="rId3"/>
          <a:srcRect/>
          <a:stretch>
            <a:fillRect/>
          </a:stretch>
        </p:blipFill>
        <p:spPr bwMode="auto">
          <a:xfrm>
            <a:off x="5570538" y="3544888"/>
            <a:ext cx="2803525" cy="2106612"/>
          </a:xfrm>
          <a:prstGeom prst="rect">
            <a:avLst/>
          </a:prstGeom>
          <a:noFill/>
          <a:ln w="12700" algn="ctr">
            <a:noFill/>
            <a:miter lim="800000"/>
            <a:headEnd/>
            <a:tailEnd/>
          </a:ln>
          <a:effectLst/>
        </p:spPr>
      </p:pic>
      <p:pic>
        <p:nvPicPr>
          <p:cNvPr id="657422" name="Picture 14"/>
          <p:cNvPicPr>
            <a:picLocks noChangeAspect="1" noChangeArrowheads="1"/>
          </p:cNvPicPr>
          <p:nvPr/>
        </p:nvPicPr>
        <p:blipFill>
          <a:blip r:embed="rId4"/>
          <a:srcRect/>
          <a:stretch>
            <a:fillRect/>
          </a:stretch>
        </p:blipFill>
        <p:spPr bwMode="auto">
          <a:xfrm>
            <a:off x="423863" y="3419475"/>
            <a:ext cx="4110037" cy="2301875"/>
          </a:xfrm>
          <a:prstGeom prst="rect">
            <a:avLst/>
          </a:prstGeom>
          <a:noFill/>
          <a:ln w="12700" algn="ctr">
            <a:noFill/>
            <a:miter lim="800000"/>
            <a:headEnd/>
            <a:tailEnd/>
          </a:ln>
          <a:effectLst/>
        </p:spPr>
      </p:pic>
      <p:sp>
        <p:nvSpPr>
          <p:cNvPr id="657423" name="Rectangle 15"/>
          <p:cNvSpPr>
            <a:spLocks noChangeArrowheads="1"/>
          </p:cNvSpPr>
          <p:nvPr/>
        </p:nvSpPr>
        <p:spPr bwMode="auto">
          <a:xfrm>
            <a:off x="538163" y="2890838"/>
            <a:ext cx="4033837" cy="2881312"/>
          </a:xfrm>
          <a:prstGeom prst="rect">
            <a:avLst/>
          </a:prstGeom>
          <a:noFill/>
          <a:ln w="12700" algn="ctr">
            <a:solidFill>
              <a:schemeClr val="tx1"/>
            </a:solidFill>
            <a:miter lim="800000"/>
            <a:headEnd/>
            <a:tailEnd/>
          </a:ln>
          <a:effectLst/>
        </p:spPr>
        <p:txBody>
          <a:bodyPr wrap="none" anchor="ctr"/>
          <a:lstStyle/>
          <a:p>
            <a:endParaRPr lang="en-US"/>
          </a:p>
        </p:txBody>
      </p:sp>
      <p:sp>
        <p:nvSpPr>
          <p:cNvPr id="657424" name="Rectangle 16"/>
          <p:cNvSpPr>
            <a:spLocks noChangeArrowheads="1"/>
          </p:cNvSpPr>
          <p:nvPr/>
        </p:nvSpPr>
        <p:spPr bwMode="auto">
          <a:xfrm>
            <a:off x="4994275" y="2890838"/>
            <a:ext cx="3879850" cy="2881312"/>
          </a:xfrm>
          <a:prstGeom prst="rect">
            <a:avLst/>
          </a:prstGeom>
          <a:noFill/>
          <a:ln w="12700" algn="ctr">
            <a:solidFill>
              <a:schemeClr val="tx1"/>
            </a:solidFill>
            <a:miter lim="800000"/>
            <a:headEnd/>
            <a:tailEnd/>
          </a:ln>
          <a:effectLst/>
        </p:spPr>
        <p:txBody>
          <a:bodyPr wrap="none" anchor="ctr"/>
          <a:lstStyle/>
          <a:p>
            <a:endParaRPr lang="en-US"/>
          </a:p>
        </p:txBody>
      </p:sp>
      <p:sp>
        <p:nvSpPr>
          <p:cNvPr id="10" name="TextBox 9"/>
          <p:cNvSpPr txBox="1"/>
          <p:nvPr/>
        </p:nvSpPr>
        <p:spPr>
          <a:xfrm>
            <a:off x="419100" y="381000"/>
            <a:ext cx="6705600" cy="707886"/>
          </a:xfrm>
          <a:prstGeom prst="rect">
            <a:avLst/>
          </a:prstGeom>
          <a:noFill/>
        </p:spPr>
        <p:txBody>
          <a:bodyPr wrap="square" rtlCol="0">
            <a:spAutoFit/>
          </a:bodyPr>
          <a:lstStyle/>
          <a:p>
            <a:pPr algn="l"/>
            <a:r>
              <a:rPr lang="en-US" sz="4000" dirty="0" smtClean="0">
                <a:solidFill>
                  <a:srgbClr val="006699"/>
                </a:solidFill>
              </a:rPr>
              <a:t>File I/O</a:t>
            </a:r>
            <a:endParaRPr lang="en-US" sz="4000" dirty="0">
              <a:solidFill>
                <a:srgbClr val="00669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2"/>
          <p:cNvSpPr>
            <a:spLocks noGrp="1" noChangeArrowheads="1"/>
          </p:cNvSpPr>
          <p:nvPr>
            <p:ph type="title"/>
          </p:nvPr>
        </p:nvSpPr>
        <p:spPr>
          <a:xfrm>
            <a:off x="685800" y="190500"/>
            <a:ext cx="7239000" cy="1143000"/>
          </a:xfrm>
        </p:spPr>
        <p:txBody>
          <a:bodyPr/>
          <a:lstStyle/>
          <a:p>
            <a:r>
              <a:rPr lang="en-US" sz="3600" b="1" dirty="0"/>
              <a:t>Virtual Instrumentation Applications</a:t>
            </a:r>
          </a:p>
        </p:txBody>
      </p:sp>
      <p:sp>
        <p:nvSpPr>
          <p:cNvPr id="859139" name="Rectangle 3"/>
          <p:cNvSpPr>
            <a:spLocks noGrp="1" noChangeArrowheads="1"/>
          </p:cNvSpPr>
          <p:nvPr>
            <p:ph idx="1"/>
          </p:nvPr>
        </p:nvSpPr>
        <p:spPr>
          <a:xfrm>
            <a:off x="685800" y="1266825"/>
            <a:ext cx="4457700" cy="4724400"/>
          </a:xfrm>
        </p:spPr>
        <p:txBody>
          <a:bodyPr/>
          <a:lstStyle/>
          <a:p>
            <a:pPr>
              <a:lnSpc>
                <a:spcPct val="90000"/>
              </a:lnSpc>
            </a:pPr>
            <a:r>
              <a:rPr lang="en-US" sz="1800" b="1" dirty="0"/>
              <a:t>Design</a:t>
            </a:r>
          </a:p>
          <a:p>
            <a:pPr lvl="1">
              <a:lnSpc>
                <a:spcPct val="90000"/>
              </a:lnSpc>
            </a:pPr>
            <a:r>
              <a:rPr lang="en-US" sz="1800" dirty="0"/>
              <a:t>Signal and </a:t>
            </a:r>
            <a:r>
              <a:rPr lang="en-US" sz="1800" dirty="0" smtClean="0"/>
              <a:t>image processing</a:t>
            </a:r>
            <a:endParaRPr lang="en-US" sz="1800" dirty="0"/>
          </a:p>
          <a:p>
            <a:pPr lvl="1">
              <a:lnSpc>
                <a:spcPct val="90000"/>
              </a:lnSpc>
            </a:pPr>
            <a:r>
              <a:rPr lang="en-US" sz="1800" dirty="0"/>
              <a:t>Embedded </a:t>
            </a:r>
            <a:r>
              <a:rPr lang="en-US" sz="1800" dirty="0" smtClean="0"/>
              <a:t>system programming</a:t>
            </a:r>
            <a:endParaRPr lang="en-US" sz="1800" dirty="0"/>
          </a:p>
          <a:p>
            <a:pPr lvl="2">
              <a:lnSpc>
                <a:spcPct val="90000"/>
              </a:lnSpc>
            </a:pPr>
            <a:r>
              <a:rPr lang="en-US" sz="1800" dirty="0"/>
              <a:t>(PC, DSP, FPGA, </a:t>
            </a:r>
            <a:r>
              <a:rPr lang="en-US" sz="1800" dirty="0" smtClean="0"/>
              <a:t/>
            </a:r>
            <a:br>
              <a:rPr lang="en-US" sz="1800" dirty="0" smtClean="0"/>
            </a:br>
            <a:r>
              <a:rPr lang="en-US" sz="1800" dirty="0" smtClean="0"/>
              <a:t>microcontroller</a:t>
            </a:r>
            <a:r>
              <a:rPr lang="en-US" sz="1800" dirty="0"/>
              <a:t>)</a:t>
            </a:r>
          </a:p>
          <a:p>
            <a:pPr lvl="1">
              <a:lnSpc>
                <a:spcPct val="90000"/>
              </a:lnSpc>
            </a:pPr>
            <a:r>
              <a:rPr lang="en-US" sz="1800" dirty="0"/>
              <a:t>Simulation and </a:t>
            </a:r>
            <a:r>
              <a:rPr lang="en-US" sz="1800" dirty="0" smtClean="0"/>
              <a:t>prototyping</a:t>
            </a:r>
            <a:endParaRPr lang="en-US" sz="1800" dirty="0"/>
          </a:p>
          <a:p>
            <a:pPr lvl="1">
              <a:lnSpc>
                <a:spcPct val="90000"/>
              </a:lnSpc>
            </a:pPr>
            <a:r>
              <a:rPr lang="en-US" sz="1800" dirty="0"/>
              <a:t>And </a:t>
            </a:r>
            <a:r>
              <a:rPr lang="en-US" sz="1800" dirty="0" smtClean="0"/>
              <a:t>more …</a:t>
            </a:r>
            <a:endParaRPr lang="en-US" sz="1800" dirty="0"/>
          </a:p>
          <a:p>
            <a:pPr>
              <a:lnSpc>
                <a:spcPct val="90000"/>
              </a:lnSpc>
            </a:pPr>
            <a:r>
              <a:rPr lang="en-US" sz="1800" b="1" dirty="0"/>
              <a:t>Control</a:t>
            </a:r>
          </a:p>
          <a:p>
            <a:pPr lvl="1">
              <a:lnSpc>
                <a:spcPct val="90000"/>
              </a:lnSpc>
            </a:pPr>
            <a:r>
              <a:rPr lang="en-US" sz="1800" dirty="0"/>
              <a:t>Automatic </a:t>
            </a:r>
            <a:r>
              <a:rPr lang="en-US" sz="1800" dirty="0" smtClean="0"/>
              <a:t>controls </a:t>
            </a:r>
            <a:r>
              <a:rPr lang="en-US" sz="1800" dirty="0"/>
              <a:t>and </a:t>
            </a:r>
            <a:r>
              <a:rPr lang="en-US" sz="1800" dirty="0" smtClean="0"/>
              <a:t>dynamic systems</a:t>
            </a:r>
            <a:endParaRPr lang="en-US" sz="1800" dirty="0"/>
          </a:p>
          <a:p>
            <a:pPr lvl="1">
              <a:lnSpc>
                <a:spcPct val="90000"/>
              </a:lnSpc>
            </a:pPr>
            <a:r>
              <a:rPr lang="en-US" sz="1800" dirty="0" err="1"/>
              <a:t>Mechatronics</a:t>
            </a:r>
            <a:r>
              <a:rPr lang="en-US" sz="1800" dirty="0"/>
              <a:t> and </a:t>
            </a:r>
            <a:r>
              <a:rPr lang="en-US" sz="1800" dirty="0" smtClean="0"/>
              <a:t>robotics</a:t>
            </a:r>
            <a:endParaRPr lang="en-US" sz="1800" dirty="0"/>
          </a:p>
          <a:p>
            <a:pPr lvl="1">
              <a:lnSpc>
                <a:spcPct val="90000"/>
              </a:lnSpc>
            </a:pPr>
            <a:r>
              <a:rPr lang="en-US" sz="1800" dirty="0"/>
              <a:t>And </a:t>
            </a:r>
            <a:r>
              <a:rPr lang="en-US" sz="1800" dirty="0" smtClean="0"/>
              <a:t>more …</a:t>
            </a:r>
            <a:endParaRPr lang="en-US" sz="1800" dirty="0"/>
          </a:p>
          <a:p>
            <a:pPr>
              <a:lnSpc>
                <a:spcPct val="90000"/>
              </a:lnSpc>
            </a:pPr>
            <a:r>
              <a:rPr lang="en-US" sz="1800" b="1" dirty="0"/>
              <a:t>Measurements</a:t>
            </a:r>
          </a:p>
          <a:p>
            <a:pPr lvl="1">
              <a:lnSpc>
                <a:spcPct val="90000"/>
              </a:lnSpc>
            </a:pPr>
            <a:r>
              <a:rPr lang="en-US" sz="1800" dirty="0"/>
              <a:t>Circuits and </a:t>
            </a:r>
            <a:r>
              <a:rPr lang="en-US" sz="1800" dirty="0" smtClean="0"/>
              <a:t>electronics</a:t>
            </a:r>
            <a:endParaRPr lang="en-US" sz="1800" dirty="0"/>
          </a:p>
          <a:p>
            <a:pPr lvl="1">
              <a:lnSpc>
                <a:spcPct val="90000"/>
              </a:lnSpc>
            </a:pPr>
            <a:r>
              <a:rPr lang="en-US" sz="1800" dirty="0"/>
              <a:t>Measurements and </a:t>
            </a:r>
            <a:r>
              <a:rPr lang="en-US" sz="1800" dirty="0" smtClean="0"/>
              <a:t>instrumentation</a:t>
            </a:r>
            <a:endParaRPr lang="en-US" sz="1800" dirty="0"/>
          </a:p>
          <a:p>
            <a:pPr lvl="1">
              <a:lnSpc>
                <a:spcPct val="90000"/>
              </a:lnSpc>
            </a:pPr>
            <a:r>
              <a:rPr lang="en-US" sz="1800" dirty="0"/>
              <a:t>And </a:t>
            </a:r>
            <a:r>
              <a:rPr lang="en-US" sz="1800" dirty="0" smtClean="0"/>
              <a:t>more …</a:t>
            </a:r>
            <a:endParaRPr lang="en-US" sz="1800" dirty="0"/>
          </a:p>
        </p:txBody>
      </p:sp>
      <p:grpSp>
        <p:nvGrpSpPr>
          <p:cNvPr id="859140" name="Group 4"/>
          <p:cNvGrpSpPr>
            <a:grpSpLocks/>
          </p:cNvGrpSpPr>
          <p:nvPr/>
        </p:nvGrpSpPr>
        <p:grpSpPr bwMode="auto">
          <a:xfrm>
            <a:off x="4610100" y="2152650"/>
            <a:ext cx="4224338" cy="841375"/>
            <a:chOff x="3190" y="1536"/>
            <a:chExt cx="5424" cy="1008"/>
          </a:xfrm>
        </p:grpSpPr>
        <p:cxnSp>
          <p:nvCxnSpPr>
            <p:cNvPr id="859141" name="AutoShape 5"/>
            <p:cNvCxnSpPr>
              <a:cxnSpLocks noChangeShapeType="1"/>
              <a:stCxn id="859143" idx="3"/>
              <a:endCxn id="859144" idx="1"/>
            </p:cNvCxnSpPr>
            <p:nvPr/>
          </p:nvCxnSpPr>
          <p:spPr bwMode="auto">
            <a:xfrm>
              <a:off x="4786" y="2040"/>
              <a:ext cx="312" cy="0"/>
            </a:xfrm>
            <a:prstGeom prst="straightConnector1">
              <a:avLst/>
            </a:prstGeom>
            <a:noFill/>
            <a:ln w="57150">
              <a:solidFill>
                <a:schemeClr val="hlink"/>
              </a:solidFill>
              <a:round/>
              <a:headEnd/>
              <a:tailEnd type="oval" w="med" len="med"/>
            </a:ln>
            <a:effectLst/>
          </p:spPr>
        </p:cxnSp>
        <p:cxnSp>
          <p:nvCxnSpPr>
            <p:cNvPr id="859142" name="AutoShape 6"/>
            <p:cNvCxnSpPr>
              <a:cxnSpLocks noChangeShapeType="1"/>
              <a:stCxn id="859144" idx="3"/>
              <a:endCxn id="859145" idx="1"/>
            </p:cNvCxnSpPr>
            <p:nvPr/>
          </p:nvCxnSpPr>
          <p:spPr bwMode="auto">
            <a:xfrm>
              <a:off x="6706" y="2040"/>
              <a:ext cx="312" cy="0"/>
            </a:xfrm>
            <a:prstGeom prst="straightConnector1">
              <a:avLst/>
            </a:prstGeom>
            <a:noFill/>
            <a:ln w="57150">
              <a:solidFill>
                <a:schemeClr val="hlink"/>
              </a:solidFill>
              <a:round/>
              <a:headEnd/>
              <a:tailEnd type="oval" w="med" len="med"/>
            </a:ln>
            <a:effectLst/>
          </p:spPr>
        </p:cxnSp>
        <p:sp>
          <p:nvSpPr>
            <p:cNvPr id="859143" name="AutoShape 7"/>
            <p:cNvSpPr>
              <a:spLocks noChangeArrowheads="1"/>
            </p:cNvSpPr>
            <p:nvPr/>
          </p:nvSpPr>
          <p:spPr bwMode="auto">
            <a:xfrm>
              <a:off x="3190" y="1536"/>
              <a:ext cx="1584" cy="1008"/>
            </a:xfrm>
            <a:prstGeom prst="roundRect">
              <a:avLst>
                <a:gd name="adj" fmla="val 16667"/>
              </a:avLst>
            </a:prstGeom>
            <a:solidFill>
              <a:schemeClr val="tx2"/>
            </a:solidFill>
            <a:ln w="38100" algn="ctr">
              <a:solidFill>
                <a:srgbClr val="F1AB00"/>
              </a:solidFill>
              <a:round/>
              <a:headEnd/>
              <a:tailEnd/>
            </a:ln>
            <a:effectLst/>
          </p:spPr>
          <p:txBody>
            <a:bodyPr wrap="none" anchor="ctr"/>
            <a:lstStyle/>
            <a:p>
              <a:r>
                <a:rPr lang="en-US" b="0">
                  <a:solidFill>
                    <a:schemeClr val="bg1"/>
                  </a:solidFill>
                </a:rPr>
                <a:t>Design</a:t>
              </a:r>
            </a:p>
          </p:txBody>
        </p:sp>
        <p:sp>
          <p:nvSpPr>
            <p:cNvPr id="859144" name="AutoShape 8"/>
            <p:cNvSpPr>
              <a:spLocks noChangeArrowheads="1"/>
            </p:cNvSpPr>
            <p:nvPr/>
          </p:nvSpPr>
          <p:spPr bwMode="auto">
            <a:xfrm>
              <a:off x="5110" y="1536"/>
              <a:ext cx="1584" cy="1008"/>
            </a:xfrm>
            <a:prstGeom prst="roundRect">
              <a:avLst>
                <a:gd name="adj" fmla="val 16667"/>
              </a:avLst>
            </a:prstGeom>
            <a:solidFill>
              <a:schemeClr val="tx2"/>
            </a:solidFill>
            <a:ln w="38100" algn="ctr">
              <a:solidFill>
                <a:srgbClr val="F1AB00"/>
              </a:solidFill>
              <a:round/>
              <a:headEnd/>
              <a:tailEnd/>
            </a:ln>
            <a:effectLst/>
          </p:spPr>
          <p:txBody>
            <a:bodyPr wrap="none" anchor="ctr"/>
            <a:lstStyle/>
            <a:p>
              <a:r>
                <a:rPr lang="en-US" b="0">
                  <a:solidFill>
                    <a:schemeClr val="bg1"/>
                  </a:solidFill>
                </a:rPr>
                <a:t>Prototype</a:t>
              </a:r>
            </a:p>
          </p:txBody>
        </p:sp>
        <p:sp>
          <p:nvSpPr>
            <p:cNvPr id="859145" name="AutoShape 9"/>
            <p:cNvSpPr>
              <a:spLocks noChangeArrowheads="1"/>
            </p:cNvSpPr>
            <p:nvPr/>
          </p:nvSpPr>
          <p:spPr bwMode="auto">
            <a:xfrm>
              <a:off x="7030" y="1536"/>
              <a:ext cx="1584" cy="1008"/>
            </a:xfrm>
            <a:prstGeom prst="roundRect">
              <a:avLst>
                <a:gd name="adj" fmla="val 16667"/>
              </a:avLst>
            </a:prstGeom>
            <a:solidFill>
              <a:schemeClr val="tx2"/>
            </a:solidFill>
            <a:ln w="38100" algn="ctr">
              <a:solidFill>
                <a:srgbClr val="F1AB00"/>
              </a:solidFill>
              <a:round/>
              <a:headEnd/>
              <a:tailEnd/>
            </a:ln>
            <a:effectLst/>
          </p:spPr>
          <p:txBody>
            <a:bodyPr wrap="none" anchor="ctr"/>
            <a:lstStyle/>
            <a:p>
              <a:r>
                <a:rPr lang="en-US" b="0">
                  <a:solidFill>
                    <a:schemeClr val="bg1"/>
                  </a:solidFill>
                </a:rPr>
                <a:t>Deploy</a:t>
              </a:r>
            </a:p>
          </p:txBody>
        </p:sp>
      </p:grpSp>
      <p:pic>
        <p:nvPicPr>
          <p:cNvPr id="859146" name="Picture 10" descr="LabVIEW Logo"/>
          <p:cNvPicPr>
            <a:picLocks noChangeAspect="1" noChangeArrowheads="1"/>
          </p:cNvPicPr>
          <p:nvPr/>
        </p:nvPicPr>
        <p:blipFill>
          <a:blip r:embed="rId3"/>
          <a:srcRect/>
          <a:stretch>
            <a:fillRect/>
          </a:stretch>
        </p:blipFill>
        <p:spPr bwMode="auto">
          <a:xfrm>
            <a:off x="5032375" y="3167063"/>
            <a:ext cx="3379788" cy="722312"/>
          </a:xfrm>
          <a:prstGeom prst="rect">
            <a:avLst/>
          </a:prstGeom>
          <a:noFill/>
        </p:spPr>
      </p:pic>
      <p:sp>
        <p:nvSpPr>
          <p:cNvPr id="859147" name="Text Box 11"/>
          <p:cNvSpPr txBox="1">
            <a:spLocks noChangeArrowheads="1"/>
          </p:cNvSpPr>
          <p:nvPr/>
        </p:nvSpPr>
        <p:spPr bwMode="auto">
          <a:xfrm>
            <a:off x="4619625" y="1676400"/>
            <a:ext cx="4205288" cy="396875"/>
          </a:xfrm>
          <a:prstGeom prst="rect">
            <a:avLst/>
          </a:prstGeom>
          <a:noFill/>
          <a:ln w="57150" algn="ctr">
            <a:noFill/>
            <a:miter lim="800000"/>
            <a:headEnd/>
            <a:tailEnd/>
          </a:ln>
          <a:effectLst/>
        </p:spPr>
        <p:txBody>
          <a:bodyPr wrap="none">
            <a:spAutoFit/>
          </a:bodyPr>
          <a:lstStyle/>
          <a:p>
            <a:r>
              <a:rPr lang="en-US" sz="2000" i="1" dirty="0">
                <a:solidFill>
                  <a:srgbClr val="F1AB00"/>
                </a:solidFill>
              </a:rPr>
              <a:t>A single graphical development platform</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4322" name="Rectangle 2"/>
          <p:cNvSpPr>
            <a:spLocks noGrp="1" noChangeArrowheads="1"/>
          </p:cNvSpPr>
          <p:nvPr>
            <p:ph type="title"/>
          </p:nvPr>
        </p:nvSpPr>
        <p:spPr>
          <a:xfrm>
            <a:off x="419100" y="419100"/>
            <a:ext cx="8267700" cy="914400"/>
          </a:xfrm>
        </p:spPr>
        <p:txBody>
          <a:bodyPr/>
          <a:lstStyle/>
          <a:p>
            <a:r>
              <a:rPr lang="en-US" sz="3200" b="1" dirty="0"/>
              <a:t>Exercise 3.3 – Decision Making and Saving Data</a:t>
            </a:r>
          </a:p>
        </p:txBody>
      </p:sp>
      <p:sp>
        <p:nvSpPr>
          <p:cNvPr id="824323" name="Rectangle 3"/>
          <p:cNvSpPr>
            <a:spLocks noChangeArrowheads="1"/>
          </p:cNvSpPr>
          <p:nvPr/>
        </p:nvSpPr>
        <p:spPr bwMode="auto">
          <a:xfrm>
            <a:off x="1154113" y="2814638"/>
            <a:ext cx="914400" cy="914400"/>
          </a:xfrm>
          <a:prstGeom prst="rect">
            <a:avLst/>
          </a:prstGeom>
          <a:noFill/>
          <a:ln w="12700" algn="ctr">
            <a:noFill/>
            <a:miter lim="800000"/>
            <a:headEnd/>
            <a:tailEnd/>
          </a:ln>
          <a:effectLst/>
        </p:spPr>
        <p:txBody>
          <a:bodyPr wrap="none" anchor="ctr"/>
          <a:lstStyle/>
          <a:p>
            <a:endParaRPr lang="en-US"/>
          </a:p>
        </p:txBody>
      </p:sp>
      <p:sp>
        <p:nvSpPr>
          <p:cNvPr id="824324" name="Rectangle 4"/>
          <p:cNvSpPr>
            <a:spLocks noChangeArrowheads="1"/>
          </p:cNvSpPr>
          <p:nvPr/>
        </p:nvSpPr>
        <p:spPr bwMode="auto">
          <a:xfrm>
            <a:off x="419100" y="1450975"/>
            <a:ext cx="8382000" cy="1635125"/>
          </a:xfrm>
          <a:prstGeom prst="rect">
            <a:avLst/>
          </a:prstGeom>
          <a:noFill/>
          <a:ln w="9525">
            <a:noFill/>
            <a:miter lim="800000"/>
            <a:headEnd/>
            <a:tailEnd/>
          </a:ln>
          <a:effectLst/>
        </p:spPr>
        <p:txBody>
          <a:bodyPr/>
          <a:lstStyle/>
          <a:p>
            <a:pPr marL="174625" indent="-174625" algn="l" eaLnBrk="1" hangingPunct="1">
              <a:spcBef>
                <a:spcPct val="20000"/>
              </a:spcBef>
              <a:buFontTx/>
              <a:buChar char="•"/>
            </a:pPr>
            <a:r>
              <a:rPr lang="en-US" sz="2800" b="0" dirty="0"/>
              <a:t>Use a case structure to:</a:t>
            </a:r>
          </a:p>
          <a:p>
            <a:pPr marL="508000" lvl="1" indent="-217488" algn="l" eaLnBrk="1" hangingPunct="1">
              <a:spcBef>
                <a:spcPct val="20000"/>
              </a:spcBef>
              <a:buFontTx/>
              <a:buChar char="–"/>
            </a:pPr>
            <a:r>
              <a:rPr lang="en-US" sz="2800" b="0" dirty="0"/>
              <a:t>Make a VI that saves data when a condition is met</a:t>
            </a:r>
          </a:p>
        </p:txBody>
      </p:sp>
      <p:sp>
        <p:nvSpPr>
          <p:cNvPr id="824325" name="Text Box 5"/>
          <p:cNvSpPr txBox="1">
            <a:spLocks noChangeArrowheads="1"/>
          </p:cNvSpPr>
          <p:nvPr/>
        </p:nvSpPr>
        <p:spPr bwMode="auto">
          <a:xfrm>
            <a:off x="385763" y="3275013"/>
            <a:ext cx="2879725" cy="701675"/>
          </a:xfrm>
          <a:prstGeom prst="rect">
            <a:avLst/>
          </a:prstGeom>
          <a:noFill/>
          <a:ln w="12700" algn="ctr">
            <a:noFill/>
            <a:miter lim="800000"/>
            <a:headEnd/>
            <a:tailEnd/>
          </a:ln>
          <a:effectLst/>
        </p:spPr>
        <p:txBody>
          <a:bodyPr>
            <a:spAutoFit/>
          </a:bodyPr>
          <a:lstStyle/>
          <a:p>
            <a:pPr algn="l">
              <a:spcBef>
                <a:spcPct val="50000"/>
              </a:spcBef>
            </a:pPr>
            <a:r>
              <a:rPr lang="en-US" sz="2000" b="0"/>
              <a:t>This exercise should take 15 minutes.</a:t>
            </a:r>
          </a:p>
        </p:txBody>
      </p:sp>
      <p:sp>
        <p:nvSpPr>
          <p:cNvPr id="824327" name="AutoShape 7"/>
          <p:cNvSpPr>
            <a:spLocks noChangeArrowheads="1"/>
          </p:cNvSpPr>
          <p:nvPr/>
        </p:nvSpPr>
        <p:spPr bwMode="auto">
          <a:xfrm>
            <a:off x="6858000" y="1409700"/>
            <a:ext cx="1881187"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smtClean="0">
                <a:effectLst>
                  <a:outerShdw blurRad="38100" dist="38100" dir="2700000" algn="tl">
                    <a:srgbClr val="C0C0C0"/>
                  </a:outerShdw>
                </a:effectLst>
              </a:rPr>
              <a:t>Tracks </a:t>
            </a:r>
            <a:r>
              <a:rPr lang="en-US" b="0" dirty="0">
                <a:effectLst>
                  <a:outerShdw blurRad="38100" dist="38100" dir="2700000" algn="tl">
                    <a:srgbClr val="C0C0C0"/>
                  </a:outerShdw>
                </a:effectLst>
              </a:rPr>
              <a:t>A,B,C</a:t>
            </a:r>
          </a:p>
        </p:txBody>
      </p:sp>
      <p:pic>
        <p:nvPicPr>
          <p:cNvPr id="824329" name="Picture 9"/>
          <p:cNvPicPr>
            <a:picLocks noChangeAspect="1" noChangeArrowheads="1"/>
          </p:cNvPicPr>
          <p:nvPr/>
        </p:nvPicPr>
        <p:blipFill>
          <a:blip r:embed="rId3"/>
          <a:stretch>
            <a:fillRect/>
          </a:stretch>
        </p:blipFill>
        <p:spPr bwMode="auto">
          <a:xfrm>
            <a:off x="4152900" y="2486025"/>
            <a:ext cx="3657600" cy="3540125"/>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9472" name="Rectangle 16"/>
          <p:cNvSpPr>
            <a:spLocks noChangeArrowheads="1"/>
          </p:cNvSpPr>
          <p:nvPr/>
        </p:nvSpPr>
        <p:spPr bwMode="auto">
          <a:xfrm>
            <a:off x="419100" y="152400"/>
            <a:ext cx="8531225" cy="1143000"/>
          </a:xfrm>
          <a:prstGeom prst="rect">
            <a:avLst/>
          </a:prstGeom>
          <a:noFill/>
          <a:ln w="9525">
            <a:noFill/>
            <a:miter lim="800000"/>
            <a:headEnd/>
            <a:tailEnd/>
          </a:ln>
          <a:effectLst/>
        </p:spPr>
        <p:txBody>
          <a:bodyPr anchor="ctr"/>
          <a:lstStyle/>
          <a:p>
            <a:pPr algn="l"/>
            <a:r>
              <a:rPr lang="en-US" sz="3600" dirty="0">
                <a:solidFill>
                  <a:srgbClr val="006699"/>
                </a:solidFill>
              </a:rPr>
              <a:t>File I/O Programming Model – Under the </a:t>
            </a:r>
            <a:r>
              <a:rPr lang="en-US" sz="3600" dirty="0" smtClean="0">
                <a:solidFill>
                  <a:srgbClr val="006699"/>
                </a:solidFill>
              </a:rPr>
              <a:t>Hood</a:t>
            </a:r>
            <a:endParaRPr lang="en-US" sz="3600" dirty="0">
              <a:solidFill>
                <a:srgbClr val="006699"/>
              </a:solidFill>
            </a:endParaRPr>
          </a:p>
        </p:txBody>
      </p:sp>
      <p:sp>
        <p:nvSpPr>
          <p:cNvPr id="659473" name="Rectangle 17"/>
          <p:cNvSpPr>
            <a:spLocks noChangeArrowheads="1"/>
          </p:cNvSpPr>
          <p:nvPr/>
        </p:nvSpPr>
        <p:spPr bwMode="auto">
          <a:xfrm>
            <a:off x="685800" y="1752600"/>
            <a:ext cx="8001000" cy="735013"/>
          </a:xfrm>
          <a:prstGeom prst="rect">
            <a:avLst/>
          </a:prstGeom>
          <a:noFill/>
          <a:ln w="9525">
            <a:noFill/>
            <a:miter lim="800000"/>
            <a:headEnd/>
            <a:tailEnd/>
          </a:ln>
          <a:effectLst/>
        </p:spPr>
        <p:txBody>
          <a:bodyPr>
            <a:spAutoFit/>
          </a:bodyPr>
          <a:lstStyle/>
          <a:p>
            <a:pPr lvl="1" algn="l">
              <a:lnSpc>
                <a:spcPct val="90000"/>
              </a:lnSpc>
              <a:spcBef>
                <a:spcPct val="30000"/>
              </a:spcBef>
              <a:buFontTx/>
              <a:buChar char="–"/>
            </a:pPr>
            <a:endParaRPr lang="en-US" sz="2000">
              <a:latin typeface="Arial" charset="0"/>
            </a:endParaRPr>
          </a:p>
          <a:p>
            <a:pPr algn="l">
              <a:spcBef>
                <a:spcPts val="500"/>
              </a:spcBef>
              <a:spcAft>
                <a:spcPts val="500"/>
              </a:spcAft>
            </a:pPr>
            <a:endParaRPr lang="en-US" sz="2000" b="0">
              <a:latin typeface="Arial" charset="0"/>
            </a:endParaRPr>
          </a:p>
        </p:txBody>
      </p:sp>
      <p:sp>
        <p:nvSpPr>
          <p:cNvPr id="659474" name="AutoShape 18"/>
          <p:cNvSpPr>
            <a:spLocks noChangeArrowheads="1"/>
          </p:cNvSpPr>
          <p:nvPr/>
        </p:nvSpPr>
        <p:spPr bwMode="auto">
          <a:xfrm>
            <a:off x="381000" y="1371600"/>
            <a:ext cx="1644650" cy="1325563"/>
          </a:xfrm>
          <a:prstGeom prst="flowChartProcess">
            <a:avLst/>
          </a:prstGeom>
          <a:solidFill>
            <a:schemeClr val="accent1"/>
          </a:solidFill>
          <a:ln w="28575">
            <a:solidFill>
              <a:schemeClr val="accent2"/>
            </a:solidFill>
            <a:miter lim="800000"/>
            <a:headEnd type="none" w="sm" len="sm"/>
            <a:tailEnd type="none" w="sm" len="sm"/>
          </a:ln>
          <a:effectLst/>
        </p:spPr>
        <p:txBody>
          <a:bodyPr wrap="none" anchor="ctr"/>
          <a:lstStyle/>
          <a:p>
            <a:r>
              <a:rPr lang="en-US" dirty="0">
                <a:solidFill>
                  <a:schemeClr val="bg1"/>
                </a:solidFill>
              </a:rPr>
              <a:t>Open/</a:t>
            </a:r>
            <a:br>
              <a:rPr lang="en-US" dirty="0">
                <a:solidFill>
                  <a:schemeClr val="bg1"/>
                </a:solidFill>
              </a:rPr>
            </a:br>
            <a:r>
              <a:rPr lang="en-US" dirty="0">
                <a:solidFill>
                  <a:schemeClr val="bg1"/>
                </a:solidFill>
              </a:rPr>
              <a:t>Create/</a:t>
            </a:r>
            <a:br>
              <a:rPr lang="en-US" dirty="0">
                <a:solidFill>
                  <a:schemeClr val="bg1"/>
                </a:solidFill>
              </a:rPr>
            </a:br>
            <a:r>
              <a:rPr lang="en-US" dirty="0">
                <a:solidFill>
                  <a:schemeClr val="bg1"/>
                </a:solidFill>
              </a:rPr>
              <a:t>Replace File</a:t>
            </a:r>
          </a:p>
        </p:txBody>
      </p:sp>
      <p:sp>
        <p:nvSpPr>
          <p:cNvPr id="659475" name="AutoShape 19"/>
          <p:cNvSpPr>
            <a:spLocks noChangeArrowheads="1"/>
          </p:cNvSpPr>
          <p:nvPr/>
        </p:nvSpPr>
        <p:spPr bwMode="auto">
          <a:xfrm>
            <a:off x="2590800" y="1371600"/>
            <a:ext cx="1644650" cy="1325563"/>
          </a:xfrm>
          <a:prstGeom prst="flowChartProcess">
            <a:avLst/>
          </a:prstGeom>
          <a:solidFill>
            <a:schemeClr val="accent1"/>
          </a:solidFill>
          <a:ln w="28575">
            <a:solidFill>
              <a:schemeClr val="accent2"/>
            </a:solidFill>
            <a:miter lim="800000"/>
            <a:headEnd type="none" w="sm" len="sm"/>
            <a:tailEnd type="none" w="sm" len="sm"/>
          </a:ln>
          <a:effectLst/>
        </p:spPr>
        <p:txBody>
          <a:bodyPr wrap="none" anchor="ctr"/>
          <a:lstStyle/>
          <a:p>
            <a:r>
              <a:rPr lang="en-US">
                <a:solidFill>
                  <a:schemeClr val="bg1"/>
                </a:solidFill>
              </a:rPr>
              <a:t>Read </a:t>
            </a:r>
          </a:p>
          <a:p>
            <a:r>
              <a:rPr lang="en-US">
                <a:solidFill>
                  <a:schemeClr val="bg1"/>
                </a:solidFill>
              </a:rPr>
              <a:t>and/or</a:t>
            </a:r>
            <a:br>
              <a:rPr lang="en-US">
                <a:solidFill>
                  <a:schemeClr val="bg1"/>
                </a:solidFill>
              </a:rPr>
            </a:br>
            <a:r>
              <a:rPr lang="en-US">
                <a:solidFill>
                  <a:schemeClr val="bg1"/>
                </a:solidFill>
              </a:rPr>
              <a:t>Write to File</a:t>
            </a:r>
          </a:p>
        </p:txBody>
      </p:sp>
      <p:sp>
        <p:nvSpPr>
          <p:cNvPr id="659476" name="AutoShape 20"/>
          <p:cNvSpPr>
            <a:spLocks noChangeArrowheads="1"/>
          </p:cNvSpPr>
          <p:nvPr/>
        </p:nvSpPr>
        <p:spPr bwMode="auto">
          <a:xfrm>
            <a:off x="4953000" y="1371600"/>
            <a:ext cx="1644650" cy="1325563"/>
          </a:xfrm>
          <a:prstGeom prst="flowChartProcess">
            <a:avLst/>
          </a:prstGeom>
          <a:solidFill>
            <a:schemeClr val="accent1"/>
          </a:solidFill>
          <a:ln w="28575">
            <a:solidFill>
              <a:schemeClr val="accent2"/>
            </a:solidFill>
            <a:miter lim="800000"/>
            <a:headEnd type="none" w="sm" len="sm"/>
            <a:tailEnd type="none" w="sm" len="sm"/>
          </a:ln>
          <a:effectLst/>
        </p:spPr>
        <p:txBody>
          <a:bodyPr wrap="none" anchor="ctr"/>
          <a:lstStyle/>
          <a:p>
            <a:r>
              <a:rPr lang="en-US">
                <a:solidFill>
                  <a:schemeClr val="bg1"/>
                </a:solidFill>
              </a:rPr>
              <a:t>Close </a:t>
            </a:r>
          </a:p>
          <a:p>
            <a:r>
              <a:rPr lang="en-US">
                <a:solidFill>
                  <a:schemeClr val="bg1"/>
                </a:solidFill>
              </a:rPr>
              <a:t>File</a:t>
            </a:r>
          </a:p>
        </p:txBody>
      </p:sp>
      <p:cxnSp>
        <p:nvCxnSpPr>
          <p:cNvPr id="659477" name="AutoShape 21"/>
          <p:cNvCxnSpPr>
            <a:cxnSpLocks noChangeShapeType="1"/>
            <a:stCxn id="659474" idx="3"/>
            <a:endCxn id="659475" idx="1"/>
          </p:cNvCxnSpPr>
          <p:nvPr/>
        </p:nvCxnSpPr>
        <p:spPr bwMode="auto">
          <a:xfrm>
            <a:off x="2039938" y="2035175"/>
            <a:ext cx="536575" cy="0"/>
          </a:xfrm>
          <a:prstGeom prst="straightConnector1">
            <a:avLst/>
          </a:prstGeom>
          <a:noFill/>
          <a:ln w="28575">
            <a:solidFill>
              <a:schemeClr val="accent2"/>
            </a:solidFill>
            <a:round/>
            <a:headEnd type="none" w="sm" len="sm"/>
            <a:tailEnd type="triangle" w="med" len="med"/>
          </a:ln>
          <a:effectLst/>
        </p:spPr>
      </p:cxnSp>
      <p:cxnSp>
        <p:nvCxnSpPr>
          <p:cNvPr id="659478" name="AutoShape 22"/>
          <p:cNvCxnSpPr>
            <a:cxnSpLocks noChangeShapeType="1"/>
            <a:stCxn id="659475" idx="3"/>
            <a:endCxn id="659476" idx="1"/>
          </p:cNvCxnSpPr>
          <p:nvPr/>
        </p:nvCxnSpPr>
        <p:spPr bwMode="auto">
          <a:xfrm>
            <a:off x="4249738" y="2035175"/>
            <a:ext cx="688975" cy="0"/>
          </a:xfrm>
          <a:prstGeom prst="straightConnector1">
            <a:avLst/>
          </a:prstGeom>
          <a:noFill/>
          <a:ln w="28575">
            <a:solidFill>
              <a:schemeClr val="accent2"/>
            </a:solidFill>
            <a:round/>
            <a:headEnd type="none" w="sm" len="sm"/>
            <a:tailEnd type="triangle" w="med" len="med"/>
          </a:ln>
          <a:effectLst/>
        </p:spPr>
      </p:cxnSp>
      <p:cxnSp>
        <p:nvCxnSpPr>
          <p:cNvPr id="659479" name="AutoShape 23"/>
          <p:cNvCxnSpPr>
            <a:cxnSpLocks noChangeShapeType="1"/>
            <a:stCxn id="659476" idx="3"/>
            <a:endCxn id="659480" idx="1"/>
          </p:cNvCxnSpPr>
          <p:nvPr/>
        </p:nvCxnSpPr>
        <p:spPr bwMode="auto">
          <a:xfrm>
            <a:off x="6611938" y="2035175"/>
            <a:ext cx="568325" cy="0"/>
          </a:xfrm>
          <a:prstGeom prst="straightConnector1">
            <a:avLst/>
          </a:prstGeom>
          <a:noFill/>
          <a:ln w="28575">
            <a:solidFill>
              <a:schemeClr val="accent2"/>
            </a:solidFill>
            <a:round/>
            <a:headEnd type="none" w="sm" len="sm"/>
            <a:tailEnd type="triangle" w="med" len="med"/>
          </a:ln>
          <a:effectLst/>
        </p:spPr>
      </p:cxnSp>
      <p:sp>
        <p:nvSpPr>
          <p:cNvPr id="659480" name="AutoShape 24"/>
          <p:cNvSpPr>
            <a:spLocks noChangeArrowheads="1"/>
          </p:cNvSpPr>
          <p:nvPr/>
        </p:nvSpPr>
        <p:spPr bwMode="auto">
          <a:xfrm>
            <a:off x="7194550" y="1371600"/>
            <a:ext cx="1644650" cy="1325563"/>
          </a:xfrm>
          <a:prstGeom prst="flowChartProcess">
            <a:avLst/>
          </a:prstGeom>
          <a:solidFill>
            <a:schemeClr val="accent1"/>
          </a:solidFill>
          <a:ln w="28575">
            <a:solidFill>
              <a:schemeClr val="accent2"/>
            </a:solidFill>
            <a:miter lim="800000"/>
            <a:headEnd type="none" w="sm" len="sm"/>
            <a:tailEnd type="none" w="sm" len="sm"/>
          </a:ln>
          <a:effectLst/>
        </p:spPr>
        <p:txBody>
          <a:bodyPr wrap="none" anchor="ctr"/>
          <a:lstStyle/>
          <a:p>
            <a:r>
              <a:rPr lang="en-US">
                <a:solidFill>
                  <a:schemeClr val="bg1"/>
                </a:solidFill>
              </a:rPr>
              <a:t>Check for</a:t>
            </a:r>
          </a:p>
          <a:p>
            <a:r>
              <a:rPr lang="en-US">
                <a:solidFill>
                  <a:schemeClr val="bg1"/>
                </a:solidFill>
              </a:rPr>
              <a:t>Errors</a:t>
            </a:r>
          </a:p>
        </p:txBody>
      </p:sp>
      <p:pic>
        <p:nvPicPr>
          <p:cNvPr id="659481" name="Picture 25" descr="open file LV 8"/>
          <p:cNvPicPr>
            <a:picLocks noChangeAspect="1" noChangeArrowheads="1"/>
          </p:cNvPicPr>
          <p:nvPr/>
        </p:nvPicPr>
        <p:blipFill>
          <a:blip r:embed="rId3"/>
          <a:srcRect/>
          <a:stretch>
            <a:fillRect/>
          </a:stretch>
        </p:blipFill>
        <p:spPr bwMode="auto">
          <a:xfrm>
            <a:off x="425450" y="3006725"/>
            <a:ext cx="2227263" cy="920750"/>
          </a:xfrm>
          <a:prstGeom prst="rect">
            <a:avLst/>
          </a:prstGeom>
          <a:noFill/>
        </p:spPr>
      </p:pic>
      <p:pic>
        <p:nvPicPr>
          <p:cNvPr id="659482" name="Picture 26" descr="read file LV 8"/>
          <p:cNvPicPr>
            <a:picLocks noChangeAspect="1" noChangeArrowheads="1"/>
          </p:cNvPicPr>
          <p:nvPr/>
        </p:nvPicPr>
        <p:blipFill>
          <a:blip r:embed="rId4"/>
          <a:srcRect/>
          <a:stretch>
            <a:fillRect/>
          </a:stretch>
        </p:blipFill>
        <p:spPr bwMode="auto">
          <a:xfrm>
            <a:off x="2614613" y="2968625"/>
            <a:ext cx="1957387" cy="1003300"/>
          </a:xfrm>
          <a:prstGeom prst="rect">
            <a:avLst/>
          </a:prstGeom>
          <a:noFill/>
        </p:spPr>
      </p:pic>
      <p:pic>
        <p:nvPicPr>
          <p:cNvPr id="659483" name="Picture 27" descr="write file LV 8"/>
          <p:cNvPicPr>
            <a:picLocks noChangeAspect="1" noChangeArrowheads="1"/>
          </p:cNvPicPr>
          <p:nvPr/>
        </p:nvPicPr>
        <p:blipFill>
          <a:blip r:embed="rId5"/>
          <a:srcRect/>
          <a:stretch>
            <a:fillRect/>
          </a:stretch>
        </p:blipFill>
        <p:spPr bwMode="auto">
          <a:xfrm>
            <a:off x="2652713" y="4159250"/>
            <a:ext cx="1804987" cy="1087438"/>
          </a:xfrm>
          <a:prstGeom prst="rect">
            <a:avLst/>
          </a:prstGeom>
          <a:noFill/>
        </p:spPr>
      </p:pic>
      <p:pic>
        <p:nvPicPr>
          <p:cNvPr id="659484" name="Picture 28" descr="close file LV 8"/>
          <p:cNvPicPr>
            <a:picLocks noChangeAspect="1" noChangeArrowheads="1"/>
          </p:cNvPicPr>
          <p:nvPr/>
        </p:nvPicPr>
        <p:blipFill>
          <a:blip r:embed="rId6"/>
          <a:srcRect/>
          <a:stretch>
            <a:fillRect/>
          </a:stretch>
        </p:blipFill>
        <p:spPr bwMode="auto">
          <a:xfrm>
            <a:off x="5186363" y="3006725"/>
            <a:ext cx="998537" cy="952500"/>
          </a:xfrm>
          <a:prstGeom prst="rect">
            <a:avLst/>
          </a:prstGeom>
          <a:noFill/>
        </p:spPr>
      </p:pic>
      <p:pic>
        <p:nvPicPr>
          <p:cNvPr id="659485" name="Picture 29" descr="error handler LV 8"/>
          <p:cNvPicPr>
            <a:picLocks noChangeAspect="1" noChangeArrowheads="1"/>
          </p:cNvPicPr>
          <p:nvPr/>
        </p:nvPicPr>
        <p:blipFill>
          <a:blip r:embed="rId7"/>
          <a:srcRect/>
          <a:stretch>
            <a:fillRect/>
          </a:stretch>
        </p:blipFill>
        <p:spPr bwMode="auto">
          <a:xfrm>
            <a:off x="7069138" y="3006725"/>
            <a:ext cx="1998662" cy="896938"/>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a:xfrm>
            <a:off x="342900" y="152400"/>
            <a:ext cx="7886700" cy="1104900"/>
          </a:xfrm>
        </p:spPr>
        <p:txBody>
          <a:bodyPr/>
          <a:lstStyle/>
          <a:p>
            <a:r>
              <a:rPr lang="en-US" b="1" dirty="0"/>
              <a:t>Section </a:t>
            </a:r>
            <a:r>
              <a:rPr lang="en-US" b="1" dirty="0" smtClean="0"/>
              <a:t>III–Presenting Your Results</a:t>
            </a:r>
            <a:endParaRPr lang="en-US" b="1" dirty="0"/>
          </a:p>
        </p:txBody>
      </p:sp>
      <p:sp>
        <p:nvSpPr>
          <p:cNvPr id="617475" name="Rectangle 3"/>
          <p:cNvSpPr>
            <a:spLocks noGrp="1" noChangeArrowheads="1"/>
          </p:cNvSpPr>
          <p:nvPr>
            <p:ph idx="1"/>
          </p:nvPr>
        </p:nvSpPr>
        <p:spPr>
          <a:xfrm>
            <a:off x="381000" y="1181100"/>
            <a:ext cx="8534400" cy="4745038"/>
          </a:xfrm>
        </p:spPr>
        <p:txBody>
          <a:bodyPr/>
          <a:lstStyle/>
          <a:p>
            <a:pPr>
              <a:buFontTx/>
              <a:buNone/>
            </a:pPr>
            <a:r>
              <a:rPr lang="en-US" dirty="0"/>
              <a:t>A. Displaying Data on the Front Panel</a:t>
            </a:r>
          </a:p>
          <a:p>
            <a:pPr lvl="1">
              <a:buFontTx/>
              <a:buChar char="•"/>
            </a:pPr>
            <a:r>
              <a:rPr lang="en-US" sz="2400" dirty="0"/>
              <a:t>Controls and Indicators</a:t>
            </a:r>
          </a:p>
          <a:p>
            <a:pPr lvl="1">
              <a:buFontTx/>
              <a:buChar char="•"/>
            </a:pPr>
            <a:r>
              <a:rPr lang="en-US" sz="2400" dirty="0"/>
              <a:t>Graphs and Charts</a:t>
            </a:r>
          </a:p>
          <a:p>
            <a:pPr lvl="1">
              <a:buFontTx/>
              <a:buChar char="•"/>
            </a:pPr>
            <a:r>
              <a:rPr lang="en-US" sz="2400" dirty="0" smtClean="0"/>
              <a:t>Building Arrays with Loops</a:t>
            </a:r>
          </a:p>
          <a:p>
            <a:pPr lvl="1">
              <a:buFontTx/>
              <a:buChar char="•"/>
            </a:pPr>
            <a:r>
              <a:rPr lang="en-US" sz="2400" dirty="0" smtClean="0"/>
              <a:t>Loop Timing</a:t>
            </a:r>
            <a:endParaRPr lang="en-US" sz="2400" dirty="0"/>
          </a:p>
          <a:p>
            <a:pPr>
              <a:buFontTx/>
              <a:buNone/>
            </a:pPr>
            <a:r>
              <a:rPr lang="en-US" dirty="0"/>
              <a:t>B. Signal Processing</a:t>
            </a:r>
          </a:p>
          <a:p>
            <a:pPr lvl="1">
              <a:buFontTx/>
              <a:buChar char="•"/>
            </a:pPr>
            <a:r>
              <a:rPr lang="en-US" sz="2400" dirty="0" smtClean="0"/>
              <a:t>Math with the </a:t>
            </a:r>
            <a:r>
              <a:rPr lang="en-US" sz="2400" dirty="0" err="1" smtClean="0"/>
              <a:t>LabVIEW</a:t>
            </a:r>
            <a:r>
              <a:rPr lang="en-US" sz="2400" dirty="0" smtClean="0"/>
              <a:t> </a:t>
            </a:r>
            <a:r>
              <a:rPr lang="en-US" sz="2400" dirty="0" err="1" smtClean="0"/>
              <a:t>MathScript</a:t>
            </a:r>
            <a:r>
              <a:rPr lang="en-US" sz="2400" dirty="0" smtClean="0"/>
              <a:t> Node</a:t>
            </a:r>
            <a:endParaRPr lang="en-US" sz="2400" dirty="0"/>
          </a:p>
          <a:p>
            <a:pPr lvl="1">
              <a:buFontTx/>
              <a:buChar char="•"/>
            </a:pPr>
            <a:r>
              <a:rPr lang="en-US" sz="2400" dirty="0"/>
              <a:t>Arrays</a:t>
            </a:r>
          </a:p>
          <a:p>
            <a:pPr lvl="1">
              <a:buFontTx/>
              <a:buChar char="•"/>
            </a:pPr>
            <a:r>
              <a:rPr lang="en-US" sz="2400" dirty="0"/>
              <a:t>Clusters</a:t>
            </a:r>
          </a:p>
          <a:p>
            <a:pPr lvl="1">
              <a:buFontTx/>
              <a:buChar char="•"/>
            </a:pPr>
            <a:r>
              <a:rPr lang="en-US" sz="2400" dirty="0"/>
              <a:t>Waveforms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2135" name="Rectangle 39"/>
          <p:cNvSpPr>
            <a:spLocks noGrp="1" noChangeArrowheads="1"/>
          </p:cNvSpPr>
          <p:nvPr>
            <p:ph type="title"/>
          </p:nvPr>
        </p:nvSpPr>
        <p:spPr>
          <a:xfrm>
            <a:off x="266700" y="152400"/>
            <a:ext cx="8877300" cy="1066800"/>
          </a:xfrm>
          <a:noFill/>
          <a:ln/>
        </p:spPr>
        <p:txBody>
          <a:bodyPr/>
          <a:lstStyle/>
          <a:p>
            <a:r>
              <a:rPr lang="en-US" sz="3200" b="1" dirty="0"/>
              <a:t>What Types of Controls and Indicators </a:t>
            </a:r>
            <a:r>
              <a:rPr lang="en-US" sz="3200" b="1" dirty="0" smtClean="0"/>
              <a:t>Are </a:t>
            </a:r>
            <a:r>
              <a:rPr lang="en-US" sz="3200" b="1" dirty="0"/>
              <a:t>Available?</a:t>
            </a:r>
          </a:p>
        </p:txBody>
      </p:sp>
      <p:sp>
        <p:nvSpPr>
          <p:cNvPr id="772136" name="Rectangle 40"/>
          <p:cNvSpPr>
            <a:spLocks noGrp="1" noChangeArrowheads="1"/>
          </p:cNvSpPr>
          <p:nvPr>
            <p:ph idx="1"/>
          </p:nvPr>
        </p:nvSpPr>
        <p:spPr>
          <a:xfrm>
            <a:off x="347663" y="1104900"/>
            <a:ext cx="4071937" cy="4953000"/>
          </a:xfrm>
          <a:noFill/>
          <a:ln/>
        </p:spPr>
        <p:txBody>
          <a:bodyPr/>
          <a:lstStyle/>
          <a:p>
            <a:pPr marL="228600" indent="-228600">
              <a:lnSpc>
                <a:spcPct val="85000"/>
              </a:lnSpc>
              <a:spcBef>
                <a:spcPts val="300"/>
              </a:spcBef>
            </a:pPr>
            <a:r>
              <a:rPr lang="en-US" sz="1800" b="1" dirty="0"/>
              <a:t>Numeric Data</a:t>
            </a:r>
          </a:p>
          <a:p>
            <a:pPr marL="457200" lvl="1" indent="-228600">
              <a:lnSpc>
                <a:spcPct val="85000"/>
              </a:lnSpc>
              <a:spcBef>
                <a:spcPts val="300"/>
              </a:spcBef>
            </a:pPr>
            <a:r>
              <a:rPr lang="en-US" sz="1600" dirty="0"/>
              <a:t>Number </a:t>
            </a:r>
            <a:r>
              <a:rPr lang="en-US" sz="1600" dirty="0" smtClean="0"/>
              <a:t>Input </a:t>
            </a:r>
            <a:r>
              <a:rPr lang="en-US" sz="1600" dirty="0"/>
              <a:t>and </a:t>
            </a:r>
            <a:r>
              <a:rPr lang="en-US" sz="1600" dirty="0" smtClean="0"/>
              <a:t>Display</a:t>
            </a:r>
            <a:endParaRPr lang="en-US" sz="1600" dirty="0"/>
          </a:p>
          <a:p>
            <a:pPr marL="457200" lvl="1" indent="-228600">
              <a:lnSpc>
                <a:spcPct val="85000"/>
              </a:lnSpc>
              <a:spcBef>
                <a:spcPts val="300"/>
              </a:spcBef>
            </a:pPr>
            <a:r>
              <a:rPr lang="en-US" sz="1600" dirty="0"/>
              <a:t>Analog Sliders, Dials, and Gauges</a:t>
            </a:r>
          </a:p>
          <a:p>
            <a:pPr marL="228600" indent="-228600">
              <a:lnSpc>
                <a:spcPct val="85000"/>
              </a:lnSpc>
              <a:spcBef>
                <a:spcPts val="300"/>
              </a:spcBef>
            </a:pPr>
            <a:r>
              <a:rPr lang="en-US" sz="1800" b="1" dirty="0"/>
              <a:t>Boolean Data</a:t>
            </a:r>
          </a:p>
          <a:p>
            <a:pPr marL="457200" lvl="1" indent="-228600">
              <a:lnSpc>
                <a:spcPct val="85000"/>
              </a:lnSpc>
              <a:spcBef>
                <a:spcPts val="300"/>
              </a:spcBef>
            </a:pPr>
            <a:r>
              <a:rPr lang="en-US" sz="1600" dirty="0"/>
              <a:t>Buttons and LEDs</a:t>
            </a:r>
          </a:p>
          <a:p>
            <a:pPr marL="228600" indent="-228600">
              <a:lnSpc>
                <a:spcPct val="85000"/>
              </a:lnSpc>
              <a:spcBef>
                <a:spcPts val="300"/>
              </a:spcBef>
            </a:pPr>
            <a:r>
              <a:rPr lang="en-US" sz="1800" b="1" dirty="0"/>
              <a:t>Array </a:t>
            </a:r>
            <a:r>
              <a:rPr lang="en-US" sz="1800" b="1" dirty="0" smtClean="0"/>
              <a:t>and </a:t>
            </a:r>
            <a:r>
              <a:rPr lang="en-US" sz="1800" b="1" dirty="0"/>
              <a:t>Matrix Data</a:t>
            </a:r>
          </a:p>
          <a:p>
            <a:pPr marL="457200" lvl="1" indent="-228600">
              <a:lnSpc>
                <a:spcPct val="85000"/>
              </a:lnSpc>
              <a:spcBef>
                <a:spcPts val="300"/>
              </a:spcBef>
            </a:pPr>
            <a:r>
              <a:rPr lang="en-US" sz="1600" dirty="0"/>
              <a:t>Numeric Display</a:t>
            </a:r>
          </a:p>
          <a:p>
            <a:pPr marL="457200" lvl="1" indent="-228600">
              <a:lnSpc>
                <a:spcPct val="85000"/>
              </a:lnSpc>
              <a:spcBef>
                <a:spcPts val="300"/>
              </a:spcBef>
            </a:pPr>
            <a:r>
              <a:rPr lang="en-US" sz="1600" dirty="0"/>
              <a:t>Chart</a:t>
            </a:r>
          </a:p>
          <a:p>
            <a:pPr marL="457200" lvl="1" indent="-228600">
              <a:lnSpc>
                <a:spcPct val="85000"/>
              </a:lnSpc>
              <a:spcBef>
                <a:spcPts val="300"/>
              </a:spcBef>
            </a:pPr>
            <a:r>
              <a:rPr lang="en-US" sz="1600" dirty="0"/>
              <a:t>Graph</a:t>
            </a:r>
          </a:p>
          <a:p>
            <a:pPr marL="457200" lvl="1" indent="-228600">
              <a:lnSpc>
                <a:spcPct val="85000"/>
              </a:lnSpc>
              <a:spcBef>
                <a:spcPts val="300"/>
              </a:spcBef>
            </a:pPr>
            <a:r>
              <a:rPr lang="en-US" sz="1600" dirty="0"/>
              <a:t>XY Graph</a:t>
            </a:r>
          </a:p>
          <a:p>
            <a:pPr marL="457200" lvl="1" indent="-228600">
              <a:lnSpc>
                <a:spcPct val="85000"/>
              </a:lnSpc>
              <a:spcBef>
                <a:spcPts val="300"/>
              </a:spcBef>
            </a:pPr>
            <a:r>
              <a:rPr lang="en-US" sz="1600" dirty="0"/>
              <a:t>Intensity Graph</a:t>
            </a:r>
          </a:p>
          <a:p>
            <a:pPr marL="457200" lvl="1" indent="-228600">
              <a:lnSpc>
                <a:spcPct val="85000"/>
              </a:lnSpc>
              <a:spcBef>
                <a:spcPts val="300"/>
              </a:spcBef>
            </a:pPr>
            <a:r>
              <a:rPr lang="en-US" sz="1600" dirty="0"/>
              <a:t>3D </a:t>
            </a:r>
            <a:r>
              <a:rPr lang="en-US" sz="1600" dirty="0" smtClean="0"/>
              <a:t>Graph</a:t>
            </a:r>
            <a:r>
              <a:rPr lang="en-US" sz="1600" dirty="0"/>
              <a:t>: </a:t>
            </a:r>
            <a:r>
              <a:rPr lang="en-US" sz="1600" dirty="0" smtClean="0"/>
              <a:t>Point</a:t>
            </a:r>
            <a:r>
              <a:rPr lang="en-US" sz="1600" dirty="0"/>
              <a:t>, </a:t>
            </a:r>
            <a:r>
              <a:rPr lang="en-US" sz="1600" dirty="0" smtClean="0"/>
              <a:t>Surface</a:t>
            </a:r>
            <a:r>
              <a:rPr lang="en-US" sz="1600" dirty="0"/>
              <a:t>, and </a:t>
            </a:r>
            <a:r>
              <a:rPr lang="en-US" sz="1600" dirty="0" smtClean="0"/>
              <a:t>Model</a:t>
            </a:r>
            <a:endParaRPr lang="en-US" sz="1600" dirty="0"/>
          </a:p>
          <a:p>
            <a:pPr marL="228600" indent="-228600">
              <a:lnSpc>
                <a:spcPct val="85000"/>
              </a:lnSpc>
              <a:spcBef>
                <a:spcPts val="300"/>
              </a:spcBef>
            </a:pPr>
            <a:r>
              <a:rPr lang="en-US" sz="1800" b="1" dirty="0"/>
              <a:t>Decorations</a:t>
            </a:r>
          </a:p>
          <a:p>
            <a:pPr marL="457200" lvl="1" indent="-228600">
              <a:lnSpc>
                <a:spcPct val="85000"/>
              </a:lnSpc>
              <a:spcBef>
                <a:spcPts val="300"/>
              </a:spcBef>
            </a:pPr>
            <a:r>
              <a:rPr lang="en-US" sz="1600" dirty="0"/>
              <a:t>Tab Control</a:t>
            </a:r>
          </a:p>
          <a:p>
            <a:pPr marL="457200" lvl="1" indent="-228600">
              <a:lnSpc>
                <a:spcPct val="85000"/>
              </a:lnSpc>
              <a:spcBef>
                <a:spcPts val="300"/>
              </a:spcBef>
            </a:pPr>
            <a:r>
              <a:rPr lang="en-US" sz="1600" dirty="0"/>
              <a:t>Arrows</a:t>
            </a:r>
          </a:p>
          <a:p>
            <a:pPr marL="228600" indent="-228600">
              <a:lnSpc>
                <a:spcPct val="85000"/>
              </a:lnSpc>
              <a:spcBef>
                <a:spcPts val="300"/>
              </a:spcBef>
            </a:pPr>
            <a:r>
              <a:rPr lang="en-US" sz="1800" b="1" dirty="0"/>
              <a:t>Other</a:t>
            </a:r>
          </a:p>
          <a:p>
            <a:pPr marL="457200" lvl="1" indent="-228600">
              <a:lnSpc>
                <a:spcPct val="85000"/>
              </a:lnSpc>
              <a:spcBef>
                <a:spcPts val="300"/>
              </a:spcBef>
            </a:pPr>
            <a:r>
              <a:rPr lang="en-US" sz="1600" dirty="0"/>
              <a:t>Strings and </a:t>
            </a:r>
            <a:r>
              <a:rPr lang="en-US" sz="1600" dirty="0" smtClean="0"/>
              <a:t>Text Boxes</a:t>
            </a:r>
            <a:endParaRPr lang="en-US" sz="1600" dirty="0"/>
          </a:p>
          <a:p>
            <a:pPr marL="457200" lvl="1" indent="-228600">
              <a:lnSpc>
                <a:spcPct val="85000"/>
              </a:lnSpc>
              <a:spcBef>
                <a:spcPts val="300"/>
              </a:spcBef>
            </a:pPr>
            <a:r>
              <a:rPr lang="en-US" sz="1600" dirty="0"/>
              <a:t>Picture/Image Display</a:t>
            </a:r>
          </a:p>
          <a:p>
            <a:pPr marL="457200" lvl="1" indent="-228600">
              <a:lnSpc>
                <a:spcPct val="85000"/>
              </a:lnSpc>
              <a:spcBef>
                <a:spcPts val="300"/>
              </a:spcBef>
            </a:pPr>
            <a:r>
              <a:rPr lang="en-US" sz="1600" dirty="0"/>
              <a:t>ActiveX Controls</a:t>
            </a:r>
          </a:p>
        </p:txBody>
      </p:sp>
      <p:sp>
        <p:nvSpPr>
          <p:cNvPr id="772137" name="Rectangle 41"/>
          <p:cNvSpPr>
            <a:spLocks noChangeArrowheads="1"/>
          </p:cNvSpPr>
          <p:nvPr/>
        </p:nvSpPr>
        <p:spPr bwMode="auto">
          <a:xfrm>
            <a:off x="5454650" y="1295400"/>
            <a:ext cx="2943225" cy="457200"/>
          </a:xfrm>
          <a:prstGeom prst="rect">
            <a:avLst/>
          </a:prstGeom>
          <a:noFill/>
          <a:ln w="12700" algn="ctr">
            <a:noFill/>
            <a:miter lim="800000"/>
            <a:headEnd/>
            <a:tailEnd/>
          </a:ln>
          <a:effectLst/>
        </p:spPr>
        <p:txBody>
          <a:bodyPr wrap="none">
            <a:spAutoFit/>
          </a:bodyPr>
          <a:lstStyle/>
          <a:p>
            <a:r>
              <a:rPr lang="en-US" b="0" dirty="0"/>
              <a:t>Express Controls Palette</a:t>
            </a:r>
          </a:p>
        </p:txBody>
      </p:sp>
      <p:pic>
        <p:nvPicPr>
          <p:cNvPr id="772140" name="Picture 44" descr="express controls palette LV 8"/>
          <p:cNvPicPr>
            <a:picLocks noChangeAspect="1" noChangeArrowheads="1"/>
          </p:cNvPicPr>
          <p:nvPr/>
        </p:nvPicPr>
        <p:blipFill>
          <a:blip r:embed="rId3"/>
          <a:stretch>
            <a:fillRect/>
          </a:stretch>
        </p:blipFill>
        <p:spPr bwMode="auto">
          <a:xfrm>
            <a:off x="5688905" y="1778000"/>
            <a:ext cx="2642989" cy="3840163"/>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4" name="Rectangle 14"/>
          <p:cNvSpPr>
            <a:spLocks noGrp="1" noChangeArrowheads="1"/>
          </p:cNvSpPr>
          <p:nvPr>
            <p:ph type="title"/>
          </p:nvPr>
        </p:nvSpPr>
        <p:spPr>
          <a:xfrm>
            <a:off x="419100" y="152400"/>
            <a:ext cx="8572500" cy="1066800"/>
          </a:xfrm>
          <a:noFill/>
          <a:ln/>
        </p:spPr>
        <p:txBody>
          <a:bodyPr/>
          <a:lstStyle/>
          <a:p>
            <a:r>
              <a:rPr lang="en-US" sz="3200" b="1" dirty="0"/>
              <a:t>Charts – Add 1 </a:t>
            </a:r>
            <a:r>
              <a:rPr lang="en-US" sz="3200" b="1" dirty="0" smtClean="0"/>
              <a:t>Data Point </a:t>
            </a:r>
            <a:r>
              <a:rPr lang="en-US" sz="3200" b="1" dirty="0"/>
              <a:t>at a </a:t>
            </a:r>
            <a:r>
              <a:rPr lang="en-US" sz="3200" b="1" dirty="0" smtClean="0"/>
              <a:t>Time </a:t>
            </a:r>
            <a:r>
              <a:rPr lang="en-US" sz="3200" b="1" dirty="0"/>
              <a:t>with </a:t>
            </a:r>
            <a:r>
              <a:rPr lang="en-US" sz="3200" b="1" dirty="0" smtClean="0"/>
              <a:t>History</a:t>
            </a:r>
            <a:endParaRPr lang="en-US" sz="3200" b="1" dirty="0"/>
          </a:p>
        </p:txBody>
      </p:sp>
      <p:sp>
        <p:nvSpPr>
          <p:cNvPr id="409615" name="Rectangle 15"/>
          <p:cNvSpPr>
            <a:spLocks noGrp="1" noChangeArrowheads="1"/>
          </p:cNvSpPr>
          <p:nvPr>
            <p:ph type="body" sz="half" idx="1"/>
          </p:nvPr>
        </p:nvSpPr>
        <p:spPr>
          <a:xfrm>
            <a:off x="419100" y="1219201"/>
            <a:ext cx="6145212" cy="1104900"/>
          </a:xfrm>
          <a:noFill/>
          <a:ln/>
        </p:spPr>
        <p:txBody>
          <a:bodyPr/>
          <a:lstStyle/>
          <a:p>
            <a:pPr marL="0" indent="0">
              <a:lnSpc>
                <a:spcPct val="90000"/>
              </a:lnSpc>
              <a:buFontTx/>
              <a:buNone/>
            </a:pPr>
            <a:r>
              <a:rPr lang="en-US" sz="2000" b="1" dirty="0"/>
              <a:t>Waveform chart</a:t>
            </a:r>
            <a:r>
              <a:rPr lang="en-US" sz="2000" dirty="0"/>
              <a:t> – special numeric indicator that </a:t>
            </a:r>
            <a:r>
              <a:rPr lang="en-US" sz="2000" dirty="0" smtClean="0"/>
              <a:t>can display </a:t>
            </a:r>
            <a:r>
              <a:rPr lang="en-US" sz="2000" dirty="0"/>
              <a:t>a history of </a:t>
            </a:r>
            <a:r>
              <a:rPr lang="en-US" sz="2000" dirty="0" smtClean="0"/>
              <a:t>values</a:t>
            </a:r>
            <a:endParaRPr lang="en-US" sz="1200" dirty="0"/>
          </a:p>
          <a:p>
            <a:pPr marL="114300" indent="-114300">
              <a:lnSpc>
                <a:spcPct val="80000"/>
              </a:lnSpc>
            </a:pPr>
            <a:r>
              <a:rPr lang="en-US" sz="2000" dirty="0"/>
              <a:t> Chart updates with each individual point it receives</a:t>
            </a:r>
          </a:p>
        </p:txBody>
      </p:sp>
      <p:graphicFrame>
        <p:nvGraphicFramePr>
          <p:cNvPr id="409616" name="Rectangle 16"/>
          <p:cNvGraphicFramePr>
            <a:graphicFrameLocks/>
          </p:cNvGraphicFramePr>
          <p:nvPr/>
        </p:nvGraphicFramePr>
        <p:xfrm>
          <a:off x="1524000" y="1397000"/>
          <a:ext cx="6096000" cy="4064000"/>
        </p:xfrm>
        <a:graphic>
          <a:graphicData uri="http://schemas.openxmlformats.org/presentationml/2006/ole">
            <p:oleObj spid="_x0000_s409616" name="Bitmap Image" r:id="rId4" imgW="0" imgH="0" progId="PBrush">
              <p:embed/>
            </p:oleObj>
          </a:graphicData>
        </a:graphic>
      </p:graphicFrame>
      <p:pic>
        <p:nvPicPr>
          <p:cNvPr id="409620" name="Picture 20" descr="express graphs palette LV 8"/>
          <p:cNvPicPr>
            <a:picLocks noChangeAspect="1" noChangeArrowheads="1"/>
          </p:cNvPicPr>
          <p:nvPr/>
        </p:nvPicPr>
        <p:blipFill>
          <a:blip r:embed="rId5"/>
          <a:stretch>
            <a:fillRect/>
          </a:stretch>
        </p:blipFill>
        <p:spPr bwMode="auto">
          <a:xfrm>
            <a:off x="6667500" y="1028700"/>
            <a:ext cx="1866900" cy="2133600"/>
          </a:xfrm>
          <a:prstGeom prst="rect">
            <a:avLst/>
          </a:prstGeom>
          <a:noFill/>
        </p:spPr>
      </p:pic>
      <p:pic>
        <p:nvPicPr>
          <p:cNvPr id="409622" name="Picture 22"/>
          <p:cNvPicPr>
            <a:picLocks noChangeAspect="1" noChangeArrowheads="1"/>
          </p:cNvPicPr>
          <p:nvPr/>
        </p:nvPicPr>
        <p:blipFill>
          <a:blip r:embed="rId6"/>
          <a:srcRect/>
          <a:stretch>
            <a:fillRect/>
          </a:stretch>
        </p:blipFill>
        <p:spPr bwMode="auto">
          <a:xfrm>
            <a:off x="461963" y="2584450"/>
            <a:ext cx="5173662" cy="3278188"/>
          </a:xfrm>
          <a:prstGeom prst="rect">
            <a:avLst/>
          </a:prstGeom>
          <a:noFill/>
          <a:ln w="12700" algn="ctr">
            <a:noFill/>
            <a:miter lim="800000"/>
            <a:headEnd/>
            <a:tailEnd/>
          </a:ln>
          <a:effectLst/>
        </p:spPr>
      </p:pic>
      <p:sp>
        <p:nvSpPr>
          <p:cNvPr id="409619" name="Rectangle 19"/>
          <p:cNvSpPr>
            <a:spLocks noChangeArrowheads="1"/>
          </p:cNvSpPr>
          <p:nvPr/>
        </p:nvSpPr>
        <p:spPr bwMode="auto">
          <a:xfrm>
            <a:off x="609600" y="2324100"/>
            <a:ext cx="5524500" cy="382588"/>
          </a:xfrm>
          <a:prstGeom prst="rect">
            <a:avLst/>
          </a:prstGeom>
          <a:noFill/>
          <a:ln w="9525">
            <a:noFill/>
            <a:miter lim="800000"/>
            <a:headEnd/>
            <a:tailEnd/>
          </a:ln>
          <a:effectLst/>
        </p:spPr>
        <p:txBody>
          <a:bodyPr/>
          <a:lstStyle/>
          <a:p>
            <a:pPr marL="114300" indent="-114300" algn="l" eaLnBrk="1" hangingPunct="1">
              <a:spcBef>
                <a:spcPct val="20000"/>
              </a:spcBef>
            </a:pPr>
            <a:r>
              <a:rPr lang="en-US" sz="1900" dirty="0" err="1" smtClean="0"/>
              <a:t>Controls»Express»Graph</a:t>
            </a:r>
            <a:r>
              <a:rPr lang="en-US" sz="1900" dirty="0" smtClean="0"/>
              <a:t> </a:t>
            </a:r>
            <a:r>
              <a:rPr lang="en-US" sz="1900" dirty="0" err="1" smtClean="0"/>
              <a:t>Indicators»Chart</a:t>
            </a:r>
            <a:endParaRPr lang="en-US" sz="1900" dirty="0"/>
          </a:p>
        </p:txBody>
      </p:sp>
      <p:pic>
        <p:nvPicPr>
          <p:cNvPr id="409623" name="Picture 23"/>
          <p:cNvPicPr>
            <a:picLocks noChangeAspect="1" noChangeArrowheads="1"/>
          </p:cNvPicPr>
          <p:nvPr/>
        </p:nvPicPr>
        <p:blipFill>
          <a:blip r:embed="rId7"/>
          <a:srcRect/>
          <a:stretch>
            <a:fillRect/>
          </a:stretch>
        </p:blipFill>
        <p:spPr bwMode="auto">
          <a:xfrm>
            <a:off x="5608638" y="3198813"/>
            <a:ext cx="3373437" cy="2484437"/>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4433" name="Rectangle 17"/>
          <p:cNvSpPr>
            <a:spLocks noGrp="1" noChangeArrowheads="1"/>
          </p:cNvSpPr>
          <p:nvPr>
            <p:ph type="title"/>
          </p:nvPr>
        </p:nvSpPr>
        <p:spPr>
          <a:xfrm>
            <a:off x="381000" y="190500"/>
            <a:ext cx="8610600" cy="762000"/>
          </a:xfrm>
          <a:noFill/>
          <a:ln/>
        </p:spPr>
        <p:txBody>
          <a:bodyPr/>
          <a:lstStyle/>
          <a:p>
            <a:r>
              <a:rPr lang="en-US" sz="3200" b="1" dirty="0"/>
              <a:t>Graphs – Display </a:t>
            </a:r>
            <a:r>
              <a:rPr lang="en-US" sz="3200" b="1" dirty="0" smtClean="0"/>
              <a:t>Many Data Points </a:t>
            </a:r>
            <a:r>
              <a:rPr lang="en-US" sz="3200" b="1" dirty="0"/>
              <a:t>at </a:t>
            </a:r>
            <a:r>
              <a:rPr lang="en-US" sz="3200" b="1" dirty="0" smtClean="0"/>
              <a:t>Once</a:t>
            </a:r>
            <a:endParaRPr lang="en-US" sz="3200" b="1" dirty="0"/>
          </a:p>
        </p:txBody>
      </p:sp>
      <p:sp>
        <p:nvSpPr>
          <p:cNvPr id="444434" name="Rectangle 18"/>
          <p:cNvSpPr>
            <a:spLocks noChangeArrowheads="1"/>
          </p:cNvSpPr>
          <p:nvPr/>
        </p:nvSpPr>
        <p:spPr bwMode="auto">
          <a:xfrm>
            <a:off x="385763" y="1163638"/>
            <a:ext cx="6107112" cy="1236662"/>
          </a:xfrm>
          <a:prstGeom prst="rect">
            <a:avLst/>
          </a:prstGeom>
          <a:noFill/>
          <a:ln w="9525">
            <a:noFill/>
            <a:miter lim="800000"/>
            <a:headEnd/>
            <a:tailEnd/>
          </a:ln>
          <a:effectLst/>
        </p:spPr>
        <p:txBody>
          <a:bodyPr/>
          <a:lstStyle/>
          <a:p>
            <a:pPr algn="l" eaLnBrk="1" hangingPunct="1">
              <a:lnSpc>
                <a:spcPct val="80000"/>
              </a:lnSpc>
              <a:spcBef>
                <a:spcPct val="20000"/>
              </a:spcBef>
            </a:pPr>
            <a:r>
              <a:rPr lang="en-US" sz="2000" dirty="0"/>
              <a:t>Waveform graph</a:t>
            </a:r>
            <a:r>
              <a:rPr lang="en-US" sz="2000" b="0" dirty="0"/>
              <a:t> – special numeric indicator that displays an array of </a:t>
            </a:r>
            <a:r>
              <a:rPr lang="en-US" sz="2000" b="0" dirty="0" smtClean="0"/>
              <a:t>data</a:t>
            </a:r>
            <a:endParaRPr lang="en-US" sz="1200" b="0" dirty="0"/>
          </a:p>
          <a:p>
            <a:pPr marL="114300" indent="-114300" algn="l" eaLnBrk="1" hangingPunct="1">
              <a:lnSpc>
                <a:spcPct val="80000"/>
              </a:lnSpc>
              <a:spcBef>
                <a:spcPct val="20000"/>
              </a:spcBef>
              <a:buFontTx/>
              <a:buChar char="•"/>
            </a:pPr>
            <a:r>
              <a:rPr lang="en-US" sz="2000" b="0" dirty="0"/>
              <a:t> Graph updates after all points have been collected</a:t>
            </a:r>
          </a:p>
          <a:p>
            <a:pPr marL="114300" indent="-114300" algn="l" eaLnBrk="1" hangingPunct="1">
              <a:lnSpc>
                <a:spcPct val="80000"/>
              </a:lnSpc>
              <a:spcBef>
                <a:spcPct val="20000"/>
              </a:spcBef>
              <a:buFontTx/>
              <a:buChar char="•"/>
            </a:pPr>
            <a:r>
              <a:rPr lang="en-US" sz="2000" b="0" dirty="0"/>
              <a:t> May be used in a loop if VI collects buffers of data</a:t>
            </a:r>
          </a:p>
          <a:p>
            <a:pPr marL="114300" indent="-114300" algn="l" eaLnBrk="1" hangingPunct="1">
              <a:lnSpc>
                <a:spcPct val="80000"/>
              </a:lnSpc>
              <a:spcBef>
                <a:spcPct val="20000"/>
              </a:spcBef>
            </a:pPr>
            <a:endParaRPr lang="en-US" sz="2000" dirty="0">
              <a:latin typeface="Arial" charset="0"/>
            </a:endParaRPr>
          </a:p>
        </p:txBody>
      </p:sp>
      <p:graphicFrame>
        <p:nvGraphicFramePr>
          <p:cNvPr id="444435" name="Rectangle 19"/>
          <p:cNvGraphicFramePr>
            <a:graphicFrameLocks/>
          </p:cNvGraphicFramePr>
          <p:nvPr/>
        </p:nvGraphicFramePr>
        <p:xfrm>
          <a:off x="1524000" y="1397000"/>
          <a:ext cx="6096000" cy="4064000"/>
        </p:xfrm>
        <a:graphic>
          <a:graphicData uri="http://schemas.openxmlformats.org/presentationml/2006/ole">
            <p:oleObj spid="_x0000_s444435" name="Bitmap Image" r:id="rId4" imgW="0" imgH="0" progId="PBrush">
              <p:embed/>
            </p:oleObj>
          </a:graphicData>
        </a:graphic>
      </p:graphicFrame>
      <p:sp>
        <p:nvSpPr>
          <p:cNvPr id="444436" name="Rectangle 20"/>
          <p:cNvSpPr>
            <a:spLocks noChangeArrowheads="1"/>
          </p:cNvSpPr>
          <p:nvPr/>
        </p:nvSpPr>
        <p:spPr bwMode="auto">
          <a:xfrm>
            <a:off x="347663" y="2546350"/>
            <a:ext cx="6183312" cy="382588"/>
          </a:xfrm>
          <a:prstGeom prst="rect">
            <a:avLst/>
          </a:prstGeom>
          <a:noFill/>
          <a:ln w="9525">
            <a:noFill/>
            <a:miter lim="800000"/>
            <a:headEnd/>
            <a:tailEnd/>
          </a:ln>
          <a:effectLst/>
        </p:spPr>
        <p:txBody>
          <a:bodyPr/>
          <a:lstStyle/>
          <a:p>
            <a:pPr marL="114300" indent="-114300" algn="l" eaLnBrk="1" hangingPunct="1">
              <a:spcBef>
                <a:spcPct val="20000"/>
              </a:spcBef>
            </a:pPr>
            <a:r>
              <a:rPr lang="en-US" sz="1900" dirty="0" err="1" smtClean="0"/>
              <a:t>Controls»Express»Graph</a:t>
            </a:r>
            <a:r>
              <a:rPr lang="en-US" sz="1900" dirty="0" smtClean="0"/>
              <a:t> </a:t>
            </a:r>
            <a:r>
              <a:rPr lang="en-US" sz="1900" dirty="0" err="1"/>
              <a:t>Indicators»Graph</a:t>
            </a:r>
            <a:endParaRPr lang="en-US" sz="1900" dirty="0"/>
          </a:p>
        </p:txBody>
      </p:sp>
      <p:pic>
        <p:nvPicPr>
          <p:cNvPr id="444437" name="Picture 21" descr="express graphs palette LV 8"/>
          <p:cNvPicPr>
            <a:picLocks noChangeAspect="1" noChangeArrowheads="1"/>
          </p:cNvPicPr>
          <p:nvPr/>
        </p:nvPicPr>
        <p:blipFill>
          <a:blip r:embed="rId5"/>
          <a:srcRect/>
          <a:stretch>
            <a:fillRect/>
          </a:stretch>
        </p:blipFill>
        <p:spPr bwMode="auto">
          <a:xfrm>
            <a:off x="6607175" y="971550"/>
            <a:ext cx="2343150" cy="2058988"/>
          </a:xfrm>
          <a:prstGeom prst="rect">
            <a:avLst/>
          </a:prstGeom>
          <a:noFill/>
        </p:spPr>
      </p:pic>
      <p:pic>
        <p:nvPicPr>
          <p:cNvPr id="444441" name="Picture 25"/>
          <p:cNvPicPr>
            <a:picLocks noChangeAspect="1" noChangeArrowheads="1"/>
          </p:cNvPicPr>
          <p:nvPr/>
        </p:nvPicPr>
        <p:blipFill>
          <a:blip r:embed="rId6"/>
          <a:srcRect/>
          <a:stretch>
            <a:fillRect/>
          </a:stretch>
        </p:blipFill>
        <p:spPr bwMode="auto">
          <a:xfrm>
            <a:off x="347663" y="2968625"/>
            <a:ext cx="5184775" cy="2770188"/>
          </a:xfrm>
          <a:prstGeom prst="rect">
            <a:avLst/>
          </a:prstGeom>
          <a:noFill/>
          <a:ln w="12700" algn="ctr">
            <a:noFill/>
            <a:miter lim="800000"/>
            <a:headEnd/>
            <a:tailEnd/>
          </a:ln>
          <a:effectLst/>
        </p:spPr>
      </p:pic>
      <p:pic>
        <p:nvPicPr>
          <p:cNvPr id="444442" name="Picture 26"/>
          <p:cNvPicPr>
            <a:picLocks noChangeAspect="1" noChangeArrowheads="1"/>
          </p:cNvPicPr>
          <p:nvPr/>
        </p:nvPicPr>
        <p:blipFill>
          <a:blip r:embed="rId7"/>
          <a:srcRect/>
          <a:stretch>
            <a:fillRect/>
          </a:stretch>
        </p:blipFill>
        <p:spPr bwMode="auto">
          <a:xfrm>
            <a:off x="5724525" y="3352800"/>
            <a:ext cx="3171825" cy="2333625"/>
          </a:xfrm>
          <a:prstGeom prst="rect">
            <a:avLst/>
          </a:prstGeom>
          <a:noFill/>
          <a:ln w="12700" algn="ctr">
            <a:noFill/>
            <a:miter lim="800000"/>
            <a:headEnd/>
            <a:tailEnd/>
          </a:ln>
          <a:effectLst/>
        </p:spPr>
      </p:pic>
      <p:sp>
        <p:nvSpPr>
          <p:cNvPr id="444444" name="Oval 28"/>
          <p:cNvSpPr>
            <a:spLocks noChangeArrowheads="1"/>
          </p:cNvSpPr>
          <p:nvPr/>
        </p:nvSpPr>
        <p:spPr bwMode="auto">
          <a:xfrm>
            <a:off x="7451725" y="2008188"/>
            <a:ext cx="538163" cy="538162"/>
          </a:xfrm>
          <a:prstGeom prst="ellipse">
            <a:avLst/>
          </a:prstGeom>
          <a:noFill/>
          <a:ln w="38100" algn="ctr">
            <a:solidFill>
              <a:srgbClr val="FF0000"/>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9858" name="Rectangle 2"/>
          <p:cNvSpPr>
            <a:spLocks noChangeArrowheads="1"/>
          </p:cNvSpPr>
          <p:nvPr/>
        </p:nvSpPr>
        <p:spPr bwMode="auto">
          <a:xfrm>
            <a:off x="4508500" y="473075"/>
            <a:ext cx="127000" cy="528638"/>
          </a:xfrm>
          <a:prstGeom prst="rect">
            <a:avLst/>
          </a:prstGeom>
          <a:noFill/>
          <a:ln w="9525">
            <a:noFill/>
            <a:miter lim="800000"/>
            <a:headEnd/>
            <a:tailEnd/>
          </a:ln>
          <a:effectLst/>
        </p:spPr>
        <p:txBody>
          <a:bodyPr wrap="none" lIns="63500" tIns="25400" rIns="63500" bIns="25400">
            <a:spAutoFit/>
          </a:bodyPr>
          <a:lstStyle/>
          <a:p>
            <a:pPr algn="l" defTabSz="911225" eaLnBrk="1" hangingPunct="1">
              <a:lnSpc>
                <a:spcPct val="87000"/>
              </a:lnSpc>
            </a:pPr>
            <a:endParaRPr lang="en-US" sz="3600"/>
          </a:p>
        </p:txBody>
      </p:sp>
      <p:sp>
        <p:nvSpPr>
          <p:cNvPr id="889859" name="Rectangle 3"/>
          <p:cNvSpPr>
            <a:spLocks noChangeArrowheads="1"/>
          </p:cNvSpPr>
          <p:nvPr/>
        </p:nvSpPr>
        <p:spPr bwMode="auto">
          <a:xfrm>
            <a:off x="419099" y="1035050"/>
            <a:ext cx="3275013" cy="3892550"/>
          </a:xfrm>
          <a:prstGeom prst="rect">
            <a:avLst/>
          </a:prstGeom>
          <a:noFill/>
          <a:ln w="9525">
            <a:noFill/>
            <a:miter lim="800000"/>
            <a:headEnd/>
            <a:tailEnd/>
          </a:ln>
          <a:effectLst/>
        </p:spPr>
        <p:txBody>
          <a:bodyPr wrap="square" lIns="63500" tIns="25400" rIns="63500" bIns="25400">
            <a:spAutoFit/>
          </a:bodyPr>
          <a:lstStyle/>
          <a:p>
            <a:pPr marL="228600" indent="-228600" algn="l" defTabSz="911225">
              <a:spcBef>
                <a:spcPts val="400"/>
              </a:spcBef>
              <a:buFontTx/>
              <a:buChar char="•"/>
            </a:pPr>
            <a:r>
              <a:rPr lang="en-US" b="0" dirty="0"/>
              <a:t>Loops can accumulate arrays at their boundaries with auto-indexing</a:t>
            </a:r>
          </a:p>
          <a:p>
            <a:pPr marL="228600" indent="-228600" algn="l" defTabSz="911225">
              <a:spcBef>
                <a:spcPts val="400"/>
              </a:spcBef>
              <a:buFontTx/>
              <a:buChar char="•"/>
            </a:pPr>
            <a:r>
              <a:rPr lang="en-US" b="0" dirty="0"/>
              <a:t>For </a:t>
            </a:r>
            <a:r>
              <a:rPr lang="en-US" b="0" dirty="0" smtClean="0"/>
              <a:t>Loops </a:t>
            </a:r>
            <a:r>
              <a:rPr lang="en-US" b="0" dirty="0"/>
              <a:t>auto-index by default</a:t>
            </a:r>
          </a:p>
          <a:p>
            <a:pPr marL="228600" indent="-228600" algn="l" defTabSz="911225">
              <a:spcBef>
                <a:spcPts val="400"/>
              </a:spcBef>
              <a:buFontTx/>
              <a:buChar char="•"/>
            </a:pPr>
            <a:r>
              <a:rPr lang="en-US" b="0" dirty="0"/>
              <a:t>While </a:t>
            </a:r>
            <a:r>
              <a:rPr lang="en-US" b="0" dirty="0" smtClean="0"/>
              <a:t>Loops </a:t>
            </a:r>
            <a:r>
              <a:rPr lang="en-US" b="0" dirty="0"/>
              <a:t>output only the final value by default</a:t>
            </a:r>
          </a:p>
          <a:p>
            <a:pPr marL="228600" indent="-228600" algn="l" defTabSz="911225">
              <a:spcBef>
                <a:spcPts val="400"/>
              </a:spcBef>
              <a:buFontTx/>
              <a:buChar char="•"/>
            </a:pPr>
            <a:r>
              <a:rPr lang="en-US" b="0" dirty="0"/>
              <a:t>Right-click tunnel and enable/disable </a:t>
            </a:r>
            <a:r>
              <a:rPr lang="en-US" b="0" dirty="0" smtClean="0"/>
              <a:t/>
            </a:r>
            <a:br>
              <a:rPr lang="en-US" b="0" dirty="0" smtClean="0"/>
            </a:br>
            <a:r>
              <a:rPr lang="en-US" b="0" dirty="0" smtClean="0"/>
              <a:t>auto-indexing</a:t>
            </a:r>
            <a:endParaRPr lang="en-US" b="0" dirty="0"/>
          </a:p>
        </p:txBody>
      </p:sp>
      <p:sp>
        <p:nvSpPr>
          <p:cNvPr id="889860" name="Rectangle 4"/>
          <p:cNvSpPr>
            <a:spLocks noGrp="1" noChangeArrowheads="1"/>
          </p:cNvSpPr>
          <p:nvPr>
            <p:ph type="title" idx="4294967295"/>
          </p:nvPr>
        </p:nvSpPr>
        <p:spPr>
          <a:xfrm>
            <a:off x="381000" y="304800"/>
            <a:ext cx="8763000" cy="685800"/>
          </a:xfrm>
        </p:spPr>
        <p:txBody>
          <a:bodyPr/>
          <a:lstStyle/>
          <a:p>
            <a:r>
              <a:rPr lang="en-US" sz="3600" b="1" dirty="0"/>
              <a:t>Building Arrays with Loops (Auto-Indexing)</a:t>
            </a:r>
          </a:p>
        </p:txBody>
      </p:sp>
      <p:graphicFrame>
        <p:nvGraphicFramePr>
          <p:cNvPr id="889861" name="Object 5"/>
          <p:cNvGraphicFramePr>
            <a:graphicFrameLocks noChangeAspect="1"/>
          </p:cNvGraphicFramePr>
          <p:nvPr/>
        </p:nvGraphicFramePr>
        <p:xfrm>
          <a:off x="3886200" y="1311275"/>
          <a:ext cx="4191000" cy="1835150"/>
        </p:xfrm>
        <a:graphic>
          <a:graphicData uri="http://schemas.openxmlformats.org/presentationml/2006/ole">
            <p:oleObj spid="_x0000_s889861" name="Bitmap Image" r:id="rId4" imgW="2523810" imgH="1104762" progId="PBrush">
              <p:embed/>
            </p:oleObj>
          </a:graphicData>
        </a:graphic>
      </p:graphicFrame>
      <p:graphicFrame>
        <p:nvGraphicFramePr>
          <p:cNvPr id="889862" name="Object 6"/>
          <p:cNvGraphicFramePr>
            <a:graphicFrameLocks noChangeAspect="1"/>
          </p:cNvGraphicFramePr>
          <p:nvPr/>
        </p:nvGraphicFramePr>
        <p:xfrm>
          <a:off x="3886200" y="3911600"/>
          <a:ext cx="3810000" cy="1727200"/>
        </p:xfrm>
        <a:graphic>
          <a:graphicData uri="http://schemas.openxmlformats.org/presentationml/2006/ole">
            <p:oleObj spid="_x0000_s889862" name="Bitmap Image" r:id="rId5" imgW="2352381" imgH="1066667" progId="PBrush">
              <p:embed/>
            </p:oleObj>
          </a:graphicData>
        </a:graphic>
      </p:graphicFrame>
      <p:sp>
        <p:nvSpPr>
          <p:cNvPr id="889863" name="Text Box 7"/>
          <p:cNvSpPr txBox="1">
            <a:spLocks noChangeArrowheads="1"/>
          </p:cNvSpPr>
          <p:nvPr/>
        </p:nvSpPr>
        <p:spPr bwMode="auto">
          <a:xfrm>
            <a:off x="5934075" y="1374775"/>
            <a:ext cx="1828800" cy="336550"/>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1600" b="0" dirty="0"/>
              <a:t>Wire becomes thicker</a:t>
            </a:r>
          </a:p>
        </p:txBody>
      </p:sp>
      <p:sp>
        <p:nvSpPr>
          <p:cNvPr id="889864" name="Text Box 8"/>
          <p:cNvSpPr txBox="1">
            <a:spLocks noChangeArrowheads="1"/>
          </p:cNvSpPr>
          <p:nvPr/>
        </p:nvSpPr>
        <p:spPr bwMode="auto">
          <a:xfrm>
            <a:off x="5924550" y="4006850"/>
            <a:ext cx="2362200" cy="336550"/>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1600" b="0" dirty="0"/>
              <a:t>Wire remains the same size</a:t>
            </a:r>
          </a:p>
        </p:txBody>
      </p:sp>
      <p:sp>
        <p:nvSpPr>
          <p:cNvPr id="889865" name="Text Box 9"/>
          <p:cNvSpPr txBox="1">
            <a:spLocks noChangeArrowheads="1"/>
          </p:cNvSpPr>
          <p:nvPr/>
        </p:nvSpPr>
        <p:spPr bwMode="auto">
          <a:xfrm>
            <a:off x="4267200" y="3570288"/>
            <a:ext cx="3429000" cy="396875"/>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2000" dirty="0"/>
              <a:t>Auto-Indexing Disabled</a:t>
            </a:r>
          </a:p>
        </p:txBody>
      </p:sp>
      <p:sp>
        <p:nvSpPr>
          <p:cNvPr id="889866" name="Text Box 10"/>
          <p:cNvSpPr txBox="1">
            <a:spLocks noChangeArrowheads="1"/>
          </p:cNvSpPr>
          <p:nvPr/>
        </p:nvSpPr>
        <p:spPr bwMode="auto">
          <a:xfrm>
            <a:off x="4267200" y="992188"/>
            <a:ext cx="3276600" cy="396875"/>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2000" dirty="0"/>
              <a:t>Auto-Indexing Enabled</a:t>
            </a:r>
          </a:p>
        </p:txBody>
      </p:sp>
      <p:sp>
        <p:nvSpPr>
          <p:cNvPr id="889867" name="Text Box 11"/>
          <p:cNvSpPr txBox="1">
            <a:spLocks noChangeArrowheads="1"/>
          </p:cNvSpPr>
          <p:nvPr/>
        </p:nvSpPr>
        <p:spPr bwMode="auto">
          <a:xfrm>
            <a:off x="6629400" y="5334000"/>
            <a:ext cx="2362200" cy="581025"/>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1600" b="0" dirty="0"/>
              <a:t>Only one value (last iteration) is passed out of the loop</a:t>
            </a:r>
          </a:p>
        </p:txBody>
      </p:sp>
      <p:sp>
        <p:nvSpPr>
          <p:cNvPr id="889868" name="Text Box 12"/>
          <p:cNvSpPr txBox="1">
            <a:spLocks noChangeArrowheads="1"/>
          </p:cNvSpPr>
          <p:nvPr/>
        </p:nvSpPr>
        <p:spPr bwMode="auto">
          <a:xfrm>
            <a:off x="6181725" y="2492375"/>
            <a:ext cx="1752600" cy="336550"/>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1600" b="0" dirty="0"/>
              <a:t>1D Array</a:t>
            </a:r>
          </a:p>
        </p:txBody>
      </p:sp>
      <p:sp>
        <p:nvSpPr>
          <p:cNvPr id="889869" name="Rectangle 13"/>
          <p:cNvSpPr>
            <a:spLocks noChangeArrowheads="1"/>
          </p:cNvSpPr>
          <p:nvPr/>
        </p:nvSpPr>
        <p:spPr bwMode="auto">
          <a:xfrm>
            <a:off x="6296025" y="5349875"/>
            <a:ext cx="304800" cy="304800"/>
          </a:xfrm>
          <a:prstGeom prst="rect">
            <a:avLst/>
          </a:prstGeom>
          <a:solidFill>
            <a:schemeClr val="bg1"/>
          </a:solidFill>
          <a:ln w="12700" algn="ctr">
            <a:solidFill>
              <a:schemeClr val="tx1"/>
            </a:solidFill>
            <a:miter lim="800000"/>
            <a:headEnd type="none" w="sm" len="sm"/>
            <a:tailEnd type="none" w="sm" len="sm"/>
          </a:ln>
          <a:effectLst/>
        </p:spPr>
        <p:txBody>
          <a:bodyPr wrap="none" anchor="ctr"/>
          <a:lstStyle/>
          <a:p>
            <a:endParaRPr lang="en-US"/>
          </a:p>
        </p:txBody>
      </p:sp>
      <p:sp>
        <p:nvSpPr>
          <p:cNvPr id="889870" name="Line 14"/>
          <p:cNvSpPr>
            <a:spLocks noChangeShapeType="1"/>
          </p:cNvSpPr>
          <p:nvPr/>
        </p:nvSpPr>
        <p:spPr bwMode="auto">
          <a:xfrm flipH="1" flipV="1">
            <a:off x="5867400" y="4800600"/>
            <a:ext cx="381000" cy="609600"/>
          </a:xfrm>
          <a:prstGeom prst="line">
            <a:avLst/>
          </a:prstGeom>
          <a:noFill/>
          <a:ln w="12700">
            <a:solidFill>
              <a:schemeClr val="tx1"/>
            </a:solidFill>
            <a:round/>
            <a:headEnd type="none" w="sm" len="sm"/>
            <a:tailEnd/>
          </a:ln>
          <a:effectLst/>
        </p:spPr>
        <p:txBody>
          <a:bodyPr wrap="none" anchor="ctr"/>
          <a:lstStyle/>
          <a:p>
            <a:endParaRPr lang="en-US"/>
          </a:p>
        </p:txBody>
      </p:sp>
      <p:sp>
        <p:nvSpPr>
          <p:cNvPr id="889871" name="Rectangle 15"/>
          <p:cNvSpPr>
            <a:spLocks noChangeArrowheads="1"/>
          </p:cNvSpPr>
          <p:nvPr/>
        </p:nvSpPr>
        <p:spPr bwMode="auto">
          <a:xfrm>
            <a:off x="6296025" y="2806700"/>
            <a:ext cx="304800" cy="304800"/>
          </a:xfrm>
          <a:prstGeom prst="rect">
            <a:avLst/>
          </a:prstGeom>
          <a:noFill/>
          <a:ln w="12700" algn="ctr">
            <a:solidFill>
              <a:schemeClr val="tx1"/>
            </a:solidFill>
            <a:miter lim="800000"/>
            <a:headEnd type="none" w="sm" len="sm"/>
            <a:tailEnd type="none" w="sm" len="sm"/>
          </a:ln>
          <a:effectLst/>
        </p:spPr>
        <p:txBody>
          <a:bodyPr wrap="none" anchor="ctr"/>
          <a:lstStyle/>
          <a:p>
            <a:endParaRPr lang="en-US"/>
          </a:p>
        </p:txBody>
      </p:sp>
      <p:sp>
        <p:nvSpPr>
          <p:cNvPr id="889872" name="Line 16"/>
          <p:cNvSpPr>
            <a:spLocks noChangeShapeType="1"/>
          </p:cNvSpPr>
          <p:nvPr/>
        </p:nvSpPr>
        <p:spPr bwMode="auto">
          <a:xfrm flipH="1" flipV="1">
            <a:off x="5867400" y="2168525"/>
            <a:ext cx="381000" cy="609600"/>
          </a:xfrm>
          <a:prstGeom prst="line">
            <a:avLst/>
          </a:prstGeom>
          <a:noFill/>
          <a:ln w="12700">
            <a:solidFill>
              <a:schemeClr val="tx1"/>
            </a:solidFill>
            <a:round/>
            <a:headEnd type="none" w="sm" len="sm"/>
            <a:tailEnd/>
          </a:ln>
          <a:effectLst/>
        </p:spPr>
        <p:txBody>
          <a:bodyPr wrap="none" anchor="ctr"/>
          <a:lstStyle/>
          <a:p>
            <a:endParaRPr lang="en-US"/>
          </a:p>
        </p:txBody>
      </p:sp>
      <p:sp>
        <p:nvSpPr>
          <p:cNvPr id="889873" name="Rectangle 17"/>
          <p:cNvSpPr>
            <a:spLocks noChangeArrowheads="1"/>
          </p:cNvSpPr>
          <p:nvPr/>
        </p:nvSpPr>
        <p:spPr bwMode="auto">
          <a:xfrm>
            <a:off x="6600825" y="2806700"/>
            <a:ext cx="304800" cy="304800"/>
          </a:xfrm>
          <a:prstGeom prst="rect">
            <a:avLst/>
          </a:prstGeom>
          <a:noFill/>
          <a:ln w="12700" algn="ctr">
            <a:solidFill>
              <a:schemeClr val="tx1"/>
            </a:solidFill>
            <a:miter lim="800000"/>
            <a:headEnd type="none" w="sm" len="sm"/>
            <a:tailEnd type="none" w="sm" len="sm"/>
          </a:ln>
          <a:effectLst/>
        </p:spPr>
        <p:txBody>
          <a:bodyPr wrap="none" anchor="ctr"/>
          <a:lstStyle/>
          <a:p>
            <a:endParaRPr lang="en-US"/>
          </a:p>
        </p:txBody>
      </p:sp>
      <p:sp>
        <p:nvSpPr>
          <p:cNvPr id="889874" name="Rectangle 18"/>
          <p:cNvSpPr>
            <a:spLocks noChangeArrowheads="1"/>
          </p:cNvSpPr>
          <p:nvPr/>
        </p:nvSpPr>
        <p:spPr bwMode="auto">
          <a:xfrm>
            <a:off x="6905625" y="2806700"/>
            <a:ext cx="304800" cy="304800"/>
          </a:xfrm>
          <a:prstGeom prst="rect">
            <a:avLst/>
          </a:prstGeom>
          <a:noFill/>
          <a:ln w="12700" algn="ctr">
            <a:solidFill>
              <a:schemeClr val="tx1"/>
            </a:solidFill>
            <a:miter lim="800000"/>
            <a:headEnd type="none" w="sm" len="sm"/>
            <a:tailEnd type="none" w="sm" len="sm"/>
          </a:ln>
          <a:effectLst/>
        </p:spPr>
        <p:txBody>
          <a:bodyPr wrap="none" anchor="ctr"/>
          <a:lstStyle/>
          <a:p>
            <a:endParaRPr lang="en-US"/>
          </a:p>
        </p:txBody>
      </p:sp>
      <p:sp>
        <p:nvSpPr>
          <p:cNvPr id="889875" name="Rectangle 19"/>
          <p:cNvSpPr>
            <a:spLocks noChangeArrowheads="1"/>
          </p:cNvSpPr>
          <p:nvPr/>
        </p:nvSpPr>
        <p:spPr bwMode="auto">
          <a:xfrm>
            <a:off x="7210425" y="2806700"/>
            <a:ext cx="304800" cy="304800"/>
          </a:xfrm>
          <a:prstGeom prst="rect">
            <a:avLst/>
          </a:prstGeom>
          <a:noFill/>
          <a:ln w="12700" algn="ctr">
            <a:solidFill>
              <a:schemeClr val="tx1"/>
            </a:solidFill>
            <a:miter lim="800000"/>
            <a:headEnd type="none" w="sm" len="sm"/>
            <a:tailEnd type="none" w="sm" len="sm"/>
          </a:ln>
          <a:effectLst/>
        </p:spPr>
        <p:txBody>
          <a:bodyPr wrap="none" anchor="ctr"/>
          <a:lstStyle/>
          <a:p>
            <a:endParaRPr lang="en-US"/>
          </a:p>
        </p:txBody>
      </p:sp>
      <p:sp>
        <p:nvSpPr>
          <p:cNvPr id="889876" name="Rectangle 20"/>
          <p:cNvSpPr>
            <a:spLocks noChangeArrowheads="1"/>
          </p:cNvSpPr>
          <p:nvPr/>
        </p:nvSpPr>
        <p:spPr bwMode="auto">
          <a:xfrm>
            <a:off x="7515225" y="2806700"/>
            <a:ext cx="304800" cy="304800"/>
          </a:xfrm>
          <a:prstGeom prst="rect">
            <a:avLst/>
          </a:prstGeom>
          <a:noFill/>
          <a:ln w="12700" algn="ctr">
            <a:solidFill>
              <a:schemeClr val="tx1"/>
            </a:solidFill>
            <a:miter lim="800000"/>
            <a:headEnd type="none" w="sm" len="sm"/>
            <a:tailEnd type="none" w="sm" len="sm"/>
          </a:ln>
          <a:effectLst/>
        </p:spPr>
        <p:txBody>
          <a:bodyPr wrap="none" anchor="ctr"/>
          <a:lstStyle/>
          <a:p>
            <a:endParaRPr lang="en-US"/>
          </a:p>
        </p:txBody>
      </p:sp>
      <p:sp>
        <p:nvSpPr>
          <p:cNvPr id="889877" name="Rectangle 21"/>
          <p:cNvSpPr>
            <a:spLocks noChangeArrowheads="1"/>
          </p:cNvSpPr>
          <p:nvPr/>
        </p:nvSpPr>
        <p:spPr bwMode="auto">
          <a:xfrm>
            <a:off x="7820025" y="2806700"/>
            <a:ext cx="304800" cy="304800"/>
          </a:xfrm>
          <a:prstGeom prst="rect">
            <a:avLst/>
          </a:prstGeom>
          <a:noFill/>
          <a:ln w="12700" algn="ctr">
            <a:solidFill>
              <a:schemeClr val="tx1"/>
            </a:solidFill>
            <a:miter lim="800000"/>
            <a:headEnd type="none" w="sm" len="sm"/>
            <a:tailEnd type="none" w="sm" len="sm"/>
          </a:ln>
          <a:effectLst/>
        </p:spPr>
        <p:txBody>
          <a:bodyPr wrap="none" anchor="ctr"/>
          <a:lstStyle/>
          <a:p>
            <a:endParaRPr lang="en-US"/>
          </a:p>
        </p:txBody>
      </p:sp>
      <p:sp>
        <p:nvSpPr>
          <p:cNvPr id="889878" name="Text Box 22"/>
          <p:cNvSpPr txBox="1">
            <a:spLocks noChangeArrowheads="1"/>
          </p:cNvSpPr>
          <p:nvPr/>
        </p:nvSpPr>
        <p:spPr bwMode="auto">
          <a:xfrm>
            <a:off x="6305550" y="3149600"/>
            <a:ext cx="2133600" cy="336550"/>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1600" b="0" dirty="0"/>
              <a:t>0 1 2 3 4 5</a:t>
            </a:r>
          </a:p>
        </p:txBody>
      </p:sp>
      <p:sp>
        <p:nvSpPr>
          <p:cNvPr id="889879" name="Line 23"/>
          <p:cNvSpPr>
            <a:spLocks noChangeShapeType="1"/>
          </p:cNvSpPr>
          <p:nvPr/>
        </p:nvSpPr>
        <p:spPr bwMode="auto">
          <a:xfrm flipH="1" flipV="1">
            <a:off x="6096000" y="4314825"/>
            <a:ext cx="0" cy="381000"/>
          </a:xfrm>
          <a:prstGeom prst="line">
            <a:avLst/>
          </a:prstGeom>
          <a:noFill/>
          <a:ln w="12700">
            <a:solidFill>
              <a:schemeClr val="tx1"/>
            </a:solidFill>
            <a:round/>
            <a:headEnd type="triangle" w="med" len="med"/>
            <a:tailEnd/>
          </a:ln>
          <a:effectLst/>
        </p:spPr>
        <p:txBody>
          <a:bodyPr wrap="none" anchor="ctr"/>
          <a:lstStyle/>
          <a:p>
            <a:endParaRPr lang="en-US"/>
          </a:p>
        </p:txBody>
      </p:sp>
      <p:sp>
        <p:nvSpPr>
          <p:cNvPr id="889880" name="Line 24"/>
          <p:cNvSpPr>
            <a:spLocks noChangeShapeType="1"/>
          </p:cNvSpPr>
          <p:nvPr/>
        </p:nvSpPr>
        <p:spPr bwMode="auto">
          <a:xfrm flipH="1" flipV="1">
            <a:off x="6096000" y="1663700"/>
            <a:ext cx="0" cy="381000"/>
          </a:xfrm>
          <a:prstGeom prst="line">
            <a:avLst/>
          </a:prstGeom>
          <a:noFill/>
          <a:ln w="12700">
            <a:solidFill>
              <a:schemeClr val="tx1"/>
            </a:solidFill>
            <a:round/>
            <a:headEnd type="triangle" w="med" len="med"/>
            <a:tailEnd/>
          </a:ln>
          <a:effectLst/>
        </p:spPr>
        <p:txBody>
          <a:bodyPr wrap="none" anchor="ctr"/>
          <a:lstStyle/>
          <a:p>
            <a:endParaRPr lang="en-US"/>
          </a:p>
        </p:txBody>
      </p:sp>
      <p:sp>
        <p:nvSpPr>
          <p:cNvPr id="889881" name="Text Box 25"/>
          <p:cNvSpPr txBox="1">
            <a:spLocks noChangeArrowheads="1"/>
          </p:cNvSpPr>
          <p:nvPr/>
        </p:nvSpPr>
        <p:spPr bwMode="auto">
          <a:xfrm>
            <a:off x="6307138" y="5618163"/>
            <a:ext cx="377825" cy="336550"/>
          </a:xfrm>
          <a:prstGeom prst="rect">
            <a:avLst/>
          </a:prstGeom>
          <a:noFill/>
          <a:ln w="9525" algn="ctr">
            <a:noFill/>
            <a:miter lim="800000"/>
            <a:headEnd type="none" w="sm" len="sm"/>
            <a:tailEnd type="none" w="sm" len="sm"/>
          </a:ln>
          <a:effectLst/>
        </p:spPr>
        <p:txBody>
          <a:bodyPr>
            <a:spAutoFit/>
            <a:flatTx/>
          </a:bodyPr>
          <a:lstStyle/>
          <a:p>
            <a:pPr algn="l">
              <a:spcBef>
                <a:spcPct val="50000"/>
              </a:spcBef>
            </a:pPr>
            <a:r>
              <a:rPr lang="en-US" sz="1600" b="0"/>
              <a:t>5</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a:xfrm>
            <a:off x="342900" y="152400"/>
            <a:ext cx="7239000" cy="1066800"/>
          </a:xfrm>
        </p:spPr>
        <p:txBody>
          <a:bodyPr/>
          <a:lstStyle/>
          <a:p>
            <a:r>
              <a:rPr lang="en-US" b="1" dirty="0"/>
              <a:t>Creating an Array (Step 1 of 2)</a:t>
            </a:r>
          </a:p>
        </p:txBody>
      </p:sp>
      <p:sp>
        <p:nvSpPr>
          <p:cNvPr id="419843" name="Rectangle 3"/>
          <p:cNvSpPr>
            <a:spLocks noGrp="1" noChangeArrowheads="1"/>
          </p:cNvSpPr>
          <p:nvPr>
            <p:ph type="body" sz="half" idx="1"/>
          </p:nvPr>
        </p:nvSpPr>
        <p:spPr>
          <a:xfrm>
            <a:off x="381000" y="1104900"/>
            <a:ext cx="8343900" cy="1422400"/>
          </a:xfrm>
        </p:spPr>
        <p:txBody>
          <a:bodyPr/>
          <a:lstStyle/>
          <a:p>
            <a:pPr marL="0" indent="0">
              <a:buFontTx/>
              <a:buNone/>
            </a:pPr>
            <a:r>
              <a:rPr lang="en-US" sz="2400" dirty="0"/>
              <a:t>From the </a:t>
            </a:r>
            <a:r>
              <a:rPr lang="en-US" sz="2400" b="1" dirty="0" err="1"/>
              <a:t>Controls»Modern»Array</a:t>
            </a:r>
            <a:r>
              <a:rPr lang="en-US" sz="2400" b="1" dirty="0"/>
              <a:t>, Matrix, and Cluster</a:t>
            </a:r>
            <a:r>
              <a:rPr lang="en-US" sz="2400" dirty="0"/>
              <a:t> </a:t>
            </a:r>
            <a:r>
              <a:rPr lang="en-US" sz="2400" dirty="0" err="1"/>
              <a:t>subpalette</a:t>
            </a:r>
            <a:r>
              <a:rPr lang="en-US" sz="2400" dirty="0"/>
              <a:t>, select the </a:t>
            </a:r>
            <a:r>
              <a:rPr lang="en-US" sz="2400" b="1" dirty="0"/>
              <a:t>Array </a:t>
            </a:r>
            <a:r>
              <a:rPr lang="en-US" sz="2400" dirty="0"/>
              <a:t>icon.</a:t>
            </a:r>
          </a:p>
        </p:txBody>
      </p:sp>
      <p:sp>
        <p:nvSpPr>
          <p:cNvPr id="419845" name="Rectangle 5"/>
          <p:cNvSpPr>
            <a:spLocks noChangeArrowheads="1"/>
          </p:cNvSpPr>
          <p:nvPr/>
        </p:nvSpPr>
        <p:spPr bwMode="auto">
          <a:xfrm>
            <a:off x="5570538" y="3544888"/>
            <a:ext cx="2928937" cy="304800"/>
          </a:xfrm>
          <a:prstGeom prst="rect">
            <a:avLst/>
          </a:prstGeom>
          <a:noFill/>
          <a:ln w="9525">
            <a:noFill/>
            <a:miter lim="800000"/>
            <a:headEnd/>
            <a:tailEnd/>
          </a:ln>
          <a:effectLst/>
        </p:spPr>
        <p:txBody>
          <a:bodyPr/>
          <a:lstStyle/>
          <a:p>
            <a:pPr marL="174625" indent="-174625" algn="l" eaLnBrk="1" hangingPunct="1">
              <a:lnSpc>
                <a:spcPct val="90000"/>
              </a:lnSpc>
              <a:spcBef>
                <a:spcPct val="20000"/>
              </a:spcBef>
            </a:pPr>
            <a:r>
              <a:rPr lang="en-US" sz="1800" b="0" dirty="0">
                <a:latin typeface="Arial" charset="0"/>
              </a:rPr>
              <a:t>Drop it on the </a:t>
            </a:r>
            <a:r>
              <a:rPr lang="en-US" sz="1800" b="0" dirty="0" smtClean="0">
                <a:latin typeface="Arial" charset="0"/>
              </a:rPr>
              <a:t>front panel</a:t>
            </a:r>
            <a:r>
              <a:rPr lang="en-US" sz="1800" b="0" dirty="0">
                <a:latin typeface="Arial" charset="0"/>
              </a:rPr>
              <a:t>.</a:t>
            </a:r>
          </a:p>
        </p:txBody>
      </p:sp>
      <p:pic>
        <p:nvPicPr>
          <p:cNvPr id="419853" name="Picture 13" descr="array FP palette LV 8"/>
          <p:cNvPicPr>
            <a:picLocks noChangeAspect="1" noChangeArrowheads="1"/>
          </p:cNvPicPr>
          <p:nvPr/>
        </p:nvPicPr>
        <p:blipFill>
          <a:blip r:embed="rId3"/>
          <a:stretch>
            <a:fillRect/>
          </a:stretch>
        </p:blipFill>
        <p:spPr bwMode="auto">
          <a:xfrm>
            <a:off x="1264475" y="2084388"/>
            <a:ext cx="2719325" cy="3609975"/>
          </a:xfrm>
          <a:prstGeom prst="rect">
            <a:avLst/>
          </a:prstGeom>
          <a:noFill/>
        </p:spPr>
      </p:pic>
      <p:pic>
        <p:nvPicPr>
          <p:cNvPr id="419854" name="Picture 14"/>
          <p:cNvPicPr>
            <a:picLocks noChangeAspect="1" noChangeArrowheads="1"/>
          </p:cNvPicPr>
          <p:nvPr/>
        </p:nvPicPr>
        <p:blipFill>
          <a:blip r:embed="rId4"/>
          <a:srcRect/>
          <a:stretch>
            <a:fillRect/>
          </a:stretch>
        </p:blipFill>
        <p:spPr bwMode="auto">
          <a:xfrm>
            <a:off x="5992813" y="4059238"/>
            <a:ext cx="2211387" cy="1635125"/>
          </a:xfrm>
          <a:prstGeom prst="rect">
            <a:avLst/>
          </a:prstGeom>
          <a:noFill/>
        </p:spPr>
      </p:pic>
      <p:sp>
        <p:nvSpPr>
          <p:cNvPr id="419847" name="Line 7"/>
          <p:cNvSpPr>
            <a:spLocks noChangeShapeType="1"/>
          </p:cNvSpPr>
          <p:nvPr/>
        </p:nvSpPr>
        <p:spPr bwMode="auto">
          <a:xfrm>
            <a:off x="1752600" y="1905000"/>
            <a:ext cx="266698" cy="1181101"/>
          </a:xfrm>
          <a:prstGeom prst="line">
            <a:avLst/>
          </a:prstGeom>
          <a:noFill/>
          <a:ln w="38100">
            <a:solidFill>
              <a:schemeClr val="tx1"/>
            </a:solidFill>
            <a:round/>
            <a:headEnd type="none" w="sm" len="sm"/>
            <a:tailEnd type="triangle" w="lg" len="med"/>
          </a:ln>
          <a:effectLst/>
        </p:spPr>
        <p:txBody>
          <a:bodyPr/>
          <a:lstStyle/>
          <a:p>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1890" name="Rectangle 2"/>
          <p:cNvSpPr>
            <a:spLocks noGrp="1" noChangeArrowheads="1"/>
          </p:cNvSpPr>
          <p:nvPr>
            <p:ph type="title"/>
          </p:nvPr>
        </p:nvSpPr>
        <p:spPr>
          <a:xfrm>
            <a:off x="381000" y="152400"/>
            <a:ext cx="7010400" cy="1066800"/>
          </a:xfrm>
        </p:spPr>
        <p:txBody>
          <a:bodyPr/>
          <a:lstStyle/>
          <a:p>
            <a:r>
              <a:rPr lang="en-US" b="1" dirty="0"/>
              <a:t>Create an Array (Step 2 of 2)</a:t>
            </a:r>
          </a:p>
        </p:txBody>
      </p:sp>
      <p:sp>
        <p:nvSpPr>
          <p:cNvPr id="421891" name="Rectangle 3"/>
          <p:cNvSpPr>
            <a:spLocks noGrp="1" noChangeArrowheads="1"/>
          </p:cNvSpPr>
          <p:nvPr>
            <p:ph type="body" sz="half" idx="1"/>
          </p:nvPr>
        </p:nvSpPr>
        <p:spPr>
          <a:xfrm>
            <a:off x="381000" y="1009650"/>
            <a:ext cx="8763000" cy="4476750"/>
          </a:xfrm>
        </p:spPr>
        <p:txBody>
          <a:bodyPr/>
          <a:lstStyle/>
          <a:p>
            <a:pPr indent="-347472">
              <a:buFontTx/>
              <a:buAutoNum type="arabicPeriod"/>
            </a:pPr>
            <a:r>
              <a:rPr lang="en-US" sz="2800" dirty="0"/>
              <a:t>Place an </a:t>
            </a:r>
            <a:r>
              <a:rPr lang="en-US" sz="2800" dirty="0" smtClean="0"/>
              <a:t>array shell</a:t>
            </a:r>
            <a:r>
              <a:rPr lang="en-US" sz="2800" dirty="0"/>
              <a:t>.</a:t>
            </a:r>
          </a:p>
          <a:p>
            <a:pPr indent="-347472">
              <a:buFontTx/>
              <a:buAutoNum type="arabicPeriod"/>
            </a:pPr>
            <a:r>
              <a:rPr lang="en-US" sz="2800" dirty="0"/>
              <a:t>Insert </a:t>
            </a:r>
            <a:r>
              <a:rPr lang="en-US" sz="2800" dirty="0" smtClean="0"/>
              <a:t>data type </a:t>
            </a:r>
            <a:r>
              <a:rPr lang="en-US" sz="2800" dirty="0"/>
              <a:t>into the shell (i.e</a:t>
            </a:r>
            <a:r>
              <a:rPr lang="en-US" sz="2800" dirty="0" smtClean="0"/>
              <a:t>., numeric control</a:t>
            </a:r>
            <a:r>
              <a:rPr lang="en-US" sz="2800" dirty="0"/>
              <a:t>).</a:t>
            </a:r>
          </a:p>
        </p:txBody>
      </p:sp>
      <p:graphicFrame>
        <p:nvGraphicFramePr>
          <p:cNvPr id="421899" name="Object 11"/>
          <p:cNvGraphicFramePr>
            <a:graphicFrameLocks noChangeAspect="1"/>
          </p:cNvGraphicFramePr>
          <p:nvPr>
            <p:ph sz="quarter" idx="2"/>
          </p:nvPr>
        </p:nvGraphicFramePr>
        <p:xfrm>
          <a:off x="5676900" y="2190750"/>
          <a:ext cx="1304925" cy="666750"/>
        </p:xfrm>
        <a:graphic>
          <a:graphicData uri="http://schemas.openxmlformats.org/presentationml/2006/ole">
            <p:oleObj spid="_x0000_s421899" name="Bitmap Image" r:id="rId4" imgW="1305107" imgH="666667" progId="PBrush">
              <p:embed/>
            </p:oleObj>
          </a:graphicData>
        </a:graphic>
      </p:graphicFrame>
      <p:sp>
        <p:nvSpPr>
          <p:cNvPr id="421908" name="AutoShape 20"/>
          <p:cNvSpPr>
            <a:spLocks noChangeArrowheads="1"/>
          </p:cNvSpPr>
          <p:nvPr/>
        </p:nvSpPr>
        <p:spPr bwMode="auto">
          <a:xfrm>
            <a:off x="723900" y="2590800"/>
            <a:ext cx="576262" cy="2535238"/>
          </a:xfrm>
          <a:prstGeom prst="curvedRightArrow">
            <a:avLst>
              <a:gd name="adj1" fmla="val 77887"/>
              <a:gd name="adj2" fmla="val 175978"/>
              <a:gd name="adj3" fmla="val 30301"/>
            </a:avLst>
          </a:prstGeom>
          <a:solidFill>
            <a:srgbClr val="FF3300"/>
          </a:solidFill>
          <a:ln w="12700">
            <a:noFill/>
            <a:miter lim="800000"/>
            <a:headEnd/>
            <a:tailEnd/>
          </a:ln>
          <a:effectLst/>
        </p:spPr>
        <p:txBody>
          <a:bodyPr wrap="none" anchor="ctr"/>
          <a:lstStyle/>
          <a:p>
            <a:endParaRPr lang="en-US"/>
          </a:p>
        </p:txBody>
      </p:sp>
      <p:pic>
        <p:nvPicPr>
          <p:cNvPr id="421910" name="Picture 22"/>
          <p:cNvPicPr>
            <a:picLocks noChangeAspect="1" noChangeArrowheads="1"/>
          </p:cNvPicPr>
          <p:nvPr/>
        </p:nvPicPr>
        <p:blipFill>
          <a:blip r:embed="rId5"/>
          <a:srcRect/>
          <a:stretch>
            <a:fillRect/>
          </a:stretch>
        </p:blipFill>
        <p:spPr bwMode="auto">
          <a:xfrm>
            <a:off x="2151063" y="5349875"/>
            <a:ext cx="5524500" cy="533400"/>
          </a:xfrm>
          <a:prstGeom prst="rect">
            <a:avLst/>
          </a:prstGeom>
          <a:noFill/>
          <a:ln w="12700" algn="ctr">
            <a:noFill/>
            <a:miter lim="800000"/>
            <a:headEnd/>
            <a:tailEnd/>
          </a:ln>
          <a:effectLst/>
        </p:spPr>
      </p:pic>
      <p:sp>
        <p:nvSpPr>
          <p:cNvPr id="421911" name="AutoShape 23"/>
          <p:cNvSpPr>
            <a:spLocks noChangeArrowheads="1"/>
          </p:cNvSpPr>
          <p:nvPr/>
        </p:nvSpPr>
        <p:spPr bwMode="auto">
          <a:xfrm rot="8154007">
            <a:off x="6453188" y="4887913"/>
            <a:ext cx="690562" cy="344487"/>
          </a:xfrm>
          <a:prstGeom prst="rightArrow">
            <a:avLst>
              <a:gd name="adj1" fmla="val 50000"/>
              <a:gd name="adj2" fmla="val 50115"/>
            </a:avLst>
          </a:prstGeom>
          <a:solidFill>
            <a:srgbClr val="FF3300"/>
          </a:solidFill>
          <a:ln w="12700" algn="ctr">
            <a:noFill/>
            <a:miter lim="800000"/>
            <a:headEnd/>
            <a:tailEnd/>
          </a:ln>
          <a:effectLst/>
        </p:spPr>
        <p:txBody>
          <a:bodyPr wrap="none" anchor="ctr"/>
          <a:lstStyle/>
          <a:p>
            <a:endParaRPr lang="en-US"/>
          </a:p>
        </p:txBody>
      </p:sp>
      <p:pic>
        <p:nvPicPr>
          <p:cNvPr id="421913" name="Picture 25" descr="numeric array LV 8"/>
          <p:cNvPicPr>
            <a:picLocks noChangeAspect="1" noChangeArrowheads="1"/>
          </p:cNvPicPr>
          <p:nvPr/>
        </p:nvPicPr>
        <p:blipFill>
          <a:blip r:embed="rId6"/>
          <a:stretch>
            <a:fillRect/>
          </a:stretch>
        </p:blipFill>
        <p:spPr bwMode="auto">
          <a:xfrm>
            <a:off x="1409700" y="2095500"/>
            <a:ext cx="2948753" cy="3090862"/>
          </a:xfrm>
          <a:prstGeom prst="rect">
            <a:avLst/>
          </a:prstGeom>
          <a:noFill/>
        </p:spPr>
      </p:pic>
      <p:sp>
        <p:nvSpPr>
          <p:cNvPr id="421909" name="AutoShape 21"/>
          <p:cNvSpPr>
            <a:spLocks noChangeArrowheads="1"/>
          </p:cNvSpPr>
          <p:nvPr/>
        </p:nvSpPr>
        <p:spPr bwMode="auto">
          <a:xfrm>
            <a:off x="5032375" y="4503738"/>
            <a:ext cx="1497013" cy="344487"/>
          </a:xfrm>
          <a:prstGeom prst="rightArrow">
            <a:avLst>
              <a:gd name="adj1" fmla="val 50000"/>
              <a:gd name="adj2" fmla="val 108641"/>
            </a:avLst>
          </a:prstGeom>
          <a:solidFill>
            <a:srgbClr val="FF3300"/>
          </a:solidFill>
          <a:ln w="12700" algn="ctr">
            <a:noFill/>
            <a:miter lim="800000"/>
            <a:headEnd/>
            <a:tailEnd/>
          </a:ln>
          <a:effectLst/>
        </p:spPr>
        <p:txBody>
          <a:bodyPr wrap="none" anchor="ctr"/>
          <a:lstStyle/>
          <a:p>
            <a:endParaRPr lang="en-US"/>
          </a:p>
        </p:txBody>
      </p:sp>
      <p:sp>
        <p:nvSpPr>
          <p:cNvPr id="421914" name="AutoShape 26"/>
          <p:cNvSpPr>
            <a:spLocks noChangeArrowheads="1"/>
          </p:cNvSpPr>
          <p:nvPr/>
        </p:nvSpPr>
        <p:spPr bwMode="auto">
          <a:xfrm rot="16200000">
            <a:off x="2923382" y="3820318"/>
            <a:ext cx="498475" cy="2459038"/>
          </a:xfrm>
          <a:prstGeom prst="curvedRightArrow">
            <a:avLst>
              <a:gd name="adj1" fmla="val 83977"/>
              <a:gd name="adj2" fmla="val 194059"/>
              <a:gd name="adj3" fmla="val 29167"/>
            </a:avLst>
          </a:prstGeom>
          <a:solidFill>
            <a:srgbClr val="FF3300"/>
          </a:solidFill>
          <a:ln w="12700">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a:xfrm>
            <a:off x="419100" y="190500"/>
            <a:ext cx="7353300" cy="876300"/>
          </a:xfrm>
        </p:spPr>
        <p:txBody>
          <a:bodyPr/>
          <a:lstStyle/>
          <a:p>
            <a:r>
              <a:rPr lang="en-US" b="1" dirty="0"/>
              <a:t>How Do I Time a Loop?</a:t>
            </a:r>
            <a:endParaRPr lang="en-US" b="1" u="sng" dirty="0"/>
          </a:p>
        </p:txBody>
      </p:sp>
      <p:sp>
        <p:nvSpPr>
          <p:cNvPr id="655363" name="Rectangle 3"/>
          <p:cNvSpPr>
            <a:spLocks noGrp="1" noChangeArrowheads="1"/>
          </p:cNvSpPr>
          <p:nvPr>
            <p:ph type="body" sz="half" idx="1"/>
          </p:nvPr>
        </p:nvSpPr>
        <p:spPr>
          <a:xfrm>
            <a:off x="381000" y="1009650"/>
            <a:ext cx="8415338" cy="2265363"/>
          </a:xfrm>
        </p:spPr>
        <p:txBody>
          <a:bodyPr/>
          <a:lstStyle/>
          <a:p>
            <a:pPr indent="-347472">
              <a:lnSpc>
                <a:spcPct val="90000"/>
              </a:lnSpc>
              <a:spcBef>
                <a:spcPts val="500"/>
              </a:spcBef>
              <a:buFont typeface="+mj-lt"/>
              <a:buAutoNum type="arabicPeriod"/>
            </a:pPr>
            <a:r>
              <a:rPr lang="en-US" sz="2800" dirty="0" smtClean="0"/>
              <a:t>Loop </a:t>
            </a:r>
            <a:r>
              <a:rPr lang="en-US" sz="2800" dirty="0"/>
              <a:t>Time Delay</a:t>
            </a:r>
          </a:p>
          <a:p>
            <a:pPr marL="576072" lvl="1" indent="-228600">
              <a:spcBef>
                <a:spcPts val="400"/>
              </a:spcBef>
              <a:buFontTx/>
              <a:buChar char="•"/>
            </a:pPr>
            <a:r>
              <a:rPr lang="en-US" sz="2400" dirty="0"/>
              <a:t>Configure the Time Delay Express VI for seconds to wait each iteration of the loop (works on </a:t>
            </a:r>
            <a:r>
              <a:rPr lang="en-US" sz="2400" dirty="0" smtClean="0"/>
              <a:t>For </a:t>
            </a:r>
            <a:r>
              <a:rPr lang="en-US" sz="2400" dirty="0"/>
              <a:t>and </a:t>
            </a:r>
            <a:r>
              <a:rPr lang="en-US" sz="2400" dirty="0" smtClean="0"/>
              <a:t>While </a:t>
            </a:r>
            <a:r>
              <a:rPr lang="en-US" sz="2400" dirty="0"/>
              <a:t>L</a:t>
            </a:r>
            <a:r>
              <a:rPr lang="en-US" sz="2400" dirty="0" smtClean="0"/>
              <a:t>oops</a:t>
            </a:r>
            <a:r>
              <a:rPr lang="en-US" sz="2400" dirty="0"/>
              <a:t>).</a:t>
            </a:r>
          </a:p>
          <a:p>
            <a:pPr indent="-347472">
              <a:spcBef>
                <a:spcPts val="500"/>
              </a:spcBef>
              <a:buFont typeface="+mj-lt"/>
              <a:buAutoNum type="arabicPeriod"/>
            </a:pPr>
            <a:r>
              <a:rPr lang="en-US" sz="2800" dirty="0" smtClean="0"/>
              <a:t>Timed </a:t>
            </a:r>
            <a:r>
              <a:rPr lang="en-US" sz="2800" dirty="0"/>
              <a:t>Loops</a:t>
            </a:r>
          </a:p>
          <a:p>
            <a:pPr marL="576072" indent="-228600">
              <a:spcBef>
                <a:spcPts val="400"/>
              </a:spcBef>
            </a:pPr>
            <a:r>
              <a:rPr lang="en-US" sz="2400" dirty="0"/>
              <a:t>Configure special timed </a:t>
            </a:r>
            <a:r>
              <a:rPr lang="en-US" sz="2400" dirty="0" smtClean="0"/>
              <a:t>While </a:t>
            </a:r>
            <a:r>
              <a:rPr lang="en-US" sz="2400" dirty="0"/>
              <a:t>L</a:t>
            </a:r>
            <a:r>
              <a:rPr lang="en-US" sz="2400" dirty="0" smtClean="0"/>
              <a:t>oop </a:t>
            </a:r>
            <a:r>
              <a:rPr lang="en-US" sz="2400" dirty="0"/>
              <a:t>for desired </a:t>
            </a:r>
            <a:r>
              <a:rPr lang="en-US" sz="2400" i="1" dirty="0" err="1"/>
              <a:t>dt</a:t>
            </a:r>
            <a:r>
              <a:rPr lang="en-US" sz="2400" i="1" dirty="0"/>
              <a:t>.</a:t>
            </a:r>
          </a:p>
          <a:p>
            <a:pPr marL="228600" indent="-228600">
              <a:lnSpc>
                <a:spcPct val="90000"/>
              </a:lnSpc>
              <a:buFontTx/>
              <a:buNone/>
            </a:pPr>
            <a:endParaRPr lang="en-US" sz="2400" dirty="0">
              <a:latin typeface="Arial" charset="0"/>
            </a:endParaRPr>
          </a:p>
        </p:txBody>
      </p:sp>
      <p:pic>
        <p:nvPicPr>
          <p:cNvPr id="655364" name="Picture 4"/>
          <p:cNvPicPr>
            <a:picLocks noChangeAspect="1" noChangeArrowheads="1"/>
          </p:cNvPicPr>
          <p:nvPr/>
        </p:nvPicPr>
        <p:blipFill>
          <a:blip r:embed="rId3"/>
          <a:srcRect/>
          <a:stretch>
            <a:fillRect/>
          </a:stretch>
        </p:blipFill>
        <p:spPr bwMode="auto">
          <a:xfrm>
            <a:off x="665163" y="3236913"/>
            <a:ext cx="2409825" cy="2419350"/>
          </a:xfrm>
          <a:prstGeom prst="rect">
            <a:avLst/>
          </a:prstGeom>
          <a:noFill/>
          <a:ln w="12700" algn="ctr">
            <a:noFill/>
            <a:miter lim="800000"/>
            <a:headEnd/>
            <a:tailEnd/>
          </a:ln>
          <a:effectLst/>
        </p:spPr>
      </p:pic>
      <p:pic>
        <p:nvPicPr>
          <p:cNvPr id="655365" name="Picture 5"/>
          <p:cNvPicPr>
            <a:picLocks noChangeAspect="1" noChangeArrowheads="1"/>
          </p:cNvPicPr>
          <p:nvPr/>
        </p:nvPicPr>
        <p:blipFill>
          <a:blip r:embed="rId4"/>
          <a:srcRect/>
          <a:stretch>
            <a:fillRect/>
          </a:stretch>
        </p:blipFill>
        <p:spPr bwMode="auto">
          <a:xfrm>
            <a:off x="4033838" y="3313113"/>
            <a:ext cx="4456112" cy="2324100"/>
          </a:xfrm>
          <a:prstGeom prst="rect">
            <a:avLst/>
          </a:prstGeom>
          <a:noFill/>
          <a:ln w="12700" algn="ctr">
            <a:noFill/>
            <a:miter lim="800000"/>
            <a:headEnd/>
            <a:tailEnd/>
          </a:ln>
          <a:effectLst/>
        </p:spPr>
      </p:pic>
      <p:sp>
        <p:nvSpPr>
          <p:cNvPr id="655366" name="Rectangle 6"/>
          <p:cNvSpPr>
            <a:spLocks noChangeArrowheads="1"/>
          </p:cNvSpPr>
          <p:nvPr/>
        </p:nvSpPr>
        <p:spPr bwMode="auto">
          <a:xfrm>
            <a:off x="5530850" y="5538788"/>
            <a:ext cx="1525588" cy="396875"/>
          </a:xfrm>
          <a:prstGeom prst="rect">
            <a:avLst/>
          </a:prstGeom>
          <a:noFill/>
          <a:ln w="12700" algn="ctr">
            <a:noFill/>
            <a:miter lim="800000"/>
            <a:headEnd/>
            <a:tailEnd/>
          </a:ln>
          <a:effectLst/>
        </p:spPr>
        <p:txBody>
          <a:bodyPr wrap="none">
            <a:spAutoFit/>
          </a:bodyPr>
          <a:lstStyle/>
          <a:p>
            <a:r>
              <a:rPr lang="en-US" sz="2000" b="0">
                <a:latin typeface="Arial" charset="0"/>
              </a:rPr>
              <a:t>Timed Loop</a:t>
            </a:r>
          </a:p>
        </p:txBody>
      </p:sp>
      <p:sp>
        <p:nvSpPr>
          <p:cNvPr id="655367" name="Rectangle 7"/>
          <p:cNvSpPr>
            <a:spLocks noChangeArrowheads="1"/>
          </p:cNvSpPr>
          <p:nvPr/>
        </p:nvSpPr>
        <p:spPr bwMode="auto">
          <a:xfrm>
            <a:off x="1220788" y="5538788"/>
            <a:ext cx="1470025" cy="396875"/>
          </a:xfrm>
          <a:prstGeom prst="rect">
            <a:avLst/>
          </a:prstGeom>
          <a:noFill/>
          <a:ln w="12700" algn="ctr">
            <a:noFill/>
            <a:miter lim="800000"/>
            <a:headEnd/>
            <a:tailEnd/>
          </a:ln>
          <a:effectLst/>
        </p:spPr>
        <p:txBody>
          <a:bodyPr wrap="none">
            <a:spAutoFit/>
          </a:bodyPr>
          <a:lstStyle/>
          <a:p>
            <a:r>
              <a:rPr lang="en-US" sz="2000" b="0">
                <a:latin typeface="Arial" charset="0"/>
              </a:rPr>
              <a:t>Time Delay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ChangeArrowheads="1"/>
          </p:cNvSpPr>
          <p:nvPr/>
        </p:nvSpPr>
        <p:spPr bwMode="auto">
          <a:xfrm>
            <a:off x="533400" y="333375"/>
            <a:ext cx="7954963" cy="492443"/>
          </a:xfrm>
          <a:prstGeom prst="rect">
            <a:avLst/>
          </a:prstGeom>
          <a:noFill/>
          <a:ln w="9525">
            <a:noFill/>
            <a:miter lim="800000"/>
            <a:headEnd/>
            <a:tailEnd/>
          </a:ln>
          <a:effectLst/>
        </p:spPr>
        <p:txBody>
          <a:bodyPr lIns="0" tIns="0" rIns="0" bIns="0" anchor="ctr">
            <a:spAutoFit/>
          </a:bodyPr>
          <a:lstStyle/>
          <a:p>
            <a:pPr algn="l" eaLnBrk="1" hangingPunct="1"/>
            <a:r>
              <a:rPr lang="en-US" sz="3200" dirty="0">
                <a:solidFill>
                  <a:srgbClr val="006699"/>
                </a:solidFill>
              </a:rPr>
              <a:t>The NI Approach – Integrated Hardware Platforms</a:t>
            </a:r>
          </a:p>
        </p:txBody>
      </p:sp>
      <p:grpSp>
        <p:nvGrpSpPr>
          <p:cNvPr id="861187" name="Group 3"/>
          <p:cNvGrpSpPr>
            <a:grpSpLocks/>
          </p:cNvGrpSpPr>
          <p:nvPr/>
        </p:nvGrpSpPr>
        <p:grpSpPr bwMode="auto">
          <a:xfrm>
            <a:off x="455613" y="852488"/>
            <a:ext cx="8318500" cy="5132387"/>
            <a:chOff x="287" y="495"/>
            <a:chExt cx="5240" cy="3233"/>
          </a:xfrm>
        </p:grpSpPr>
        <p:pic>
          <p:nvPicPr>
            <p:cNvPr id="861188" name="Picture 4"/>
            <p:cNvPicPr>
              <a:picLocks noChangeAspect="1" noChangeArrowheads="1"/>
            </p:cNvPicPr>
            <p:nvPr/>
          </p:nvPicPr>
          <p:blipFill>
            <a:blip r:embed="rId3"/>
            <a:srcRect/>
            <a:stretch>
              <a:fillRect/>
            </a:stretch>
          </p:blipFill>
          <p:spPr bwMode="auto">
            <a:xfrm>
              <a:off x="287" y="495"/>
              <a:ext cx="5240" cy="3233"/>
            </a:xfrm>
            <a:prstGeom prst="rect">
              <a:avLst/>
            </a:prstGeom>
            <a:noFill/>
          </p:spPr>
        </p:pic>
        <p:sp>
          <p:nvSpPr>
            <p:cNvPr id="861189" name="Text Box 5"/>
            <p:cNvSpPr txBox="1">
              <a:spLocks noChangeArrowheads="1"/>
            </p:cNvSpPr>
            <p:nvPr/>
          </p:nvSpPr>
          <p:spPr bwMode="auto">
            <a:xfrm>
              <a:off x="308" y="2265"/>
              <a:ext cx="407" cy="196"/>
            </a:xfrm>
            <a:prstGeom prst="rect">
              <a:avLst/>
            </a:prstGeom>
            <a:noFill/>
            <a:ln w="9525">
              <a:noFill/>
              <a:miter lim="800000"/>
              <a:headEnd type="none" w="sm" len="sm"/>
              <a:tailEnd type="none" w="sm" len="sm"/>
            </a:ln>
            <a:effectLst/>
          </p:spPr>
          <p:txBody>
            <a:bodyPr wrap="none" anchor="ctr">
              <a:spAutoFit/>
              <a:flatTx/>
            </a:bodyPr>
            <a:lstStyle/>
            <a:p>
              <a:pPr algn="l">
                <a:lnSpc>
                  <a:spcPct val="90000"/>
                </a:lnSpc>
              </a:pPr>
              <a:r>
                <a:rPr lang="en-US" sz="800"/>
                <a:t>High-Speed</a:t>
              </a:r>
            </a:p>
            <a:p>
              <a:pPr algn="l">
                <a:lnSpc>
                  <a:spcPct val="90000"/>
                </a:lnSpc>
              </a:pPr>
              <a:r>
                <a:rPr lang="en-US" sz="800"/>
                <a:t>Digitizers</a:t>
              </a:r>
            </a:p>
          </p:txBody>
        </p:sp>
        <p:sp>
          <p:nvSpPr>
            <p:cNvPr id="861190" name="Text Box 6"/>
            <p:cNvSpPr txBox="1">
              <a:spLocks noChangeArrowheads="1"/>
            </p:cNvSpPr>
            <p:nvPr/>
          </p:nvSpPr>
          <p:spPr bwMode="auto">
            <a:xfrm>
              <a:off x="644" y="2271"/>
              <a:ext cx="630"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High-Resolution</a:t>
              </a:r>
            </a:p>
            <a:p>
              <a:pPr algn="l">
                <a:lnSpc>
                  <a:spcPct val="80000"/>
                </a:lnSpc>
              </a:pPr>
              <a:r>
                <a:rPr lang="en-US" sz="800"/>
                <a:t>Digitizers and DMMs</a:t>
              </a:r>
            </a:p>
          </p:txBody>
        </p:sp>
        <p:sp>
          <p:nvSpPr>
            <p:cNvPr id="861191" name="Text Box 7"/>
            <p:cNvSpPr txBox="1">
              <a:spLocks noChangeArrowheads="1"/>
            </p:cNvSpPr>
            <p:nvPr/>
          </p:nvSpPr>
          <p:spPr bwMode="auto">
            <a:xfrm>
              <a:off x="1215" y="2274"/>
              <a:ext cx="530"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Multifunction </a:t>
              </a:r>
            </a:p>
            <a:p>
              <a:pPr algn="l">
                <a:lnSpc>
                  <a:spcPct val="80000"/>
                </a:lnSpc>
              </a:pPr>
              <a:r>
                <a:rPr lang="en-US" sz="800"/>
                <a:t>Data Acquisition</a:t>
              </a:r>
            </a:p>
          </p:txBody>
        </p:sp>
        <p:sp>
          <p:nvSpPr>
            <p:cNvPr id="861192" name="Text Box 8"/>
            <p:cNvSpPr txBox="1">
              <a:spLocks noChangeArrowheads="1"/>
            </p:cNvSpPr>
            <p:nvPr/>
          </p:nvSpPr>
          <p:spPr bwMode="auto">
            <a:xfrm>
              <a:off x="1680" y="2274"/>
              <a:ext cx="575"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Dynamic</a:t>
              </a:r>
            </a:p>
            <a:p>
              <a:pPr algn="l">
                <a:lnSpc>
                  <a:spcPct val="80000"/>
                </a:lnSpc>
              </a:pPr>
              <a:r>
                <a:rPr lang="en-US" sz="800"/>
                <a:t>Signal Acquisition</a:t>
              </a:r>
            </a:p>
          </p:txBody>
        </p:sp>
        <p:sp>
          <p:nvSpPr>
            <p:cNvPr id="861193" name="Text Box 9"/>
            <p:cNvSpPr txBox="1">
              <a:spLocks noChangeArrowheads="1"/>
            </p:cNvSpPr>
            <p:nvPr/>
          </p:nvSpPr>
          <p:spPr bwMode="auto">
            <a:xfrm>
              <a:off x="2733" y="2280"/>
              <a:ext cx="363" cy="120"/>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Digital I/O</a:t>
              </a:r>
            </a:p>
          </p:txBody>
        </p:sp>
        <p:sp>
          <p:nvSpPr>
            <p:cNvPr id="861194" name="Text Box 10"/>
            <p:cNvSpPr txBox="1">
              <a:spLocks noChangeArrowheads="1"/>
            </p:cNvSpPr>
            <p:nvPr/>
          </p:nvSpPr>
          <p:spPr bwMode="auto">
            <a:xfrm>
              <a:off x="2201" y="2274"/>
              <a:ext cx="386"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Instrument</a:t>
              </a:r>
            </a:p>
            <a:p>
              <a:pPr algn="l">
                <a:lnSpc>
                  <a:spcPct val="80000"/>
                </a:lnSpc>
              </a:pPr>
              <a:r>
                <a:rPr lang="en-US" sz="800"/>
                <a:t>Control</a:t>
              </a:r>
            </a:p>
          </p:txBody>
        </p:sp>
        <p:sp>
          <p:nvSpPr>
            <p:cNvPr id="861195" name="Text Box 11"/>
            <p:cNvSpPr txBox="1">
              <a:spLocks noChangeArrowheads="1"/>
            </p:cNvSpPr>
            <p:nvPr/>
          </p:nvSpPr>
          <p:spPr bwMode="auto">
            <a:xfrm>
              <a:off x="3125" y="2269"/>
              <a:ext cx="331"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Counter/</a:t>
              </a:r>
            </a:p>
            <a:p>
              <a:pPr algn="l">
                <a:lnSpc>
                  <a:spcPct val="80000"/>
                </a:lnSpc>
              </a:pPr>
              <a:r>
                <a:rPr lang="en-US" sz="800"/>
                <a:t>Timers</a:t>
              </a:r>
            </a:p>
          </p:txBody>
        </p:sp>
        <p:sp>
          <p:nvSpPr>
            <p:cNvPr id="861196" name="Text Box 12"/>
            <p:cNvSpPr txBox="1">
              <a:spLocks noChangeArrowheads="1"/>
            </p:cNvSpPr>
            <p:nvPr/>
          </p:nvSpPr>
          <p:spPr bwMode="auto">
            <a:xfrm>
              <a:off x="3486" y="2274"/>
              <a:ext cx="326"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Machine</a:t>
              </a:r>
            </a:p>
            <a:p>
              <a:pPr algn="l">
                <a:lnSpc>
                  <a:spcPct val="80000"/>
                </a:lnSpc>
              </a:pPr>
              <a:r>
                <a:rPr lang="en-US" sz="800"/>
                <a:t>Vision</a:t>
              </a:r>
            </a:p>
          </p:txBody>
        </p:sp>
        <p:sp>
          <p:nvSpPr>
            <p:cNvPr id="861197" name="Text Box 13"/>
            <p:cNvSpPr txBox="1">
              <a:spLocks noChangeArrowheads="1"/>
            </p:cNvSpPr>
            <p:nvPr/>
          </p:nvSpPr>
          <p:spPr bwMode="auto">
            <a:xfrm>
              <a:off x="3969" y="2274"/>
              <a:ext cx="303"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Motion </a:t>
              </a:r>
            </a:p>
            <a:p>
              <a:pPr algn="l">
                <a:lnSpc>
                  <a:spcPct val="80000"/>
                </a:lnSpc>
              </a:pPr>
              <a:r>
                <a:rPr lang="en-US" sz="800"/>
                <a:t>Control</a:t>
              </a:r>
            </a:p>
          </p:txBody>
        </p:sp>
        <p:sp>
          <p:nvSpPr>
            <p:cNvPr id="861198" name="Text Box 14"/>
            <p:cNvSpPr txBox="1">
              <a:spLocks noChangeArrowheads="1"/>
            </p:cNvSpPr>
            <p:nvPr/>
          </p:nvSpPr>
          <p:spPr bwMode="auto">
            <a:xfrm>
              <a:off x="4270" y="2269"/>
              <a:ext cx="586"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Distributed I/O and</a:t>
              </a:r>
            </a:p>
            <a:p>
              <a:pPr algn="l">
                <a:lnSpc>
                  <a:spcPct val="80000"/>
                </a:lnSpc>
              </a:pPr>
              <a:r>
                <a:rPr lang="en-US" sz="800"/>
                <a:t>Embedded Control</a:t>
              </a:r>
            </a:p>
          </p:txBody>
        </p:sp>
        <p:sp>
          <p:nvSpPr>
            <p:cNvPr id="861199" name="Text Box 15"/>
            <p:cNvSpPr txBox="1">
              <a:spLocks noChangeArrowheads="1"/>
            </p:cNvSpPr>
            <p:nvPr/>
          </p:nvSpPr>
          <p:spPr bwMode="auto">
            <a:xfrm>
              <a:off x="4176" y="1124"/>
              <a:ext cx="378" cy="120"/>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Laptop PC</a:t>
              </a:r>
            </a:p>
          </p:txBody>
        </p:sp>
        <p:sp>
          <p:nvSpPr>
            <p:cNvPr id="861200" name="Text Box 16"/>
            <p:cNvSpPr txBox="1">
              <a:spLocks noChangeArrowheads="1"/>
            </p:cNvSpPr>
            <p:nvPr/>
          </p:nvSpPr>
          <p:spPr bwMode="auto">
            <a:xfrm>
              <a:off x="4927" y="1125"/>
              <a:ext cx="227" cy="120"/>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PDA</a:t>
              </a:r>
            </a:p>
          </p:txBody>
        </p:sp>
        <p:sp>
          <p:nvSpPr>
            <p:cNvPr id="861201" name="Text Box 17"/>
            <p:cNvSpPr txBox="1">
              <a:spLocks noChangeArrowheads="1"/>
            </p:cNvSpPr>
            <p:nvPr/>
          </p:nvSpPr>
          <p:spPr bwMode="auto">
            <a:xfrm>
              <a:off x="3170" y="1126"/>
              <a:ext cx="410" cy="120"/>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Desktop PC</a:t>
              </a:r>
            </a:p>
          </p:txBody>
        </p:sp>
        <p:sp>
          <p:nvSpPr>
            <p:cNvPr id="861202" name="Text Box 18"/>
            <p:cNvSpPr txBox="1">
              <a:spLocks noChangeArrowheads="1"/>
            </p:cNvSpPr>
            <p:nvPr/>
          </p:nvSpPr>
          <p:spPr bwMode="auto">
            <a:xfrm>
              <a:off x="2004" y="1125"/>
              <a:ext cx="830" cy="120"/>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PXI Modular Instrumentation</a:t>
              </a:r>
            </a:p>
          </p:txBody>
        </p:sp>
        <p:sp>
          <p:nvSpPr>
            <p:cNvPr id="861203" name="Text Box 19"/>
            <p:cNvSpPr txBox="1">
              <a:spLocks noChangeArrowheads="1"/>
            </p:cNvSpPr>
            <p:nvPr/>
          </p:nvSpPr>
          <p:spPr bwMode="auto">
            <a:xfrm>
              <a:off x="720" y="2890"/>
              <a:ext cx="613" cy="182"/>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Signal Conditioning</a:t>
              </a:r>
            </a:p>
            <a:p>
              <a:pPr algn="l">
                <a:lnSpc>
                  <a:spcPct val="80000"/>
                </a:lnSpc>
              </a:pPr>
              <a:r>
                <a:rPr lang="en-US" sz="800"/>
                <a:t>and Switching</a:t>
              </a:r>
            </a:p>
          </p:txBody>
        </p:sp>
        <p:sp>
          <p:nvSpPr>
            <p:cNvPr id="861204" name="Text Box 20"/>
            <p:cNvSpPr txBox="1">
              <a:spLocks noChangeArrowheads="1"/>
            </p:cNvSpPr>
            <p:nvPr/>
          </p:nvSpPr>
          <p:spPr bwMode="auto">
            <a:xfrm>
              <a:off x="694" y="3408"/>
              <a:ext cx="506" cy="120"/>
            </a:xfrm>
            <a:prstGeom prst="rect">
              <a:avLst/>
            </a:prstGeom>
            <a:noFill/>
            <a:ln w="9525">
              <a:noFill/>
              <a:miter lim="800000"/>
              <a:headEnd type="none" w="sm" len="sm"/>
              <a:tailEnd type="none" w="sm" len="sm"/>
            </a:ln>
            <a:effectLst/>
          </p:spPr>
          <p:txBody>
            <a:bodyPr wrap="none" anchor="ctr">
              <a:spAutoFit/>
              <a:flatTx/>
            </a:bodyPr>
            <a:lstStyle/>
            <a:p>
              <a:pPr algn="l">
                <a:lnSpc>
                  <a:spcPct val="80000"/>
                </a:lnSpc>
              </a:pPr>
              <a:r>
                <a:rPr lang="en-US" sz="800"/>
                <a:t>Unit Under Test</a:t>
              </a: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457200" y="152400"/>
            <a:ext cx="7620000" cy="895350"/>
          </a:xfrm>
        </p:spPr>
        <p:txBody>
          <a:bodyPr/>
          <a:lstStyle/>
          <a:p>
            <a:r>
              <a:rPr lang="en-US" b="1" dirty="0"/>
              <a:t>Control </a:t>
            </a:r>
            <a:r>
              <a:rPr lang="en-US" b="1" dirty="0" smtClean="0"/>
              <a:t>and </a:t>
            </a:r>
            <a:r>
              <a:rPr lang="en-US" b="1" dirty="0"/>
              <a:t>Indicator Properties</a:t>
            </a:r>
          </a:p>
        </p:txBody>
      </p:sp>
      <p:sp>
        <p:nvSpPr>
          <p:cNvPr id="641027" name="Rectangle 3"/>
          <p:cNvSpPr>
            <a:spLocks noGrp="1" noChangeArrowheads="1"/>
          </p:cNvSpPr>
          <p:nvPr>
            <p:ph type="body" sz="half" idx="1"/>
          </p:nvPr>
        </p:nvSpPr>
        <p:spPr>
          <a:xfrm>
            <a:off x="381000" y="990600"/>
            <a:ext cx="8607425" cy="4629150"/>
          </a:xfrm>
        </p:spPr>
        <p:txBody>
          <a:bodyPr/>
          <a:lstStyle/>
          <a:p>
            <a:pPr marL="228600" indent="-228600"/>
            <a:r>
              <a:rPr lang="en-US" sz="2400" dirty="0"/>
              <a:t>Properties are characteristics or qualities about an object</a:t>
            </a:r>
          </a:p>
          <a:p>
            <a:pPr marL="228600" indent="-228600"/>
            <a:r>
              <a:rPr lang="en-US" sz="2400" dirty="0"/>
              <a:t>Properties can be found by </a:t>
            </a:r>
            <a:r>
              <a:rPr lang="en-US" sz="2400" dirty="0" smtClean="0"/>
              <a:t>right-clicking </a:t>
            </a:r>
            <a:r>
              <a:rPr lang="en-US" sz="2400" dirty="0"/>
              <a:t>on a </a:t>
            </a:r>
            <a:r>
              <a:rPr lang="en-US" sz="2400" dirty="0" smtClean="0"/>
              <a:t>control </a:t>
            </a:r>
            <a:r>
              <a:rPr lang="en-US" sz="2400" dirty="0"/>
              <a:t>or </a:t>
            </a:r>
            <a:r>
              <a:rPr lang="en-US" sz="2400" dirty="0" smtClean="0"/>
              <a:t>indicator</a:t>
            </a:r>
            <a:endParaRPr lang="en-US" sz="2400" dirty="0"/>
          </a:p>
          <a:p>
            <a:pPr marL="228600" lvl="1" indent="-228600">
              <a:buFontTx/>
              <a:buChar char="•"/>
            </a:pPr>
            <a:r>
              <a:rPr lang="en-US" sz="2400" dirty="0"/>
              <a:t>Properties </a:t>
            </a:r>
            <a:r>
              <a:rPr lang="en-US" sz="2400" dirty="0" smtClean="0"/>
              <a:t>include</a:t>
            </a:r>
            <a:r>
              <a:rPr lang="en-US" sz="2400" dirty="0"/>
              <a:t>:</a:t>
            </a:r>
          </a:p>
          <a:p>
            <a:pPr marL="457200" lvl="2" indent="-228600">
              <a:buFont typeface="Arial Narrow" pitchFamily="34" charset="0"/>
              <a:buChar char="–"/>
            </a:pPr>
            <a:r>
              <a:rPr lang="en-US" sz="2000" dirty="0"/>
              <a:t>Size</a:t>
            </a:r>
          </a:p>
          <a:p>
            <a:pPr marL="457200" lvl="2" indent="-228600">
              <a:buFont typeface="Arial Narrow" pitchFamily="34" charset="0"/>
              <a:buChar char="–"/>
            </a:pPr>
            <a:r>
              <a:rPr lang="en-US" sz="2000" dirty="0"/>
              <a:t>Color</a:t>
            </a:r>
          </a:p>
          <a:p>
            <a:pPr marL="457200" lvl="2" indent="-228600">
              <a:buFont typeface="Arial Narrow" pitchFamily="34" charset="0"/>
              <a:buChar char="–"/>
            </a:pPr>
            <a:r>
              <a:rPr lang="en-US" sz="2000" dirty="0"/>
              <a:t>Plot </a:t>
            </a:r>
            <a:r>
              <a:rPr lang="en-US" sz="2000" dirty="0" smtClean="0"/>
              <a:t>style</a:t>
            </a:r>
            <a:endParaRPr lang="en-US" sz="2000" dirty="0"/>
          </a:p>
          <a:p>
            <a:pPr marL="457200" lvl="2" indent="-228600">
              <a:buFont typeface="Arial Narrow" pitchFamily="34" charset="0"/>
              <a:buChar char="–"/>
            </a:pPr>
            <a:r>
              <a:rPr lang="en-US" sz="2000" dirty="0"/>
              <a:t>Plot color</a:t>
            </a:r>
          </a:p>
          <a:p>
            <a:pPr marL="228600" lvl="1" indent="-228600">
              <a:buFontTx/>
              <a:buChar char="•"/>
            </a:pPr>
            <a:r>
              <a:rPr lang="en-US" sz="2400" dirty="0"/>
              <a:t>Features include:</a:t>
            </a:r>
          </a:p>
          <a:p>
            <a:pPr marL="457200" lvl="2" indent="-228600">
              <a:buFont typeface="Arial Narrow" pitchFamily="34" charset="0"/>
              <a:buChar char="–"/>
            </a:pPr>
            <a:r>
              <a:rPr lang="en-US" sz="2000" dirty="0"/>
              <a:t>Cursors</a:t>
            </a:r>
          </a:p>
          <a:p>
            <a:pPr marL="457200" lvl="2" indent="-228600">
              <a:buFont typeface="Arial Narrow" pitchFamily="34" charset="0"/>
              <a:buChar char="–"/>
            </a:pPr>
            <a:r>
              <a:rPr lang="en-US" sz="2000" dirty="0"/>
              <a:t>Scaling</a:t>
            </a:r>
          </a:p>
        </p:txBody>
      </p:sp>
      <p:pic>
        <p:nvPicPr>
          <p:cNvPr id="641032" name="Picture 8" descr="graph properties LV 8"/>
          <p:cNvPicPr>
            <a:picLocks noChangeAspect="1" noChangeArrowheads="1"/>
          </p:cNvPicPr>
          <p:nvPr/>
        </p:nvPicPr>
        <p:blipFill>
          <a:blip r:embed="rId3"/>
          <a:stretch>
            <a:fillRect/>
          </a:stretch>
        </p:blipFill>
        <p:spPr bwMode="auto">
          <a:xfrm>
            <a:off x="4687888" y="1961977"/>
            <a:ext cx="4148137" cy="3800820"/>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a:xfrm>
            <a:off x="304800" y="125413"/>
            <a:ext cx="7277100" cy="819150"/>
          </a:xfrm>
        </p:spPr>
        <p:txBody>
          <a:bodyPr/>
          <a:lstStyle/>
          <a:p>
            <a:r>
              <a:rPr lang="en-US" sz="3600" b="1" dirty="0"/>
              <a:t>Exercise 4.1 – Manual Analysis</a:t>
            </a:r>
          </a:p>
        </p:txBody>
      </p:sp>
      <p:sp>
        <p:nvSpPr>
          <p:cNvPr id="826371" name="AutoShape 3"/>
          <p:cNvSpPr>
            <a:spLocks noChangeArrowheads="1"/>
          </p:cNvSpPr>
          <p:nvPr/>
        </p:nvSpPr>
        <p:spPr bwMode="auto">
          <a:xfrm>
            <a:off x="6705600" y="419100"/>
            <a:ext cx="2109787"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latin typeface="Times New Roman" pitchFamily="18" charset="0"/>
              </a:rPr>
              <a:t>Track A</a:t>
            </a:r>
            <a:r>
              <a:rPr lang="en-US" b="0" dirty="0" smtClean="0">
                <a:effectLst>
                  <a:outerShdw blurRad="38100" dist="38100" dir="2700000" algn="tl">
                    <a:srgbClr val="C0C0C0"/>
                  </a:outerShdw>
                </a:effectLst>
                <a:latin typeface="Times New Roman" pitchFamily="18" charset="0"/>
              </a:rPr>
              <a:t>, B, &amp; C</a:t>
            </a:r>
            <a:endParaRPr lang="en-US" b="0" dirty="0">
              <a:effectLst>
                <a:outerShdw blurRad="38100" dist="38100" dir="2700000" algn="tl">
                  <a:srgbClr val="C0C0C0"/>
                </a:outerShdw>
              </a:effectLst>
              <a:latin typeface="Times New Roman" pitchFamily="18" charset="0"/>
            </a:endParaRPr>
          </a:p>
        </p:txBody>
      </p:sp>
      <p:sp>
        <p:nvSpPr>
          <p:cNvPr id="826372" name="Rectangle 4"/>
          <p:cNvSpPr>
            <a:spLocks noChangeArrowheads="1"/>
          </p:cNvSpPr>
          <p:nvPr/>
        </p:nvSpPr>
        <p:spPr bwMode="auto">
          <a:xfrm>
            <a:off x="301625" y="990600"/>
            <a:ext cx="8610600" cy="1462088"/>
          </a:xfrm>
          <a:prstGeom prst="rect">
            <a:avLst/>
          </a:prstGeom>
          <a:noFill/>
          <a:ln w="9525">
            <a:noFill/>
            <a:miter lim="800000"/>
            <a:headEnd/>
            <a:tailEnd/>
          </a:ln>
          <a:effectLst/>
        </p:spPr>
        <p:txBody>
          <a:bodyPr/>
          <a:lstStyle/>
          <a:p>
            <a:pPr marL="174625" indent="-174625" algn="l" eaLnBrk="1" hangingPunct="1">
              <a:spcBef>
                <a:spcPct val="20000"/>
              </a:spcBef>
              <a:buFontTx/>
              <a:buChar char="•"/>
            </a:pPr>
            <a:r>
              <a:rPr lang="en-US" sz="3200" b="0" dirty="0"/>
              <a:t>Use the cursor legend on a graph to:</a:t>
            </a:r>
          </a:p>
          <a:p>
            <a:pPr marL="508000" lvl="1" indent="-217488" algn="l" eaLnBrk="1" hangingPunct="1">
              <a:spcBef>
                <a:spcPct val="20000"/>
              </a:spcBef>
              <a:buFontTx/>
              <a:buChar char="–"/>
            </a:pPr>
            <a:r>
              <a:rPr lang="en-US" sz="2800" b="0" dirty="0"/>
              <a:t>Verify your frequency and amplitude measurements</a:t>
            </a:r>
          </a:p>
        </p:txBody>
      </p:sp>
      <p:sp>
        <p:nvSpPr>
          <p:cNvPr id="826373" name="Text Box 5"/>
          <p:cNvSpPr txBox="1">
            <a:spLocks noChangeArrowheads="1"/>
          </p:cNvSpPr>
          <p:nvPr/>
        </p:nvSpPr>
        <p:spPr bwMode="auto">
          <a:xfrm>
            <a:off x="269875" y="3275013"/>
            <a:ext cx="2879725" cy="701675"/>
          </a:xfrm>
          <a:prstGeom prst="rect">
            <a:avLst/>
          </a:prstGeom>
          <a:noFill/>
          <a:ln w="12700" algn="ctr">
            <a:noFill/>
            <a:miter lim="800000"/>
            <a:headEnd/>
            <a:tailEnd/>
          </a:ln>
          <a:effectLst/>
        </p:spPr>
        <p:txBody>
          <a:bodyPr>
            <a:spAutoFit/>
          </a:bodyPr>
          <a:lstStyle/>
          <a:p>
            <a:pPr algn="l">
              <a:spcBef>
                <a:spcPct val="50000"/>
              </a:spcBef>
            </a:pPr>
            <a:r>
              <a:rPr lang="en-US" sz="2000" b="0"/>
              <a:t>This exercise should take 15 minutes.</a:t>
            </a:r>
          </a:p>
        </p:txBody>
      </p:sp>
      <p:pic>
        <p:nvPicPr>
          <p:cNvPr id="826376" name="Picture 8"/>
          <p:cNvPicPr>
            <a:picLocks noChangeAspect="1" noChangeArrowheads="1"/>
          </p:cNvPicPr>
          <p:nvPr/>
        </p:nvPicPr>
        <p:blipFill>
          <a:blip r:embed="rId3"/>
          <a:stretch>
            <a:fillRect/>
          </a:stretch>
        </p:blipFill>
        <p:spPr bwMode="auto">
          <a:xfrm>
            <a:off x="3649663" y="2507606"/>
            <a:ext cx="5224462" cy="2654000"/>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1000" y="152400"/>
            <a:ext cx="6705600" cy="1066800"/>
          </a:xfrm>
        </p:spPr>
        <p:txBody>
          <a:bodyPr/>
          <a:lstStyle/>
          <a:p>
            <a:pPr eaLnBrk="1" hangingPunct="1"/>
            <a:r>
              <a:rPr lang="en-US" b="1" dirty="0" smtClean="0"/>
              <a:t>Textual Math in LabVIEW</a:t>
            </a:r>
          </a:p>
        </p:txBody>
      </p:sp>
      <p:sp>
        <p:nvSpPr>
          <p:cNvPr id="70659" name="Rectangle 3"/>
          <p:cNvSpPr>
            <a:spLocks noGrp="1" noChangeArrowheads="1"/>
          </p:cNvSpPr>
          <p:nvPr>
            <p:ph type="body" sz="half" idx="1"/>
          </p:nvPr>
        </p:nvSpPr>
        <p:spPr>
          <a:xfrm>
            <a:off x="385763" y="1257300"/>
            <a:ext cx="8448675" cy="4284663"/>
          </a:xfrm>
        </p:spPr>
        <p:txBody>
          <a:bodyPr/>
          <a:lstStyle/>
          <a:p>
            <a:pPr marL="228600" indent="-228600" eaLnBrk="1" hangingPunct="1"/>
            <a:r>
              <a:rPr lang="en-US" sz="2800" dirty="0" smtClean="0"/>
              <a:t>Integrate existing scripts with LabVIEW for faster development</a:t>
            </a:r>
          </a:p>
          <a:p>
            <a:pPr marL="228600" indent="-228600" eaLnBrk="1" hangingPunct="1"/>
            <a:r>
              <a:rPr lang="en-US" sz="2800" dirty="0" smtClean="0"/>
              <a:t>Use </a:t>
            </a:r>
            <a:r>
              <a:rPr lang="en-US" sz="2800" dirty="0" smtClean="0"/>
              <a:t>interactive</a:t>
            </a:r>
            <a:r>
              <a:rPr lang="en-US" sz="2800" dirty="0" smtClean="0"/>
              <a:t>, easy-to-use, hands-on learning environment</a:t>
            </a:r>
          </a:p>
          <a:p>
            <a:pPr marL="228600" indent="-228600" eaLnBrk="1" hangingPunct="1"/>
            <a:r>
              <a:rPr lang="en-US" sz="2800" dirty="0" smtClean="0"/>
              <a:t>Develop algorithms, explore mathematical concepts, and analyze results using a single environment</a:t>
            </a:r>
          </a:p>
          <a:p>
            <a:pPr marL="228600" indent="-228600" eaLnBrk="1" hangingPunct="1"/>
            <a:r>
              <a:rPr lang="en-US" sz="2800" dirty="0" smtClean="0"/>
              <a:t>C</a:t>
            </a:r>
            <a:r>
              <a:rPr lang="en-US" sz="2800" dirty="0" smtClean="0"/>
              <a:t>hoose </a:t>
            </a:r>
            <a:r>
              <a:rPr lang="en-US" sz="2800" dirty="0" smtClean="0"/>
              <a:t>the most effective syntax, whether graphical or textual within one VI</a:t>
            </a:r>
          </a:p>
          <a:p>
            <a:pPr eaLnBrk="1" hangingPunct="1"/>
            <a:endParaRPr lang="en-US" sz="2800" dirty="0" smtClean="0"/>
          </a:p>
        </p:txBody>
      </p:sp>
      <p:sp>
        <p:nvSpPr>
          <p:cNvPr id="70661" name="Rectangle 5"/>
          <p:cNvSpPr>
            <a:spLocks noChangeArrowheads="1"/>
          </p:cNvSpPr>
          <p:nvPr/>
        </p:nvSpPr>
        <p:spPr bwMode="auto">
          <a:xfrm>
            <a:off x="2382838" y="6583363"/>
            <a:ext cx="3530600" cy="274637"/>
          </a:xfrm>
          <a:prstGeom prst="rect">
            <a:avLst/>
          </a:prstGeom>
          <a:noFill/>
          <a:ln w="12700" algn="ctr">
            <a:noFill/>
            <a:miter lim="800000"/>
            <a:headEnd/>
            <a:tailEnd/>
          </a:ln>
        </p:spPr>
        <p:txBody>
          <a:bodyPr wrap="none">
            <a:spAutoFit/>
          </a:bodyPr>
          <a:lstStyle/>
          <a:p>
            <a:r>
              <a:rPr lang="en-US" sz="1200" b="0" i="1"/>
              <a:t>MATLAB </a:t>
            </a:r>
            <a:r>
              <a:rPr lang="en-US" sz="1200" b="0" baseline="30000"/>
              <a:t>®</a:t>
            </a:r>
            <a:r>
              <a:rPr lang="en-US" sz="1200" b="0" i="1"/>
              <a:t> is a registered trademark of The MathWorks, Inc.</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19100" y="114300"/>
            <a:ext cx="8420100" cy="1066800"/>
          </a:xfrm>
        </p:spPr>
        <p:txBody>
          <a:bodyPr/>
          <a:lstStyle/>
          <a:p>
            <a:pPr eaLnBrk="1" hangingPunct="1"/>
            <a:r>
              <a:rPr lang="en-US" b="1" dirty="0" smtClean="0"/>
              <a:t>Math with the LabVIEW </a:t>
            </a:r>
            <a:r>
              <a:rPr lang="en-US" b="1" dirty="0" err="1" smtClean="0"/>
              <a:t>MathScript</a:t>
            </a:r>
            <a:r>
              <a:rPr lang="en-US" b="1" dirty="0" smtClean="0"/>
              <a:t> Node</a:t>
            </a:r>
          </a:p>
        </p:txBody>
      </p:sp>
      <p:sp>
        <p:nvSpPr>
          <p:cNvPr id="71683" name="Rectangle 3"/>
          <p:cNvSpPr>
            <a:spLocks noGrp="1" noChangeArrowheads="1"/>
          </p:cNvSpPr>
          <p:nvPr>
            <p:ph type="body" sz="half" idx="1"/>
          </p:nvPr>
        </p:nvSpPr>
        <p:spPr>
          <a:xfrm>
            <a:off x="419100" y="1104900"/>
            <a:ext cx="8724900" cy="2478088"/>
          </a:xfrm>
        </p:spPr>
        <p:txBody>
          <a:bodyPr/>
          <a:lstStyle/>
          <a:p>
            <a:pPr marL="228600" indent="-228600" eaLnBrk="1" hangingPunct="1"/>
            <a:r>
              <a:rPr lang="en-US" sz="2400" dirty="0" smtClean="0"/>
              <a:t>Implement equations and algorithms textually</a:t>
            </a:r>
          </a:p>
          <a:p>
            <a:pPr marL="228600" indent="-228600" eaLnBrk="1" hangingPunct="1"/>
            <a:r>
              <a:rPr lang="en-US" sz="2400" dirty="0" smtClean="0"/>
              <a:t>Input and output variables created at the border</a:t>
            </a:r>
          </a:p>
          <a:p>
            <a:pPr marL="228600" indent="-228600" eaLnBrk="1" hangingPunct="1"/>
            <a:r>
              <a:rPr lang="en-US" sz="2400" dirty="0" smtClean="0"/>
              <a:t>Generally compatible with popular </a:t>
            </a:r>
            <a:r>
              <a:rPr lang="en-US" sz="2400" dirty="0" smtClean="0">
                <a:latin typeface="Courier New" pitchFamily="49" charset="0"/>
                <a:cs typeface="Courier New" pitchFamily="49" charset="0"/>
              </a:rPr>
              <a:t>.m</a:t>
            </a:r>
            <a:r>
              <a:rPr lang="en-US" sz="2400" dirty="0" smtClean="0">
                <a:latin typeface="Times New Roman" pitchFamily="18" charset="0"/>
                <a:cs typeface="Times New Roman" pitchFamily="18" charset="0"/>
              </a:rPr>
              <a:t> </a:t>
            </a:r>
            <a:r>
              <a:rPr lang="en-US" sz="2400" dirty="0" smtClean="0"/>
              <a:t>file script language</a:t>
            </a:r>
          </a:p>
          <a:p>
            <a:pPr marL="228600" indent="-228600" eaLnBrk="1" hangingPunct="1"/>
            <a:r>
              <a:rPr lang="en-US" sz="2400" dirty="0" smtClean="0"/>
              <a:t>Terminate statements with a semicolon to disable immediate output</a:t>
            </a:r>
          </a:p>
        </p:txBody>
      </p:sp>
      <p:sp>
        <p:nvSpPr>
          <p:cNvPr id="71684" name="Rectangle 4"/>
          <p:cNvSpPr>
            <a:spLocks noChangeArrowheads="1"/>
          </p:cNvSpPr>
          <p:nvPr/>
        </p:nvSpPr>
        <p:spPr bwMode="auto">
          <a:xfrm>
            <a:off x="309563" y="5426075"/>
            <a:ext cx="8466870" cy="461665"/>
          </a:xfrm>
          <a:prstGeom prst="rect">
            <a:avLst/>
          </a:prstGeom>
          <a:noFill/>
          <a:ln w="12700" algn="ctr">
            <a:noFill/>
            <a:miter lim="800000"/>
            <a:headEnd/>
            <a:tailEnd/>
          </a:ln>
        </p:spPr>
        <p:txBody>
          <a:bodyPr wrap="none">
            <a:spAutoFit/>
          </a:bodyPr>
          <a:lstStyle/>
          <a:p>
            <a:pPr eaLnBrk="1" hangingPunct="1"/>
            <a:r>
              <a:rPr lang="en-US" b="0" dirty="0"/>
              <a:t>Prototype your equations in the interactive </a:t>
            </a:r>
            <a:r>
              <a:rPr lang="en-US" b="0" dirty="0" smtClean="0"/>
              <a:t>LabVIEW </a:t>
            </a:r>
            <a:r>
              <a:rPr lang="en-US" dirty="0" err="1" smtClean="0"/>
              <a:t>MathScript</a:t>
            </a:r>
            <a:r>
              <a:rPr lang="en-US" dirty="0" smtClean="0"/>
              <a:t> </a:t>
            </a:r>
            <a:r>
              <a:rPr lang="en-US" dirty="0"/>
              <a:t>Window</a:t>
            </a:r>
            <a:r>
              <a:rPr lang="en-US" b="0" dirty="0"/>
              <a:t>.</a:t>
            </a:r>
            <a:endParaRPr lang="en-US" dirty="0"/>
          </a:p>
        </p:txBody>
      </p:sp>
      <p:pic>
        <p:nvPicPr>
          <p:cNvPr id="71685" name="Picture 5"/>
          <p:cNvPicPr>
            <a:picLocks noChangeAspect="1" noChangeArrowheads="1"/>
          </p:cNvPicPr>
          <p:nvPr/>
        </p:nvPicPr>
        <p:blipFill>
          <a:blip r:embed="rId3"/>
          <a:srcRect/>
          <a:stretch>
            <a:fillRect/>
          </a:stretch>
        </p:blipFill>
        <p:spPr bwMode="auto">
          <a:xfrm>
            <a:off x="4687888" y="3044825"/>
            <a:ext cx="3857625" cy="2314575"/>
          </a:xfrm>
          <a:prstGeom prst="rect">
            <a:avLst/>
          </a:prstGeom>
          <a:noFill/>
          <a:ln w="12700" algn="ctr">
            <a:noFill/>
            <a:miter lim="800000"/>
            <a:headEnd/>
            <a:tailEnd/>
          </a:ln>
        </p:spPr>
      </p:pic>
      <p:pic>
        <p:nvPicPr>
          <p:cNvPr id="71686" name="Picture 6"/>
          <p:cNvPicPr>
            <a:picLocks noChangeAspect="1" noChangeArrowheads="1"/>
          </p:cNvPicPr>
          <p:nvPr/>
        </p:nvPicPr>
        <p:blipFill>
          <a:blip r:embed="rId4"/>
          <a:srcRect/>
          <a:stretch>
            <a:fillRect/>
          </a:stretch>
        </p:blipFill>
        <p:spPr bwMode="auto">
          <a:xfrm>
            <a:off x="423863" y="3160713"/>
            <a:ext cx="4186237" cy="1444625"/>
          </a:xfrm>
          <a:prstGeom prst="rect">
            <a:avLst/>
          </a:prstGeom>
          <a:noFill/>
          <a:ln w="12700" algn="ctr">
            <a:noFill/>
            <a:miter lim="800000"/>
            <a:headEnd/>
            <a:tailEnd/>
          </a:ln>
        </p:spPr>
      </p:pic>
      <p:sp>
        <p:nvSpPr>
          <p:cNvPr id="71687" name="Rectangle 7"/>
          <p:cNvSpPr>
            <a:spLocks noChangeArrowheads="1"/>
          </p:cNvSpPr>
          <p:nvPr/>
        </p:nvSpPr>
        <p:spPr bwMode="auto">
          <a:xfrm>
            <a:off x="884238" y="4530725"/>
            <a:ext cx="2857500" cy="822325"/>
          </a:xfrm>
          <a:prstGeom prst="rect">
            <a:avLst/>
          </a:prstGeom>
          <a:noFill/>
          <a:ln w="12700" algn="ctr">
            <a:noFill/>
            <a:miter lim="800000"/>
            <a:headEnd/>
            <a:tailEnd/>
          </a:ln>
        </p:spPr>
        <p:txBody>
          <a:bodyPr wrap="none">
            <a:spAutoFit/>
          </a:bodyPr>
          <a:lstStyle/>
          <a:p>
            <a:r>
              <a:rPr lang="en-US" sz="2000"/>
              <a:t>(Functions»Programming</a:t>
            </a:r>
            <a:r>
              <a:rPr lang="en-US"/>
              <a:t>»</a:t>
            </a:r>
            <a:br>
              <a:rPr lang="en-US"/>
            </a:br>
            <a:r>
              <a:rPr lang="en-US" sz="2000"/>
              <a:t>Structures</a:t>
            </a:r>
            <a:r>
              <a:rPr lang="en-US"/>
              <a:t>»</a:t>
            </a:r>
            <a:r>
              <a:rPr lang="en-US" sz="2000"/>
              <a:t>MathScript)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19100" y="228600"/>
            <a:ext cx="8724900" cy="914400"/>
          </a:xfrm>
        </p:spPr>
        <p:txBody>
          <a:bodyPr/>
          <a:lstStyle/>
          <a:p>
            <a:pPr eaLnBrk="1" hangingPunct="1"/>
            <a:r>
              <a:rPr lang="en-US" sz="3600" b="1" dirty="0" smtClean="0"/>
              <a:t>The Interactive LabVIEW </a:t>
            </a:r>
            <a:r>
              <a:rPr lang="en-US" sz="3600" b="1" dirty="0" err="1" smtClean="0"/>
              <a:t>MathScript</a:t>
            </a:r>
            <a:r>
              <a:rPr lang="en-US" sz="3600" b="1" dirty="0" smtClean="0"/>
              <a:t> Window</a:t>
            </a:r>
          </a:p>
        </p:txBody>
      </p:sp>
      <p:sp>
        <p:nvSpPr>
          <p:cNvPr id="72707" name="Rectangle 3"/>
          <p:cNvSpPr>
            <a:spLocks noGrp="1" noChangeArrowheads="1"/>
          </p:cNvSpPr>
          <p:nvPr>
            <p:ph type="body" sz="half" idx="1"/>
          </p:nvPr>
        </p:nvSpPr>
        <p:spPr>
          <a:xfrm>
            <a:off x="385763" y="1009650"/>
            <a:ext cx="3957637" cy="3105150"/>
          </a:xfrm>
        </p:spPr>
        <p:txBody>
          <a:bodyPr/>
          <a:lstStyle/>
          <a:p>
            <a:pPr marL="228600" indent="-228600" eaLnBrk="1" hangingPunct="1"/>
            <a:r>
              <a:rPr lang="en-US" sz="2800" dirty="0" smtClean="0"/>
              <a:t>Rapidly develop and test algorithms </a:t>
            </a:r>
          </a:p>
          <a:p>
            <a:pPr marL="228600" indent="-228600"/>
            <a:r>
              <a:rPr lang="en-US" sz="2800" dirty="0" smtClean="0"/>
              <a:t>Share scripts and variables with the node</a:t>
            </a:r>
          </a:p>
          <a:p>
            <a:pPr marL="228600" indent="-228600"/>
            <a:r>
              <a:rPr lang="en-US" sz="2800" dirty="0" smtClean="0"/>
              <a:t>View/modify variable content in 1D, 2D, and 3D</a:t>
            </a:r>
          </a:p>
          <a:p>
            <a:pPr marL="57150" indent="-57150" eaLnBrk="1" hangingPunct="1"/>
            <a:endParaRPr lang="en-US" sz="2800" dirty="0" smtClean="0"/>
          </a:p>
        </p:txBody>
      </p:sp>
      <p:sp>
        <p:nvSpPr>
          <p:cNvPr id="72708" name="Rectangle 4"/>
          <p:cNvSpPr>
            <a:spLocks noChangeArrowheads="1"/>
          </p:cNvSpPr>
          <p:nvPr/>
        </p:nvSpPr>
        <p:spPr bwMode="auto">
          <a:xfrm>
            <a:off x="4879975" y="5464175"/>
            <a:ext cx="3956050" cy="457200"/>
          </a:xfrm>
          <a:prstGeom prst="rect">
            <a:avLst/>
          </a:prstGeom>
          <a:noFill/>
          <a:ln w="12700" algn="ctr">
            <a:noFill/>
            <a:miter lim="800000"/>
            <a:headEnd/>
            <a:tailEnd/>
          </a:ln>
        </p:spPr>
        <p:txBody>
          <a:bodyPr>
            <a:spAutoFit/>
          </a:bodyPr>
          <a:lstStyle/>
          <a:p>
            <a:pPr algn="l" eaLnBrk="1" hangingPunct="1"/>
            <a:r>
              <a:rPr lang="en-US" sz="1800"/>
              <a:t>(LabVIEW</a:t>
            </a:r>
            <a:r>
              <a:rPr lang="en-US"/>
              <a:t>»</a:t>
            </a:r>
            <a:r>
              <a:rPr lang="en-US" sz="1800"/>
              <a:t>Tools</a:t>
            </a:r>
            <a:r>
              <a:rPr lang="en-US"/>
              <a:t>»</a:t>
            </a:r>
            <a:r>
              <a:rPr lang="en-US" sz="1800"/>
              <a:t>MathScript Window)</a:t>
            </a:r>
          </a:p>
        </p:txBody>
      </p:sp>
      <p:pic>
        <p:nvPicPr>
          <p:cNvPr id="72709" name="Picture 5"/>
          <p:cNvPicPr>
            <a:picLocks noChangeAspect="1" noChangeArrowheads="1"/>
          </p:cNvPicPr>
          <p:nvPr/>
        </p:nvPicPr>
        <p:blipFill>
          <a:blip r:embed="rId3"/>
          <a:srcRect/>
          <a:stretch>
            <a:fillRect/>
          </a:stretch>
        </p:blipFill>
        <p:spPr bwMode="auto">
          <a:xfrm>
            <a:off x="4341813" y="1700213"/>
            <a:ext cx="4646612" cy="3776662"/>
          </a:xfrm>
          <a:prstGeom prst="rect">
            <a:avLst/>
          </a:prstGeom>
          <a:noFill/>
          <a:ln w="12700" algn="ctr">
            <a:noFill/>
            <a:miter lim="800000"/>
            <a:headEnd/>
            <a:tailEnd/>
          </a:ln>
        </p:spPr>
      </p:pic>
      <p:sp>
        <p:nvSpPr>
          <p:cNvPr id="72710" name="Rectangle 6"/>
          <p:cNvSpPr>
            <a:spLocks noChangeArrowheads="1"/>
          </p:cNvSpPr>
          <p:nvPr/>
        </p:nvSpPr>
        <p:spPr bwMode="auto">
          <a:xfrm>
            <a:off x="4724400" y="2967038"/>
            <a:ext cx="1304925" cy="882650"/>
          </a:xfrm>
          <a:prstGeom prst="rect">
            <a:avLst/>
          </a:prstGeom>
          <a:solidFill>
            <a:schemeClr val="bg1">
              <a:alpha val="59999"/>
            </a:schemeClr>
          </a:solidFill>
          <a:ln w="9525">
            <a:noFill/>
            <a:miter lim="800000"/>
            <a:headEnd/>
            <a:tailEnd/>
          </a:ln>
        </p:spPr>
        <p:txBody>
          <a:bodyPr/>
          <a:lstStyle/>
          <a:p>
            <a:pPr marL="342900" indent="-342900" eaLnBrk="1" hangingPunct="1"/>
            <a:r>
              <a:rPr lang="en-US"/>
              <a:t>Output</a:t>
            </a:r>
          </a:p>
          <a:p>
            <a:pPr marL="342900" indent="-342900" eaLnBrk="1" hangingPunct="1"/>
            <a:r>
              <a:rPr lang="en-US"/>
              <a:t>Window</a:t>
            </a:r>
          </a:p>
        </p:txBody>
      </p:sp>
      <p:sp>
        <p:nvSpPr>
          <p:cNvPr id="72711" name="Rectangle 7"/>
          <p:cNvSpPr>
            <a:spLocks noChangeArrowheads="1"/>
          </p:cNvSpPr>
          <p:nvPr/>
        </p:nvSpPr>
        <p:spPr bwMode="auto">
          <a:xfrm>
            <a:off x="6877050" y="2738438"/>
            <a:ext cx="1574800" cy="844550"/>
          </a:xfrm>
          <a:prstGeom prst="rect">
            <a:avLst/>
          </a:prstGeom>
          <a:noFill/>
          <a:ln w="9525">
            <a:noFill/>
            <a:miter lim="800000"/>
            <a:headEnd/>
            <a:tailEnd/>
          </a:ln>
        </p:spPr>
        <p:txBody>
          <a:bodyPr/>
          <a:lstStyle/>
          <a:p>
            <a:pPr marL="342900" indent="-342900" eaLnBrk="1" hangingPunct="1"/>
            <a:r>
              <a:rPr lang="en-US"/>
              <a:t>Variable</a:t>
            </a:r>
          </a:p>
          <a:p>
            <a:pPr marL="342900" indent="-342900" eaLnBrk="1" hangingPunct="1"/>
            <a:r>
              <a:rPr lang="en-US"/>
              <a:t>Workspace</a:t>
            </a:r>
          </a:p>
        </p:txBody>
      </p:sp>
      <p:sp>
        <p:nvSpPr>
          <p:cNvPr id="72712" name="Rectangle 8"/>
          <p:cNvSpPr>
            <a:spLocks noChangeArrowheads="1"/>
          </p:cNvSpPr>
          <p:nvPr/>
        </p:nvSpPr>
        <p:spPr bwMode="auto">
          <a:xfrm>
            <a:off x="7105650" y="4195763"/>
            <a:ext cx="1536700" cy="577850"/>
          </a:xfrm>
          <a:prstGeom prst="rect">
            <a:avLst/>
          </a:prstGeom>
          <a:solidFill>
            <a:schemeClr val="bg1">
              <a:alpha val="59999"/>
            </a:schemeClr>
          </a:solidFill>
          <a:ln w="9525">
            <a:noFill/>
            <a:miter lim="800000"/>
            <a:headEnd/>
            <a:tailEnd/>
          </a:ln>
        </p:spPr>
        <p:txBody>
          <a:bodyPr lIns="45720" rIns="45720"/>
          <a:lstStyle/>
          <a:p>
            <a:pPr marL="342900" indent="-342900" eaLnBrk="1" hangingPunct="1"/>
            <a:r>
              <a:rPr lang="en-US" sz="1600"/>
              <a:t>View/Modify</a:t>
            </a:r>
          </a:p>
          <a:p>
            <a:pPr marL="342900" indent="-342900" eaLnBrk="1" hangingPunct="1"/>
            <a:r>
              <a:rPr lang="en-US" sz="1600"/>
              <a:t>Variable Contents</a:t>
            </a:r>
          </a:p>
        </p:txBody>
      </p:sp>
      <p:sp>
        <p:nvSpPr>
          <p:cNvPr id="72713" name="Rectangle 9"/>
          <p:cNvSpPr>
            <a:spLocks noChangeArrowheads="1"/>
          </p:cNvSpPr>
          <p:nvPr/>
        </p:nvSpPr>
        <p:spPr bwMode="auto">
          <a:xfrm>
            <a:off x="4533900" y="4887913"/>
            <a:ext cx="1843088" cy="344487"/>
          </a:xfrm>
          <a:prstGeom prst="rect">
            <a:avLst/>
          </a:prstGeom>
          <a:noFill/>
          <a:ln w="9525">
            <a:noFill/>
            <a:miter lim="800000"/>
            <a:headEnd/>
            <a:tailEnd/>
          </a:ln>
        </p:spPr>
        <p:txBody>
          <a:bodyPr/>
          <a:lstStyle/>
          <a:p>
            <a:pPr marL="342900" indent="-342900" eaLnBrk="1" hangingPunct="1"/>
            <a:r>
              <a:rPr lang="en-US" sz="2000"/>
              <a:t>User Commands</a:t>
            </a:r>
          </a:p>
        </p:txBody>
      </p:sp>
      <p:grpSp>
        <p:nvGrpSpPr>
          <p:cNvPr id="2" name="Group 11"/>
          <p:cNvGrpSpPr>
            <a:grpSpLocks noChangeAspect="1"/>
          </p:cNvGrpSpPr>
          <p:nvPr/>
        </p:nvGrpSpPr>
        <p:grpSpPr bwMode="auto">
          <a:xfrm>
            <a:off x="328613" y="4419600"/>
            <a:ext cx="4025900" cy="1390650"/>
            <a:chOff x="267" y="2716"/>
            <a:chExt cx="2310" cy="798"/>
          </a:xfrm>
        </p:grpSpPr>
        <p:pic>
          <p:nvPicPr>
            <p:cNvPr id="72717" name="Picture 12"/>
            <p:cNvPicPr>
              <a:picLocks noChangeAspect="1" noChangeArrowheads="1"/>
            </p:cNvPicPr>
            <p:nvPr/>
          </p:nvPicPr>
          <p:blipFill>
            <a:blip r:embed="rId4"/>
            <a:srcRect/>
            <a:stretch>
              <a:fillRect/>
            </a:stretch>
          </p:blipFill>
          <p:spPr bwMode="auto">
            <a:xfrm>
              <a:off x="267" y="2716"/>
              <a:ext cx="2310" cy="798"/>
            </a:xfrm>
            <a:prstGeom prst="rect">
              <a:avLst/>
            </a:prstGeom>
            <a:noFill/>
            <a:ln w="12700" algn="ctr">
              <a:noFill/>
              <a:miter lim="800000"/>
              <a:headEnd/>
              <a:tailEnd/>
            </a:ln>
          </p:spPr>
        </p:pic>
        <p:sp>
          <p:nvSpPr>
            <p:cNvPr id="72718" name="Rectangle 13"/>
            <p:cNvSpPr>
              <a:spLocks noChangeArrowheads="1"/>
            </p:cNvSpPr>
            <p:nvPr/>
          </p:nvSpPr>
          <p:spPr bwMode="auto">
            <a:xfrm>
              <a:off x="824" y="3128"/>
              <a:ext cx="976" cy="265"/>
            </a:xfrm>
            <a:prstGeom prst="rect">
              <a:avLst/>
            </a:prstGeom>
            <a:noFill/>
            <a:ln w="12700" algn="ctr">
              <a:noFill/>
              <a:miter lim="800000"/>
              <a:headEnd/>
              <a:tailEnd/>
            </a:ln>
          </p:spPr>
          <p:txBody>
            <a:bodyPr wrap="none">
              <a:spAutoFit/>
            </a:bodyPr>
            <a:lstStyle/>
            <a:p>
              <a:r>
                <a:rPr lang="en-US" dirty="0" smtClean="0"/>
                <a:t>.m file </a:t>
              </a:r>
              <a:r>
                <a:rPr lang="en-US" dirty="0"/>
                <a:t>Script</a:t>
              </a:r>
            </a:p>
          </p:txBody>
        </p:sp>
      </p:grpSp>
      <p:cxnSp>
        <p:nvCxnSpPr>
          <p:cNvPr id="72716" name="AutoShape 10"/>
          <p:cNvCxnSpPr>
            <a:cxnSpLocks noChangeShapeType="1"/>
          </p:cNvCxnSpPr>
          <p:nvPr/>
        </p:nvCxnSpPr>
        <p:spPr bwMode="auto">
          <a:xfrm flipV="1">
            <a:off x="3113088" y="3851275"/>
            <a:ext cx="1112837" cy="614363"/>
          </a:xfrm>
          <a:prstGeom prst="straightConnector1">
            <a:avLst/>
          </a:prstGeom>
          <a:noFill/>
          <a:ln w="50800">
            <a:solidFill>
              <a:srgbClr val="FF3300"/>
            </a:solidFill>
            <a:round/>
            <a:headEnd type="triangle" w="lg" len="lg"/>
            <a:tailEnd type="triangle" w="lg" len="lg"/>
          </a:ln>
        </p:spPr>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342900" y="190500"/>
            <a:ext cx="6705600" cy="747713"/>
          </a:xfrm>
        </p:spPr>
        <p:txBody>
          <a:bodyPr/>
          <a:lstStyle/>
          <a:p>
            <a:pPr eaLnBrk="1" hangingPunct="1"/>
            <a:r>
              <a:rPr lang="en-US" b="1" dirty="0" smtClean="0"/>
              <a:t>Exercise 3.2 – Using </a:t>
            </a:r>
            <a:r>
              <a:rPr lang="en-US" b="1" dirty="0" err="1" smtClean="0"/>
              <a:t>MathScript</a:t>
            </a:r>
            <a:endParaRPr lang="en-US" b="1" dirty="0" smtClean="0"/>
          </a:p>
        </p:txBody>
      </p:sp>
      <p:sp>
        <p:nvSpPr>
          <p:cNvPr id="73731" name="Rectangle 3"/>
          <p:cNvSpPr>
            <a:spLocks noGrp="1" noChangeArrowheads="1"/>
          </p:cNvSpPr>
          <p:nvPr>
            <p:ph idx="1"/>
          </p:nvPr>
        </p:nvSpPr>
        <p:spPr>
          <a:xfrm>
            <a:off x="381000" y="1028700"/>
            <a:ext cx="8534400" cy="1098550"/>
          </a:xfrm>
        </p:spPr>
        <p:txBody>
          <a:bodyPr/>
          <a:lstStyle/>
          <a:p>
            <a:pPr marL="0" indent="0" eaLnBrk="1" hangingPunct="1">
              <a:lnSpc>
                <a:spcPct val="90000"/>
              </a:lnSpc>
              <a:buFontTx/>
              <a:buNone/>
            </a:pPr>
            <a:r>
              <a:rPr lang="en-US" sz="2400" dirty="0" smtClean="0"/>
              <a:t>Use the </a:t>
            </a:r>
            <a:r>
              <a:rPr lang="en-US" sz="2400" dirty="0" err="1" smtClean="0"/>
              <a:t>MathScript</a:t>
            </a:r>
            <a:r>
              <a:rPr lang="en-US" sz="2400" dirty="0" smtClean="0"/>
              <a:t> Node and Interactive Window to process the acquired signal (logarithmic decay) in the </a:t>
            </a:r>
            <a:r>
              <a:rPr lang="en-US" sz="2400" dirty="0" err="1" smtClean="0"/>
              <a:t>MathScript</a:t>
            </a:r>
            <a:r>
              <a:rPr lang="en-US" sz="2400" dirty="0" smtClean="0"/>
              <a:t> and save the script.</a:t>
            </a:r>
          </a:p>
        </p:txBody>
      </p:sp>
      <p:sp>
        <p:nvSpPr>
          <p:cNvPr id="928772" name="AutoShape 4"/>
          <p:cNvSpPr>
            <a:spLocks noChangeArrowheads="1"/>
          </p:cNvSpPr>
          <p:nvPr/>
        </p:nvSpPr>
        <p:spPr bwMode="auto">
          <a:xfrm>
            <a:off x="7010400" y="338138"/>
            <a:ext cx="1957387"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pPr>
              <a:defRPr/>
            </a:pPr>
            <a:r>
              <a:rPr lang="en-US" b="0" dirty="0">
                <a:effectLst>
                  <a:outerShdw blurRad="38100" dist="38100" dir="2700000" algn="tl">
                    <a:srgbClr val="C0C0C0"/>
                  </a:outerShdw>
                </a:effectLst>
                <a:latin typeface="Times New Roman" pitchFamily="18" charset="0"/>
              </a:rPr>
              <a:t>Track A,B,&amp;C</a:t>
            </a:r>
          </a:p>
        </p:txBody>
      </p:sp>
      <p:pic>
        <p:nvPicPr>
          <p:cNvPr id="73733" name="Picture 5"/>
          <p:cNvPicPr>
            <a:picLocks noChangeAspect="1" noChangeArrowheads="1"/>
          </p:cNvPicPr>
          <p:nvPr/>
        </p:nvPicPr>
        <p:blipFill>
          <a:blip r:embed="rId3"/>
          <a:srcRect/>
          <a:stretch>
            <a:fillRect/>
          </a:stretch>
        </p:blipFill>
        <p:spPr bwMode="auto">
          <a:xfrm>
            <a:off x="3276600" y="1892300"/>
            <a:ext cx="5619750" cy="4000500"/>
          </a:xfrm>
          <a:prstGeom prst="rect">
            <a:avLst/>
          </a:prstGeom>
          <a:noFill/>
          <a:ln w="12700" algn="ctr">
            <a:noFill/>
            <a:miter lim="800000"/>
            <a:headEnd/>
            <a:tailEnd/>
          </a:ln>
        </p:spPr>
      </p:pic>
      <p:sp>
        <p:nvSpPr>
          <p:cNvPr id="73734" name="Text Box 6"/>
          <p:cNvSpPr txBox="1">
            <a:spLocks noChangeArrowheads="1"/>
          </p:cNvSpPr>
          <p:nvPr/>
        </p:nvSpPr>
        <p:spPr bwMode="auto">
          <a:xfrm>
            <a:off x="269875" y="3275013"/>
            <a:ext cx="2879725" cy="701675"/>
          </a:xfrm>
          <a:prstGeom prst="rect">
            <a:avLst/>
          </a:prstGeom>
          <a:noFill/>
          <a:ln w="12700" algn="ctr">
            <a:noFill/>
            <a:miter lim="800000"/>
            <a:headEnd/>
            <a:tailEnd/>
          </a:ln>
        </p:spPr>
        <p:txBody>
          <a:bodyPr>
            <a:spAutoFit/>
          </a:bodyPr>
          <a:lstStyle/>
          <a:p>
            <a:pPr algn="l">
              <a:spcBef>
                <a:spcPct val="50000"/>
              </a:spcBef>
            </a:pPr>
            <a:r>
              <a:rPr lang="en-US" sz="2000" b="0"/>
              <a:t>This exercise should take 25 minutes.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smtClean="0"/>
              <a:t>Do Not Delete</a:t>
            </a:r>
          </a:p>
        </p:txBody>
      </p:sp>
      <p:sp>
        <p:nvSpPr>
          <p:cNvPr id="74755" name="Rectangle 3"/>
          <p:cNvSpPr>
            <a:spLocks noGrp="1" noChangeArrowheads="1"/>
          </p:cNvSpPr>
          <p:nvPr>
            <p:ph idx="1"/>
          </p:nvPr>
        </p:nvSpPr>
        <p:spPr/>
        <p:txBody>
          <a:bodyPr/>
          <a:lstStyle/>
          <a:p>
            <a:pPr eaLnBrk="1" hangingPunct="1">
              <a:buFontTx/>
              <a:buNone/>
            </a:pPr>
            <a:r>
              <a:rPr lang="en-US" smtClean="0"/>
              <a:t>Exercise Instructions</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smtClean="0"/>
              <a:t>Do Not Delete</a:t>
            </a:r>
          </a:p>
        </p:txBody>
      </p:sp>
      <p:sp>
        <p:nvSpPr>
          <p:cNvPr id="75779" name="Rectangle 3"/>
          <p:cNvSpPr>
            <a:spLocks noGrp="1" noChangeArrowheads="1"/>
          </p:cNvSpPr>
          <p:nvPr>
            <p:ph idx="1"/>
          </p:nvPr>
        </p:nvSpPr>
        <p:spPr/>
        <p:txBody>
          <a:bodyPr/>
          <a:lstStyle/>
          <a:p>
            <a:pPr eaLnBrk="1" hangingPunct="1">
              <a:buFontTx/>
              <a:buNone/>
            </a:pPr>
            <a:r>
              <a:rPr lang="en-US" smtClean="0"/>
              <a:t>Exercise Instructions</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906" name="Rectangle 2"/>
          <p:cNvSpPr>
            <a:spLocks noGrp="1" noChangeArrowheads="1"/>
          </p:cNvSpPr>
          <p:nvPr>
            <p:ph type="title"/>
          </p:nvPr>
        </p:nvSpPr>
        <p:spPr>
          <a:xfrm>
            <a:off x="381000" y="723900"/>
            <a:ext cx="8534400" cy="958850"/>
          </a:xfrm>
        </p:spPr>
        <p:txBody>
          <a:bodyPr/>
          <a:lstStyle/>
          <a:p>
            <a:r>
              <a:rPr lang="en-US" sz="3600" b="1" dirty="0"/>
              <a:t>Exercise 5 – Apply What You Have Learned</a:t>
            </a:r>
            <a:r>
              <a:rPr lang="en-US" sz="3000" dirty="0"/>
              <a:t/>
            </a:r>
            <a:br>
              <a:rPr lang="en-US" sz="3000" dirty="0"/>
            </a:br>
            <a:endParaRPr lang="en-US" sz="3200" dirty="0"/>
          </a:p>
        </p:txBody>
      </p:sp>
      <p:sp>
        <p:nvSpPr>
          <p:cNvPr id="891907" name="AutoShape 3"/>
          <p:cNvSpPr>
            <a:spLocks noChangeArrowheads="1"/>
          </p:cNvSpPr>
          <p:nvPr/>
        </p:nvSpPr>
        <p:spPr bwMode="auto">
          <a:xfrm>
            <a:off x="6781800" y="1366838"/>
            <a:ext cx="2109787" cy="538162"/>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b="0" dirty="0">
                <a:effectLst>
                  <a:outerShdw blurRad="38100" dist="38100" dir="2700000" algn="tl">
                    <a:srgbClr val="C0C0C0"/>
                  </a:outerShdw>
                </a:effectLst>
                <a:latin typeface="Times New Roman" pitchFamily="18" charset="0"/>
              </a:rPr>
              <a:t>Track A</a:t>
            </a:r>
            <a:r>
              <a:rPr lang="en-US" b="0" dirty="0" smtClean="0">
                <a:effectLst>
                  <a:outerShdw blurRad="38100" dist="38100" dir="2700000" algn="tl">
                    <a:srgbClr val="C0C0C0"/>
                  </a:outerShdw>
                </a:effectLst>
                <a:latin typeface="Times New Roman" pitchFamily="18" charset="0"/>
              </a:rPr>
              <a:t>, B, &amp; C</a:t>
            </a:r>
            <a:endParaRPr lang="en-US" b="0" dirty="0">
              <a:effectLst>
                <a:outerShdw blurRad="38100" dist="38100" dir="2700000" algn="tl">
                  <a:srgbClr val="C0C0C0"/>
                </a:outerShdw>
              </a:effectLst>
              <a:latin typeface="Times New Roman" pitchFamily="18" charset="0"/>
            </a:endParaRPr>
          </a:p>
        </p:txBody>
      </p:sp>
      <p:sp>
        <p:nvSpPr>
          <p:cNvPr id="891908" name="Text Box 4"/>
          <p:cNvSpPr txBox="1">
            <a:spLocks noChangeArrowheads="1"/>
          </p:cNvSpPr>
          <p:nvPr/>
        </p:nvSpPr>
        <p:spPr bwMode="auto">
          <a:xfrm>
            <a:off x="2749550" y="1393825"/>
            <a:ext cx="3917950" cy="396875"/>
          </a:xfrm>
          <a:prstGeom prst="rect">
            <a:avLst/>
          </a:prstGeom>
          <a:noFill/>
          <a:ln w="12700" algn="ctr">
            <a:noFill/>
            <a:miter lim="800000"/>
            <a:headEnd/>
            <a:tailEnd/>
          </a:ln>
          <a:effectLst/>
        </p:spPr>
        <p:txBody>
          <a:bodyPr>
            <a:spAutoFit/>
          </a:bodyPr>
          <a:lstStyle/>
          <a:p>
            <a:pPr algn="l">
              <a:spcBef>
                <a:spcPct val="50000"/>
              </a:spcBef>
            </a:pPr>
            <a:r>
              <a:rPr lang="en-US" sz="2000" b="0" dirty="0"/>
              <a:t>This exercise should take 20 minutes.</a:t>
            </a:r>
          </a:p>
        </p:txBody>
      </p:sp>
      <p:pic>
        <p:nvPicPr>
          <p:cNvPr id="7" name="Picture 6" descr="5_simulated_running.png"/>
          <p:cNvPicPr>
            <a:picLocks noChangeAspect="1"/>
          </p:cNvPicPr>
          <p:nvPr/>
        </p:nvPicPr>
        <p:blipFill>
          <a:blip r:embed="rId3"/>
          <a:stretch>
            <a:fillRect/>
          </a:stretch>
        </p:blipFill>
        <p:spPr>
          <a:xfrm>
            <a:off x="2552700" y="1790700"/>
            <a:ext cx="4038600" cy="426720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r>
              <a:rPr lang="en-US" sz="3200" b="1" dirty="0"/>
              <a:t>Section IV – Advanced </a:t>
            </a:r>
            <a:r>
              <a:rPr lang="en-US" sz="3200" b="1" dirty="0" smtClean="0"/>
              <a:t>Dataflow </a:t>
            </a:r>
            <a:r>
              <a:rPr lang="en-US" sz="3200" b="1" dirty="0"/>
              <a:t>Topics </a:t>
            </a:r>
            <a:r>
              <a:rPr lang="en-US" sz="3200" b="1" dirty="0" smtClean="0"/>
              <a:t>(Optional</a:t>
            </a:r>
            <a:r>
              <a:rPr lang="en-US" sz="3200" b="1" dirty="0"/>
              <a:t>)</a:t>
            </a:r>
          </a:p>
        </p:txBody>
      </p:sp>
      <p:sp>
        <p:nvSpPr>
          <p:cNvPr id="417795" name="Rectangle 3"/>
          <p:cNvSpPr>
            <a:spLocks noGrp="1" noChangeArrowheads="1"/>
          </p:cNvSpPr>
          <p:nvPr>
            <p:ph type="body" sz="half" idx="1"/>
          </p:nvPr>
        </p:nvSpPr>
        <p:spPr>
          <a:xfrm>
            <a:off x="381000" y="1371600"/>
            <a:ext cx="8185150" cy="4743450"/>
          </a:xfrm>
        </p:spPr>
        <p:txBody>
          <a:bodyPr/>
          <a:lstStyle/>
          <a:p>
            <a:pPr>
              <a:buFontTx/>
              <a:buNone/>
            </a:pPr>
            <a:r>
              <a:rPr lang="en-US" sz="2800" dirty="0"/>
              <a:t>A. Additional Data </a:t>
            </a:r>
            <a:r>
              <a:rPr lang="en-US" sz="2800" dirty="0" smtClean="0"/>
              <a:t>Types</a:t>
            </a:r>
            <a:endParaRPr lang="en-US" sz="2800" dirty="0"/>
          </a:p>
          <a:p>
            <a:pPr lvl="1">
              <a:buFontTx/>
              <a:buChar char="•"/>
            </a:pPr>
            <a:r>
              <a:rPr lang="en-US" sz="2400" dirty="0" smtClean="0"/>
              <a:t>Cluster</a:t>
            </a:r>
            <a:endParaRPr lang="en-US" sz="2800" dirty="0"/>
          </a:p>
          <a:p>
            <a:pPr>
              <a:buFontTx/>
              <a:buNone/>
            </a:pPr>
            <a:r>
              <a:rPr lang="en-US" sz="2800" dirty="0"/>
              <a:t>B. </a:t>
            </a:r>
            <a:r>
              <a:rPr lang="en-US" sz="2800" dirty="0" smtClean="0"/>
              <a:t>Dataflow </a:t>
            </a:r>
            <a:r>
              <a:rPr lang="en-US" sz="2800" dirty="0"/>
              <a:t>Constructs</a:t>
            </a:r>
          </a:p>
          <a:p>
            <a:pPr lvl="1">
              <a:buFontTx/>
              <a:buChar char="•"/>
            </a:pPr>
            <a:r>
              <a:rPr lang="en-US" sz="2400" dirty="0"/>
              <a:t>Shift </a:t>
            </a:r>
            <a:r>
              <a:rPr lang="en-US" sz="2400" dirty="0" smtClean="0"/>
              <a:t>Register – Access Previous Loop Data</a:t>
            </a:r>
            <a:endParaRPr lang="en-US" sz="2400" dirty="0"/>
          </a:p>
          <a:p>
            <a:pPr lvl="1">
              <a:buFontTx/>
              <a:buChar char="•"/>
            </a:pPr>
            <a:r>
              <a:rPr lang="en-US" sz="2400" dirty="0"/>
              <a:t>Local Variables</a:t>
            </a:r>
          </a:p>
          <a:p>
            <a:pPr>
              <a:buFontTx/>
              <a:buNone/>
            </a:pPr>
            <a:r>
              <a:rPr lang="en-US" sz="2800" dirty="0" smtClean="0"/>
              <a:t>C</a:t>
            </a:r>
            <a:r>
              <a:rPr lang="en-US" sz="2800" dirty="0"/>
              <a:t>. Large Application Development</a:t>
            </a:r>
          </a:p>
          <a:p>
            <a:pPr lvl="1">
              <a:buFontTx/>
              <a:buChar char="•"/>
            </a:pPr>
            <a:r>
              <a:rPr lang="en-US" sz="2400" dirty="0" err="1" smtClean="0"/>
              <a:t>LabVIEW</a:t>
            </a:r>
            <a:r>
              <a:rPr lang="en-US" sz="2400" dirty="0" smtClean="0"/>
              <a:t> Navigation </a:t>
            </a:r>
            <a:r>
              <a:rPr lang="en-US" sz="2400" dirty="0"/>
              <a:t>Window</a:t>
            </a:r>
          </a:p>
          <a:p>
            <a:pPr lvl="1">
              <a:buFontTx/>
              <a:buChar char="•"/>
            </a:pPr>
            <a:r>
              <a:rPr lang="en-US" sz="2400" dirty="0" err="1"/>
              <a:t>LabVIEW</a:t>
            </a:r>
            <a:r>
              <a:rPr lang="en-US" sz="2400" dirty="0"/>
              <a:t> </a:t>
            </a:r>
            <a:r>
              <a:rPr lang="en-US" sz="2400" dirty="0" smtClean="0"/>
              <a:t>Projects</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a:xfrm>
            <a:off x="685800" y="266700"/>
            <a:ext cx="7505700" cy="800100"/>
          </a:xfrm>
        </p:spPr>
        <p:txBody>
          <a:bodyPr/>
          <a:lstStyle/>
          <a:p>
            <a:r>
              <a:rPr lang="en-US" b="1" dirty="0"/>
              <a:t>Section I – </a:t>
            </a:r>
            <a:r>
              <a:rPr lang="en-US" b="1" dirty="0" err="1"/>
              <a:t>LabVIEW</a:t>
            </a:r>
            <a:r>
              <a:rPr lang="en-US" b="1" dirty="0"/>
              <a:t> Environment</a:t>
            </a:r>
          </a:p>
        </p:txBody>
      </p:sp>
      <p:sp>
        <p:nvSpPr>
          <p:cNvPr id="509955" name="Rectangle 3"/>
          <p:cNvSpPr>
            <a:spLocks noGrp="1" noChangeArrowheads="1"/>
          </p:cNvSpPr>
          <p:nvPr>
            <p:ph idx="1"/>
          </p:nvPr>
        </p:nvSpPr>
        <p:spPr>
          <a:xfrm>
            <a:off x="723900" y="1065213"/>
            <a:ext cx="8191500" cy="4916487"/>
          </a:xfrm>
        </p:spPr>
        <p:txBody>
          <a:bodyPr/>
          <a:lstStyle/>
          <a:p>
            <a:pPr indent="-347472">
              <a:lnSpc>
                <a:spcPct val="90000"/>
              </a:lnSpc>
              <a:buFontTx/>
              <a:buNone/>
            </a:pPr>
            <a:r>
              <a:rPr lang="en-US" sz="2400" dirty="0"/>
              <a:t>A. </a:t>
            </a:r>
            <a:r>
              <a:rPr lang="en-US" sz="2400" dirty="0" smtClean="0"/>
              <a:t>Setting Up Your Hardware</a:t>
            </a:r>
            <a:endParaRPr lang="en-US" sz="2400" dirty="0"/>
          </a:p>
          <a:p>
            <a:pPr marL="685800" lvl="1">
              <a:lnSpc>
                <a:spcPct val="90000"/>
              </a:lnSpc>
              <a:buFontTx/>
              <a:buChar char="•"/>
            </a:pPr>
            <a:r>
              <a:rPr lang="en-US" sz="2000" dirty="0"/>
              <a:t>Data Acquisition Devices</a:t>
            </a:r>
          </a:p>
          <a:p>
            <a:pPr marL="1051560" lvl="2">
              <a:lnSpc>
                <a:spcPct val="90000"/>
              </a:lnSpc>
              <a:buFont typeface="Arial Narrow" pitchFamily="34" charset="0"/>
              <a:buChar char="–"/>
            </a:pPr>
            <a:r>
              <a:rPr lang="en-US" sz="1800" dirty="0" smtClean="0"/>
              <a:t>NI-</a:t>
            </a:r>
            <a:r>
              <a:rPr lang="en-US" sz="1800" dirty="0" err="1" smtClean="0"/>
              <a:t>DAQmx</a:t>
            </a:r>
            <a:endParaRPr lang="en-US" sz="1800" dirty="0"/>
          </a:p>
          <a:p>
            <a:pPr marL="1051560" lvl="2">
              <a:lnSpc>
                <a:spcPct val="90000"/>
              </a:lnSpc>
              <a:buFont typeface="Arial Narrow" pitchFamily="34" charset="0"/>
              <a:buChar char="–"/>
            </a:pPr>
            <a:r>
              <a:rPr lang="en-US" sz="1800" dirty="0"/>
              <a:t>Simulated </a:t>
            </a:r>
            <a:r>
              <a:rPr lang="en-US" sz="1800" dirty="0" smtClean="0"/>
              <a:t>data acquisition</a:t>
            </a:r>
            <a:endParaRPr lang="en-US" sz="1800" dirty="0"/>
          </a:p>
          <a:p>
            <a:pPr marL="1051560" lvl="2">
              <a:lnSpc>
                <a:spcPct val="90000"/>
              </a:lnSpc>
              <a:buFont typeface="Arial Narrow" pitchFamily="34" charset="0"/>
              <a:buChar char="–"/>
            </a:pPr>
            <a:r>
              <a:rPr lang="en-US" sz="1800" dirty="0"/>
              <a:t>Sound </a:t>
            </a:r>
            <a:r>
              <a:rPr lang="en-US" sz="1800" dirty="0" smtClean="0"/>
              <a:t>card</a:t>
            </a:r>
            <a:endParaRPr lang="en-US" sz="1800" dirty="0"/>
          </a:p>
          <a:p>
            <a:pPr indent="-347472">
              <a:lnSpc>
                <a:spcPct val="90000"/>
              </a:lnSpc>
              <a:buFontTx/>
              <a:buNone/>
            </a:pPr>
            <a:r>
              <a:rPr lang="en-US" sz="2400" dirty="0"/>
              <a:t>B. </a:t>
            </a:r>
            <a:r>
              <a:rPr lang="en-US" sz="2400" dirty="0" smtClean="0"/>
              <a:t>What Type of Device Should I Use?</a:t>
            </a:r>
            <a:endParaRPr lang="en-US" sz="2400" dirty="0"/>
          </a:p>
          <a:p>
            <a:pPr marL="685800" lvl="1">
              <a:lnSpc>
                <a:spcPct val="90000"/>
              </a:lnSpc>
              <a:buFontTx/>
              <a:buChar char="•"/>
            </a:pPr>
            <a:r>
              <a:rPr lang="en-US" sz="2000" dirty="0" smtClean="0"/>
              <a:t>Controls Palette</a:t>
            </a:r>
            <a:endParaRPr lang="en-US" sz="2000" dirty="0"/>
          </a:p>
          <a:p>
            <a:pPr marL="685800" lvl="1">
              <a:lnSpc>
                <a:spcPct val="90000"/>
              </a:lnSpc>
              <a:buFontTx/>
              <a:buChar char="•"/>
            </a:pPr>
            <a:r>
              <a:rPr lang="en-US" sz="2000" dirty="0" smtClean="0"/>
              <a:t>Tools </a:t>
            </a:r>
            <a:r>
              <a:rPr lang="en-US" sz="2000" dirty="0"/>
              <a:t>Palette</a:t>
            </a:r>
          </a:p>
          <a:p>
            <a:pPr>
              <a:lnSpc>
                <a:spcPct val="90000"/>
              </a:lnSpc>
              <a:buFontTx/>
              <a:buNone/>
            </a:pPr>
            <a:r>
              <a:rPr lang="en-US" sz="2400" dirty="0"/>
              <a:t>C. Components of a </a:t>
            </a:r>
            <a:r>
              <a:rPr lang="en-US" sz="2400" dirty="0" err="1"/>
              <a:t>LabVIEW</a:t>
            </a:r>
            <a:r>
              <a:rPr lang="en-US" sz="2400" dirty="0"/>
              <a:t> Application</a:t>
            </a:r>
          </a:p>
          <a:p>
            <a:pPr marL="685800" lvl="1">
              <a:lnSpc>
                <a:spcPct val="90000"/>
              </a:lnSpc>
              <a:buFontTx/>
              <a:buChar char="•"/>
            </a:pPr>
            <a:r>
              <a:rPr lang="en-US" sz="2000" dirty="0"/>
              <a:t>Creating </a:t>
            </a:r>
            <a:r>
              <a:rPr lang="en-US" sz="2000" dirty="0" smtClean="0"/>
              <a:t>Custom VIs</a:t>
            </a:r>
            <a:endParaRPr lang="en-US" sz="2000" dirty="0"/>
          </a:p>
          <a:p>
            <a:pPr marL="685800" lvl="1">
              <a:lnSpc>
                <a:spcPct val="90000"/>
              </a:lnSpc>
              <a:buFontTx/>
              <a:buChar char="•"/>
            </a:pPr>
            <a:r>
              <a:rPr lang="en-US" sz="2000" dirty="0" smtClean="0"/>
              <a:t>Dataflow Programming</a:t>
            </a:r>
            <a:endParaRPr lang="en-US" sz="2000" dirty="0"/>
          </a:p>
          <a:p>
            <a:pPr>
              <a:lnSpc>
                <a:spcPct val="90000"/>
              </a:lnSpc>
              <a:buFontTx/>
              <a:buNone/>
            </a:pPr>
            <a:r>
              <a:rPr lang="en-US" sz="2400" dirty="0"/>
              <a:t>D. Additional Help</a:t>
            </a:r>
          </a:p>
          <a:p>
            <a:pPr marL="685800" lvl="1">
              <a:lnSpc>
                <a:spcPct val="90000"/>
              </a:lnSpc>
              <a:buFontTx/>
              <a:buChar char="•"/>
            </a:pPr>
            <a:r>
              <a:rPr lang="en-US" sz="2000" dirty="0" smtClean="0"/>
              <a:t>Context Help Window</a:t>
            </a:r>
            <a:endParaRPr lang="en-US" sz="2000" dirty="0"/>
          </a:p>
          <a:p>
            <a:pPr marL="685800" lvl="1">
              <a:lnSpc>
                <a:spcPct val="90000"/>
              </a:lnSpc>
              <a:buFontTx/>
              <a:buChar char="•"/>
            </a:pPr>
            <a:r>
              <a:rPr lang="en-US" sz="2000" dirty="0"/>
              <a:t>Tips for Working in </a:t>
            </a:r>
            <a:r>
              <a:rPr lang="en-US" sz="2000" dirty="0" err="1"/>
              <a:t>LabVIEW</a:t>
            </a:r>
            <a:endParaRPr lang="en-US" sz="20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xfrm>
            <a:off x="419100" y="266700"/>
            <a:ext cx="6477000" cy="876300"/>
          </a:xfrm>
        </p:spPr>
        <p:txBody>
          <a:bodyPr/>
          <a:lstStyle/>
          <a:p>
            <a:r>
              <a:rPr lang="en-US" b="1" dirty="0"/>
              <a:t>Introduction to Clusters</a:t>
            </a:r>
          </a:p>
        </p:txBody>
      </p:sp>
      <p:sp>
        <p:nvSpPr>
          <p:cNvPr id="452611" name="Rectangle 3"/>
          <p:cNvSpPr>
            <a:spLocks noGrp="1" noChangeArrowheads="1"/>
          </p:cNvSpPr>
          <p:nvPr>
            <p:ph idx="1"/>
          </p:nvPr>
        </p:nvSpPr>
        <p:spPr>
          <a:xfrm>
            <a:off x="457200" y="1219200"/>
            <a:ext cx="7924800" cy="3810000"/>
          </a:xfrm>
        </p:spPr>
        <p:txBody>
          <a:bodyPr/>
          <a:lstStyle/>
          <a:p>
            <a:pPr>
              <a:spcAft>
                <a:spcPct val="10000"/>
              </a:spcAft>
              <a:buClr>
                <a:schemeClr val="tx1"/>
              </a:buClr>
            </a:pPr>
            <a:r>
              <a:rPr lang="en-US" sz="2400" dirty="0"/>
              <a:t>Data structure that groups data together</a:t>
            </a:r>
          </a:p>
          <a:p>
            <a:pPr>
              <a:spcAft>
                <a:spcPct val="10000"/>
              </a:spcAft>
              <a:buClr>
                <a:schemeClr val="tx1"/>
              </a:buClr>
            </a:pPr>
            <a:r>
              <a:rPr lang="en-US" sz="2400" dirty="0"/>
              <a:t>Data may be of different types</a:t>
            </a:r>
          </a:p>
          <a:p>
            <a:pPr>
              <a:spcAft>
                <a:spcPct val="10000"/>
              </a:spcAft>
              <a:buClr>
                <a:schemeClr val="tx1"/>
              </a:buClr>
            </a:pPr>
            <a:r>
              <a:rPr lang="en-US" sz="2400" dirty="0"/>
              <a:t>Analogous to </a:t>
            </a:r>
            <a:r>
              <a:rPr lang="en-US" sz="2400" i="1" dirty="0" err="1"/>
              <a:t>struct</a:t>
            </a:r>
            <a:r>
              <a:rPr lang="en-US" sz="2400" dirty="0"/>
              <a:t> in </a:t>
            </a:r>
            <a:r>
              <a:rPr lang="en-US" sz="2400" dirty="0" smtClean="0"/>
              <a:t>ANSI C</a:t>
            </a:r>
            <a:endParaRPr lang="en-US" sz="2400" dirty="0"/>
          </a:p>
          <a:p>
            <a:pPr>
              <a:spcAft>
                <a:spcPct val="10000"/>
              </a:spcAft>
              <a:buClr>
                <a:schemeClr val="tx1"/>
              </a:buClr>
            </a:pPr>
            <a:r>
              <a:rPr lang="en-US" sz="2400" dirty="0"/>
              <a:t>Elements must be either all controls or all indicators</a:t>
            </a:r>
          </a:p>
          <a:p>
            <a:pPr>
              <a:spcAft>
                <a:spcPct val="10000"/>
              </a:spcAft>
              <a:buClr>
                <a:schemeClr val="tx1"/>
              </a:buClr>
            </a:pPr>
            <a:r>
              <a:rPr lang="en-US" sz="2400" dirty="0"/>
              <a:t>Thought of as wires bundled into a cable</a:t>
            </a:r>
            <a:r>
              <a:rPr lang="en-US" sz="2400" b="1" dirty="0"/>
              <a:t> </a:t>
            </a:r>
          </a:p>
          <a:p>
            <a:pPr>
              <a:spcAft>
                <a:spcPct val="10000"/>
              </a:spcAft>
              <a:buClr>
                <a:schemeClr val="tx1"/>
              </a:buClr>
            </a:pPr>
            <a:r>
              <a:rPr lang="en-US" sz="2400" b="1" dirty="0"/>
              <a:t>Order is important</a:t>
            </a:r>
          </a:p>
        </p:txBody>
      </p:sp>
      <p:grpSp>
        <p:nvGrpSpPr>
          <p:cNvPr id="452612" name="Group 4"/>
          <p:cNvGrpSpPr>
            <a:grpSpLocks/>
          </p:cNvGrpSpPr>
          <p:nvPr/>
        </p:nvGrpSpPr>
        <p:grpSpPr bwMode="auto">
          <a:xfrm>
            <a:off x="2171700" y="4305300"/>
            <a:ext cx="4038600" cy="762000"/>
            <a:chOff x="1921" y="2496"/>
            <a:chExt cx="1151" cy="192"/>
          </a:xfrm>
        </p:grpSpPr>
        <p:sp>
          <p:nvSpPr>
            <p:cNvPr id="452613" name="Line 5"/>
            <p:cNvSpPr>
              <a:spLocks noChangeShapeType="1"/>
            </p:cNvSpPr>
            <p:nvPr/>
          </p:nvSpPr>
          <p:spPr bwMode="auto">
            <a:xfrm flipH="1">
              <a:off x="1947" y="2592"/>
              <a:ext cx="288" cy="0"/>
            </a:xfrm>
            <a:prstGeom prst="line">
              <a:avLst/>
            </a:prstGeom>
            <a:noFill/>
            <a:ln w="25400">
              <a:solidFill>
                <a:srgbClr val="33CC33"/>
              </a:solidFill>
              <a:round/>
              <a:headEnd type="none" w="sm" len="sm"/>
              <a:tailEnd type="none" w="sm" len="sm"/>
            </a:ln>
            <a:effectLst/>
          </p:spPr>
          <p:txBody>
            <a:bodyPr wrap="none" anchor="ctr"/>
            <a:lstStyle/>
            <a:p>
              <a:endParaRPr lang="en-US"/>
            </a:p>
          </p:txBody>
        </p:sp>
        <p:sp>
          <p:nvSpPr>
            <p:cNvPr id="452614" name="Arc 6"/>
            <p:cNvSpPr>
              <a:spLocks/>
            </p:cNvSpPr>
            <p:nvPr/>
          </p:nvSpPr>
          <p:spPr bwMode="auto">
            <a:xfrm>
              <a:off x="1931" y="2496"/>
              <a:ext cx="305" cy="48"/>
            </a:xfrm>
            <a:custGeom>
              <a:avLst/>
              <a:gdLst>
                <a:gd name="G0" fmla="+- 21600 0 0"/>
                <a:gd name="G1" fmla="+- 0 0 0"/>
                <a:gd name="G2" fmla="+- 21600 0 0"/>
                <a:gd name="T0" fmla="*/ 27474 w 27474"/>
                <a:gd name="T1" fmla="*/ 20786 h 21600"/>
                <a:gd name="T2" fmla="*/ 0 w 27474"/>
                <a:gd name="T3" fmla="*/ 0 h 21600"/>
                <a:gd name="T4" fmla="*/ 21600 w 27474"/>
                <a:gd name="T5" fmla="*/ 0 h 21600"/>
              </a:gdLst>
              <a:ahLst/>
              <a:cxnLst>
                <a:cxn ang="0">
                  <a:pos x="T0" y="T1"/>
                </a:cxn>
                <a:cxn ang="0">
                  <a:pos x="T2" y="T3"/>
                </a:cxn>
                <a:cxn ang="0">
                  <a:pos x="T4" y="T5"/>
                </a:cxn>
              </a:cxnLst>
              <a:rect l="0" t="0" r="r" b="b"/>
              <a:pathLst>
                <a:path w="27474" h="21600" fill="none" extrusionOk="0">
                  <a:moveTo>
                    <a:pt x="27473" y="20785"/>
                  </a:moveTo>
                  <a:cubicBezTo>
                    <a:pt x="25562" y="21326"/>
                    <a:pt x="23586" y="21599"/>
                    <a:pt x="21600" y="21600"/>
                  </a:cubicBezTo>
                  <a:cubicBezTo>
                    <a:pt x="9670" y="21600"/>
                    <a:pt x="0" y="11929"/>
                    <a:pt x="0" y="0"/>
                  </a:cubicBezTo>
                </a:path>
                <a:path w="27474" h="21600" stroke="0" extrusionOk="0">
                  <a:moveTo>
                    <a:pt x="27473" y="20785"/>
                  </a:moveTo>
                  <a:cubicBezTo>
                    <a:pt x="25562" y="21326"/>
                    <a:pt x="23586" y="21599"/>
                    <a:pt x="21600" y="21600"/>
                  </a:cubicBezTo>
                  <a:cubicBezTo>
                    <a:pt x="9670" y="21600"/>
                    <a:pt x="0" y="11929"/>
                    <a:pt x="0" y="0"/>
                  </a:cubicBezTo>
                  <a:lnTo>
                    <a:pt x="21600" y="0"/>
                  </a:lnTo>
                  <a:close/>
                </a:path>
              </a:pathLst>
            </a:custGeom>
            <a:noFill/>
            <a:ln w="50800" cap="rnd">
              <a:solidFill>
                <a:srgbClr val="FF66CC"/>
              </a:solidFill>
              <a:round/>
              <a:headEnd type="none" w="sm" len="sm"/>
              <a:tailEnd type="none" w="sm" len="sm"/>
            </a:ln>
            <a:effectLst/>
          </p:spPr>
          <p:txBody>
            <a:bodyPr wrap="none" anchor="ctr"/>
            <a:lstStyle/>
            <a:p>
              <a:endParaRPr lang="en-US"/>
            </a:p>
          </p:txBody>
        </p:sp>
        <p:sp>
          <p:nvSpPr>
            <p:cNvPr id="452615" name="Arc 7"/>
            <p:cNvSpPr>
              <a:spLocks/>
            </p:cNvSpPr>
            <p:nvPr/>
          </p:nvSpPr>
          <p:spPr bwMode="auto">
            <a:xfrm rot="10800000">
              <a:off x="1921" y="2640"/>
              <a:ext cx="315" cy="48"/>
            </a:xfrm>
            <a:custGeom>
              <a:avLst/>
              <a:gdLst>
                <a:gd name="G0" fmla="+- 6831 0 0"/>
                <a:gd name="G1" fmla="+- 0 0 0"/>
                <a:gd name="G2" fmla="+- 21600 0 0"/>
                <a:gd name="T0" fmla="*/ 28356 w 28356"/>
                <a:gd name="T1" fmla="*/ 1801 h 21600"/>
                <a:gd name="T2" fmla="*/ 0 w 28356"/>
                <a:gd name="T3" fmla="*/ 20492 h 21600"/>
                <a:gd name="T4" fmla="*/ 6831 w 28356"/>
                <a:gd name="T5" fmla="*/ 0 h 21600"/>
              </a:gdLst>
              <a:ahLst/>
              <a:cxnLst>
                <a:cxn ang="0">
                  <a:pos x="T0" y="T1"/>
                </a:cxn>
                <a:cxn ang="0">
                  <a:pos x="T2" y="T3"/>
                </a:cxn>
                <a:cxn ang="0">
                  <a:pos x="T4" y="T5"/>
                </a:cxn>
              </a:cxnLst>
              <a:rect l="0" t="0" r="r" b="b"/>
              <a:pathLst>
                <a:path w="28356" h="21600" fill="none" extrusionOk="0">
                  <a:moveTo>
                    <a:pt x="28355" y="1800"/>
                  </a:moveTo>
                  <a:cubicBezTo>
                    <a:pt x="27419" y="12993"/>
                    <a:pt x="18062" y="21599"/>
                    <a:pt x="6831" y="21600"/>
                  </a:cubicBezTo>
                  <a:cubicBezTo>
                    <a:pt x="4509" y="21600"/>
                    <a:pt x="2202" y="21225"/>
                    <a:pt x="0" y="20491"/>
                  </a:cubicBezTo>
                </a:path>
                <a:path w="28356" h="21600" stroke="0" extrusionOk="0">
                  <a:moveTo>
                    <a:pt x="28355" y="1800"/>
                  </a:moveTo>
                  <a:cubicBezTo>
                    <a:pt x="27419" y="12993"/>
                    <a:pt x="18062" y="21599"/>
                    <a:pt x="6831" y="21600"/>
                  </a:cubicBezTo>
                  <a:cubicBezTo>
                    <a:pt x="4509" y="21600"/>
                    <a:pt x="2202" y="21225"/>
                    <a:pt x="0" y="20491"/>
                  </a:cubicBezTo>
                  <a:lnTo>
                    <a:pt x="6831" y="0"/>
                  </a:lnTo>
                  <a:close/>
                </a:path>
              </a:pathLst>
            </a:custGeom>
            <a:noFill/>
            <a:ln w="50800" cap="rnd">
              <a:solidFill>
                <a:srgbClr val="FF9933"/>
              </a:solidFill>
              <a:round/>
              <a:headEnd type="none" w="sm" len="sm"/>
              <a:tailEnd type="none" w="sm" len="sm"/>
            </a:ln>
            <a:effectLst/>
          </p:spPr>
          <p:txBody>
            <a:bodyPr wrap="none" anchor="ctr"/>
            <a:lstStyle/>
            <a:p>
              <a:endParaRPr lang="en-US"/>
            </a:p>
          </p:txBody>
        </p:sp>
        <p:sp>
          <p:nvSpPr>
            <p:cNvPr id="452616" name="Rectangle 8"/>
            <p:cNvSpPr>
              <a:spLocks noChangeArrowheads="1"/>
            </p:cNvSpPr>
            <p:nvPr/>
          </p:nvSpPr>
          <p:spPr bwMode="auto">
            <a:xfrm>
              <a:off x="2232" y="2512"/>
              <a:ext cx="816" cy="152"/>
            </a:xfrm>
            <a:prstGeom prst="rect">
              <a:avLst/>
            </a:prstGeom>
            <a:solidFill>
              <a:schemeClr val="bg1"/>
            </a:solidFill>
            <a:ln w="76200">
              <a:solidFill>
                <a:srgbClr val="CC0099"/>
              </a:solidFill>
              <a:miter lim="800000"/>
              <a:headEnd/>
              <a:tailEnd/>
            </a:ln>
            <a:effectLst/>
          </p:spPr>
          <p:txBody>
            <a:bodyPr wrap="none" anchor="ctr"/>
            <a:lstStyle/>
            <a:p>
              <a:endParaRPr lang="en-US"/>
            </a:p>
          </p:txBody>
        </p:sp>
        <p:sp>
          <p:nvSpPr>
            <p:cNvPr id="452617" name="Line 9"/>
            <p:cNvSpPr>
              <a:spLocks noChangeShapeType="1"/>
            </p:cNvSpPr>
            <p:nvPr/>
          </p:nvSpPr>
          <p:spPr bwMode="auto">
            <a:xfrm flipV="1">
              <a:off x="2208" y="2496"/>
              <a:ext cx="144" cy="192"/>
            </a:xfrm>
            <a:prstGeom prst="line">
              <a:avLst/>
            </a:prstGeom>
            <a:noFill/>
            <a:ln w="101600">
              <a:solidFill>
                <a:srgbClr val="CC0099"/>
              </a:solidFill>
              <a:round/>
              <a:headEnd type="none" w="sm" len="sm"/>
              <a:tailEnd type="none" w="sm" len="sm"/>
            </a:ln>
            <a:effectLst/>
          </p:spPr>
          <p:txBody>
            <a:bodyPr wrap="none" anchor="ctr"/>
            <a:lstStyle/>
            <a:p>
              <a:endParaRPr lang="en-US"/>
            </a:p>
          </p:txBody>
        </p:sp>
        <p:sp>
          <p:nvSpPr>
            <p:cNvPr id="452618" name="Line 10"/>
            <p:cNvSpPr>
              <a:spLocks noChangeShapeType="1"/>
            </p:cNvSpPr>
            <p:nvPr/>
          </p:nvSpPr>
          <p:spPr bwMode="auto">
            <a:xfrm flipV="1">
              <a:off x="2352" y="2496"/>
              <a:ext cx="144" cy="192"/>
            </a:xfrm>
            <a:prstGeom prst="line">
              <a:avLst/>
            </a:prstGeom>
            <a:noFill/>
            <a:ln w="101600">
              <a:solidFill>
                <a:srgbClr val="CC0099"/>
              </a:solidFill>
              <a:round/>
              <a:headEnd type="none" w="sm" len="sm"/>
              <a:tailEnd type="none" w="sm" len="sm"/>
            </a:ln>
            <a:effectLst/>
          </p:spPr>
          <p:txBody>
            <a:bodyPr wrap="none" anchor="ctr"/>
            <a:lstStyle/>
            <a:p>
              <a:endParaRPr lang="en-US"/>
            </a:p>
          </p:txBody>
        </p:sp>
        <p:sp>
          <p:nvSpPr>
            <p:cNvPr id="452619" name="Line 11"/>
            <p:cNvSpPr>
              <a:spLocks noChangeShapeType="1"/>
            </p:cNvSpPr>
            <p:nvPr/>
          </p:nvSpPr>
          <p:spPr bwMode="auto">
            <a:xfrm flipV="1">
              <a:off x="2496" y="2496"/>
              <a:ext cx="144" cy="192"/>
            </a:xfrm>
            <a:prstGeom prst="line">
              <a:avLst/>
            </a:prstGeom>
            <a:noFill/>
            <a:ln w="101600">
              <a:solidFill>
                <a:srgbClr val="CC0099"/>
              </a:solidFill>
              <a:round/>
              <a:headEnd type="none" w="sm" len="sm"/>
              <a:tailEnd type="none" w="sm" len="sm"/>
            </a:ln>
            <a:effectLst/>
          </p:spPr>
          <p:txBody>
            <a:bodyPr wrap="none" anchor="ctr"/>
            <a:lstStyle/>
            <a:p>
              <a:endParaRPr lang="en-US"/>
            </a:p>
          </p:txBody>
        </p:sp>
        <p:sp>
          <p:nvSpPr>
            <p:cNvPr id="452620" name="Line 12"/>
            <p:cNvSpPr>
              <a:spLocks noChangeShapeType="1"/>
            </p:cNvSpPr>
            <p:nvPr/>
          </p:nvSpPr>
          <p:spPr bwMode="auto">
            <a:xfrm flipV="1">
              <a:off x="2640" y="2496"/>
              <a:ext cx="144" cy="192"/>
            </a:xfrm>
            <a:prstGeom prst="line">
              <a:avLst/>
            </a:prstGeom>
            <a:noFill/>
            <a:ln w="101600">
              <a:solidFill>
                <a:srgbClr val="CC0099"/>
              </a:solidFill>
              <a:round/>
              <a:headEnd type="none" w="sm" len="sm"/>
              <a:tailEnd type="none" w="sm" len="sm"/>
            </a:ln>
            <a:effectLst/>
          </p:spPr>
          <p:txBody>
            <a:bodyPr wrap="none" anchor="ctr"/>
            <a:lstStyle/>
            <a:p>
              <a:endParaRPr lang="en-US"/>
            </a:p>
          </p:txBody>
        </p:sp>
        <p:sp>
          <p:nvSpPr>
            <p:cNvPr id="452621" name="Line 13"/>
            <p:cNvSpPr>
              <a:spLocks noChangeShapeType="1"/>
            </p:cNvSpPr>
            <p:nvPr/>
          </p:nvSpPr>
          <p:spPr bwMode="auto">
            <a:xfrm flipV="1">
              <a:off x="2784" y="2496"/>
              <a:ext cx="144" cy="192"/>
            </a:xfrm>
            <a:prstGeom prst="line">
              <a:avLst/>
            </a:prstGeom>
            <a:noFill/>
            <a:ln w="101600">
              <a:solidFill>
                <a:srgbClr val="CC0099"/>
              </a:solidFill>
              <a:round/>
              <a:headEnd type="none" w="sm" len="sm"/>
              <a:tailEnd type="none" w="sm" len="sm"/>
            </a:ln>
            <a:effectLst/>
          </p:spPr>
          <p:txBody>
            <a:bodyPr wrap="none" anchor="ctr"/>
            <a:lstStyle/>
            <a:p>
              <a:endParaRPr lang="en-US"/>
            </a:p>
          </p:txBody>
        </p:sp>
        <p:sp>
          <p:nvSpPr>
            <p:cNvPr id="452622" name="Line 14"/>
            <p:cNvSpPr>
              <a:spLocks noChangeShapeType="1"/>
            </p:cNvSpPr>
            <p:nvPr/>
          </p:nvSpPr>
          <p:spPr bwMode="auto">
            <a:xfrm flipV="1">
              <a:off x="2928" y="2496"/>
              <a:ext cx="144" cy="192"/>
            </a:xfrm>
            <a:prstGeom prst="line">
              <a:avLst/>
            </a:prstGeom>
            <a:noFill/>
            <a:ln w="101600">
              <a:solidFill>
                <a:srgbClr val="CC0099"/>
              </a:solidFill>
              <a:round/>
              <a:headEnd type="none" w="sm" len="sm"/>
              <a:tailEnd type="none" w="sm" len="sm"/>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4658" name="Rectangle 2"/>
          <p:cNvSpPr>
            <a:spLocks noGrp="1" noChangeArrowheads="1"/>
          </p:cNvSpPr>
          <p:nvPr>
            <p:ph type="title"/>
          </p:nvPr>
        </p:nvSpPr>
        <p:spPr>
          <a:xfrm>
            <a:off x="419100" y="152400"/>
            <a:ext cx="6248400" cy="1066800"/>
          </a:xfrm>
        </p:spPr>
        <p:txBody>
          <a:bodyPr/>
          <a:lstStyle/>
          <a:p>
            <a:r>
              <a:rPr lang="en-US" b="1" dirty="0"/>
              <a:t>Creating a Cluster</a:t>
            </a:r>
          </a:p>
        </p:txBody>
      </p:sp>
      <p:sp>
        <p:nvSpPr>
          <p:cNvPr id="454659" name="Rectangle 3"/>
          <p:cNvSpPr>
            <a:spLocks noGrp="1" noChangeArrowheads="1"/>
          </p:cNvSpPr>
          <p:nvPr>
            <p:ph type="body" sz="half" idx="1"/>
          </p:nvPr>
        </p:nvSpPr>
        <p:spPr>
          <a:xfrm>
            <a:off x="381000" y="1163638"/>
            <a:ext cx="6418263" cy="1046162"/>
          </a:xfrm>
        </p:spPr>
        <p:txBody>
          <a:bodyPr/>
          <a:lstStyle/>
          <a:p>
            <a:pPr marL="228600" indent="-228600" eaLnBrk="0" hangingPunct="0">
              <a:spcBef>
                <a:spcPts val="400"/>
              </a:spcBef>
              <a:buAutoNum type="arabicPeriod"/>
            </a:pPr>
            <a:r>
              <a:rPr lang="en-US" sz="2800" dirty="0" smtClean="0"/>
              <a:t>Select </a:t>
            </a:r>
            <a:r>
              <a:rPr lang="en-US" sz="2800" dirty="0"/>
              <a:t>a </a:t>
            </a:r>
            <a:r>
              <a:rPr lang="en-US" sz="2800" b="1" dirty="0"/>
              <a:t>Cluster</a:t>
            </a:r>
            <a:r>
              <a:rPr lang="en-US" sz="2800" dirty="0"/>
              <a:t> </a:t>
            </a:r>
            <a:r>
              <a:rPr lang="en-US" sz="2800" dirty="0" smtClean="0"/>
              <a:t>shell.</a:t>
            </a:r>
          </a:p>
          <a:p>
            <a:pPr marL="228600" indent="-228600" eaLnBrk="0" hangingPunct="0">
              <a:spcBef>
                <a:spcPts val="400"/>
              </a:spcBef>
              <a:buAutoNum type="arabicPeriod"/>
            </a:pPr>
            <a:r>
              <a:rPr lang="en-US" sz="2800" dirty="0" smtClean="0"/>
              <a:t>Place objects inside the shell.</a:t>
            </a:r>
            <a:endParaRPr lang="en-US" sz="2800" dirty="0"/>
          </a:p>
          <a:p>
            <a:pPr marL="533400" indent="-533400" eaLnBrk="0" hangingPunct="0">
              <a:lnSpc>
                <a:spcPct val="80000"/>
              </a:lnSpc>
              <a:spcBef>
                <a:spcPct val="0"/>
              </a:spcBef>
              <a:buFontTx/>
              <a:buNone/>
            </a:pPr>
            <a:endParaRPr lang="en-US" sz="2400" b="1" dirty="0"/>
          </a:p>
          <a:p>
            <a:pPr marL="533400" indent="-533400" eaLnBrk="0" hangingPunct="0">
              <a:lnSpc>
                <a:spcPct val="80000"/>
              </a:lnSpc>
              <a:spcBef>
                <a:spcPct val="0"/>
              </a:spcBef>
              <a:buFontTx/>
              <a:buNone/>
            </a:pPr>
            <a:r>
              <a:rPr lang="en-US" sz="2400" b="1" dirty="0" err="1"/>
              <a:t>Controls»Modern»Array</a:t>
            </a:r>
            <a:r>
              <a:rPr lang="en-US" sz="2400" b="1" dirty="0"/>
              <a:t>, Matrix &amp; Cluster</a:t>
            </a:r>
            <a:endParaRPr lang="en-US" sz="2400" dirty="0"/>
          </a:p>
        </p:txBody>
      </p:sp>
      <p:sp>
        <p:nvSpPr>
          <p:cNvPr id="454660" name="Line 4"/>
          <p:cNvSpPr>
            <a:spLocks noChangeShapeType="1"/>
          </p:cNvSpPr>
          <p:nvPr/>
        </p:nvSpPr>
        <p:spPr bwMode="auto">
          <a:xfrm>
            <a:off x="5486400" y="4495800"/>
            <a:ext cx="381000" cy="0"/>
          </a:xfrm>
          <a:prstGeom prst="line">
            <a:avLst/>
          </a:prstGeom>
          <a:noFill/>
          <a:ln w="12700">
            <a:solidFill>
              <a:schemeClr val="accent2"/>
            </a:solidFill>
            <a:round/>
            <a:headEnd type="none" w="sm" len="sm"/>
            <a:tailEnd type="stealth" w="med" len="med"/>
          </a:ln>
          <a:effectLst/>
        </p:spPr>
        <p:txBody>
          <a:bodyPr wrap="none" anchor="ctr"/>
          <a:lstStyle/>
          <a:p>
            <a:endParaRPr lang="en-US"/>
          </a:p>
        </p:txBody>
      </p:sp>
      <p:sp>
        <p:nvSpPr>
          <p:cNvPr id="454661" name="Line 5"/>
          <p:cNvSpPr>
            <a:spLocks noChangeShapeType="1"/>
          </p:cNvSpPr>
          <p:nvPr/>
        </p:nvSpPr>
        <p:spPr bwMode="auto">
          <a:xfrm>
            <a:off x="2613025" y="4495800"/>
            <a:ext cx="892175" cy="0"/>
          </a:xfrm>
          <a:prstGeom prst="line">
            <a:avLst/>
          </a:prstGeom>
          <a:noFill/>
          <a:ln w="12700">
            <a:solidFill>
              <a:schemeClr val="accent2"/>
            </a:solidFill>
            <a:round/>
            <a:headEnd type="none" w="sm" len="sm"/>
            <a:tailEnd type="stealth" w="med" len="med"/>
          </a:ln>
          <a:effectLst/>
        </p:spPr>
        <p:txBody>
          <a:bodyPr wrap="none" anchor="ctr"/>
          <a:lstStyle/>
          <a:p>
            <a:endParaRPr lang="en-US"/>
          </a:p>
        </p:txBody>
      </p:sp>
      <p:pic>
        <p:nvPicPr>
          <p:cNvPr id="454662" name="Picture 6"/>
          <p:cNvPicPr>
            <a:picLocks noChangeAspect="1" noChangeArrowheads="1"/>
          </p:cNvPicPr>
          <p:nvPr/>
        </p:nvPicPr>
        <p:blipFill>
          <a:blip r:embed="rId3"/>
          <a:srcRect/>
          <a:stretch>
            <a:fillRect/>
          </a:stretch>
        </p:blipFill>
        <p:spPr bwMode="auto">
          <a:xfrm>
            <a:off x="3505200" y="3484563"/>
            <a:ext cx="2062163" cy="2209800"/>
          </a:xfrm>
          <a:prstGeom prst="rect">
            <a:avLst/>
          </a:prstGeom>
          <a:noFill/>
          <a:ln w="9525">
            <a:noFill/>
            <a:miter lim="800000"/>
            <a:headEnd/>
            <a:tailEnd/>
          </a:ln>
          <a:effectLst/>
        </p:spPr>
      </p:pic>
      <p:pic>
        <p:nvPicPr>
          <p:cNvPr id="454663" name="Picture 7" descr="pg5_33b"/>
          <p:cNvPicPr>
            <a:picLocks noChangeAspect="1" noChangeArrowheads="1"/>
          </p:cNvPicPr>
          <p:nvPr/>
        </p:nvPicPr>
        <p:blipFill>
          <a:blip r:embed="rId4"/>
          <a:srcRect/>
          <a:stretch>
            <a:fillRect/>
          </a:stretch>
        </p:blipFill>
        <p:spPr bwMode="auto">
          <a:xfrm>
            <a:off x="5867400" y="2914650"/>
            <a:ext cx="2670175" cy="2819400"/>
          </a:xfrm>
          <a:prstGeom prst="rect">
            <a:avLst/>
          </a:prstGeom>
          <a:noFill/>
        </p:spPr>
      </p:pic>
      <p:pic>
        <p:nvPicPr>
          <p:cNvPr id="454667" name="Picture 11" descr="cluster palette LV 8"/>
          <p:cNvPicPr>
            <a:picLocks noChangeAspect="1" noChangeArrowheads="1"/>
          </p:cNvPicPr>
          <p:nvPr/>
        </p:nvPicPr>
        <p:blipFill>
          <a:blip r:embed="rId5"/>
          <a:stretch>
            <a:fillRect/>
          </a:stretch>
        </p:blipFill>
        <p:spPr bwMode="auto">
          <a:xfrm>
            <a:off x="457200" y="2705100"/>
            <a:ext cx="2267301" cy="3009900"/>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a:xfrm>
            <a:off x="419100" y="228600"/>
            <a:ext cx="5715000" cy="914400"/>
          </a:xfrm>
        </p:spPr>
        <p:txBody>
          <a:bodyPr/>
          <a:lstStyle/>
          <a:p>
            <a:r>
              <a:rPr lang="en-US" b="1" dirty="0"/>
              <a:t>Cluster Functions</a:t>
            </a:r>
          </a:p>
        </p:txBody>
      </p:sp>
      <p:graphicFrame>
        <p:nvGraphicFramePr>
          <p:cNvPr id="456715" name="Object 11"/>
          <p:cNvGraphicFramePr>
            <a:graphicFrameLocks noChangeAspect="1"/>
          </p:cNvGraphicFramePr>
          <p:nvPr>
            <p:ph sz="half" idx="2"/>
          </p:nvPr>
        </p:nvGraphicFramePr>
        <p:xfrm>
          <a:off x="5529263" y="3414713"/>
          <a:ext cx="2047875" cy="1247775"/>
        </p:xfrm>
        <a:graphic>
          <a:graphicData uri="http://schemas.openxmlformats.org/presentationml/2006/ole">
            <p:oleObj spid="_x0000_s456715" name="Bitmap Image" r:id="rId4" imgW="2048161" imgH="1247619" progId="PBrush">
              <p:embed/>
            </p:oleObj>
          </a:graphicData>
        </a:graphic>
      </p:graphicFrame>
      <p:sp>
        <p:nvSpPr>
          <p:cNvPr id="456708" name="Rectangle 4"/>
          <p:cNvSpPr>
            <a:spLocks noChangeArrowheads="1"/>
          </p:cNvSpPr>
          <p:nvPr/>
        </p:nvSpPr>
        <p:spPr bwMode="auto">
          <a:xfrm>
            <a:off x="457200" y="1409700"/>
            <a:ext cx="7848600" cy="1020762"/>
          </a:xfrm>
          <a:prstGeom prst="rect">
            <a:avLst/>
          </a:prstGeom>
          <a:noFill/>
          <a:ln w="9525">
            <a:noFill/>
            <a:miter lim="800000"/>
            <a:headEnd/>
            <a:tailEnd/>
          </a:ln>
          <a:effectLst/>
        </p:spPr>
        <p:txBody>
          <a:bodyPr lIns="136525" tIns="46038" rIns="136525" bIns="46038"/>
          <a:lstStyle/>
          <a:p>
            <a:pPr marL="228600" indent="-228600" algn="l">
              <a:spcBef>
                <a:spcPts val="400"/>
              </a:spcBef>
              <a:spcAft>
                <a:spcPts val="0"/>
              </a:spcAft>
              <a:buClr>
                <a:schemeClr val="tx1"/>
              </a:buClr>
              <a:buFontTx/>
              <a:buChar char="•"/>
            </a:pPr>
            <a:r>
              <a:rPr lang="en-US" b="0" dirty="0"/>
              <a:t>In the </a:t>
            </a:r>
            <a:r>
              <a:rPr lang="en-US" dirty="0"/>
              <a:t>Cluster &amp; Variant</a:t>
            </a:r>
            <a:r>
              <a:rPr lang="en-US" b="0" dirty="0"/>
              <a:t> </a:t>
            </a:r>
            <a:r>
              <a:rPr lang="en-US" b="0" dirty="0" err="1"/>
              <a:t>subpalette</a:t>
            </a:r>
            <a:r>
              <a:rPr lang="en-US" b="0" dirty="0"/>
              <a:t> of the </a:t>
            </a:r>
            <a:r>
              <a:rPr lang="en-US" dirty="0"/>
              <a:t>Programming</a:t>
            </a:r>
            <a:r>
              <a:rPr lang="en-US" b="0" dirty="0"/>
              <a:t> palette</a:t>
            </a:r>
          </a:p>
          <a:p>
            <a:pPr marL="228600" indent="-228600" algn="l">
              <a:spcBef>
                <a:spcPts val="400"/>
              </a:spcBef>
              <a:spcAft>
                <a:spcPts val="0"/>
              </a:spcAft>
              <a:buClr>
                <a:schemeClr val="tx1"/>
              </a:buClr>
              <a:buFontTx/>
              <a:buChar char="•"/>
            </a:pPr>
            <a:r>
              <a:rPr lang="en-US" b="0" dirty="0"/>
              <a:t>Can also be accessed by right-clicking the cluster terminal</a:t>
            </a:r>
          </a:p>
        </p:txBody>
      </p:sp>
      <p:pic>
        <p:nvPicPr>
          <p:cNvPr id="456709" name="Picture 5"/>
          <p:cNvPicPr>
            <a:picLocks noChangeArrowheads="1"/>
          </p:cNvPicPr>
          <p:nvPr/>
        </p:nvPicPr>
        <p:blipFill>
          <a:blip r:embed="rId5"/>
          <a:srcRect/>
          <a:stretch>
            <a:fillRect/>
          </a:stretch>
        </p:blipFill>
        <p:spPr bwMode="auto">
          <a:xfrm>
            <a:off x="1219200" y="2867025"/>
            <a:ext cx="2362200" cy="457200"/>
          </a:xfrm>
          <a:prstGeom prst="rect">
            <a:avLst/>
          </a:prstGeom>
          <a:noFill/>
          <a:ln w="9525">
            <a:noFill/>
            <a:miter lim="800000"/>
            <a:headEnd/>
            <a:tailEnd/>
          </a:ln>
          <a:effectLst/>
        </p:spPr>
      </p:pic>
      <p:sp>
        <p:nvSpPr>
          <p:cNvPr id="456710" name="Rectangle 6"/>
          <p:cNvSpPr>
            <a:spLocks noChangeArrowheads="1"/>
          </p:cNvSpPr>
          <p:nvPr/>
        </p:nvSpPr>
        <p:spPr bwMode="auto">
          <a:xfrm>
            <a:off x="1219200" y="3857625"/>
            <a:ext cx="3352800" cy="339725"/>
          </a:xfrm>
          <a:prstGeom prst="rect">
            <a:avLst/>
          </a:prstGeom>
          <a:noFill/>
          <a:ln w="9525">
            <a:noFill/>
            <a:miter lim="800000"/>
            <a:headEnd/>
            <a:tailEnd/>
          </a:ln>
          <a:effectLst/>
        </p:spPr>
        <p:txBody>
          <a:bodyPr lIns="92075" tIns="46038" rIns="92075" bIns="46038">
            <a:spAutoFit/>
          </a:bodyPr>
          <a:lstStyle/>
          <a:p>
            <a:pPr>
              <a:lnSpc>
                <a:spcPct val="90000"/>
              </a:lnSpc>
            </a:pPr>
            <a:r>
              <a:rPr lang="en-US" sz="1800" dirty="0">
                <a:latin typeface="Arial" charset="0"/>
              </a:rPr>
              <a:t>Bundle</a:t>
            </a:r>
          </a:p>
        </p:txBody>
      </p:sp>
      <p:sp>
        <p:nvSpPr>
          <p:cNvPr id="456711" name="Rectangle 7"/>
          <p:cNvSpPr>
            <a:spLocks noChangeArrowheads="1"/>
          </p:cNvSpPr>
          <p:nvPr/>
        </p:nvSpPr>
        <p:spPr bwMode="auto">
          <a:xfrm>
            <a:off x="2895600" y="3330575"/>
            <a:ext cx="1997075" cy="587375"/>
          </a:xfrm>
          <a:prstGeom prst="rect">
            <a:avLst/>
          </a:prstGeom>
          <a:noFill/>
          <a:ln w="9525">
            <a:noFill/>
            <a:miter lim="800000"/>
            <a:headEnd/>
            <a:tailEnd/>
          </a:ln>
          <a:effectLst/>
        </p:spPr>
        <p:txBody>
          <a:bodyPr lIns="92075" tIns="46038" rIns="92075" bIns="46038">
            <a:spAutoFit/>
          </a:bodyPr>
          <a:lstStyle/>
          <a:p>
            <a:pPr algn="l">
              <a:lnSpc>
                <a:spcPct val="90000"/>
              </a:lnSpc>
            </a:pPr>
            <a:r>
              <a:rPr lang="en-US" sz="1800" b="0" dirty="0">
                <a:latin typeface="Arial" charset="0"/>
              </a:rPr>
              <a:t>(Terminal labels reflect data type)</a:t>
            </a:r>
          </a:p>
        </p:txBody>
      </p:sp>
      <p:sp>
        <p:nvSpPr>
          <p:cNvPr id="456712" name="Line 8"/>
          <p:cNvSpPr>
            <a:spLocks noChangeShapeType="1"/>
          </p:cNvSpPr>
          <p:nvPr/>
        </p:nvSpPr>
        <p:spPr bwMode="auto">
          <a:xfrm flipH="1" flipV="1">
            <a:off x="2514600" y="3254375"/>
            <a:ext cx="427038" cy="266700"/>
          </a:xfrm>
          <a:prstGeom prst="line">
            <a:avLst/>
          </a:prstGeom>
          <a:noFill/>
          <a:ln w="12700">
            <a:solidFill>
              <a:schemeClr val="accent2"/>
            </a:solidFill>
            <a:round/>
            <a:headEnd type="none" w="sm" len="sm"/>
            <a:tailEnd type="stealth" w="med" len="med"/>
          </a:ln>
          <a:effectLst/>
        </p:spPr>
        <p:txBody>
          <a:bodyPr wrap="none" anchor="ctr"/>
          <a:lstStyle/>
          <a:p>
            <a:endParaRPr lang="en-US"/>
          </a:p>
        </p:txBody>
      </p:sp>
      <p:sp>
        <p:nvSpPr>
          <p:cNvPr id="456713" name="Rectangle 9"/>
          <p:cNvSpPr>
            <a:spLocks noChangeArrowheads="1"/>
          </p:cNvSpPr>
          <p:nvPr/>
        </p:nvSpPr>
        <p:spPr bwMode="auto">
          <a:xfrm>
            <a:off x="1295400" y="5461000"/>
            <a:ext cx="3352800" cy="339725"/>
          </a:xfrm>
          <a:prstGeom prst="rect">
            <a:avLst/>
          </a:prstGeom>
          <a:noFill/>
          <a:ln w="9525">
            <a:noFill/>
            <a:miter lim="800000"/>
            <a:headEnd/>
            <a:tailEnd/>
          </a:ln>
          <a:effectLst/>
        </p:spPr>
        <p:txBody>
          <a:bodyPr lIns="92075" tIns="46038" rIns="92075" bIns="46038">
            <a:spAutoFit/>
          </a:bodyPr>
          <a:lstStyle/>
          <a:p>
            <a:pPr>
              <a:lnSpc>
                <a:spcPct val="90000"/>
              </a:lnSpc>
            </a:pPr>
            <a:r>
              <a:rPr lang="en-US" sz="1800" dirty="0">
                <a:latin typeface="Arial" charset="0"/>
              </a:rPr>
              <a:t>Bundle By Name</a:t>
            </a:r>
          </a:p>
        </p:txBody>
      </p:sp>
      <p:pic>
        <p:nvPicPr>
          <p:cNvPr id="456714" name="Picture 10"/>
          <p:cNvPicPr>
            <a:picLocks noChangeArrowheads="1"/>
          </p:cNvPicPr>
          <p:nvPr/>
        </p:nvPicPr>
        <p:blipFill>
          <a:blip r:embed="rId6"/>
          <a:srcRect/>
          <a:stretch>
            <a:fillRect/>
          </a:stretch>
        </p:blipFill>
        <p:spPr bwMode="auto">
          <a:xfrm>
            <a:off x="995363" y="4479925"/>
            <a:ext cx="3946525" cy="8874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5554" name="Rectangle 2"/>
          <p:cNvSpPr>
            <a:spLocks noGrp="1" noChangeArrowheads="1"/>
          </p:cNvSpPr>
          <p:nvPr>
            <p:ph type="title"/>
          </p:nvPr>
        </p:nvSpPr>
        <p:spPr>
          <a:xfrm>
            <a:off x="381000" y="228600"/>
            <a:ext cx="8191500" cy="838200"/>
          </a:xfrm>
        </p:spPr>
        <p:txBody>
          <a:bodyPr/>
          <a:lstStyle/>
          <a:p>
            <a:r>
              <a:rPr lang="en-US" b="1" dirty="0"/>
              <a:t>Using Arrays and Clusters with Graphs</a:t>
            </a:r>
          </a:p>
        </p:txBody>
      </p:sp>
      <p:sp>
        <p:nvSpPr>
          <p:cNvPr id="535555" name="Rectangle 3"/>
          <p:cNvSpPr>
            <a:spLocks noGrp="1" noChangeArrowheads="1"/>
          </p:cNvSpPr>
          <p:nvPr>
            <p:ph type="body" sz="half" idx="1"/>
          </p:nvPr>
        </p:nvSpPr>
        <p:spPr>
          <a:xfrm>
            <a:off x="381000" y="1295400"/>
            <a:ext cx="5875337" cy="3314700"/>
          </a:xfrm>
        </p:spPr>
        <p:txBody>
          <a:bodyPr/>
          <a:lstStyle/>
          <a:p>
            <a:pPr>
              <a:buFontTx/>
              <a:buNone/>
            </a:pPr>
            <a:r>
              <a:rPr lang="en-US" sz="2400" dirty="0"/>
              <a:t>The </a:t>
            </a:r>
            <a:r>
              <a:rPr lang="en-US" sz="2400" dirty="0" smtClean="0"/>
              <a:t>waveform data type </a:t>
            </a:r>
            <a:r>
              <a:rPr lang="en-US" sz="2400" dirty="0"/>
              <a:t>contains 3 pieces of data:</a:t>
            </a:r>
          </a:p>
          <a:p>
            <a:r>
              <a:rPr lang="en-US" sz="2400" dirty="0"/>
              <a:t>t0 = Start </a:t>
            </a:r>
            <a:r>
              <a:rPr lang="en-US" sz="2400" dirty="0" smtClean="0"/>
              <a:t>time</a:t>
            </a:r>
            <a:endParaRPr lang="en-US" sz="2400" dirty="0"/>
          </a:p>
          <a:p>
            <a:r>
              <a:rPr lang="en-US" sz="2400" dirty="0" err="1"/>
              <a:t>dt</a:t>
            </a:r>
            <a:r>
              <a:rPr lang="en-US" sz="2400" dirty="0"/>
              <a:t> = Time between </a:t>
            </a:r>
            <a:r>
              <a:rPr lang="en-US" sz="2400" dirty="0" smtClean="0"/>
              <a:t>samples</a:t>
            </a:r>
            <a:endParaRPr lang="en-US" sz="2400" dirty="0"/>
          </a:p>
          <a:p>
            <a:r>
              <a:rPr lang="en-US" sz="2400" dirty="0"/>
              <a:t>Y = Array of Y magnitudes</a:t>
            </a:r>
          </a:p>
          <a:p>
            <a:pPr>
              <a:buFontTx/>
              <a:buNone/>
            </a:pPr>
            <a:endParaRPr lang="en-US" sz="2400" dirty="0" smtClean="0"/>
          </a:p>
          <a:p>
            <a:pPr>
              <a:buFontTx/>
              <a:buNone/>
            </a:pPr>
            <a:endParaRPr lang="en-US" sz="2400" dirty="0" smtClean="0"/>
          </a:p>
          <a:p>
            <a:pPr>
              <a:buFontTx/>
              <a:buNone/>
            </a:pPr>
            <a:endParaRPr lang="en-US" sz="1200" dirty="0"/>
          </a:p>
          <a:p>
            <a:pPr>
              <a:buFontTx/>
              <a:buNone/>
            </a:pPr>
            <a:r>
              <a:rPr lang="en-US" sz="2400" dirty="0" smtClean="0"/>
              <a:t>You can create </a:t>
            </a:r>
            <a:r>
              <a:rPr lang="en-US" sz="2400" dirty="0"/>
              <a:t>a </a:t>
            </a:r>
            <a:r>
              <a:rPr lang="en-US" sz="2400" dirty="0" smtClean="0"/>
              <a:t>waveform cluster in two ways:</a:t>
            </a:r>
            <a:endParaRPr lang="en-US" sz="2400" dirty="0"/>
          </a:p>
        </p:txBody>
      </p:sp>
      <p:pic>
        <p:nvPicPr>
          <p:cNvPr id="535560" name="Picture 8"/>
          <p:cNvPicPr>
            <a:picLocks noChangeAspect="1" noChangeArrowheads="1"/>
          </p:cNvPicPr>
          <p:nvPr/>
        </p:nvPicPr>
        <p:blipFill>
          <a:blip r:embed="rId3"/>
          <a:srcRect/>
          <a:stretch>
            <a:fillRect/>
          </a:stretch>
        </p:blipFill>
        <p:spPr bwMode="auto">
          <a:xfrm>
            <a:off x="495300" y="4572000"/>
            <a:ext cx="7715250" cy="1285875"/>
          </a:xfrm>
          <a:prstGeom prst="rect">
            <a:avLst/>
          </a:prstGeom>
          <a:noFill/>
          <a:ln w="12700" algn="ctr">
            <a:noFill/>
            <a:miter lim="800000"/>
            <a:headEnd/>
            <a:tailEnd/>
          </a:ln>
          <a:effectLst/>
        </p:spPr>
      </p:pic>
      <p:pic>
        <p:nvPicPr>
          <p:cNvPr id="535561" name="Picture 9"/>
          <p:cNvPicPr>
            <a:picLocks noChangeAspect="1" noChangeArrowheads="1"/>
          </p:cNvPicPr>
          <p:nvPr/>
        </p:nvPicPr>
        <p:blipFill>
          <a:blip r:embed="rId4"/>
          <a:srcRect/>
          <a:stretch>
            <a:fillRect/>
          </a:stretch>
        </p:blipFill>
        <p:spPr bwMode="auto">
          <a:xfrm>
            <a:off x="6415088" y="1085850"/>
            <a:ext cx="2463800" cy="3571875"/>
          </a:xfrm>
          <a:prstGeom prst="rect">
            <a:avLst/>
          </a:prstGeom>
          <a:noFill/>
          <a:ln w="12700" algn="ctr">
            <a:noFill/>
            <a:miter lim="800000"/>
            <a:headEnd/>
            <a:tailEnd/>
          </a:ln>
          <a:effectLst/>
        </p:spPr>
      </p:pic>
      <p:sp>
        <p:nvSpPr>
          <p:cNvPr id="535562" name="Rectangle 10"/>
          <p:cNvSpPr>
            <a:spLocks noChangeArrowheads="1"/>
          </p:cNvSpPr>
          <p:nvPr/>
        </p:nvSpPr>
        <p:spPr bwMode="auto">
          <a:xfrm>
            <a:off x="877887" y="5737225"/>
            <a:ext cx="3306763" cy="396875"/>
          </a:xfrm>
          <a:prstGeom prst="rect">
            <a:avLst/>
          </a:prstGeom>
          <a:noFill/>
          <a:ln w="12700" algn="ctr">
            <a:noFill/>
            <a:miter lim="800000"/>
            <a:headEnd/>
            <a:tailEnd/>
          </a:ln>
          <a:effectLst/>
        </p:spPr>
        <p:txBody>
          <a:bodyPr wrap="none">
            <a:spAutoFit/>
          </a:bodyPr>
          <a:lstStyle/>
          <a:p>
            <a:r>
              <a:rPr lang="en-US" sz="2000" dirty="0"/>
              <a:t>Build Waveform (absolute time)</a:t>
            </a:r>
          </a:p>
        </p:txBody>
      </p:sp>
      <p:sp>
        <p:nvSpPr>
          <p:cNvPr id="535563" name="Rectangle 11"/>
          <p:cNvSpPr>
            <a:spLocks noChangeArrowheads="1"/>
          </p:cNvSpPr>
          <p:nvPr/>
        </p:nvSpPr>
        <p:spPr bwMode="auto">
          <a:xfrm>
            <a:off x="5332412" y="5729288"/>
            <a:ext cx="2312988" cy="396875"/>
          </a:xfrm>
          <a:prstGeom prst="rect">
            <a:avLst/>
          </a:prstGeom>
          <a:noFill/>
          <a:ln w="12700" algn="ctr">
            <a:noFill/>
            <a:miter lim="800000"/>
            <a:headEnd/>
            <a:tailEnd/>
          </a:ln>
          <a:effectLst/>
        </p:spPr>
        <p:txBody>
          <a:bodyPr wrap="none">
            <a:spAutoFit/>
          </a:bodyPr>
          <a:lstStyle/>
          <a:p>
            <a:r>
              <a:rPr lang="en-US" sz="2000" dirty="0"/>
              <a:t>Cluster (relative time)</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7842" name="Rectangle 2"/>
          <p:cNvSpPr>
            <a:spLocks noChangeArrowheads="1"/>
          </p:cNvSpPr>
          <p:nvPr/>
        </p:nvSpPr>
        <p:spPr bwMode="auto">
          <a:xfrm>
            <a:off x="304800" y="419295"/>
            <a:ext cx="8415338" cy="533205"/>
          </a:xfrm>
          <a:prstGeom prst="rect">
            <a:avLst/>
          </a:prstGeom>
          <a:noFill/>
          <a:ln w="9525">
            <a:noFill/>
            <a:miter lim="800000"/>
            <a:headEnd/>
            <a:tailEnd/>
          </a:ln>
          <a:effectLst/>
        </p:spPr>
        <p:txBody>
          <a:bodyPr lIns="63398" tIns="25359" rIns="63398" bIns="25359">
            <a:spAutoFit/>
          </a:bodyPr>
          <a:lstStyle/>
          <a:p>
            <a:pPr algn="l" defTabSz="912813" eaLnBrk="1" hangingPunct="1">
              <a:lnSpc>
                <a:spcPct val="87000"/>
              </a:lnSpc>
            </a:pPr>
            <a:r>
              <a:rPr lang="en-US" sz="3600" dirty="0">
                <a:solidFill>
                  <a:srgbClr val="006699"/>
                </a:solidFill>
              </a:rPr>
              <a:t>Shift Register – Access Previous Loop Data</a:t>
            </a:r>
          </a:p>
        </p:txBody>
      </p:sp>
      <p:sp>
        <p:nvSpPr>
          <p:cNvPr id="547843" name="Rectangle 3"/>
          <p:cNvSpPr>
            <a:spLocks noChangeArrowheads="1"/>
          </p:cNvSpPr>
          <p:nvPr/>
        </p:nvSpPr>
        <p:spPr bwMode="auto">
          <a:xfrm>
            <a:off x="401638" y="1289371"/>
            <a:ext cx="8077200" cy="1682429"/>
          </a:xfrm>
          <a:prstGeom prst="rect">
            <a:avLst/>
          </a:prstGeom>
          <a:noFill/>
          <a:ln w="9525">
            <a:noFill/>
            <a:miter lim="800000"/>
            <a:headEnd/>
            <a:tailEnd/>
          </a:ln>
          <a:effectLst/>
        </p:spPr>
        <p:txBody>
          <a:bodyPr lIns="63398" tIns="25359" rIns="63398" bIns="25359">
            <a:spAutoFit/>
          </a:bodyPr>
          <a:lstStyle/>
          <a:p>
            <a:pPr marL="228600" indent="-228600" algn="l" defTabSz="912813">
              <a:spcBef>
                <a:spcPts val="400"/>
              </a:spcBef>
              <a:spcAft>
                <a:spcPts val="0"/>
              </a:spcAft>
              <a:buFont typeface="Arial" pitchFamily="34" charset="0"/>
              <a:buChar char="•"/>
            </a:pPr>
            <a:r>
              <a:rPr lang="en-US" b="0" dirty="0" smtClean="0"/>
              <a:t>Available </a:t>
            </a:r>
            <a:r>
              <a:rPr lang="en-US" b="0" dirty="0"/>
              <a:t>at left or right border of loop structures</a:t>
            </a:r>
          </a:p>
          <a:p>
            <a:pPr marL="228600" indent="-228600" algn="l" defTabSz="912813">
              <a:spcBef>
                <a:spcPts val="400"/>
              </a:spcBef>
              <a:spcAft>
                <a:spcPts val="0"/>
              </a:spcAft>
              <a:buFont typeface="Arial" pitchFamily="34" charset="0"/>
              <a:buChar char="•"/>
            </a:pPr>
            <a:r>
              <a:rPr lang="en-US" b="0" dirty="0" smtClean="0"/>
              <a:t>Right-click </a:t>
            </a:r>
            <a:r>
              <a:rPr lang="en-US" b="0" dirty="0"/>
              <a:t>the border and select </a:t>
            </a:r>
            <a:r>
              <a:rPr lang="en-US" dirty="0"/>
              <a:t>Add Shift Register</a:t>
            </a:r>
            <a:r>
              <a:rPr lang="en-US" b="0" dirty="0"/>
              <a:t> </a:t>
            </a:r>
          </a:p>
          <a:p>
            <a:pPr marL="228600" indent="-228600" algn="l" defTabSz="912813">
              <a:spcBef>
                <a:spcPts val="400"/>
              </a:spcBef>
              <a:spcAft>
                <a:spcPts val="0"/>
              </a:spcAft>
              <a:buFont typeface="Arial" pitchFamily="34" charset="0"/>
              <a:buChar char="•"/>
            </a:pPr>
            <a:r>
              <a:rPr lang="en-US" b="0" dirty="0" smtClean="0"/>
              <a:t>Right </a:t>
            </a:r>
            <a:r>
              <a:rPr lang="en-US" b="0" dirty="0"/>
              <a:t>terminal stores data on completion of iteration</a:t>
            </a:r>
          </a:p>
          <a:p>
            <a:pPr marL="228600" indent="-228600" algn="l" defTabSz="912813">
              <a:spcBef>
                <a:spcPts val="400"/>
              </a:spcBef>
              <a:spcAft>
                <a:spcPts val="0"/>
              </a:spcAft>
              <a:buFont typeface="Arial" pitchFamily="34" charset="0"/>
              <a:buChar char="•"/>
            </a:pPr>
            <a:r>
              <a:rPr lang="en-US" b="0" dirty="0" smtClean="0"/>
              <a:t>Left </a:t>
            </a:r>
            <a:r>
              <a:rPr lang="en-US" b="0" dirty="0"/>
              <a:t>terminal provides stored data at beginning of next iteration</a:t>
            </a:r>
          </a:p>
        </p:txBody>
      </p:sp>
      <p:sp>
        <p:nvSpPr>
          <p:cNvPr id="547848" name="Rectangle 8"/>
          <p:cNvSpPr>
            <a:spLocks noChangeArrowheads="1"/>
          </p:cNvSpPr>
          <p:nvPr/>
        </p:nvSpPr>
        <p:spPr bwMode="auto">
          <a:xfrm>
            <a:off x="774700" y="4889500"/>
            <a:ext cx="938213" cy="825500"/>
          </a:xfrm>
          <a:prstGeom prst="rect">
            <a:avLst/>
          </a:prstGeom>
          <a:noFill/>
          <a:ln w="9525">
            <a:noFill/>
            <a:miter lim="800000"/>
            <a:headEnd/>
            <a:tailEnd/>
          </a:ln>
          <a:effectLst/>
        </p:spPr>
        <p:txBody>
          <a:bodyPr lIns="62292" tIns="24917" rIns="62292" bIns="24917">
            <a:spAutoFit/>
          </a:bodyPr>
          <a:lstStyle/>
          <a:p>
            <a:pPr defTabSz="912813">
              <a:lnSpc>
                <a:spcPct val="85000"/>
              </a:lnSpc>
            </a:pPr>
            <a:r>
              <a:rPr lang="en-US" sz="2000" b="0"/>
              <a:t>Before Loop</a:t>
            </a:r>
          </a:p>
          <a:p>
            <a:pPr defTabSz="912813">
              <a:lnSpc>
                <a:spcPct val="85000"/>
              </a:lnSpc>
            </a:pPr>
            <a:r>
              <a:rPr lang="en-US" sz="2000" b="0"/>
              <a:t>Begins</a:t>
            </a:r>
          </a:p>
        </p:txBody>
      </p:sp>
      <p:sp>
        <p:nvSpPr>
          <p:cNvPr id="547849" name="Rectangle 9"/>
          <p:cNvSpPr>
            <a:spLocks noChangeArrowheads="1"/>
          </p:cNvSpPr>
          <p:nvPr/>
        </p:nvSpPr>
        <p:spPr bwMode="auto">
          <a:xfrm>
            <a:off x="2209800" y="5143500"/>
            <a:ext cx="1041400" cy="568325"/>
          </a:xfrm>
          <a:prstGeom prst="rect">
            <a:avLst/>
          </a:prstGeom>
          <a:noFill/>
          <a:ln w="9525">
            <a:noFill/>
            <a:miter lim="800000"/>
            <a:headEnd/>
            <a:tailEnd/>
          </a:ln>
          <a:effectLst/>
        </p:spPr>
        <p:txBody>
          <a:bodyPr lIns="62292" tIns="24917" rIns="62292" bIns="24917">
            <a:spAutoFit/>
          </a:bodyPr>
          <a:lstStyle/>
          <a:p>
            <a:pPr defTabSz="912813">
              <a:lnSpc>
                <a:spcPct val="85000"/>
              </a:lnSpc>
            </a:pPr>
            <a:r>
              <a:rPr lang="en-US" sz="2000" b="0" dirty="0"/>
              <a:t>First </a:t>
            </a:r>
          </a:p>
          <a:p>
            <a:pPr defTabSz="912813">
              <a:lnSpc>
                <a:spcPct val="85000"/>
              </a:lnSpc>
            </a:pPr>
            <a:r>
              <a:rPr lang="en-US" sz="2000" b="0" dirty="0"/>
              <a:t>Iteration</a:t>
            </a:r>
          </a:p>
        </p:txBody>
      </p:sp>
      <p:sp>
        <p:nvSpPr>
          <p:cNvPr id="547850" name="Rectangle 10"/>
          <p:cNvSpPr>
            <a:spLocks noChangeArrowheads="1"/>
          </p:cNvSpPr>
          <p:nvPr/>
        </p:nvSpPr>
        <p:spPr bwMode="auto">
          <a:xfrm>
            <a:off x="4229100" y="5143500"/>
            <a:ext cx="1109663" cy="568325"/>
          </a:xfrm>
          <a:prstGeom prst="rect">
            <a:avLst/>
          </a:prstGeom>
          <a:noFill/>
          <a:ln w="9525">
            <a:noFill/>
            <a:miter lim="800000"/>
            <a:headEnd/>
            <a:tailEnd/>
          </a:ln>
          <a:effectLst/>
        </p:spPr>
        <p:txBody>
          <a:bodyPr lIns="62292" tIns="24917" rIns="62292" bIns="24917">
            <a:spAutoFit/>
          </a:bodyPr>
          <a:lstStyle/>
          <a:p>
            <a:pPr defTabSz="912813">
              <a:lnSpc>
                <a:spcPct val="85000"/>
              </a:lnSpc>
            </a:pPr>
            <a:r>
              <a:rPr lang="en-US" sz="2000" b="0" dirty="0"/>
              <a:t>Second</a:t>
            </a:r>
          </a:p>
          <a:p>
            <a:pPr defTabSz="912813">
              <a:lnSpc>
                <a:spcPct val="85000"/>
              </a:lnSpc>
            </a:pPr>
            <a:r>
              <a:rPr lang="en-US" sz="2000" b="0" dirty="0"/>
              <a:t>Iteration </a:t>
            </a:r>
          </a:p>
        </p:txBody>
      </p:sp>
      <p:sp>
        <p:nvSpPr>
          <p:cNvPr id="547851" name="Rectangle 11"/>
          <p:cNvSpPr>
            <a:spLocks noChangeArrowheads="1"/>
          </p:cNvSpPr>
          <p:nvPr/>
        </p:nvSpPr>
        <p:spPr bwMode="auto">
          <a:xfrm>
            <a:off x="6172200" y="5143500"/>
            <a:ext cx="1111250" cy="568325"/>
          </a:xfrm>
          <a:prstGeom prst="rect">
            <a:avLst/>
          </a:prstGeom>
          <a:noFill/>
          <a:ln w="9525">
            <a:noFill/>
            <a:miter lim="800000"/>
            <a:headEnd/>
            <a:tailEnd/>
          </a:ln>
          <a:effectLst/>
        </p:spPr>
        <p:txBody>
          <a:bodyPr lIns="62292" tIns="24917" rIns="62292" bIns="24917">
            <a:spAutoFit/>
          </a:bodyPr>
          <a:lstStyle/>
          <a:p>
            <a:pPr defTabSz="912813">
              <a:lnSpc>
                <a:spcPct val="85000"/>
              </a:lnSpc>
            </a:pPr>
            <a:r>
              <a:rPr lang="en-US" sz="2000" b="0" dirty="0"/>
              <a:t>Last</a:t>
            </a:r>
          </a:p>
          <a:p>
            <a:pPr defTabSz="912813">
              <a:lnSpc>
                <a:spcPct val="85000"/>
              </a:lnSpc>
            </a:pPr>
            <a:r>
              <a:rPr lang="en-US" sz="2000" b="0" dirty="0"/>
              <a:t>Iteration </a:t>
            </a:r>
          </a:p>
        </p:txBody>
      </p:sp>
      <p:sp>
        <p:nvSpPr>
          <p:cNvPr id="547852" name="Line 12"/>
          <p:cNvSpPr>
            <a:spLocks noChangeShapeType="1"/>
          </p:cNvSpPr>
          <p:nvPr/>
        </p:nvSpPr>
        <p:spPr bwMode="auto">
          <a:xfrm>
            <a:off x="1333500" y="3810000"/>
            <a:ext cx="304800" cy="0"/>
          </a:xfrm>
          <a:prstGeom prst="line">
            <a:avLst/>
          </a:prstGeom>
          <a:noFill/>
          <a:ln w="12700">
            <a:solidFill>
              <a:schemeClr val="tx1"/>
            </a:solidFill>
            <a:round/>
            <a:headEnd type="none" w="sm" len="sm"/>
            <a:tailEnd type="stealth" w="med" len="lg"/>
          </a:ln>
          <a:effectLst/>
        </p:spPr>
        <p:txBody>
          <a:bodyPr lIns="62292" tIns="24917" rIns="62292" bIns="24917">
            <a:spAutoFit/>
          </a:bodyPr>
          <a:lstStyle/>
          <a:p>
            <a:endParaRPr lang="en-US"/>
          </a:p>
        </p:txBody>
      </p:sp>
      <p:sp>
        <p:nvSpPr>
          <p:cNvPr id="547859" name="Rectangle 19"/>
          <p:cNvSpPr>
            <a:spLocks noChangeArrowheads="1"/>
          </p:cNvSpPr>
          <p:nvPr/>
        </p:nvSpPr>
        <p:spPr bwMode="auto">
          <a:xfrm>
            <a:off x="7696200" y="3695700"/>
            <a:ext cx="746125" cy="244220"/>
          </a:xfrm>
          <a:prstGeom prst="rect">
            <a:avLst/>
          </a:prstGeom>
          <a:noFill/>
          <a:ln w="9525">
            <a:noFill/>
            <a:miter lim="800000"/>
            <a:headEnd/>
            <a:tailEnd/>
          </a:ln>
          <a:effectLst/>
        </p:spPr>
        <p:txBody>
          <a:bodyPr lIns="62292" tIns="24917" rIns="62292" bIns="24917">
            <a:spAutoFit/>
          </a:bodyPr>
          <a:lstStyle/>
          <a:p>
            <a:pPr algn="l" defTabSz="912813">
              <a:lnSpc>
                <a:spcPct val="90000"/>
              </a:lnSpc>
            </a:pPr>
            <a:r>
              <a:rPr lang="en-US" sz="1400" dirty="0"/>
              <a:t>Value </a:t>
            </a:r>
            <a:r>
              <a:rPr lang="en-US" sz="1400" dirty="0" smtClean="0"/>
              <a:t>15</a:t>
            </a:r>
            <a:endParaRPr lang="en-US" sz="1400" dirty="0"/>
          </a:p>
        </p:txBody>
      </p:sp>
      <p:sp>
        <p:nvSpPr>
          <p:cNvPr id="547866" name="Line 26"/>
          <p:cNvSpPr>
            <a:spLocks noChangeShapeType="1"/>
          </p:cNvSpPr>
          <p:nvPr/>
        </p:nvSpPr>
        <p:spPr bwMode="auto">
          <a:xfrm flipV="1">
            <a:off x="7391400" y="3810000"/>
            <a:ext cx="228600" cy="0"/>
          </a:xfrm>
          <a:prstGeom prst="line">
            <a:avLst/>
          </a:prstGeom>
          <a:noFill/>
          <a:ln w="12700">
            <a:solidFill>
              <a:schemeClr val="tx1"/>
            </a:solidFill>
            <a:round/>
            <a:headEnd type="none" w="sm" len="sm"/>
            <a:tailEnd type="stealth" w="med" len="lg"/>
          </a:ln>
          <a:effectLst/>
        </p:spPr>
        <p:txBody>
          <a:bodyPr lIns="62292" tIns="24917" rIns="62292" bIns="24917">
            <a:spAutoFit/>
          </a:bodyPr>
          <a:lstStyle/>
          <a:p>
            <a:endParaRPr lang="en-US"/>
          </a:p>
        </p:txBody>
      </p:sp>
      <p:sp>
        <p:nvSpPr>
          <p:cNvPr id="547867" name="Rectangle 27"/>
          <p:cNvSpPr>
            <a:spLocks noChangeArrowheads="1"/>
          </p:cNvSpPr>
          <p:nvPr/>
        </p:nvSpPr>
        <p:spPr bwMode="auto">
          <a:xfrm>
            <a:off x="774700" y="3635375"/>
            <a:ext cx="598488" cy="433388"/>
          </a:xfrm>
          <a:prstGeom prst="rect">
            <a:avLst/>
          </a:prstGeom>
          <a:noFill/>
          <a:ln w="9525">
            <a:noFill/>
            <a:miter lim="800000"/>
            <a:headEnd/>
            <a:tailEnd/>
          </a:ln>
          <a:effectLst/>
        </p:spPr>
        <p:txBody>
          <a:bodyPr lIns="62292" tIns="24917" rIns="62292" bIns="24917">
            <a:spAutoFit/>
          </a:bodyPr>
          <a:lstStyle/>
          <a:p>
            <a:pPr algn="l" defTabSz="912813">
              <a:lnSpc>
                <a:spcPct val="90000"/>
              </a:lnSpc>
            </a:pPr>
            <a:r>
              <a:rPr lang="en-US" sz="1400"/>
              <a:t>Initial</a:t>
            </a:r>
          </a:p>
          <a:p>
            <a:pPr algn="l" defTabSz="912813">
              <a:lnSpc>
                <a:spcPct val="90000"/>
              </a:lnSpc>
            </a:pPr>
            <a:r>
              <a:rPr lang="en-US" sz="1400"/>
              <a:t>Value</a:t>
            </a:r>
          </a:p>
        </p:txBody>
      </p:sp>
      <p:pic>
        <p:nvPicPr>
          <p:cNvPr id="15" name="Picture 14" descr="shift register.png"/>
          <p:cNvPicPr>
            <a:picLocks noChangeAspect="1"/>
          </p:cNvPicPr>
          <p:nvPr/>
        </p:nvPicPr>
        <p:blipFill>
          <a:blip r:embed="rId3"/>
          <a:stretch>
            <a:fillRect/>
          </a:stretch>
        </p:blipFill>
        <p:spPr>
          <a:xfrm>
            <a:off x="1638300" y="3505200"/>
            <a:ext cx="5657143" cy="140000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36959" name="Picture 31" descr="create local variable LV 8"/>
          <p:cNvPicPr>
            <a:picLocks noChangeAspect="1" noChangeArrowheads="1"/>
          </p:cNvPicPr>
          <p:nvPr/>
        </p:nvPicPr>
        <p:blipFill>
          <a:blip r:embed="rId3"/>
          <a:srcRect/>
          <a:stretch>
            <a:fillRect/>
          </a:stretch>
        </p:blipFill>
        <p:spPr bwMode="auto">
          <a:xfrm>
            <a:off x="6296025" y="2968625"/>
            <a:ext cx="2847975" cy="2857500"/>
          </a:xfrm>
          <a:prstGeom prst="rect">
            <a:avLst/>
          </a:prstGeom>
          <a:noFill/>
        </p:spPr>
      </p:pic>
      <p:sp>
        <p:nvSpPr>
          <p:cNvPr id="636930" name="Rectangle 2"/>
          <p:cNvSpPr>
            <a:spLocks noChangeArrowheads="1"/>
          </p:cNvSpPr>
          <p:nvPr/>
        </p:nvSpPr>
        <p:spPr bwMode="auto">
          <a:xfrm>
            <a:off x="381000" y="457200"/>
            <a:ext cx="8763000" cy="586745"/>
          </a:xfrm>
          <a:prstGeom prst="rect">
            <a:avLst/>
          </a:prstGeom>
          <a:noFill/>
          <a:ln w="9525">
            <a:noFill/>
            <a:miter lim="800000"/>
            <a:headEnd/>
            <a:tailEnd/>
          </a:ln>
          <a:effectLst/>
        </p:spPr>
        <p:txBody>
          <a:bodyPr lIns="63398" tIns="25359" rIns="63398" bIns="25359">
            <a:spAutoFit/>
          </a:bodyPr>
          <a:lstStyle/>
          <a:p>
            <a:pPr algn="l" defTabSz="912813" eaLnBrk="1" hangingPunct="1">
              <a:lnSpc>
                <a:spcPct val="87000"/>
              </a:lnSpc>
            </a:pPr>
            <a:r>
              <a:rPr lang="en-US" sz="4000" dirty="0">
                <a:solidFill>
                  <a:srgbClr val="006699"/>
                </a:solidFill>
              </a:rPr>
              <a:t>Local Variables</a:t>
            </a:r>
          </a:p>
        </p:txBody>
      </p:sp>
      <p:pic>
        <p:nvPicPr>
          <p:cNvPr id="636957" name="Picture 29"/>
          <p:cNvPicPr>
            <a:picLocks noChangeAspect="1" noChangeArrowheads="1"/>
          </p:cNvPicPr>
          <p:nvPr/>
        </p:nvPicPr>
        <p:blipFill>
          <a:blip r:embed="rId4"/>
          <a:srcRect/>
          <a:stretch>
            <a:fillRect/>
          </a:stretch>
        </p:blipFill>
        <p:spPr bwMode="auto">
          <a:xfrm>
            <a:off x="347663" y="3467100"/>
            <a:ext cx="6134100" cy="2387600"/>
          </a:xfrm>
          <a:prstGeom prst="rect">
            <a:avLst/>
          </a:prstGeom>
          <a:noFill/>
          <a:ln w="12700">
            <a:noFill/>
            <a:miter lim="800000"/>
            <a:headEnd type="none" w="sm" len="sm"/>
            <a:tailEnd type="none" w="sm" len="sm"/>
          </a:ln>
          <a:effectLst/>
        </p:spPr>
      </p:pic>
      <p:sp>
        <p:nvSpPr>
          <p:cNvPr id="636958" name="Text Box 30"/>
          <p:cNvSpPr txBox="1">
            <a:spLocks noChangeArrowheads="1"/>
          </p:cNvSpPr>
          <p:nvPr/>
        </p:nvSpPr>
        <p:spPr bwMode="auto">
          <a:xfrm>
            <a:off x="423863" y="1047750"/>
            <a:ext cx="8526462" cy="1672253"/>
          </a:xfrm>
          <a:prstGeom prst="rect">
            <a:avLst/>
          </a:prstGeom>
          <a:noFill/>
          <a:ln w="12700" algn="ctr">
            <a:noFill/>
            <a:miter lim="800000"/>
            <a:headEnd/>
            <a:tailEnd/>
          </a:ln>
          <a:effectLst/>
        </p:spPr>
        <p:txBody>
          <a:bodyPr>
            <a:spAutoFit/>
          </a:bodyPr>
          <a:lstStyle/>
          <a:p>
            <a:pPr marL="228600" indent="-228600" algn="l">
              <a:spcBef>
                <a:spcPts val="400"/>
              </a:spcBef>
              <a:buFontTx/>
              <a:buChar char="•"/>
            </a:pPr>
            <a:r>
              <a:rPr lang="en-US" b="0" dirty="0" smtClean="0"/>
              <a:t>Local variables </a:t>
            </a:r>
            <a:r>
              <a:rPr lang="en-US" b="0" dirty="0"/>
              <a:t>allow data to be passed between parallel </a:t>
            </a:r>
            <a:r>
              <a:rPr lang="en-US" b="0" dirty="0" smtClean="0"/>
              <a:t>loops</a:t>
            </a:r>
            <a:endParaRPr lang="en-US" b="0" dirty="0"/>
          </a:p>
          <a:p>
            <a:pPr marL="228600" indent="-228600" algn="l">
              <a:spcBef>
                <a:spcPts val="400"/>
              </a:spcBef>
              <a:buFontTx/>
              <a:buChar char="•"/>
            </a:pPr>
            <a:r>
              <a:rPr lang="en-US" b="0" dirty="0" smtClean="0"/>
              <a:t>You can read or write a </a:t>
            </a:r>
            <a:r>
              <a:rPr lang="en-US" b="0" dirty="0"/>
              <a:t>single control or indicator </a:t>
            </a:r>
            <a:r>
              <a:rPr lang="en-US" b="0" dirty="0" smtClean="0"/>
              <a:t>from </a:t>
            </a:r>
            <a:r>
              <a:rPr lang="en-US" b="0" dirty="0"/>
              <a:t>more than one location in the program</a:t>
            </a:r>
          </a:p>
          <a:p>
            <a:pPr lvl="1" indent="-228600" algn="l">
              <a:spcBef>
                <a:spcPts val="400"/>
              </a:spcBef>
              <a:buFont typeface="Arial Narrow" pitchFamily="34" charset="0"/>
              <a:buChar char="–"/>
            </a:pPr>
            <a:r>
              <a:rPr lang="en-US" b="0" dirty="0"/>
              <a:t> </a:t>
            </a:r>
            <a:r>
              <a:rPr lang="en-US" sz="2000" b="0" dirty="0"/>
              <a:t>Local </a:t>
            </a:r>
            <a:r>
              <a:rPr lang="en-US" sz="2000" b="0" dirty="0" smtClean="0"/>
              <a:t>variables </a:t>
            </a:r>
            <a:r>
              <a:rPr lang="en-US" sz="2000" b="0" dirty="0"/>
              <a:t>break the dataflow paradigm and should be used sparingly</a:t>
            </a:r>
            <a:endParaRPr lang="en-US" b="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419100" y="114300"/>
            <a:ext cx="7200900" cy="1066800"/>
          </a:xfrm>
        </p:spPr>
        <p:txBody>
          <a:bodyPr/>
          <a:lstStyle/>
          <a:p>
            <a:r>
              <a:rPr lang="en-US" b="1" dirty="0"/>
              <a:t>LabVIEW Navigation Window</a:t>
            </a:r>
          </a:p>
        </p:txBody>
      </p:sp>
      <p:sp>
        <p:nvSpPr>
          <p:cNvPr id="674820" name="Rectangle 4"/>
          <p:cNvSpPr>
            <a:spLocks noGrp="1" noChangeArrowheads="1"/>
          </p:cNvSpPr>
          <p:nvPr>
            <p:ph type="body" sz="half" idx="1"/>
          </p:nvPr>
        </p:nvSpPr>
        <p:spPr>
          <a:xfrm>
            <a:off x="5416550" y="3121025"/>
            <a:ext cx="3533775" cy="2765425"/>
          </a:xfrm>
        </p:spPr>
        <p:txBody>
          <a:bodyPr/>
          <a:lstStyle/>
          <a:p>
            <a:pPr marL="228600" indent="-228600">
              <a:spcBef>
                <a:spcPts val="400"/>
              </a:spcBef>
            </a:pPr>
            <a:r>
              <a:rPr lang="en-US" sz="2000" dirty="0"/>
              <a:t>Shows the current region of view compared to entire </a:t>
            </a:r>
            <a:r>
              <a:rPr lang="en-US" sz="2000" dirty="0" smtClean="0"/>
              <a:t>front panel </a:t>
            </a:r>
            <a:r>
              <a:rPr lang="en-US" sz="2000" dirty="0"/>
              <a:t>or </a:t>
            </a:r>
            <a:r>
              <a:rPr lang="en-US" sz="2000" dirty="0" smtClean="0"/>
              <a:t>block diagram</a:t>
            </a:r>
            <a:endParaRPr lang="en-US" sz="2000" dirty="0"/>
          </a:p>
          <a:p>
            <a:pPr marL="228600" indent="-228600">
              <a:spcBef>
                <a:spcPts val="400"/>
              </a:spcBef>
            </a:pPr>
            <a:r>
              <a:rPr lang="en-US" sz="2000" dirty="0"/>
              <a:t>Great for large programs</a:t>
            </a:r>
          </a:p>
          <a:p>
            <a:pPr>
              <a:lnSpc>
                <a:spcPct val="90000"/>
              </a:lnSpc>
            </a:pPr>
            <a:endParaRPr lang="en-US" sz="2000" dirty="0"/>
          </a:p>
        </p:txBody>
      </p:sp>
      <p:sp>
        <p:nvSpPr>
          <p:cNvPr id="674822" name="Rectangle 6"/>
          <p:cNvSpPr>
            <a:spLocks noChangeArrowheads="1"/>
          </p:cNvSpPr>
          <p:nvPr/>
        </p:nvSpPr>
        <p:spPr bwMode="auto">
          <a:xfrm>
            <a:off x="1060450" y="5465763"/>
            <a:ext cx="6275388" cy="420687"/>
          </a:xfrm>
          <a:prstGeom prst="rect">
            <a:avLst/>
          </a:prstGeom>
          <a:noFill/>
          <a:ln w="12700" algn="ctr">
            <a:noFill/>
            <a:miter lim="800000"/>
            <a:headEnd/>
            <a:tailEnd/>
          </a:ln>
          <a:effectLst/>
        </p:spPr>
        <p:txBody>
          <a:bodyPr wrap="none">
            <a:spAutoFit/>
          </a:bodyPr>
          <a:lstStyle/>
          <a:p>
            <a:pPr eaLnBrk="1" hangingPunct="1">
              <a:lnSpc>
                <a:spcPct val="90000"/>
              </a:lnSpc>
              <a:spcBef>
                <a:spcPct val="20000"/>
              </a:spcBef>
            </a:pPr>
            <a:r>
              <a:rPr lang="en-US" b="0" dirty="0" smtClean="0"/>
              <a:t>Organize </a:t>
            </a:r>
            <a:r>
              <a:rPr lang="en-US" b="0" dirty="0"/>
              <a:t>and reduce program visual size with </a:t>
            </a:r>
            <a:r>
              <a:rPr lang="en-US" b="0" dirty="0" err="1"/>
              <a:t>subVIs</a:t>
            </a:r>
            <a:endParaRPr lang="en-US" b="0" dirty="0"/>
          </a:p>
        </p:txBody>
      </p:sp>
      <p:pic>
        <p:nvPicPr>
          <p:cNvPr id="674826" name="Picture 10"/>
          <p:cNvPicPr>
            <a:picLocks noChangeAspect="1" noChangeArrowheads="1"/>
          </p:cNvPicPr>
          <p:nvPr/>
        </p:nvPicPr>
        <p:blipFill>
          <a:blip r:embed="rId3"/>
          <a:srcRect/>
          <a:stretch>
            <a:fillRect/>
          </a:stretch>
        </p:blipFill>
        <p:spPr bwMode="auto">
          <a:xfrm>
            <a:off x="577850" y="1393825"/>
            <a:ext cx="4624388" cy="3790950"/>
          </a:xfrm>
          <a:prstGeom prst="rect">
            <a:avLst/>
          </a:prstGeom>
          <a:noFill/>
          <a:ln w="12700" algn="ctr">
            <a:noFill/>
            <a:miter lim="800000"/>
            <a:headEnd/>
            <a:tailEnd/>
          </a:ln>
          <a:effectLst/>
        </p:spPr>
      </p:pic>
      <p:pic>
        <p:nvPicPr>
          <p:cNvPr id="674827" name="Picture 11"/>
          <p:cNvPicPr>
            <a:picLocks noChangeAspect="1" noChangeArrowheads="1"/>
          </p:cNvPicPr>
          <p:nvPr/>
        </p:nvPicPr>
        <p:blipFill>
          <a:blip r:embed="rId4"/>
          <a:srcRect/>
          <a:stretch>
            <a:fillRect/>
          </a:stretch>
        </p:blipFill>
        <p:spPr bwMode="auto">
          <a:xfrm>
            <a:off x="5878513" y="1073150"/>
            <a:ext cx="2632075" cy="1974850"/>
          </a:xfrm>
          <a:prstGeom prst="rect">
            <a:avLst/>
          </a:prstGeom>
          <a:noFill/>
          <a:ln w="12700" algn="ctr">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8" name="Rectangle 2"/>
          <p:cNvSpPr>
            <a:spLocks noGrp="1" noChangeArrowheads="1"/>
          </p:cNvSpPr>
          <p:nvPr>
            <p:ph type="title"/>
          </p:nvPr>
        </p:nvSpPr>
        <p:spPr>
          <a:xfrm>
            <a:off x="457200" y="266700"/>
            <a:ext cx="5905500" cy="1143000"/>
          </a:xfrm>
        </p:spPr>
        <p:txBody>
          <a:bodyPr/>
          <a:lstStyle/>
          <a:p>
            <a:r>
              <a:rPr lang="en-US" b="1" dirty="0"/>
              <a:t>LabVIEW Project</a:t>
            </a:r>
          </a:p>
        </p:txBody>
      </p:sp>
      <p:sp>
        <p:nvSpPr>
          <p:cNvPr id="920579" name="Rectangle 3"/>
          <p:cNvSpPr>
            <a:spLocks noGrp="1" noChangeArrowheads="1"/>
          </p:cNvSpPr>
          <p:nvPr>
            <p:ph idx="1"/>
          </p:nvPr>
        </p:nvSpPr>
        <p:spPr>
          <a:xfrm>
            <a:off x="457200" y="1371600"/>
            <a:ext cx="8001000" cy="4724400"/>
          </a:xfrm>
        </p:spPr>
        <p:txBody>
          <a:bodyPr/>
          <a:lstStyle/>
          <a:p>
            <a:r>
              <a:rPr lang="en-US" dirty="0"/>
              <a:t>Group and organize VIs</a:t>
            </a:r>
          </a:p>
          <a:p>
            <a:r>
              <a:rPr lang="en-US" dirty="0" smtClean="0"/>
              <a:t>Manage hardware </a:t>
            </a:r>
            <a:r>
              <a:rPr lang="en-US" dirty="0"/>
              <a:t>and </a:t>
            </a:r>
            <a:r>
              <a:rPr lang="en-US" dirty="0" smtClean="0"/>
              <a:t>I/O</a:t>
            </a:r>
            <a:endParaRPr lang="en-US" dirty="0"/>
          </a:p>
          <a:p>
            <a:r>
              <a:rPr lang="en-US" dirty="0"/>
              <a:t>Manage VIs for multiple targets</a:t>
            </a:r>
          </a:p>
          <a:p>
            <a:r>
              <a:rPr lang="en-US" dirty="0"/>
              <a:t>Build libraries and executables</a:t>
            </a:r>
          </a:p>
          <a:p>
            <a:r>
              <a:rPr lang="en-US" dirty="0"/>
              <a:t>Manage large </a:t>
            </a:r>
            <a:r>
              <a:rPr lang="en-US" dirty="0" err="1"/>
              <a:t>LabVIEW</a:t>
            </a:r>
            <a:r>
              <a:rPr lang="en-US" dirty="0"/>
              <a:t> applications</a:t>
            </a:r>
          </a:p>
          <a:p>
            <a:r>
              <a:rPr lang="en-US" dirty="0"/>
              <a:t>Enable version tracking and management</a:t>
            </a:r>
          </a:p>
          <a:p>
            <a:endParaRPr lang="en-US" dirty="0"/>
          </a:p>
        </p:txBody>
      </p:sp>
      <p:pic>
        <p:nvPicPr>
          <p:cNvPr id="920580" name="Picture 4"/>
          <p:cNvPicPr>
            <a:picLocks noChangeAspect="1" noChangeArrowheads="1"/>
          </p:cNvPicPr>
          <p:nvPr/>
        </p:nvPicPr>
        <p:blipFill>
          <a:blip r:embed="rId3"/>
          <a:srcRect/>
          <a:stretch>
            <a:fillRect/>
          </a:stretch>
        </p:blipFill>
        <p:spPr bwMode="auto">
          <a:xfrm>
            <a:off x="5778050" y="800100"/>
            <a:ext cx="2946850" cy="2895600"/>
          </a:xfrm>
          <a:prstGeom prst="rect">
            <a:avLst/>
          </a:prstGeom>
          <a:noFill/>
          <a:ln w="12700" algn="ctr">
            <a:noFill/>
            <a:miter lim="800000"/>
            <a:headEnd/>
            <a:tailEnd/>
          </a:ln>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a:xfrm>
            <a:off x="419100" y="419100"/>
            <a:ext cx="6515100" cy="1143000"/>
          </a:xfrm>
        </p:spPr>
        <p:txBody>
          <a:bodyPr/>
          <a:lstStyle/>
          <a:p>
            <a:r>
              <a:rPr lang="en-US" b="1" dirty="0" smtClean="0"/>
              <a:t>LabVIEW Case Studies</a:t>
            </a:r>
          </a:p>
        </p:txBody>
      </p:sp>
      <p:sp>
        <p:nvSpPr>
          <p:cNvPr id="112643" name="Content Placeholder 2"/>
          <p:cNvSpPr>
            <a:spLocks noGrp="1"/>
          </p:cNvSpPr>
          <p:nvPr>
            <p:ph idx="1"/>
          </p:nvPr>
        </p:nvSpPr>
        <p:spPr>
          <a:xfrm>
            <a:off x="419100" y="1638300"/>
            <a:ext cx="8001000" cy="3962400"/>
          </a:xfrm>
        </p:spPr>
        <p:txBody>
          <a:bodyPr/>
          <a:lstStyle/>
          <a:p>
            <a:pPr>
              <a:buFontTx/>
              <a:buNone/>
              <a:defRPr/>
            </a:pPr>
            <a:r>
              <a:rPr lang="en-US" sz="2400" dirty="0" smtClean="0"/>
              <a:t>What can you do with LabVIEW? Tons!</a:t>
            </a:r>
          </a:p>
          <a:p>
            <a:pPr marL="347663">
              <a:lnSpc>
                <a:spcPct val="150000"/>
              </a:lnSpc>
              <a:spcBef>
                <a:spcPts val="400"/>
              </a:spcBef>
              <a:defRPr/>
            </a:pPr>
            <a:r>
              <a:rPr lang="en-US" sz="2400" dirty="0" smtClean="0"/>
              <a:t>Two-Player Chess</a:t>
            </a:r>
          </a:p>
          <a:p>
            <a:pPr marL="347663">
              <a:lnSpc>
                <a:spcPct val="150000"/>
              </a:lnSpc>
              <a:spcBef>
                <a:spcPts val="400"/>
              </a:spcBef>
              <a:defRPr/>
            </a:pPr>
            <a:r>
              <a:rPr lang="en-US" sz="2400" dirty="0" smtClean="0"/>
              <a:t>Ballistic Trajectory Calculator</a:t>
            </a:r>
          </a:p>
          <a:p>
            <a:pPr marL="347663">
              <a:lnSpc>
                <a:spcPct val="150000"/>
              </a:lnSpc>
              <a:spcBef>
                <a:spcPts val="400"/>
              </a:spcBef>
              <a:defRPr/>
            </a:pPr>
            <a:r>
              <a:rPr lang="en-US" sz="2400" dirty="0" smtClean="0"/>
              <a:t>Mouse Position Calculator</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a:xfrm>
            <a:off x="419100" y="190500"/>
            <a:ext cx="5905500" cy="1143000"/>
          </a:xfrm>
        </p:spPr>
        <p:txBody>
          <a:bodyPr/>
          <a:lstStyle/>
          <a:p>
            <a:r>
              <a:rPr lang="en-US" b="1" dirty="0" smtClean="0"/>
              <a:t>Two-Player Chess</a:t>
            </a:r>
          </a:p>
        </p:txBody>
      </p:sp>
      <p:sp>
        <p:nvSpPr>
          <p:cNvPr id="114691" name="Content Placeholder 2"/>
          <p:cNvSpPr>
            <a:spLocks noGrp="1"/>
          </p:cNvSpPr>
          <p:nvPr>
            <p:ph idx="1"/>
          </p:nvPr>
        </p:nvSpPr>
        <p:spPr>
          <a:xfrm>
            <a:off x="419100" y="1257300"/>
            <a:ext cx="8001000" cy="4114800"/>
          </a:xfrm>
        </p:spPr>
        <p:txBody>
          <a:bodyPr/>
          <a:lstStyle/>
          <a:p>
            <a:pPr marL="0" indent="0">
              <a:buFontTx/>
              <a:buNone/>
            </a:pPr>
            <a:r>
              <a:rPr lang="en-US" sz="2400" dirty="0" smtClean="0"/>
              <a:t>Written in LabVIEW using </a:t>
            </a:r>
            <a:r>
              <a:rPr lang="en-US" sz="2400" dirty="0" err="1" smtClean="0"/>
              <a:t>subVIs</a:t>
            </a:r>
            <a:r>
              <a:rPr lang="en-US" sz="2400" dirty="0" smtClean="0"/>
              <a:t> and custom controls</a:t>
            </a:r>
          </a:p>
        </p:txBody>
      </p:sp>
      <p:pic>
        <p:nvPicPr>
          <p:cNvPr id="114692" name="Picture 3" descr="Chess Front Panel.png"/>
          <p:cNvPicPr>
            <a:picLocks noChangeAspect="1"/>
          </p:cNvPicPr>
          <p:nvPr/>
        </p:nvPicPr>
        <p:blipFill>
          <a:blip r:embed="rId3"/>
          <a:srcRect/>
          <a:stretch>
            <a:fillRect/>
          </a:stretch>
        </p:blipFill>
        <p:spPr bwMode="auto">
          <a:xfrm>
            <a:off x="677863" y="2362200"/>
            <a:ext cx="2674937" cy="3444875"/>
          </a:xfrm>
          <a:prstGeom prst="rect">
            <a:avLst/>
          </a:prstGeom>
          <a:noFill/>
          <a:ln w="9525">
            <a:noFill/>
            <a:miter lim="800000"/>
            <a:headEnd/>
            <a:tailEnd/>
          </a:ln>
        </p:spPr>
      </p:pic>
      <p:pic>
        <p:nvPicPr>
          <p:cNvPr id="114693" name="Picture 4" descr="Chess Block Diagram.png"/>
          <p:cNvPicPr>
            <a:picLocks noChangeAspect="1"/>
          </p:cNvPicPr>
          <p:nvPr/>
        </p:nvPicPr>
        <p:blipFill>
          <a:blip r:embed="rId4"/>
          <a:srcRect/>
          <a:stretch>
            <a:fillRect/>
          </a:stretch>
        </p:blipFill>
        <p:spPr bwMode="auto">
          <a:xfrm>
            <a:off x="3924300" y="1790700"/>
            <a:ext cx="4829175" cy="396716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96002" name="Picture 2"/>
          <p:cNvPicPr>
            <a:picLocks noChangeAspect="1" noChangeArrowheads="1"/>
          </p:cNvPicPr>
          <p:nvPr/>
        </p:nvPicPr>
        <p:blipFill>
          <a:blip r:embed="rId4"/>
          <a:srcRect t="18570" b="14020"/>
          <a:stretch>
            <a:fillRect/>
          </a:stretch>
        </p:blipFill>
        <p:spPr bwMode="auto">
          <a:xfrm>
            <a:off x="6800850" y="342900"/>
            <a:ext cx="2343150" cy="1152525"/>
          </a:xfrm>
          <a:prstGeom prst="rect">
            <a:avLst/>
          </a:prstGeom>
          <a:noFill/>
          <a:ln w="12700" algn="ctr">
            <a:noFill/>
            <a:miter lim="800000"/>
            <a:headEnd/>
            <a:tailEnd/>
          </a:ln>
          <a:effectLst/>
        </p:spPr>
      </p:pic>
      <p:sp>
        <p:nvSpPr>
          <p:cNvPr id="896003" name="Rectangle 3"/>
          <p:cNvSpPr>
            <a:spLocks noGrp="1" noChangeArrowheads="1"/>
          </p:cNvSpPr>
          <p:nvPr>
            <p:ph type="title"/>
          </p:nvPr>
        </p:nvSpPr>
        <p:spPr>
          <a:xfrm>
            <a:off x="685800" y="304800"/>
            <a:ext cx="6477000" cy="1143000"/>
          </a:xfrm>
        </p:spPr>
        <p:txBody>
          <a:bodyPr/>
          <a:lstStyle/>
          <a:p>
            <a:r>
              <a:rPr lang="en-US" b="1" dirty="0"/>
              <a:t>A. Setting Up Your Hardware</a:t>
            </a:r>
          </a:p>
        </p:txBody>
      </p:sp>
      <p:sp>
        <p:nvSpPr>
          <p:cNvPr id="896006" name="Rectangle 6"/>
          <p:cNvSpPr>
            <a:spLocks noGrp="1" noChangeArrowheads="1"/>
          </p:cNvSpPr>
          <p:nvPr>
            <p:ph idx="1"/>
          </p:nvPr>
        </p:nvSpPr>
        <p:spPr>
          <a:xfrm>
            <a:off x="685800" y="1485900"/>
            <a:ext cx="6653212" cy="4610100"/>
          </a:xfrm>
        </p:spPr>
        <p:txBody>
          <a:bodyPr/>
          <a:lstStyle/>
          <a:p>
            <a:pPr>
              <a:lnSpc>
                <a:spcPct val="90000"/>
              </a:lnSpc>
            </a:pPr>
            <a:r>
              <a:rPr lang="en-US" sz="2400" dirty="0"/>
              <a:t>Data Acquisition Device (DAQ)</a:t>
            </a:r>
          </a:p>
          <a:p>
            <a:pPr lvl="1">
              <a:lnSpc>
                <a:spcPct val="90000"/>
              </a:lnSpc>
            </a:pPr>
            <a:r>
              <a:rPr lang="en-US" sz="2000" dirty="0"/>
              <a:t>Actual USB, PCI, or PXI </a:t>
            </a:r>
            <a:r>
              <a:rPr lang="en-US" sz="2000" dirty="0" smtClean="0"/>
              <a:t>device</a:t>
            </a:r>
            <a:endParaRPr lang="en-US" sz="2000" dirty="0"/>
          </a:p>
          <a:p>
            <a:pPr lvl="1">
              <a:lnSpc>
                <a:spcPct val="90000"/>
              </a:lnSpc>
            </a:pPr>
            <a:r>
              <a:rPr lang="en-US" sz="2000" dirty="0"/>
              <a:t>Configured in </a:t>
            </a:r>
            <a:r>
              <a:rPr lang="en-US" sz="2000" dirty="0" smtClean="0"/>
              <a:t>Measurement and Automation Explorer (MAX)</a:t>
            </a:r>
          </a:p>
          <a:p>
            <a:pPr lvl="1">
              <a:lnSpc>
                <a:spcPct val="90000"/>
              </a:lnSpc>
              <a:spcBef>
                <a:spcPts val="0"/>
              </a:spcBef>
              <a:buNone/>
            </a:pPr>
            <a:endParaRPr lang="en-US" sz="2400" dirty="0"/>
          </a:p>
          <a:p>
            <a:pPr>
              <a:lnSpc>
                <a:spcPct val="90000"/>
              </a:lnSpc>
            </a:pPr>
            <a:r>
              <a:rPr lang="en-US" sz="2400" dirty="0"/>
              <a:t>Simulated Data Acquisition Device (DAQ)</a:t>
            </a:r>
          </a:p>
          <a:p>
            <a:pPr lvl="1">
              <a:lnSpc>
                <a:spcPct val="90000"/>
              </a:lnSpc>
            </a:pPr>
            <a:r>
              <a:rPr lang="en-US" sz="2000" dirty="0"/>
              <a:t>Software simulated at the driver level</a:t>
            </a:r>
          </a:p>
          <a:p>
            <a:pPr lvl="1">
              <a:lnSpc>
                <a:spcPct val="90000"/>
              </a:lnSpc>
            </a:pPr>
            <a:r>
              <a:rPr lang="en-US" sz="2000" dirty="0"/>
              <a:t>Configured in MAX</a:t>
            </a:r>
          </a:p>
          <a:p>
            <a:pPr lvl="1">
              <a:lnSpc>
                <a:spcPct val="90000"/>
              </a:lnSpc>
              <a:buNone/>
            </a:pPr>
            <a:endParaRPr lang="en-US" sz="2400" dirty="0"/>
          </a:p>
          <a:p>
            <a:pPr>
              <a:lnSpc>
                <a:spcPct val="90000"/>
              </a:lnSpc>
              <a:spcBef>
                <a:spcPts val="0"/>
              </a:spcBef>
            </a:pPr>
            <a:r>
              <a:rPr lang="en-US" sz="2400" dirty="0"/>
              <a:t>Sound Card</a:t>
            </a:r>
          </a:p>
          <a:p>
            <a:pPr lvl="1">
              <a:lnSpc>
                <a:spcPct val="90000"/>
              </a:lnSpc>
            </a:pPr>
            <a:r>
              <a:rPr lang="en-US" sz="2000" dirty="0"/>
              <a:t>Built into most computers</a:t>
            </a:r>
          </a:p>
          <a:p>
            <a:pPr lvl="1">
              <a:lnSpc>
                <a:spcPct val="90000"/>
              </a:lnSpc>
            </a:pPr>
            <a:endParaRPr lang="en-US" sz="2400" dirty="0"/>
          </a:p>
        </p:txBody>
      </p:sp>
      <p:graphicFrame>
        <p:nvGraphicFramePr>
          <p:cNvPr id="896004" name="Object 4"/>
          <p:cNvGraphicFramePr>
            <a:graphicFrameLocks noChangeAspect="1"/>
          </p:cNvGraphicFramePr>
          <p:nvPr/>
        </p:nvGraphicFramePr>
        <p:xfrm>
          <a:off x="5295900" y="4724400"/>
          <a:ext cx="3111500" cy="831850"/>
        </p:xfrm>
        <a:graphic>
          <a:graphicData uri="http://schemas.openxmlformats.org/presentationml/2006/ole">
            <p:oleObj spid="_x0000_s896004" name="Bitmap Image" r:id="rId5" imgW="2600000" imgH="695238" progId="PBrush">
              <p:embed/>
            </p:oleObj>
          </a:graphicData>
        </a:graphic>
      </p:graphicFrame>
      <p:pic>
        <p:nvPicPr>
          <p:cNvPr id="896005" name="Picture 5"/>
          <p:cNvPicPr>
            <a:picLocks noChangeAspect="1" noChangeArrowheads="1"/>
          </p:cNvPicPr>
          <p:nvPr/>
        </p:nvPicPr>
        <p:blipFill>
          <a:blip r:embed="rId6"/>
          <a:srcRect l="16034" r="16032"/>
          <a:stretch>
            <a:fillRect/>
          </a:stretch>
        </p:blipFill>
        <p:spPr bwMode="auto">
          <a:xfrm>
            <a:off x="6781800" y="1104900"/>
            <a:ext cx="1074738" cy="1150938"/>
          </a:xfrm>
          <a:prstGeom prst="rect">
            <a:avLst/>
          </a:prstGeom>
          <a:noFill/>
          <a:ln w="12700" algn="ctr">
            <a:noFill/>
            <a:miter lim="800000"/>
            <a:headEnd/>
            <a:tailEnd/>
          </a:ln>
          <a:effectLst/>
        </p:spPr>
      </p:pic>
      <p:pic>
        <p:nvPicPr>
          <p:cNvPr id="896007" name="Picture 7"/>
          <p:cNvPicPr>
            <a:picLocks noChangeAspect="1" noChangeArrowheads="1"/>
          </p:cNvPicPr>
          <p:nvPr/>
        </p:nvPicPr>
        <p:blipFill>
          <a:blip r:embed="rId7"/>
          <a:srcRect l="13083" r="11333"/>
          <a:stretch>
            <a:fillRect/>
          </a:stretch>
        </p:blipFill>
        <p:spPr bwMode="auto">
          <a:xfrm>
            <a:off x="6781800" y="2824163"/>
            <a:ext cx="1498600" cy="1443037"/>
          </a:xfrm>
          <a:prstGeom prst="rect">
            <a:avLst/>
          </a:prstGeom>
          <a:noFill/>
          <a:ln w="12700" algn="ctr">
            <a:noFill/>
            <a:miter lim="800000"/>
            <a:headEnd/>
            <a:tailEnd/>
          </a:ln>
          <a:effectLst/>
        </p:spPr>
      </p:pic>
      <p:sp>
        <p:nvSpPr>
          <p:cNvPr id="896008" name="AutoShape 8"/>
          <p:cNvSpPr>
            <a:spLocks noChangeArrowheads="1"/>
          </p:cNvSpPr>
          <p:nvPr/>
        </p:nvSpPr>
        <p:spPr bwMode="auto">
          <a:xfrm>
            <a:off x="5143500" y="1485900"/>
            <a:ext cx="998537" cy="384175"/>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sz="2000" b="0" dirty="0">
                <a:effectLst>
                  <a:outerShdw blurRad="38100" dist="38100" dir="2700000" algn="tl">
                    <a:srgbClr val="C0C0C0"/>
                  </a:outerShdw>
                </a:effectLst>
              </a:rPr>
              <a:t>Track A</a:t>
            </a:r>
          </a:p>
        </p:txBody>
      </p:sp>
      <p:sp>
        <p:nvSpPr>
          <p:cNvPr id="896009" name="AutoShape 9"/>
          <p:cNvSpPr>
            <a:spLocks noChangeArrowheads="1"/>
          </p:cNvSpPr>
          <p:nvPr/>
        </p:nvSpPr>
        <p:spPr bwMode="auto">
          <a:xfrm>
            <a:off x="5676900" y="3616325"/>
            <a:ext cx="998538" cy="384175"/>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sz="2000" b="0" dirty="0">
                <a:effectLst>
                  <a:outerShdw blurRad="38100" dist="38100" dir="2700000" algn="tl">
                    <a:srgbClr val="C0C0C0"/>
                  </a:outerShdw>
                </a:effectLst>
              </a:rPr>
              <a:t>Track B</a:t>
            </a:r>
          </a:p>
        </p:txBody>
      </p:sp>
      <p:sp>
        <p:nvSpPr>
          <p:cNvPr id="896010" name="AutoShape 10"/>
          <p:cNvSpPr>
            <a:spLocks noChangeArrowheads="1"/>
          </p:cNvSpPr>
          <p:nvPr/>
        </p:nvSpPr>
        <p:spPr bwMode="auto">
          <a:xfrm>
            <a:off x="4191000" y="4419600"/>
            <a:ext cx="998537" cy="384175"/>
          </a:xfrm>
          <a:prstGeom prst="roundRect">
            <a:avLst>
              <a:gd name="adj" fmla="val 16667"/>
            </a:avLst>
          </a:prstGeom>
          <a:solidFill>
            <a:schemeClr val="bg1"/>
          </a:solidFill>
          <a:ln w="12700" algn="ctr">
            <a:solidFill>
              <a:schemeClr val="tx1"/>
            </a:solidFill>
            <a:round/>
            <a:headEnd/>
            <a:tailEnd/>
          </a:ln>
          <a:effectLst/>
        </p:spPr>
        <p:txBody>
          <a:bodyPr wrap="none" anchor="ctr"/>
          <a:lstStyle/>
          <a:p>
            <a:r>
              <a:rPr lang="en-US" sz="2000" b="0" dirty="0">
                <a:effectLst>
                  <a:outerShdw blurRad="38100" dist="38100" dir="2700000" algn="tl">
                    <a:srgbClr val="C0C0C0"/>
                  </a:outerShdw>
                </a:effectLst>
              </a:rPr>
              <a:t>Track C</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419100" y="266700"/>
            <a:ext cx="6705600" cy="800100"/>
          </a:xfrm>
        </p:spPr>
        <p:txBody>
          <a:bodyPr/>
          <a:lstStyle/>
          <a:p>
            <a:r>
              <a:rPr lang="en-US" b="1" dirty="0" smtClean="0"/>
              <a:t>Ballistic Trajectory Calculator</a:t>
            </a:r>
          </a:p>
        </p:txBody>
      </p:sp>
      <p:sp>
        <p:nvSpPr>
          <p:cNvPr id="115715" name="Content Placeholder 2"/>
          <p:cNvSpPr>
            <a:spLocks noGrp="1"/>
          </p:cNvSpPr>
          <p:nvPr>
            <p:ph idx="1"/>
          </p:nvPr>
        </p:nvSpPr>
        <p:spPr>
          <a:xfrm>
            <a:off x="381000" y="1143000"/>
            <a:ext cx="8534400" cy="3924300"/>
          </a:xfrm>
        </p:spPr>
        <p:txBody>
          <a:bodyPr/>
          <a:lstStyle/>
          <a:p>
            <a:pPr marL="0" indent="0">
              <a:buFontTx/>
              <a:buNone/>
            </a:pPr>
            <a:r>
              <a:rPr lang="en-US" sz="2400" dirty="0" smtClean="0"/>
              <a:t>This LabVIEW VI calculates and graphs a ballistic trajectory based on the given parameters.</a:t>
            </a:r>
          </a:p>
        </p:txBody>
      </p:sp>
      <p:pic>
        <p:nvPicPr>
          <p:cNvPr id="115716" name="Picture 3" descr="Ballistic Calculator.png"/>
          <p:cNvPicPr>
            <a:picLocks noChangeAspect="1"/>
          </p:cNvPicPr>
          <p:nvPr/>
        </p:nvPicPr>
        <p:blipFill>
          <a:blip r:embed="rId3"/>
          <a:srcRect/>
          <a:stretch>
            <a:fillRect/>
          </a:stretch>
        </p:blipFill>
        <p:spPr bwMode="auto">
          <a:xfrm>
            <a:off x="1066800" y="2324100"/>
            <a:ext cx="6667500" cy="3481388"/>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a:xfrm>
            <a:off x="447675" y="38100"/>
            <a:ext cx="8039100" cy="1143000"/>
          </a:xfrm>
        </p:spPr>
        <p:txBody>
          <a:bodyPr/>
          <a:lstStyle/>
          <a:p>
            <a:r>
              <a:rPr lang="en-US" dirty="0" smtClean="0"/>
              <a:t>Mouse Position Calculator</a:t>
            </a:r>
          </a:p>
        </p:txBody>
      </p:sp>
      <p:sp>
        <p:nvSpPr>
          <p:cNvPr id="116739" name="Content Placeholder 2"/>
          <p:cNvSpPr>
            <a:spLocks noGrp="1"/>
          </p:cNvSpPr>
          <p:nvPr>
            <p:ph idx="1"/>
          </p:nvPr>
        </p:nvSpPr>
        <p:spPr>
          <a:xfrm>
            <a:off x="114300" y="914400"/>
            <a:ext cx="7848600" cy="4114800"/>
          </a:xfrm>
        </p:spPr>
        <p:txBody>
          <a:bodyPr/>
          <a:lstStyle/>
          <a:p>
            <a:pPr indent="0">
              <a:buFontTx/>
              <a:buNone/>
            </a:pPr>
            <a:r>
              <a:rPr lang="en-US" sz="2400" dirty="0" smtClean="0"/>
              <a:t>Calculate the position of your mouse cursor on the monitor using LabVIEW and event structures.</a:t>
            </a:r>
          </a:p>
        </p:txBody>
      </p:sp>
      <p:pic>
        <p:nvPicPr>
          <p:cNvPr id="116740" name="Picture 3" descr="Mouse Position.png"/>
          <p:cNvPicPr>
            <a:picLocks noChangeAspect="1"/>
          </p:cNvPicPr>
          <p:nvPr/>
        </p:nvPicPr>
        <p:blipFill>
          <a:blip r:embed="rId3"/>
          <a:srcRect/>
          <a:stretch>
            <a:fillRect/>
          </a:stretch>
        </p:blipFill>
        <p:spPr bwMode="auto">
          <a:xfrm>
            <a:off x="571499" y="1943100"/>
            <a:ext cx="2353855" cy="3275013"/>
          </a:xfrm>
          <a:prstGeom prst="rect">
            <a:avLst/>
          </a:prstGeom>
          <a:noFill/>
          <a:ln w="9525">
            <a:noFill/>
            <a:miter lim="800000"/>
            <a:headEnd/>
            <a:tailEnd/>
          </a:ln>
        </p:spPr>
      </p:pic>
      <p:pic>
        <p:nvPicPr>
          <p:cNvPr id="116741" name="Picture 4" descr="Mouse Position Block Diagram.png"/>
          <p:cNvPicPr>
            <a:picLocks noChangeAspect="1"/>
          </p:cNvPicPr>
          <p:nvPr/>
        </p:nvPicPr>
        <p:blipFill>
          <a:blip r:embed="rId4"/>
          <a:srcRect/>
          <a:stretch>
            <a:fillRect/>
          </a:stretch>
        </p:blipFill>
        <p:spPr bwMode="auto">
          <a:xfrm>
            <a:off x="2971800" y="1714500"/>
            <a:ext cx="6016430" cy="3622675"/>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a:xfrm>
            <a:off x="419100" y="190500"/>
            <a:ext cx="8001000" cy="1143000"/>
          </a:xfrm>
        </p:spPr>
        <p:txBody>
          <a:bodyPr/>
          <a:lstStyle/>
          <a:p>
            <a:r>
              <a:rPr lang="en-US" dirty="0" smtClean="0"/>
              <a:t>What’s New in LabVIEW 8.6?</a:t>
            </a:r>
          </a:p>
        </p:txBody>
      </p:sp>
      <p:sp>
        <p:nvSpPr>
          <p:cNvPr id="3" name="Content Placeholder 2"/>
          <p:cNvSpPr>
            <a:spLocks noGrp="1"/>
          </p:cNvSpPr>
          <p:nvPr>
            <p:ph idx="1"/>
          </p:nvPr>
        </p:nvSpPr>
        <p:spPr>
          <a:xfrm>
            <a:off x="381000" y="1295400"/>
            <a:ext cx="5143500" cy="4686300"/>
          </a:xfrm>
        </p:spPr>
        <p:txBody>
          <a:bodyPr/>
          <a:lstStyle/>
          <a:p>
            <a:pPr marL="228600" indent="-228600">
              <a:spcBef>
                <a:spcPts val="600"/>
              </a:spcBef>
              <a:spcAft>
                <a:spcPts val="0"/>
              </a:spcAft>
              <a:defRPr/>
            </a:pPr>
            <a:r>
              <a:rPr lang="en-US" sz="2400" dirty="0" smtClean="0"/>
              <a:t>Automatically Clean Up LabVIEW Block Diagrams </a:t>
            </a:r>
          </a:p>
          <a:p>
            <a:pPr marL="228600" indent="-228600">
              <a:spcBef>
                <a:spcPts val="600"/>
              </a:spcBef>
              <a:spcAft>
                <a:spcPts val="0"/>
              </a:spcAft>
              <a:defRPr/>
            </a:pPr>
            <a:r>
              <a:rPr lang="en-US" sz="2400" dirty="0" smtClean="0"/>
              <a:t>Quick Drop: Find and Place VI Elements Faster</a:t>
            </a:r>
          </a:p>
          <a:p>
            <a:pPr marL="228600" indent="-228600">
              <a:spcBef>
                <a:spcPts val="600"/>
              </a:spcBef>
              <a:spcAft>
                <a:spcPts val="0"/>
              </a:spcAft>
              <a:defRPr/>
            </a:pPr>
            <a:r>
              <a:rPr lang="en-US" sz="2400" dirty="0" smtClean="0"/>
              <a:t>Web Services: Control Your VIs Online</a:t>
            </a:r>
          </a:p>
          <a:p>
            <a:pPr marL="228600" indent="-228600">
              <a:spcBef>
                <a:spcPts val="600"/>
              </a:spcBef>
              <a:spcAft>
                <a:spcPts val="0"/>
              </a:spcAft>
              <a:defRPr/>
            </a:pPr>
            <a:r>
              <a:rPr lang="en-US" sz="2400" dirty="0" smtClean="0"/>
              <a:t>3D Sensor Mapping: Quickly and Easily Map Data to 3D Models</a:t>
            </a:r>
          </a:p>
        </p:txBody>
      </p:sp>
      <p:pic>
        <p:nvPicPr>
          <p:cNvPr id="117764" name="Picture 3" descr="LabVIEW Icon.jpg"/>
          <p:cNvPicPr>
            <a:picLocks noChangeAspect="1"/>
          </p:cNvPicPr>
          <p:nvPr/>
        </p:nvPicPr>
        <p:blipFill>
          <a:blip r:embed="rId3"/>
          <a:srcRect/>
          <a:stretch>
            <a:fillRect/>
          </a:stretch>
        </p:blipFill>
        <p:spPr bwMode="auto">
          <a:xfrm>
            <a:off x="5600701" y="2514600"/>
            <a:ext cx="3145718" cy="316230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6" name="Rectangle 2"/>
          <p:cNvSpPr>
            <a:spLocks noGrp="1" noChangeArrowheads="1"/>
          </p:cNvSpPr>
          <p:nvPr>
            <p:ph type="title"/>
          </p:nvPr>
        </p:nvSpPr>
        <p:spPr>
          <a:xfrm>
            <a:off x="419100" y="0"/>
            <a:ext cx="8039100" cy="1143000"/>
          </a:xfrm>
        </p:spPr>
        <p:txBody>
          <a:bodyPr/>
          <a:lstStyle/>
          <a:p>
            <a:r>
              <a:rPr lang="en-US" b="1" dirty="0"/>
              <a:t>Additional Resources</a:t>
            </a:r>
            <a:endParaRPr lang="en-US" b="1" u="sng" dirty="0"/>
          </a:p>
        </p:txBody>
      </p:sp>
      <p:sp>
        <p:nvSpPr>
          <p:cNvPr id="733187" name="Rectangle 3"/>
          <p:cNvSpPr>
            <a:spLocks noGrp="1" noChangeArrowheads="1"/>
          </p:cNvSpPr>
          <p:nvPr>
            <p:ph idx="1"/>
          </p:nvPr>
        </p:nvSpPr>
        <p:spPr>
          <a:xfrm>
            <a:off x="347662" y="1065212"/>
            <a:ext cx="9063037" cy="5030788"/>
          </a:xfrm>
        </p:spPr>
        <p:txBody>
          <a:bodyPr/>
          <a:lstStyle/>
          <a:p>
            <a:pPr marL="228600" indent="-228600"/>
            <a:r>
              <a:rPr lang="en-US" sz="2000" dirty="0"/>
              <a:t>NI Academic Web </a:t>
            </a:r>
            <a:r>
              <a:rPr lang="en-US" sz="2000" dirty="0" smtClean="0"/>
              <a:t>and </a:t>
            </a:r>
            <a:r>
              <a:rPr lang="en-US" sz="2000" dirty="0"/>
              <a:t>Student Corner</a:t>
            </a:r>
          </a:p>
          <a:p>
            <a:pPr marL="457200" lvl="1" indent="-228600"/>
            <a:r>
              <a:rPr lang="en-US" sz="1800" dirty="0" smtClean="0">
                <a:hlinkClick r:id="rId3"/>
              </a:rPr>
              <a:t>ni.com/academic</a:t>
            </a:r>
            <a:endParaRPr lang="en-US" sz="1800" dirty="0" smtClean="0"/>
          </a:p>
          <a:p>
            <a:pPr marL="457200" lvl="1" indent="-228600"/>
            <a:r>
              <a:rPr lang="en-US" sz="1800" dirty="0" smtClean="0">
                <a:hlinkClick r:id="rId4"/>
              </a:rPr>
              <a:t>ni.com/textbooks</a:t>
            </a:r>
            <a:endParaRPr lang="en-US" sz="1800" dirty="0" smtClean="0"/>
          </a:p>
          <a:p>
            <a:pPr marL="457200" lvl="1" indent="-228600"/>
            <a:r>
              <a:rPr lang="en-US" sz="1800" dirty="0" smtClean="0"/>
              <a:t>Get your own copy of the LabVIEW Student Edition</a:t>
            </a:r>
            <a:endParaRPr lang="en-US" sz="2200" dirty="0" smtClean="0"/>
          </a:p>
          <a:p>
            <a:pPr marL="228600" indent="-228600"/>
            <a:r>
              <a:rPr lang="en-US" sz="2200" dirty="0" smtClean="0"/>
              <a:t>NI </a:t>
            </a:r>
            <a:r>
              <a:rPr lang="en-US" sz="2200" dirty="0" err="1" smtClean="0"/>
              <a:t>KnowledgeBase</a:t>
            </a:r>
            <a:endParaRPr lang="en-US" sz="2200" dirty="0" smtClean="0"/>
          </a:p>
          <a:p>
            <a:pPr marL="457200" lvl="1" indent="-228600"/>
            <a:r>
              <a:rPr lang="en-US" sz="1800" dirty="0" smtClean="0">
                <a:hlinkClick r:id="rId5"/>
              </a:rPr>
              <a:t>ni.com/kb</a:t>
            </a:r>
            <a:endParaRPr lang="en-US" sz="2200" dirty="0"/>
          </a:p>
          <a:p>
            <a:pPr marL="228600" indent="-228600"/>
            <a:r>
              <a:rPr lang="en-US" sz="2000" dirty="0" smtClean="0"/>
              <a:t>NI Developer Zone</a:t>
            </a:r>
            <a:endParaRPr lang="en-US" sz="2000" dirty="0"/>
          </a:p>
          <a:p>
            <a:pPr marL="457200" lvl="1" indent="-228600"/>
            <a:r>
              <a:rPr lang="en-US" sz="1800" dirty="0"/>
              <a:t> </a:t>
            </a:r>
            <a:r>
              <a:rPr lang="en-US" sz="1800" dirty="0" smtClean="0">
                <a:hlinkClick r:id="rId6"/>
              </a:rPr>
              <a:t>ni.com/</a:t>
            </a:r>
            <a:r>
              <a:rPr lang="en-US" sz="1800" dirty="0" err="1" smtClean="0">
                <a:hlinkClick r:id="rId6"/>
              </a:rPr>
              <a:t>devzone</a:t>
            </a:r>
            <a:endParaRPr lang="en-US" sz="2000" dirty="0"/>
          </a:p>
          <a:p>
            <a:pPr marL="228600" indent="-228600"/>
            <a:r>
              <a:rPr lang="en-US" sz="2000" dirty="0" err="1"/>
              <a:t>LabVIEW</a:t>
            </a:r>
            <a:r>
              <a:rPr lang="en-US" sz="2000" dirty="0"/>
              <a:t> Certification</a:t>
            </a:r>
          </a:p>
          <a:p>
            <a:pPr marL="457200" lvl="1" indent="-228600"/>
            <a:r>
              <a:rPr lang="en-US" sz="1800" dirty="0"/>
              <a:t>LabVIEW Fundamentals Exam </a:t>
            </a:r>
            <a:r>
              <a:rPr lang="en-US" sz="1600" dirty="0"/>
              <a:t>(free </a:t>
            </a:r>
            <a:r>
              <a:rPr lang="en-US" sz="1600" dirty="0" smtClean="0"/>
              <a:t>on </a:t>
            </a:r>
            <a:r>
              <a:rPr lang="en-US" sz="1600" dirty="0" smtClean="0">
                <a:hlinkClick r:id="rId3"/>
              </a:rPr>
              <a:t>ni.com/academic</a:t>
            </a:r>
            <a:r>
              <a:rPr lang="en-US" sz="1600" dirty="0"/>
              <a:t>)</a:t>
            </a:r>
          </a:p>
          <a:p>
            <a:pPr marL="457200" lvl="1" indent="-228600"/>
            <a:r>
              <a:rPr lang="en-US" sz="1800" dirty="0"/>
              <a:t>Certified LabVIEW Associate Developer Exam </a:t>
            </a:r>
            <a:r>
              <a:rPr lang="en-US" sz="1600" dirty="0"/>
              <a:t>(</a:t>
            </a:r>
            <a:r>
              <a:rPr lang="en-US" sz="1600" dirty="0" smtClean="0"/>
              <a:t>industry-recognized certification)</a:t>
            </a:r>
            <a:endParaRPr lang="en-US" sz="1600" dirty="0"/>
          </a:p>
          <a:p>
            <a:pPr>
              <a:buNone/>
            </a:pPr>
            <a:endParaRPr lang="en-US" sz="1800" dirty="0">
              <a:latin typeface="Arial" charset="0"/>
            </a:endParaRPr>
          </a:p>
        </p:txBody>
      </p:sp>
      <p:pic>
        <p:nvPicPr>
          <p:cNvPr id="733189" name="Picture 5"/>
          <p:cNvPicPr>
            <a:picLocks noChangeAspect="1" noChangeArrowheads="1"/>
          </p:cNvPicPr>
          <p:nvPr/>
        </p:nvPicPr>
        <p:blipFill>
          <a:blip r:embed="rId7"/>
          <a:stretch>
            <a:fillRect/>
          </a:stretch>
        </p:blipFill>
        <p:spPr bwMode="auto">
          <a:xfrm>
            <a:off x="4762500" y="2606675"/>
            <a:ext cx="2332966" cy="1431925"/>
          </a:xfrm>
          <a:prstGeom prst="rect">
            <a:avLst/>
          </a:prstGeom>
          <a:noFill/>
          <a:ln w="12700" algn="ctr">
            <a:solidFill>
              <a:schemeClr val="tx1"/>
            </a:solidFill>
            <a:miter lim="800000"/>
            <a:headEnd/>
            <a:tailEnd/>
          </a:ln>
          <a:effectLst/>
        </p:spPr>
      </p:pic>
      <p:sp>
        <p:nvSpPr>
          <p:cNvPr id="733190" name="Rectangle 6"/>
          <p:cNvSpPr>
            <a:spLocks noChangeArrowheads="1"/>
          </p:cNvSpPr>
          <p:nvPr/>
        </p:nvSpPr>
        <p:spPr bwMode="auto">
          <a:xfrm>
            <a:off x="8604250" y="4965700"/>
            <a:ext cx="914400" cy="914400"/>
          </a:xfrm>
          <a:prstGeom prst="rect">
            <a:avLst/>
          </a:prstGeom>
          <a:noFill/>
          <a:ln w="12700" algn="ctr">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4" name="Line 2"/>
          <p:cNvSpPr>
            <a:spLocks noChangeShapeType="1"/>
          </p:cNvSpPr>
          <p:nvPr/>
        </p:nvSpPr>
        <p:spPr bwMode="auto">
          <a:xfrm flipH="1">
            <a:off x="519113" y="5232400"/>
            <a:ext cx="3595687" cy="23813"/>
          </a:xfrm>
          <a:prstGeom prst="line">
            <a:avLst/>
          </a:prstGeom>
          <a:noFill/>
          <a:ln w="9525">
            <a:solidFill>
              <a:schemeClr val="bg2"/>
            </a:solidFill>
            <a:round/>
            <a:headEnd/>
            <a:tailEnd/>
          </a:ln>
          <a:effectLst/>
        </p:spPr>
        <p:txBody>
          <a:bodyPr anchor="ctr">
            <a:spAutoFit/>
          </a:bodyPr>
          <a:lstStyle/>
          <a:p>
            <a:endParaRPr lang="en-US"/>
          </a:p>
        </p:txBody>
      </p:sp>
      <p:sp>
        <p:nvSpPr>
          <p:cNvPr id="735235" name="Rectangle 3"/>
          <p:cNvSpPr>
            <a:spLocks noGrp="1" noChangeArrowheads="1"/>
          </p:cNvSpPr>
          <p:nvPr>
            <p:ph type="title"/>
          </p:nvPr>
        </p:nvSpPr>
        <p:spPr>
          <a:xfrm>
            <a:off x="190500" y="114300"/>
            <a:ext cx="7772400" cy="1143000"/>
          </a:xfrm>
          <a:noFill/>
          <a:ln/>
        </p:spPr>
        <p:txBody>
          <a:bodyPr/>
          <a:lstStyle/>
          <a:p>
            <a:r>
              <a:rPr lang="en-US" b="1" dirty="0"/>
              <a:t>The LabVIEW Certification Program</a:t>
            </a:r>
          </a:p>
        </p:txBody>
      </p:sp>
      <p:sp>
        <p:nvSpPr>
          <p:cNvPr id="735236" name="AutoShape 4"/>
          <p:cNvSpPr>
            <a:spLocks noChangeArrowheads="1"/>
          </p:cNvSpPr>
          <p:nvPr/>
        </p:nvSpPr>
        <p:spPr bwMode="auto">
          <a:xfrm>
            <a:off x="5022850" y="1089025"/>
            <a:ext cx="1519238" cy="1166813"/>
          </a:xfrm>
          <a:prstGeom prst="triangle">
            <a:avLst>
              <a:gd name="adj" fmla="val 50000"/>
            </a:avLst>
          </a:prstGeom>
          <a:solidFill>
            <a:srgbClr val="001760"/>
          </a:solidFill>
          <a:ln w="19050" algn="ctr">
            <a:noFill/>
            <a:miter lim="800000"/>
            <a:headEnd/>
            <a:tailEnd/>
          </a:ln>
          <a:effectLst/>
        </p:spPr>
        <p:txBody>
          <a:bodyPr wrap="none" anchor="ctr"/>
          <a:lstStyle/>
          <a:p>
            <a:endParaRPr lang="en-US"/>
          </a:p>
        </p:txBody>
      </p:sp>
      <p:sp>
        <p:nvSpPr>
          <p:cNvPr id="735237" name="AutoShape 5"/>
          <p:cNvSpPr>
            <a:spLocks noChangeArrowheads="1"/>
          </p:cNvSpPr>
          <p:nvPr/>
        </p:nvSpPr>
        <p:spPr bwMode="auto">
          <a:xfrm rot="10800000">
            <a:off x="4125913" y="2335213"/>
            <a:ext cx="3338512" cy="1304925"/>
          </a:xfrm>
          <a:custGeom>
            <a:avLst/>
            <a:gdLst>
              <a:gd name="G0" fmla="+- 5594 0 0"/>
              <a:gd name="G1" fmla="+- 21600 0 5594"/>
              <a:gd name="G2" fmla="*/ 5594 1 2"/>
              <a:gd name="G3" fmla="+- 21600 0 G2"/>
              <a:gd name="G4" fmla="+/ 5594 21600 2"/>
              <a:gd name="G5" fmla="+/ G1 0 2"/>
              <a:gd name="G6" fmla="*/ 21600 21600 5594"/>
              <a:gd name="G7" fmla="*/ G6 1 2"/>
              <a:gd name="G8" fmla="+- 21600 0 G7"/>
              <a:gd name="G9" fmla="*/ 21600 1 2"/>
              <a:gd name="G10" fmla="+- 5594 0 G9"/>
              <a:gd name="G11" fmla="?: G10 G8 0"/>
              <a:gd name="G12" fmla="?: G10 G7 21600"/>
              <a:gd name="T0" fmla="*/ 18803 w 21600"/>
              <a:gd name="T1" fmla="*/ 10800 h 21600"/>
              <a:gd name="T2" fmla="*/ 10800 w 21600"/>
              <a:gd name="T3" fmla="*/ 21600 h 21600"/>
              <a:gd name="T4" fmla="*/ 2797 w 21600"/>
              <a:gd name="T5" fmla="*/ 10800 h 21600"/>
              <a:gd name="T6" fmla="*/ 10800 w 21600"/>
              <a:gd name="T7" fmla="*/ 0 h 21600"/>
              <a:gd name="T8" fmla="*/ 4597 w 21600"/>
              <a:gd name="T9" fmla="*/ 4597 h 21600"/>
              <a:gd name="T10" fmla="*/ 17003 w 21600"/>
              <a:gd name="T11" fmla="*/ 17003 h 21600"/>
            </a:gdLst>
            <a:ahLst/>
            <a:cxnLst>
              <a:cxn ang="0">
                <a:pos x="T0" y="T1"/>
              </a:cxn>
              <a:cxn ang="0">
                <a:pos x="T2" y="T3"/>
              </a:cxn>
              <a:cxn ang="0">
                <a:pos x="T4" y="T5"/>
              </a:cxn>
              <a:cxn ang="0">
                <a:pos x="T6" y="T7"/>
              </a:cxn>
            </a:cxnLst>
            <a:rect l="T8" t="T9" r="T10" b="T11"/>
            <a:pathLst>
              <a:path w="21600" h="21600">
                <a:moveTo>
                  <a:pt x="0" y="0"/>
                </a:moveTo>
                <a:lnTo>
                  <a:pt x="5594" y="21600"/>
                </a:lnTo>
                <a:lnTo>
                  <a:pt x="16006" y="21600"/>
                </a:lnTo>
                <a:lnTo>
                  <a:pt x="21600" y="0"/>
                </a:lnTo>
                <a:close/>
              </a:path>
            </a:pathLst>
          </a:custGeom>
          <a:solidFill>
            <a:srgbClr val="001760"/>
          </a:solidFill>
          <a:ln w="19050" algn="ctr">
            <a:noFill/>
            <a:miter lim="800000"/>
            <a:headEnd/>
            <a:tailEnd/>
          </a:ln>
          <a:effectLst/>
        </p:spPr>
        <p:txBody>
          <a:bodyPr wrap="none" anchor="ctr"/>
          <a:lstStyle/>
          <a:p>
            <a:endParaRPr lang="en-US"/>
          </a:p>
        </p:txBody>
      </p:sp>
      <p:sp>
        <p:nvSpPr>
          <p:cNvPr id="735238" name="AutoShape 6"/>
          <p:cNvSpPr>
            <a:spLocks noChangeArrowheads="1"/>
          </p:cNvSpPr>
          <p:nvPr/>
        </p:nvSpPr>
        <p:spPr bwMode="auto">
          <a:xfrm rot="10800000">
            <a:off x="3113088" y="3732213"/>
            <a:ext cx="5380037" cy="1509712"/>
          </a:xfrm>
          <a:custGeom>
            <a:avLst/>
            <a:gdLst>
              <a:gd name="G0" fmla="+- 3922 0 0"/>
              <a:gd name="G1" fmla="+- 21600 0 3922"/>
              <a:gd name="G2" fmla="*/ 3922 1 2"/>
              <a:gd name="G3" fmla="+- 21600 0 G2"/>
              <a:gd name="G4" fmla="+/ 3922 21600 2"/>
              <a:gd name="G5" fmla="+/ G1 0 2"/>
              <a:gd name="G6" fmla="*/ 21600 21600 3922"/>
              <a:gd name="G7" fmla="*/ G6 1 2"/>
              <a:gd name="G8" fmla="+- 21600 0 G7"/>
              <a:gd name="G9" fmla="*/ 21600 1 2"/>
              <a:gd name="G10" fmla="+- 3922 0 G9"/>
              <a:gd name="G11" fmla="?: G10 G8 0"/>
              <a:gd name="G12" fmla="?: G10 G7 21600"/>
              <a:gd name="T0" fmla="*/ 19639 w 21600"/>
              <a:gd name="T1" fmla="*/ 10800 h 21600"/>
              <a:gd name="T2" fmla="*/ 10800 w 21600"/>
              <a:gd name="T3" fmla="*/ 21600 h 21600"/>
              <a:gd name="T4" fmla="*/ 1961 w 21600"/>
              <a:gd name="T5" fmla="*/ 10800 h 21600"/>
              <a:gd name="T6" fmla="*/ 10800 w 21600"/>
              <a:gd name="T7" fmla="*/ 0 h 21600"/>
              <a:gd name="T8" fmla="*/ 3761 w 21600"/>
              <a:gd name="T9" fmla="*/ 3761 h 21600"/>
              <a:gd name="T10" fmla="*/ 17839 w 21600"/>
              <a:gd name="T11" fmla="*/ 17839 h 21600"/>
            </a:gdLst>
            <a:ahLst/>
            <a:cxnLst>
              <a:cxn ang="0">
                <a:pos x="T0" y="T1"/>
              </a:cxn>
              <a:cxn ang="0">
                <a:pos x="T2" y="T3"/>
              </a:cxn>
              <a:cxn ang="0">
                <a:pos x="T4" y="T5"/>
              </a:cxn>
              <a:cxn ang="0">
                <a:pos x="T6" y="T7"/>
              </a:cxn>
            </a:cxnLst>
            <a:rect l="T8" t="T9" r="T10" b="T11"/>
            <a:pathLst>
              <a:path w="21600" h="21600">
                <a:moveTo>
                  <a:pt x="0" y="0"/>
                </a:moveTo>
                <a:lnTo>
                  <a:pt x="3922" y="21600"/>
                </a:lnTo>
                <a:lnTo>
                  <a:pt x="17678" y="21600"/>
                </a:lnTo>
                <a:lnTo>
                  <a:pt x="21600" y="0"/>
                </a:lnTo>
                <a:close/>
              </a:path>
            </a:pathLst>
          </a:custGeom>
          <a:solidFill>
            <a:srgbClr val="001760"/>
          </a:solidFill>
          <a:ln w="19050" algn="ctr">
            <a:noFill/>
            <a:miter lim="800000"/>
            <a:headEnd/>
            <a:tailEnd/>
          </a:ln>
          <a:effectLst/>
        </p:spPr>
        <p:txBody>
          <a:bodyPr wrap="none" anchor="ctr"/>
          <a:lstStyle/>
          <a:p>
            <a:endParaRPr lang="en-US"/>
          </a:p>
        </p:txBody>
      </p:sp>
      <p:sp>
        <p:nvSpPr>
          <p:cNvPr id="735239" name="Text Box 7"/>
          <p:cNvSpPr txBox="1">
            <a:spLocks noChangeArrowheads="1"/>
          </p:cNvSpPr>
          <p:nvPr/>
        </p:nvSpPr>
        <p:spPr bwMode="auto">
          <a:xfrm>
            <a:off x="4624388" y="2809875"/>
            <a:ext cx="2349500" cy="825500"/>
          </a:xfrm>
          <a:prstGeom prst="rect">
            <a:avLst/>
          </a:prstGeom>
          <a:noFill/>
          <a:ln w="9525">
            <a:noFill/>
            <a:miter lim="800000"/>
            <a:headEnd/>
            <a:tailEnd/>
          </a:ln>
          <a:effectLst/>
        </p:spPr>
        <p:txBody>
          <a:bodyPr>
            <a:spAutoFit/>
          </a:bodyPr>
          <a:lstStyle/>
          <a:p>
            <a:r>
              <a:rPr lang="en-US" sz="1600">
                <a:solidFill>
                  <a:schemeClr val="bg1"/>
                </a:solidFill>
              </a:rPr>
              <a:t>Certified LabVIEW Developer	</a:t>
            </a:r>
          </a:p>
          <a:p>
            <a:pPr eaLnBrk="1" hangingPunct="1"/>
            <a:endParaRPr lang="en-US" sz="1600">
              <a:solidFill>
                <a:schemeClr val="bg1"/>
              </a:solidFill>
            </a:endParaRPr>
          </a:p>
        </p:txBody>
      </p:sp>
      <p:sp>
        <p:nvSpPr>
          <p:cNvPr id="735240" name="Text Box 8"/>
          <p:cNvSpPr txBox="1">
            <a:spLocks noChangeArrowheads="1"/>
          </p:cNvSpPr>
          <p:nvPr/>
        </p:nvSpPr>
        <p:spPr bwMode="auto">
          <a:xfrm>
            <a:off x="4314825" y="4248150"/>
            <a:ext cx="2967038" cy="581025"/>
          </a:xfrm>
          <a:prstGeom prst="rect">
            <a:avLst/>
          </a:prstGeom>
          <a:noFill/>
          <a:ln w="9525">
            <a:noFill/>
            <a:miter lim="800000"/>
            <a:headEnd/>
            <a:tailEnd/>
          </a:ln>
          <a:effectLst/>
        </p:spPr>
        <p:txBody>
          <a:bodyPr>
            <a:spAutoFit/>
          </a:bodyPr>
          <a:lstStyle/>
          <a:p>
            <a:pPr>
              <a:spcBef>
                <a:spcPct val="50000"/>
              </a:spcBef>
            </a:pPr>
            <a:r>
              <a:rPr lang="en-US" sz="1600">
                <a:solidFill>
                  <a:schemeClr val="bg1"/>
                </a:solidFill>
              </a:rPr>
              <a:t>Certified LabVIEW Associate Developer</a:t>
            </a:r>
          </a:p>
        </p:txBody>
      </p:sp>
      <p:sp>
        <p:nvSpPr>
          <p:cNvPr id="735241" name="Rectangle 9"/>
          <p:cNvSpPr>
            <a:spLocks noChangeArrowheads="1"/>
          </p:cNvSpPr>
          <p:nvPr/>
        </p:nvSpPr>
        <p:spPr bwMode="auto">
          <a:xfrm>
            <a:off x="5035550" y="1508125"/>
            <a:ext cx="1519238" cy="825500"/>
          </a:xfrm>
          <a:prstGeom prst="rect">
            <a:avLst/>
          </a:prstGeom>
          <a:noFill/>
          <a:ln w="9525">
            <a:noFill/>
            <a:miter lim="800000"/>
            <a:headEnd/>
            <a:tailEnd/>
          </a:ln>
          <a:effectLst/>
        </p:spPr>
        <p:txBody>
          <a:bodyPr>
            <a:spAutoFit/>
          </a:bodyPr>
          <a:lstStyle/>
          <a:p>
            <a:r>
              <a:rPr lang="en-US" sz="1600">
                <a:solidFill>
                  <a:schemeClr val="bg1"/>
                </a:solidFill>
              </a:rPr>
              <a:t>Certified </a:t>
            </a:r>
          </a:p>
          <a:p>
            <a:r>
              <a:rPr lang="en-US" sz="1600">
                <a:solidFill>
                  <a:schemeClr val="bg1"/>
                </a:solidFill>
              </a:rPr>
              <a:t>LabVIEW </a:t>
            </a:r>
            <a:br>
              <a:rPr lang="en-US" sz="1600">
                <a:solidFill>
                  <a:schemeClr val="bg1"/>
                </a:solidFill>
              </a:rPr>
            </a:br>
            <a:r>
              <a:rPr lang="en-US" sz="1600">
                <a:solidFill>
                  <a:schemeClr val="bg1"/>
                </a:solidFill>
              </a:rPr>
              <a:t>Architect</a:t>
            </a:r>
          </a:p>
        </p:txBody>
      </p:sp>
      <p:sp>
        <p:nvSpPr>
          <p:cNvPr id="735242" name="Line 10"/>
          <p:cNvSpPr>
            <a:spLocks noChangeShapeType="1"/>
          </p:cNvSpPr>
          <p:nvPr/>
        </p:nvSpPr>
        <p:spPr bwMode="auto">
          <a:xfrm flipH="1">
            <a:off x="515938" y="2232025"/>
            <a:ext cx="4513262" cy="0"/>
          </a:xfrm>
          <a:prstGeom prst="line">
            <a:avLst/>
          </a:prstGeom>
          <a:noFill/>
          <a:ln w="9525">
            <a:solidFill>
              <a:schemeClr val="bg2"/>
            </a:solidFill>
            <a:round/>
            <a:headEnd/>
            <a:tailEnd/>
          </a:ln>
          <a:effectLst/>
        </p:spPr>
        <p:txBody>
          <a:bodyPr anchor="ctr">
            <a:spAutoFit/>
          </a:bodyPr>
          <a:lstStyle/>
          <a:p>
            <a:endParaRPr lang="en-US"/>
          </a:p>
        </p:txBody>
      </p:sp>
      <p:sp>
        <p:nvSpPr>
          <p:cNvPr id="735243" name="Text Box 11"/>
          <p:cNvSpPr txBox="1">
            <a:spLocks noChangeArrowheads="1"/>
          </p:cNvSpPr>
          <p:nvPr/>
        </p:nvSpPr>
        <p:spPr bwMode="auto">
          <a:xfrm>
            <a:off x="342900" y="1047750"/>
            <a:ext cx="3924300" cy="1190625"/>
          </a:xfrm>
          <a:prstGeom prst="rect">
            <a:avLst/>
          </a:prstGeom>
          <a:noFill/>
          <a:ln w="9525">
            <a:noFill/>
            <a:miter lim="800000"/>
            <a:headEnd/>
            <a:tailEnd/>
          </a:ln>
          <a:effectLst/>
        </p:spPr>
        <p:txBody>
          <a:bodyPr>
            <a:spAutoFit/>
          </a:bodyPr>
          <a:lstStyle/>
          <a:p>
            <a:pPr marL="171450" indent="-171450" algn="l" eaLnBrk="1" hangingPunct="1"/>
            <a:r>
              <a:rPr lang="en-US">
                <a:latin typeface="Arial" charset="0"/>
              </a:rPr>
              <a:t>Architect</a:t>
            </a:r>
          </a:p>
          <a:p>
            <a:pPr marL="171450" indent="-171450" algn="l" eaLnBrk="1" hangingPunct="1">
              <a:buFontTx/>
              <a:buChar char="•"/>
            </a:pPr>
            <a:r>
              <a:rPr lang="en-US" sz="1600" b="0">
                <a:latin typeface="Arial" charset="0"/>
              </a:rPr>
              <a:t>Mastery of LabVIEW </a:t>
            </a:r>
          </a:p>
          <a:p>
            <a:pPr marL="171450" indent="-171450" algn="l" eaLnBrk="1" hangingPunct="1">
              <a:buFontTx/>
              <a:buChar char="•"/>
            </a:pPr>
            <a:r>
              <a:rPr lang="en-US" sz="1600" b="0">
                <a:latin typeface="Arial" charset="0"/>
              </a:rPr>
              <a:t>Expert in large application development</a:t>
            </a:r>
          </a:p>
          <a:p>
            <a:pPr marL="171450" indent="-171450" algn="l" eaLnBrk="1" hangingPunct="1">
              <a:buFontTx/>
              <a:buChar char="•"/>
            </a:pPr>
            <a:r>
              <a:rPr lang="en-US" sz="1600" b="0">
                <a:latin typeface="Arial" charset="0"/>
              </a:rPr>
              <a:t>Skilled in leading project teams</a:t>
            </a:r>
          </a:p>
        </p:txBody>
      </p:sp>
      <p:sp>
        <p:nvSpPr>
          <p:cNvPr id="735244" name="Line 12"/>
          <p:cNvSpPr>
            <a:spLocks noChangeShapeType="1"/>
          </p:cNvSpPr>
          <p:nvPr/>
        </p:nvSpPr>
        <p:spPr bwMode="auto">
          <a:xfrm flipH="1">
            <a:off x="519113" y="3643313"/>
            <a:ext cx="3595687" cy="23812"/>
          </a:xfrm>
          <a:prstGeom prst="line">
            <a:avLst/>
          </a:prstGeom>
          <a:noFill/>
          <a:ln w="9525">
            <a:solidFill>
              <a:schemeClr val="bg2"/>
            </a:solidFill>
            <a:round/>
            <a:headEnd/>
            <a:tailEnd/>
          </a:ln>
          <a:effectLst/>
        </p:spPr>
        <p:txBody>
          <a:bodyPr anchor="ctr">
            <a:spAutoFit/>
          </a:bodyPr>
          <a:lstStyle/>
          <a:p>
            <a:endParaRPr lang="en-US"/>
          </a:p>
        </p:txBody>
      </p:sp>
      <p:sp>
        <p:nvSpPr>
          <p:cNvPr id="735245" name="Text Box 13"/>
          <p:cNvSpPr txBox="1">
            <a:spLocks noChangeArrowheads="1"/>
          </p:cNvSpPr>
          <p:nvPr/>
        </p:nvSpPr>
        <p:spPr bwMode="auto">
          <a:xfrm>
            <a:off x="327025" y="2238375"/>
            <a:ext cx="3330575" cy="1435100"/>
          </a:xfrm>
          <a:prstGeom prst="rect">
            <a:avLst/>
          </a:prstGeom>
          <a:noFill/>
          <a:ln w="9525">
            <a:noFill/>
            <a:miter lim="800000"/>
            <a:headEnd/>
            <a:tailEnd/>
          </a:ln>
          <a:effectLst/>
        </p:spPr>
        <p:txBody>
          <a:bodyPr>
            <a:spAutoFit/>
          </a:bodyPr>
          <a:lstStyle/>
          <a:p>
            <a:pPr marL="171450" indent="-171450" algn="l" eaLnBrk="1" hangingPunct="1"/>
            <a:r>
              <a:rPr lang="en-US">
                <a:latin typeface="Arial" charset="0"/>
              </a:rPr>
              <a:t>Developer</a:t>
            </a:r>
          </a:p>
          <a:p>
            <a:pPr marL="171450" indent="-171450" algn="l" eaLnBrk="1" hangingPunct="1">
              <a:buFontTx/>
              <a:buChar char="•"/>
            </a:pPr>
            <a:r>
              <a:rPr lang="en-US" sz="1600" b="0">
                <a:latin typeface="Arial" charset="0"/>
              </a:rPr>
              <a:t>Advanced LabVIEW knowledge and application development experience</a:t>
            </a:r>
          </a:p>
          <a:p>
            <a:pPr marL="171450" indent="-171450" algn="l" eaLnBrk="1" hangingPunct="1">
              <a:buFontTx/>
              <a:buChar char="•"/>
            </a:pPr>
            <a:r>
              <a:rPr lang="en-US" sz="1600" b="0">
                <a:latin typeface="Arial" charset="0"/>
              </a:rPr>
              <a:t>Project management skills</a:t>
            </a:r>
          </a:p>
        </p:txBody>
      </p:sp>
      <p:sp>
        <p:nvSpPr>
          <p:cNvPr id="735246" name="Text Box 14"/>
          <p:cNvSpPr txBox="1">
            <a:spLocks noChangeArrowheads="1"/>
          </p:cNvSpPr>
          <p:nvPr/>
        </p:nvSpPr>
        <p:spPr bwMode="auto">
          <a:xfrm>
            <a:off x="396875" y="3781425"/>
            <a:ext cx="3522663" cy="1679575"/>
          </a:xfrm>
          <a:prstGeom prst="rect">
            <a:avLst/>
          </a:prstGeom>
          <a:noFill/>
          <a:ln w="9525">
            <a:noFill/>
            <a:miter lim="800000"/>
            <a:headEnd/>
            <a:tailEnd/>
          </a:ln>
          <a:effectLst/>
        </p:spPr>
        <p:txBody>
          <a:bodyPr>
            <a:spAutoFit/>
          </a:bodyPr>
          <a:lstStyle/>
          <a:p>
            <a:pPr marL="171450" indent="-171450" algn="l" eaLnBrk="1" hangingPunct="1"/>
            <a:r>
              <a:rPr lang="en-US" dirty="0">
                <a:latin typeface="Arial" charset="0"/>
              </a:rPr>
              <a:t>Associate Developer</a:t>
            </a:r>
          </a:p>
          <a:p>
            <a:pPr marL="171450" indent="-171450" algn="l" eaLnBrk="1" hangingPunct="1">
              <a:buFontTx/>
              <a:buChar char="•"/>
            </a:pPr>
            <a:r>
              <a:rPr lang="en-US" sz="1600" b="0" dirty="0">
                <a:latin typeface="Arial" charset="0"/>
              </a:rPr>
              <a:t>Proficiency in </a:t>
            </a:r>
            <a:r>
              <a:rPr lang="en-US" sz="1600" b="0" dirty="0" smtClean="0">
                <a:latin typeface="Arial" charset="0"/>
              </a:rPr>
              <a:t>navigating the</a:t>
            </a:r>
            <a:endParaRPr lang="en-US" sz="1600" b="0" dirty="0">
              <a:latin typeface="Arial" charset="0"/>
            </a:endParaRPr>
          </a:p>
          <a:p>
            <a:pPr marL="171450" indent="-171450" algn="l" eaLnBrk="1" hangingPunct="1"/>
            <a:r>
              <a:rPr lang="en-US" sz="1600" b="0" dirty="0">
                <a:latin typeface="Arial" charset="0"/>
              </a:rPr>
              <a:t>	LabVIEW environment</a:t>
            </a:r>
          </a:p>
          <a:p>
            <a:pPr marL="171450" indent="-171450" algn="l" eaLnBrk="1" hangingPunct="1">
              <a:buFontTx/>
              <a:buChar char="•"/>
            </a:pPr>
            <a:r>
              <a:rPr lang="en-US" sz="1600" b="0" dirty="0">
                <a:latin typeface="Arial" charset="0"/>
              </a:rPr>
              <a:t>Some application </a:t>
            </a:r>
          </a:p>
          <a:p>
            <a:pPr marL="171450" indent="-171450" algn="l" eaLnBrk="1" hangingPunct="1"/>
            <a:r>
              <a:rPr lang="en-US" sz="1600" b="0" dirty="0">
                <a:latin typeface="Arial" charset="0"/>
              </a:rPr>
              <a:t> </a:t>
            </a:r>
            <a:r>
              <a:rPr lang="en-US" sz="1600" b="0" dirty="0" smtClean="0">
                <a:latin typeface="Arial" charset="0"/>
              </a:rPr>
              <a:t>	development </a:t>
            </a:r>
            <a:r>
              <a:rPr lang="en-US" sz="1600" b="0" dirty="0">
                <a:latin typeface="Arial" charset="0"/>
              </a:rPr>
              <a:t>experience</a:t>
            </a:r>
          </a:p>
          <a:p>
            <a:pPr marL="171450" indent="-171450" eaLnBrk="1" hangingPunct="1"/>
            <a:endParaRPr lang="en-US" sz="1600" b="0" dirty="0">
              <a:latin typeface="Arial" charset="0"/>
            </a:endParaRPr>
          </a:p>
        </p:txBody>
      </p:sp>
      <p:sp>
        <p:nvSpPr>
          <p:cNvPr id="735248" name="Text Box 16"/>
          <p:cNvSpPr txBox="1">
            <a:spLocks noChangeArrowheads="1"/>
          </p:cNvSpPr>
          <p:nvPr/>
        </p:nvSpPr>
        <p:spPr bwMode="auto">
          <a:xfrm>
            <a:off x="419100" y="5195888"/>
            <a:ext cx="3187700" cy="671512"/>
          </a:xfrm>
          <a:prstGeom prst="rect">
            <a:avLst/>
          </a:prstGeom>
          <a:noFill/>
          <a:ln w="9525">
            <a:noFill/>
            <a:miter lim="800000"/>
            <a:headEnd/>
            <a:tailEnd/>
          </a:ln>
          <a:effectLst/>
        </p:spPr>
        <p:txBody>
          <a:bodyPr>
            <a:spAutoFit/>
          </a:bodyPr>
          <a:lstStyle/>
          <a:p>
            <a:pPr marL="92075" indent="-92075" algn="l"/>
            <a:r>
              <a:rPr lang="en-US" sz="2000" dirty="0">
                <a:solidFill>
                  <a:srgbClr val="FF9900"/>
                </a:solidFill>
              </a:rPr>
              <a:t>Fundamentals Exam</a:t>
            </a:r>
          </a:p>
          <a:p>
            <a:pPr marL="92075" indent="-92075" algn="l">
              <a:buFontTx/>
              <a:buChar char="•"/>
            </a:pPr>
            <a:r>
              <a:rPr lang="en-US" sz="1800" b="0" dirty="0" smtClean="0"/>
              <a:t>Pre-certification skills test</a:t>
            </a:r>
            <a:endParaRPr lang="en-US" sz="1800" b="0" dirty="0"/>
          </a:p>
        </p:txBody>
      </p:sp>
      <p:sp>
        <p:nvSpPr>
          <p:cNvPr id="735249" name="Text Box 17"/>
          <p:cNvSpPr txBox="1">
            <a:spLocks noChangeArrowheads="1"/>
          </p:cNvSpPr>
          <p:nvPr/>
        </p:nvSpPr>
        <p:spPr bwMode="auto">
          <a:xfrm>
            <a:off x="3113088" y="5272088"/>
            <a:ext cx="5376862" cy="531812"/>
          </a:xfrm>
          <a:prstGeom prst="rect">
            <a:avLst/>
          </a:prstGeom>
          <a:noFill/>
          <a:ln w="12700" algn="ctr">
            <a:solidFill>
              <a:srgbClr val="FF9900"/>
            </a:solidFill>
            <a:miter lim="800000"/>
            <a:headEnd/>
            <a:tailEnd/>
          </a:ln>
          <a:effectLst/>
        </p:spPr>
        <p:txBody>
          <a:bodyPr>
            <a:spAutoFit/>
          </a:bodyPr>
          <a:lstStyle/>
          <a:p>
            <a:r>
              <a:rPr lang="en-US" sz="2800" dirty="0">
                <a:solidFill>
                  <a:srgbClr val="FF9900"/>
                </a:solidFill>
                <a:effectLst>
                  <a:outerShdw blurRad="38100" dist="38100" dir="2700000" algn="tl">
                    <a:srgbClr val="C0C0C0"/>
                  </a:outerShdw>
                </a:effectLst>
              </a:rPr>
              <a:t>Free </a:t>
            </a:r>
            <a:r>
              <a:rPr lang="en-US" sz="2800" dirty="0" smtClean="0">
                <a:solidFill>
                  <a:srgbClr val="FF9900"/>
                </a:solidFill>
                <a:effectLst>
                  <a:outerShdw blurRad="38100" dist="38100" dir="2700000" algn="tl">
                    <a:srgbClr val="C0C0C0"/>
                  </a:outerShdw>
                </a:effectLst>
              </a:rPr>
              <a:t>Online </a:t>
            </a:r>
            <a:r>
              <a:rPr lang="en-US" sz="2800" dirty="0">
                <a:solidFill>
                  <a:srgbClr val="FF9900"/>
                </a:solidFill>
                <a:effectLst>
                  <a:outerShdw blurRad="38100" dist="38100" dir="2700000" algn="tl">
                    <a:srgbClr val="C0C0C0"/>
                  </a:outerShdw>
                </a:effectLst>
              </a:rPr>
              <a:t>Fundamentals Exam</a:t>
            </a:r>
          </a:p>
        </p:txBody>
      </p:sp>
      <p:sp>
        <p:nvSpPr>
          <p:cNvPr id="735251" name="AutoShape 19"/>
          <p:cNvSpPr>
            <a:spLocks noChangeArrowheads="1"/>
          </p:cNvSpPr>
          <p:nvPr/>
        </p:nvSpPr>
        <p:spPr bwMode="auto">
          <a:xfrm flipH="1">
            <a:off x="2805113" y="5272088"/>
            <a:ext cx="307975" cy="538162"/>
          </a:xfrm>
          <a:prstGeom prst="rtTriangle">
            <a:avLst/>
          </a:prstGeom>
          <a:solidFill>
            <a:srgbClr val="FF9900"/>
          </a:solidFill>
          <a:ln w="12700" algn="ctr">
            <a:noFill/>
            <a:miter lim="800000"/>
            <a:headEnd/>
            <a:tailEnd/>
          </a:ln>
          <a:effectLst/>
        </p:spPr>
        <p:txBody>
          <a:bodyPr wrap="none" anchor="ctr"/>
          <a:lstStyle/>
          <a:p>
            <a:endParaRPr lang="en-US"/>
          </a:p>
        </p:txBody>
      </p:sp>
      <p:sp>
        <p:nvSpPr>
          <p:cNvPr id="735252" name="AutoShape 20"/>
          <p:cNvSpPr>
            <a:spLocks noChangeArrowheads="1"/>
          </p:cNvSpPr>
          <p:nvPr/>
        </p:nvSpPr>
        <p:spPr bwMode="auto">
          <a:xfrm>
            <a:off x="8489950" y="5272088"/>
            <a:ext cx="344488" cy="538162"/>
          </a:xfrm>
          <a:prstGeom prst="rtTriangle">
            <a:avLst/>
          </a:prstGeom>
          <a:solidFill>
            <a:srgbClr val="FF9900"/>
          </a:solidFill>
          <a:ln w="12700" algn="ctr">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ChangeArrowheads="1"/>
          </p:cNvSpPr>
          <p:nvPr>
            <p:ph type="title"/>
          </p:nvPr>
        </p:nvSpPr>
        <p:spPr>
          <a:xfrm>
            <a:off x="419100" y="228600"/>
            <a:ext cx="6362700" cy="838200"/>
          </a:xfrm>
        </p:spPr>
        <p:txBody>
          <a:bodyPr/>
          <a:lstStyle/>
          <a:p>
            <a:r>
              <a:rPr lang="en-US" b="1" dirty="0" smtClean="0"/>
              <a:t>NI </a:t>
            </a:r>
            <a:r>
              <a:rPr lang="en-US" b="1" dirty="0" err="1" smtClean="0"/>
              <a:t>Multisim</a:t>
            </a:r>
            <a:r>
              <a:rPr lang="en-US" b="1" dirty="0" smtClean="0"/>
              <a:t> and </a:t>
            </a:r>
            <a:r>
              <a:rPr lang="en-US" b="1" dirty="0" err="1" smtClean="0"/>
              <a:t>Ultiboard</a:t>
            </a:r>
            <a:endParaRPr lang="en-US" b="1" u="sng" dirty="0"/>
          </a:p>
        </p:txBody>
      </p:sp>
      <p:sp>
        <p:nvSpPr>
          <p:cNvPr id="939012" name="Rectangle 4"/>
          <p:cNvSpPr>
            <a:spLocks noGrp="1" noChangeArrowheads="1"/>
          </p:cNvSpPr>
          <p:nvPr>
            <p:ph idx="1"/>
          </p:nvPr>
        </p:nvSpPr>
        <p:spPr>
          <a:xfrm>
            <a:off x="347663" y="971550"/>
            <a:ext cx="8602662" cy="5030788"/>
          </a:xfrm>
          <a:noFill/>
          <a:ln/>
        </p:spPr>
        <p:txBody>
          <a:bodyPr/>
          <a:lstStyle/>
          <a:p>
            <a:endParaRPr lang="en-US" sz="2000" dirty="0">
              <a:latin typeface="Arial" charset="0"/>
            </a:endParaRPr>
          </a:p>
          <a:p>
            <a:endParaRPr lang="en-US" sz="2000" dirty="0">
              <a:latin typeface="Arial" charset="0"/>
            </a:endParaRPr>
          </a:p>
          <a:p>
            <a:pPr marL="228600" indent="-228600"/>
            <a:r>
              <a:rPr lang="en-US" sz="2000" dirty="0">
                <a:latin typeface="Arial" charset="0"/>
              </a:rPr>
              <a:t>World’s most popular software for </a:t>
            </a:r>
            <a:br>
              <a:rPr lang="en-US" sz="2000" dirty="0">
                <a:latin typeface="Arial" charset="0"/>
              </a:rPr>
            </a:br>
            <a:r>
              <a:rPr lang="en-US" sz="2000" dirty="0">
                <a:latin typeface="Arial" charset="0"/>
              </a:rPr>
              <a:t>learning electronics</a:t>
            </a:r>
          </a:p>
          <a:p>
            <a:pPr marL="228600" indent="-228600"/>
            <a:r>
              <a:rPr lang="en-US" sz="2000" dirty="0">
                <a:latin typeface="Arial" charset="0"/>
              </a:rPr>
              <a:t>180,000 industrial and academic users</a:t>
            </a:r>
          </a:p>
          <a:p>
            <a:pPr marL="228600" indent="-228600"/>
            <a:r>
              <a:rPr lang="en-US" sz="2000" dirty="0">
                <a:latin typeface="Arial" charset="0"/>
              </a:rPr>
              <a:t>Products include:</a:t>
            </a:r>
          </a:p>
          <a:p>
            <a:pPr marL="457200" lvl="1" indent="-228600"/>
            <a:r>
              <a:rPr lang="en-US" sz="1800" dirty="0" err="1" smtClean="0">
                <a:latin typeface="Arial" charset="0"/>
              </a:rPr>
              <a:t>Multisim</a:t>
            </a:r>
            <a:r>
              <a:rPr lang="en-US" sz="1800" dirty="0" smtClean="0">
                <a:latin typeface="Arial" charset="0"/>
              </a:rPr>
              <a:t> simulation </a:t>
            </a:r>
            <a:r>
              <a:rPr lang="en-US" sz="1800" dirty="0">
                <a:latin typeface="Arial" charset="0"/>
              </a:rPr>
              <a:t>and </a:t>
            </a:r>
            <a:r>
              <a:rPr lang="en-US" sz="1800" dirty="0" smtClean="0">
                <a:latin typeface="Arial" charset="0"/>
              </a:rPr>
              <a:t>capture</a:t>
            </a:r>
          </a:p>
          <a:p>
            <a:pPr marL="457200" lvl="1" indent="-228600"/>
            <a:r>
              <a:rPr lang="en-US" sz="1800" dirty="0" err="1" smtClean="0">
                <a:latin typeface="Arial" charset="0"/>
              </a:rPr>
              <a:t>Ultiboard</a:t>
            </a:r>
            <a:r>
              <a:rPr lang="en-US" sz="1800" dirty="0" smtClean="0">
                <a:latin typeface="Arial" charset="0"/>
              </a:rPr>
              <a:t> PCB layout</a:t>
            </a:r>
            <a:endParaRPr lang="en-US" sz="1800" dirty="0">
              <a:latin typeface="Arial" charset="0"/>
            </a:endParaRPr>
          </a:p>
          <a:p>
            <a:pPr marL="457200" lvl="1" indent="-228600"/>
            <a:r>
              <a:rPr lang="en-US" sz="1800" dirty="0" err="1" smtClean="0">
                <a:latin typeface="Arial" charset="0"/>
              </a:rPr>
              <a:t>Multisim</a:t>
            </a:r>
            <a:r>
              <a:rPr lang="en-US" sz="1800" dirty="0" smtClean="0">
                <a:latin typeface="Arial" charset="0"/>
              </a:rPr>
              <a:t> MCU Module microcontroller simulation</a:t>
            </a:r>
            <a:endParaRPr lang="en-US" sz="1800" dirty="0">
              <a:latin typeface="Arial" charset="0"/>
            </a:endParaRPr>
          </a:p>
          <a:p>
            <a:pPr marL="228600" indent="-228600"/>
            <a:r>
              <a:rPr lang="en-US" sz="2000" dirty="0" smtClean="0">
                <a:latin typeface="Arial" charset="0"/>
              </a:rPr>
              <a:t>Low-cost </a:t>
            </a:r>
            <a:r>
              <a:rPr lang="en-US" sz="2000" dirty="0">
                <a:latin typeface="Arial" charset="0"/>
              </a:rPr>
              <a:t>student editions available</a:t>
            </a:r>
          </a:p>
          <a:p>
            <a:pPr marL="228600" indent="-228600"/>
            <a:r>
              <a:rPr lang="en-US" sz="2000" b="1" dirty="0" smtClean="0">
                <a:latin typeface="Arial" charset="0"/>
              </a:rPr>
              <a:t>ni.com/</a:t>
            </a:r>
            <a:r>
              <a:rPr lang="en-US" sz="2000" b="1" dirty="0" err="1" smtClean="0">
                <a:latin typeface="Arial" charset="0"/>
              </a:rPr>
              <a:t>multisim</a:t>
            </a:r>
            <a:endParaRPr lang="en-US" sz="2000" b="1" dirty="0">
              <a:latin typeface="Arial" charset="0"/>
            </a:endParaRPr>
          </a:p>
        </p:txBody>
      </p:sp>
      <p:sp>
        <p:nvSpPr>
          <p:cNvPr id="939011" name="Rectangle 3"/>
          <p:cNvSpPr>
            <a:spLocks noChangeArrowheads="1"/>
          </p:cNvSpPr>
          <p:nvPr/>
        </p:nvSpPr>
        <p:spPr bwMode="auto">
          <a:xfrm>
            <a:off x="8604250" y="4965700"/>
            <a:ext cx="914400" cy="914400"/>
          </a:xfrm>
          <a:prstGeom prst="rect">
            <a:avLst/>
          </a:prstGeom>
          <a:noFill/>
          <a:ln w="12700" algn="ctr">
            <a:noFill/>
            <a:miter lim="800000"/>
            <a:headEnd/>
            <a:tailEnd/>
          </a:ln>
          <a:effectLst/>
        </p:spPr>
        <p:txBody>
          <a:bodyPr wrap="none" anchor="ctr"/>
          <a:lstStyle/>
          <a:p>
            <a:endParaRPr lang="en-US"/>
          </a:p>
        </p:txBody>
      </p:sp>
      <p:pic>
        <p:nvPicPr>
          <p:cNvPr id="939013" name="Picture 5"/>
          <p:cNvPicPr>
            <a:picLocks noChangeAspect="1" noChangeArrowheads="1"/>
          </p:cNvPicPr>
          <p:nvPr/>
        </p:nvPicPr>
        <p:blipFill>
          <a:blip r:embed="rId3"/>
          <a:srcRect/>
          <a:stretch>
            <a:fillRect/>
          </a:stretch>
        </p:blipFill>
        <p:spPr bwMode="auto">
          <a:xfrm>
            <a:off x="5219700" y="975896"/>
            <a:ext cx="3390900" cy="2814097"/>
          </a:xfrm>
          <a:prstGeom prst="rect">
            <a:avLst/>
          </a:prstGeo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2"/>
          <p:cNvSpPr>
            <a:spLocks noGrp="1" noChangeArrowheads="1"/>
          </p:cNvSpPr>
          <p:nvPr>
            <p:ph type="title"/>
          </p:nvPr>
        </p:nvSpPr>
        <p:spPr>
          <a:xfrm>
            <a:off x="419100" y="228600"/>
            <a:ext cx="7734300" cy="800100"/>
          </a:xfrm>
        </p:spPr>
        <p:txBody>
          <a:bodyPr/>
          <a:lstStyle/>
          <a:p>
            <a:r>
              <a:rPr lang="en-US" b="1" dirty="0" err="1"/>
              <a:t>Multisim</a:t>
            </a:r>
            <a:r>
              <a:rPr lang="en-US" b="1" dirty="0"/>
              <a:t> Integrated with LabVIEW</a:t>
            </a:r>
            <a:endParaRPr lang="en-US" b="1" u="sng" dirty="0"/>
          </a:p>
        </p:txBody>
      </p:sp>
      <p:sp>
        <p:nvSpPr>
          <p:cNvPr id="941059" name="Rectangle 3"/>
          <p:cNvSpPr>
            <a:spLocks noChangeArrowheads="1"/>
          </p:cNvSpPr>
          <p:nvPr/>
        </p:nvSpPr>
        <p:spPr bwMode="auto">
          <a:xfrm>
            <a:off x="8604250" y="4965700"/>
            <a:ext cx="914400" cy="914400"/>
          </a:xfrm>
          <a:prstGeom prst="rect">
            <a:avLst/>
          </a:prstGeom>
          <a:noFill/>
          <a:ln w="12700" algn="ctr">
            <a:noFill/>
            <a:miter lim="800000"/>
            <a:headEnd/>
            <a:tailEnd/>
          </a:ln>
          <a:effectLst/>
        </p:spPr>
        <p:txBody>
          <a:bodyPr wrap="none" anchor="ctr"/>
          <a:lstStyle/>
          <a:p>
            <a:endParaRPr lang="en-US"/>
          </a:p>
        </p:txBody>
      </p:sp>
      <p:pic>
        <p:nvPicPr>
          <p:cNvPr id="941060" name="Picture 4"/>
          <p:cNvPicPr>
            <a:picLocks noChangeAspect="1" noChangeArrowheads="1"/>
          </p:cNvPicPr>
          <p:nvPr/>
        </p:nvPicPr>
        <p:blipFill>
          <a:blip r:embed="rId4"/>
          <a:srcRect/>
          <a:stretch>
            <a:fillRect/>
          </a:stretch>
        </p:blipFill>
        <p:spPr bwMode="auto">
          <a:xfrm>
            <a:off x="423863" y="1408113"/>
            <a:ext cx="2787650" cy="2097087"/>
          </a:xfrm>
          <a:prstGeom prst="rect">
            <a:avLst/>
          </a:prstGeom>
          <a:noFill/>
          <a:ln w="12700">
            <a:noFill/>
            <a:miter lim="800000"/>
            <a:headEnd/>
            <a:tailEnd/>
          </a:ln>
          <a:effectLst/>
        </p:spPr>
      </p:pic>
      <p:pic>
        <p:nvPicPr>
          <p:cNvPr id="941061" name="Picture 5"/>
          <p:cNvPicPr>
            <a:picLocks noChangeAspect="1" noChangeArrowheads="1"/>
          </p:cNvPicPr>
          <p:nvPr/>
        </p:nvPicPr>
        <p:blipFill>
          <a:blip r:embed="rId5"/>
          <a:stretch>
            <a:fillRect/>
          </a:stretch>
        </p:blipFill>
        <p:spPr bwMode="auto">
          <a:xfrm>
            <a:off x="3352800" y="1408113"/>
            <a:ext cx="2819399" cy="2097087"/>
          </a:xfrm>
          <a:prstGeom prst="rect">
            <a:avLst/>
          </a:prstGeom>
          <a:noFill/>
          <a:ln w="12700">
            <a:noFill/>
            <a:miter lim="800000"/>
            <a:headEnd/>
            <a:tailEnd/>
          </a:ln>
          <a:effectLst/>
        </p:spPr>
      </p:pic>
      <p:pic>
        <p:nvPicPr>
          <p:cNvPr id="941062" name="Picture 6"/>
          <p:cNvPicPr>
            <a:picLocks noChangeAspect="1" noChangeArrowheads="1"/>
          </p:cNvPicPr>
          <p:nvPr/>
        </p:nvPicPr>
        <p:blipFill>
          <a:blip r:embed="rId6"/>
          <a:srcRect/>
          <a:stretch>
            <a:fillRect/>
          </a:stretch>
        </p:blipFill>
        <p:spPr bwMode="auto">
          <a:xfrm>
            <a:off x="6311900" y="1390650"/>
            <a:ext cx="2763838" cy="2076450"/>
          </a:xfrm>
          <a:prstGeom prst="rect">
            <a:avLst/>
          </a:prstGeom>
          <a:noFill/>
          <a:ln w="12700">
            <a:noFill/>
            <a:miter lim="800000"/>
            <a:headEnd/>
            <a:tailEnd/>
          </a:ln>
          <a:effectLst/>
        </p:spPr>
      </p:pic>
      <p:pic>
        <p:nvPicPr>
          <p:cNvPr id="941063" name="Picture 7"/>
          <p:cNvPicPr>
            <a:picLocks noChangeAspect="1" noChangeArrowheads="1"/>
          </p:cNvPicPr>
          <p:nvPr/>
        </p:nvPicPr>
        <p:blipFill>
          <a:blip r:embed="rId7"/>
          <a:srcRect/>
          <a:stretch>
            <a:fillRect/>
          </a:stretch>
        </p:blipFill>
        <p:spPr bwMode="auto">
          <a:xfrm>
            <a:off x="423863" y="3856038"/>
            <a:ext cx="2770187" cy="2008187"/>
          </a:xfrm>
          <a:prstGeom prst="rect">
            <a:avLst/>
          </a:prstGeom>
          <a:noFill/>
          <a:ln w="12700">
            <a:noFill/>
            <a:miter lim="800000"/>
            <a:headEnd/>
            <a:tailEnd/>
          </a:ln>
          <a:effectLst/>
        </p:spPr>
      </p:pic>
      <p:graphicFrame>
        <p:nvGraphicFramePr>
          <p:cNvPr id="941065" name="Object 9"/>
          <p:cNvGraphicFramePr>
            <a:graphicFrameLocks noChangeAspect="1"/>
          </p:cNvGraphicFramePr>
          <p:nvPr/>
        </p:nvGraphicFramePr>
        <p:xfrm>
          <a:off x="6270625" y="3844925"/>
          <a:ext cx="2843213" cy="1927225"/>
        </p:xfrm>
        <a:graphic>
          <a:graphicData uri="http://schemas.openxmlformats.org/presentationml/2006/ole">
            <p:oleObj spid="_x0000_s1047554" name="Bitmap Image" r:id="rId8" imgW="3161905" imgH="2038095" progId="PBrush">
              <p:embed/>
            </p:oleObj>
          </a:graphicData>
        </a:graphic>
      </p:graphicFrame>
      <p:sp>
        <p:nvSpPr>
          <p:cNvPr id="941066" name="Text Box 10"/>
          <p:cNvSpPr txBox="1">
            <a:spLocks noChangeArrowheads="1"/>
          </p:cNvSpPr>
          <p:nvPr/>
        </p:nvSpPr>
        <p:spPr bwMode="auto">
          <a:xfrm>
            <a:off x="385763" y="971550"/>
            <a:ext cx="2278062" cy="415308"/>
          </a:xfrm>
          <a:prstGeom prst="rect">
            <a:avLst/>
          </a:prstGeom>
          <a:noFill/>
          <a:ln w="12700">
            <a:noFill/>
            <a:miter lim="800000"/>
            <a:headEnd/>
            <a:tailEnd/>
          </a:ln>
          <a:effectLst/>
        </p:spPr>
        <p:txBody>
          <a:bodyPr lIns="92075" tIns="46038" rIns="92075" bIns="46038">
            <a:spAutoFit/>
          </a:bodyPr>
          <a:lstStyle/>
          <a:p>
            <a:pPr algn="l" eaLnBrk="1" hangingPunct="1">
              <a:lnSpc>
                <a:spcPct val="150000"/>
              </a:lnSpc>
              <a:spcBef>
                <a:spcPct val="50000"/>
              </a:spcBef>
            </a:pPr>
            <a:r>
              <a:rPr lang="en-US" sz="1600" dirty="0"/>
              <a:t>1. Create Schematic</a:t>
            </a:r>
          </a:p>
        </p:txBody>
      </p:sp>
      <p:sp>
        <p:nvSpPr>
          <p:cNvPr id="941067" name="Text Box 11"/>
          <p:cNvSpPr txBox="1">
            <a:spLocks noChangeArrowheads="1"/>
          </p:cNvSpPr>
          <p:nvPr/>
        </p:nvSpPr>
        <p:spPr bwMode="auto">
          <a:xfrm>
            <a:off x="3292475" y="979488"/>
            <a:ext cx="2278063" cy="415308"/>
          </a:xfrm>
          <a:prstGeom prst="rect">
            <a:avLst/>
          </a:prstGeom>
          <a:noFill/>
          <a:ln w="12700">
            <a:noFill/>
            <a:miter lim="800000"/>
            <a:headEnd/>
            <a:tailEnd/>
          </a:ln>
          <a:effectLst/>
        </p:spPr>
        <p:txBody>
          <a:bodyPr lIns="92075" tIns="46038" rIns="92075" bIns="46038">
            <a:spAutoFit/>
          </a:bodyPr>
          <a:lstStyle/>
          <a:p>
            <a:pPr algn="l" eaLnBrk="1" hangingPunct="1">
              <a:lnSpc>
                <a:spcPct val="150000"/>
              </a:lnSpc>
              <a:spcBef>
                <a:spcPct val="50000"/>
              </a:spcBef>
            </a:pPr>
            <a:r>
              <a:rPr lang="en-US" sz="1600" dirty="0"/>
              <a:t>2. Virtual Breadboard</a:t>
            </a:r>
          </a:p>
        </p:txBody>
      </p:sp>
      <p:sp>
        <p:nvSpPr>
          <p:cNvPr id="941068" name="Text Box 12"/>
          <p:cNvSpPr txBox="1">
            <a:spLocks noChangeArrowheads="1"/>
          </p:cNvSpPr>
          <p:nvPr/>
        </p:nvSpPr>
        <p:spPr bwMode="auto">
          <a:xfrm>
            <a:off x="6232525" y="974725"/>
            <a:ext cx="2278063" cy="415308"/>
          </a:xfrm>
          <a:prstGeom prst="rect">
            <a:avLst/>
          </a:prstGeom>
          <a:noFill/>
          <a:ln w="12700">
            <a:noFill/>
            <a:miter lim="800000"/>
            <a:headEnd/>
            <a:tailEnd/>
          </a:ln>
          <a:effectLst/>
        </p:spPr>
        <p:txBody>
          <a:bodyPr lIns="92075" tIns="46038" rIns="92075" bIns="46038">
            <a:spAutoFit/>
          </a:bodyPr>
          <a:lstStyle/>
          <a:p>
            <a:pPr algn="l" eaLnBrk="1" hangingPunct="1">
              <a:lnSpc>
                <a:spcPct val="150000"/>
              </a:lnSpc>
              <a:spcBef>
                <a:spcPct val="50000"/>
              </a:spcBef>
            </a:pPr>
            <a:r>
              <a:rPr lang="en-US" sz="1600" dirty="0"/>
              <a:t>3. Simulate</a:t>
            </a:r>
          </a:p>
        </p:txBody>
      </p:sp>
      <p:sp>
        <p:nvSpPr>
          <p:cNvPr id="941069" name="Text Box 13"/>
          <p:cNvSpPr txBox="1">
            <a:spLocks noChangeArrowheads="1"/>
          </p:cNvSpPr>
          <p:nvPr/>
        </p:nvSpPr>
        <p:spPr bwMode="auto">
          <a:xfrm>
            <a:off x="347663" y="3467100"/>
            <a:ext cx="2278062" cy="415308"/>
          </a:xfrm>
          <a:prstGeom prst="rect">
            <a:avLst/>
          </a:prstGeom>
          <a:noFill/>
          <a:ln w="12700">
            <a:noFill/>
            <a:miter lim="800000"/>
            <a:headEnd/>
            <a:tailEnd/>
          </a:ln>
          <a:effectLst/>
        </p:spPr>
        <p:txBody>
          <a:bodyPr lIns="92075" tIns="46038" rIns="92075" bIns="46038">
            <a:spAutoFit/>
          </a:bodyPr>
          <a:lstStyle/>
          <a:p>
            <a:pPr algn="l" eaLnBrk="1" hangingPunct="1">
              <a:lnSpc>
                <a:spcPct val="150000"/>
              </a:lnSpc>
              <a:spcBef>
                <a:spcPct val="50000"/>
              </a:spcBef>
            </a:pPr>
            <a:r>
              <a:rPr lang="en-US" sz="1600" dirty="0"/>
              <a:t>4. PCB Layout</a:t>
            </a:r>
          </a:p>
        </p:txBody>
      </p:sp>
      <p:sp>
        <p:nvSpPr>
          <p:cNvPr id="941070" name="Text Box 14"/>
          <p:cNvSpPr txBox="1">
            <a:spLocks noChangeArrowheads="1"/>
          </p:cNvSpPr>
          <p:nvPr/>
        </p:nvSpPr>
        <p:spPr bwMode="auto">
          <a:xfrm>
            <a:off x="3227388" y="3470275"/>
            <a:ext cx="2278062" cy="415308"/>
          </a:xfrm>
          <a:prstGeom prst="rect">
            <a:avLst/>
          </a:prstGeom>
          <a:noFill/>
          <a:ln w="12700">
            <a:noFill/>
            <a:miter lim="800000"/>
            <a:headEnd/>
            <a:tailEnd/>
          </a:ln>
          <a:effectLst/>
        </p:spPr>
        <p:txBody>
          <a:bodyPr lIns="92075" tIns="46038" rIns="92075" bIns="46038">
            <a:spAutoFit/>
          </a:bodyPr>
          <a:lstStyle/>
          <a:p>
            <a:pPr algn="l" eaLnBrk="1" hangingPunct="1">
              <a:lnSpc>
                <a:spcPct val="150000"/>
              </a:lnSpc>
              <a:spcBef>
                <a:spcPct val="50000"/>
              </a:spcBef>
            </a:pPr>
            <a:r>
              <a:rPr lang="en-US" sz="1600" dirty="0"/>
              <a:t>5. Test</a:t>
            </a:r>
          </a:p>
        </p:txBody>
      </p:sp>
      <p:sp>
        <p:nvSpPr>
          <p:cNvPr id="941071" name="Text Box 15"/>
          <p:cNvSpPr txBox="1">
            <a:spLocks noChangeArrowheads="1"/>
          </p:cNvSpPr>
          <p:nvPr/>
        </p:nvSpPr>
        <p:spPr bwMode="auto">
          <a:xfrm>
            <a:off x="6232525" y="3467100"/>
            <a:ext cx="2278063" cy="415308"/>
          </a:xfrm>
          <a:prstGeom prst="rect">
            <a:avLst/>
          </a:prstGeom>
          <a:noFill/>
          <a:ln w="12700">
            <a:noFill/>
            <a:miter lim="800000"/>
            <a:headEnd/>
            <a:tailEnd/>
          </a:ln>
          <a:effectLst/>
        </p:spPr>
        <p:txBody>
          <a:bodyPr lIns="92075" tIns="46038" rIns="92075" bIns="46038">
            <a:spAutoFit/>
          </a:bodyPr>
          <a:lstStyle/>
          <a:p>
            <a:pPr algn="l" eaLnBrk="1" hangingPunct="1">
              <a:lnSpc>
                <a:spcPct val="150000"/>
              </a:lnSpc>
              <a:spcBef>
                <a:spcPct val="50000"/>
              </a:spcBef>
            </a:pPr>
            <a:r>
              <a:rPr lang="en-US" sz="1600" dirty="0"/>
              <a:t>6. Compare</a:t>
            </a:r>
          </a:p>
        </p:txBody>
      </p:sp>
      <p:pic>
        <p:nvPicPr>
          <p:cNvPr id="16" name="Picture 7"/>
          <p:cNvPicPr>
            <a:picLocks noChangeAspect="1" noChangeArrowheads="1"/>
          </p:cNvPicPr>
          <p:nvPr/>
        </p:nvPicPr>
        <p:blipFill>
          <a:blip r:embed="rId9"/>
          <a:stretch>
            <a:fillRect/>
          </a:stretch>
        </p:blipFill>
        <p:spPr bwMode="auto">
          <a:xfrm>
            <a:off x="3390900" y="3848100"/>
            <a:ext cx="2765145" cy="2008187"/>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Rectangle 2"/>
          <p:cNvSpPr>
            <a:spLocks noGrp="1" noChangeArrowheads="1"/>
          </p:cNvSpPr>
          <p:nvPr>
            <p:ph type="title"/>
          </p:nvPr>
        </p:nvSpPr>
        <p:spPr/>
        <p:txBody>
          <a:bodyPr/>
          <a:lstStyle/>
          <a:p>
            <a:r>
              <a:rPr lang="en-US" dirty="0"/>
              <a:t>Your Next </a:t>
            </a:r>
            <a:r>
              <a:rPr lang="en-US" dirty="0" smtClean="0"/>
              <a:t>Step</a:t>
            </a:r>
            <a:endParaRPr lang="en-US" u="sng" dirty="0"/>
          </a:p>
        </p:txBody>
      </p:sp>
      <p:sp>
        <p:nvSpPr>
          <p:cNvPr id="737283" name="Rectangle 3"/>
          <p:cNvSpPr>
            <a:spLocks noGrp="1" noChangeArrowheads="1"/>
          </p:cNvSpPr>
          <p:nvPr>
            <p:ph type="body" sz="half" idx="1"/>
          </p:nvPr>
        </p:nvSpPr>
        <p:spPr>
          <a:xfrm>
            <a:off x="381000" y="1295400"/>
            <a:ext cx="8763000" cy="4267200"/>
          </a:xfrm>
        </p:spPr>
        <p:txBody>
          <a:bodyPr/>
          <a:lstStyle/>
          <a:p>
            <a:pPr algn="ctr">
              <a:lnSpc>
                <a:spcPct val="90000"/>
              </a:lnSpc>
              <a:buFontTx/>
              <a:buNone/>
            </a:pPr>
            <a:r>
              <a:rPr lang="en-US" sz="2400" dirty="0"/>
              <a:t>Take the free LabVIEW Fundamentals Exam at </a:t>
            </a:r>
            <a:r>
              <a:rPr lang="en-US" sz="2400" dirty="0">
                <a:hlinkClick r:id="rId3"/>
              </a:rPr>
              <a:t>ni.com/academic</a:t>
            </a:r>
            <a:endParaRPr lang="en-US" sz="2400" dirty="0"/>
          </a:p>
          <a:p>
            <a:pPr lvl="1">
              <a:lnSpc>
                <a:spcPct val="90000"/>
              </a:lnSpc>
            </a:pPr>
            <a:endParaRPr lang="en-US" sz="2400" dirty="0"/>
          </a:p>
          <a:p>
            <a:pPr lvl="1">
              <a:lnSpc>
                <a:spcPct val="90000"/>
              </a:lnSpc>
            </a:pPr>
            <a:endParaRPr lang="en-US" sz="2400" dirty="0"/>
          </a:p>
          <a:p>
            <a:pPr lvl="1">
              <a:lnSpc>
                <a:spcPct val="90000"/>
              </a:lnSpc>
              <a:buFontTx/>
              <a:buNone/>
            </a:pPr>
            <a:r>
              <a:rPr lang="en-US" sz="2400" dirty="0" smtClean="0"/>
              <a:t>      </a:t>
            </a:r>
          </a:p>
          <a:p>
            <a:pPr lvl="1">
              <a:lnSpc>
                <a:spcPct val="90000"/>
              </a:lnSpc>
              <a:buFontTx/>
              <a:buNone/>
            </a:pPr>
            <a:r>
              <a:rPr lang="en-US" sz="2400" dirty="0" smtClean="0"/>
              <a:t>           </a:t>
            </a:r>
            <a:r>
              <a:rPr lang="en-US" sz="2400" dirty="0"/>
              <a:t>Your first step to </a:t>
            </a:r>
            <a:r>
              <a:rPr lang="en-US" sz="2400" dirty="0" smtClean="0"/>
              <a:t>LabVIEW certification!</a:t>
            </a:r>
            <a:endParaRPr lang="en-US" sz="2400" dirty="0"/>
          </a:p>
        </p:txBody>
      </p:sp>
      <p:pic>
        <p:nvPicPr>
          <p:cNvPr id="737284" name="Picture 4" descr="LabVIEW_Cert_Asso_Developer"/>
          <p:cNvPicPr>
            <a:picLocks noGrp="1" noChangeAspect="1" noChangeArrowheads="1"/>
          </p:cNvPicPr>
          <p:nvPr>
            <p:ph sz="half" idx="2"/>
          </p:nvPr>
        </p:nvPicPr>
        <p:blipFill>
          <a:blip r:embed="rId4"/>
          <a:srcRect/>
          <a:stretch>
            <a:fillRect/>
          </a:stretch>
        </p:blipFill>
        <p:spPr>
          <a:xfrm>
            <a:off x="1806575" y="3730625"/>
            <a:ext cx="5722938" cy="1811338"/>
          </a:xfrm>
          <a:noFill/>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1426" name="Rectangle 2"/>
          <p:cNvSpPr>
            <a:spLocks noGrp="1" noChangeArrowheads="1"/>
          </p:cNvSpPr>
          <p:nvPr>
            <p:ph type="title"/>
          </p:nvPr>
        </p:nvSpPr>
        <p:spPr>
          <a:xfrm>
            <a:off x="381000" y="152400"/>
            <a:ext cx="8534400" cy="1203325"/>
          </a:xfrm>
        </p:spPr>
        <p:txBody>
          <a:bodyPr/>
          <a:lstStyle/>
          <a:p>
            <a:r>
              <a:rPr lang="en-US"/>
              <a:t>Do Not Delete</a:t>
            </a:r>
            <a:br>
              <a:rPr lang="en-US"/>
            </a:br>
            <a:r>
              <a:rPr lang="en-US"/>
              <a:t>Exercise 2 Solutions</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0098" name="Rectangle 2"/>
          <p:cNvSpPr>
            <a:spLocks noGrp="1" noChangeArrowheads="1"/>
          </p:cNvSpPr>
          <p:nvPr>
            <p:ph type="title"/>
          </p:nvPr>
        </p:nvSpPr>
        <p:spPr>
          <a:xfrm>
            <a:off x="381000" y="152400"/>
            <a:ext cx="8534400" cy="1203325"/>
          </a:xfrm>
        </p:spPr>
        <p:txBody>
          <a:bodyPr/>
          <a:lstStyle/>
          <a:p>
            <a:r>
              <a:rPr lang="en-US"/>
              <a:t>Do Not Delete</a:t>
            </a:r>
            <a:br>
              <a:rPr lang="en-US"/>
            </a:br>
            <a:r>
              <a:rPr lang="en-US"/>
              <a:t>Exercise 3.1 Solutions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581634" name="Rectangle 2"/>
          <p:cNvSpPr>
            <a:spLocks noGrp="1" noChangeArrowheads="1"/>
          </p:cNvSpPr>
          <p:nvPr>
            <p:ph type="title"/>
          </p:nvPr>
        </p:nvSpPr>
        <p:spPr>
          <a:xfrm>
            <a:off x="609600" y="304800"/>
            <a:ext cx="7772400" cy="1143000"/>
          </a:xfrm>
        </p:spPr>
        <p:txBody>
          <a:bodyPr/>
          <a:lstStyle/>
          <a:p>
            <a:r>
              <a:rPr lang="en-US" sz="3200" b="1" dirty="0"/>
              <a:t>Do Not Delete</a:t>
            </a:r>
          </a:p>
        </p:txBody>
      </p:sp>
      <p:sp>
        <p:nvSpPr>
          <p:cNvPr id="581635" name="Rectangle 3"/>
          <p:cNvSpPr>
            <a:spLocks noGrp="1" noChangeArrowheads="1"/>
          </p:cNvSpPr>
          <p:nvPr>
            <p:ph idx="1"/>
          </p:nvPr>
        </p:nvSpPr>
        <p:spPr>
          <a:xfrm>
            <a:off x="385763" y="1085850"/>
            <a:ext cx="6759575" cy="2881313"/>
          </a:xfrm>
        </p:spPr>
        <p:txBody>
          <a:bodyPr/>
          <a:lstStyle/>
          <a:p>
            <a:pPr lvl="1"/>
            <a:r>
              <a:rPr lang="en-US" dirty="0"/>
              <a:t>Notes on hardware setup</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3474" name="Rectangle 2"/>
          <p:cNvSpPr>
            <a:spLocks noGrp="1" noChangeArrowheads="1"/>
          </p:cNvSpPr>
          <p:nvPr>
            <p:ph type="title"/>
          </p:nvPr>
        </p:nvSpPr>
        <p:spPr>
          <a:xfrm>
            <a:off x="381000" y="152400"/>
            <a:ext cx="8534400" cy="1395413"/>
          </a:xfrm>
        </p:spPr>
        <p:txBody>
          <a:bodyPr/>
          <a:lstStyle/>
          <a:p>
            <a:r>
              <a:rPr lang="en-US"/>
              <a:t>Do Not Delete</a:t>
            </a:r>
            <a:br>
              <a:rPr lang="en-US"/>
            </a:br>
            <a:r>
              <a:rPr lang="en-US"/>
              <a:t>Exercise 3.2 Solutions</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5522" name="Rectangle 2"/>
          <p:cNvSpPr>
            <a:spLocks noGrp="1" noChangeArrowheads="1"/>
          </p:cNvSpPr>
          <p:nvPr>
            <p:ph type="title"/>
          </p:nvPr>
        </p:nvSpPr>
        <p:spPr>
          <a:xfrm>
            <a:off x="381000" y="152400"/>
            <a:ext cx="8534400" cy="1547813"/>
          </a:xfrm>
        </p:spPr>
        <p:txBody>
          <a:bodyPr/>
          <a:lstStyle/>
          <a:p>
            <a:r>
              <a:rPr lang="en-US"/>
              <a:t>Do Not Delete</a:t>
            </a:r>
            <a:br>
              <a:rPr lang="en-US"/>
            </a:br>
            <a:r>
              <a:rPr lang="en-US"/>
              <a:t>Exercise 3.3 Solutions</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7570" name="Rectangle 2"/>
          <p:cNvSpPr>
            <a:spLocks noGrp="1" noChangeArrowheads="1"/>
          </p:cNvSpPr>
          <p:nvPr>
            <p:ph type="title"/>
          </p:nvPr>
        </p:nvSpPr>
        <p:spPr>
          <a:xfrm>
            <a:off x="381000" y="152400"/>
            <a:ext cx="8534400" cy="1547813"/>
          </a:xfrm>
        </p:spPr>
        <p:txBody>
          <a:bodyPr/>
          <a:lstStyle/>
          <a:p>
            <a:r>
              <a:rPr lang="en-US"/>
              <a:t>Do Not Delete</a:t>
            </a:r>
            <a:br>
              <a:rPr lang="en-US"/>
            </a:br>
            <a:r>
              <a:rPr lang="en-US"/>
              <a:t>Exercise 4.1 &amp; 4.2 Solutions</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9618" name="Rectangle 2"/>
          <p:cNvSpPr>
            <a:spLocks noGrp="1" noChangeArrowheads="1"/>
          </p:cNvSpPr>
          <p:nvPr>
            <p:ph type="title"/>
          </p:nvPr>
        </p:nvSpPr>
        <p:spPr>
          <a:xfrm>
            <a:off x="381000" y="152400"/>
            <a:ext cx="8534400" cy="1625600"/>
          </a:xfrm>
        </p:spPr>
        <p:txBody>
          <a:bodyPr/>
          <a:lstStyle/>
          <a:p>
            <a:r>
              <a:rPr lang="en-US"/>
              <a:t>Do Not Delete</a:t>
            </a:r>
            <a:br>
              <a:rPr lang="en-US"/>
            </a:br>
            <a:r>
              <a:rPr lang="en-US"/>
              <a:t>Exercise 5 Solutions</a:t>
            </a:r>
          </a:p>
        </p:txBody>
      </p:sp>
    </p:spTree>
  </p:cSld>
  <p:clrMapOvr>
    <a:masterClrMapping/>
  </p:clrMapOvr>
  <p:transition/>
</p:sld>
</file>

<file path=ppt/theme/theme1.xml><?xml version="1.0" encoding="utf-8"?>
<a:theme xmlns:a="http://schemas.openxmlformats.org/drawingml/2006/main" name="NIppt2002MasterBlue">
  <a:themeElements>
    <a:clrScheme name="">
      <a:dk1>
        <a:srgbClr val="000000"/>
      </a:dk1>
      <a:lt1>
        <a:srgbClr val="FFFFFF"/>
      </a:lt1>
      <a:dk2>
        <a:srgbClr val="5C81B5"/>
      </a:dk2>
      <a:lt2>
        <a:srgbClr val="A8ADB0"/>
      </a:lt2>
      <a:accent1>
        <a:srgbClr val="B8BA95"/>
      </a:accent1>
      <a:accent2>
        <a:srgbClr val="697033"/>
      </a:accent2>
      <a:accent3>
        <a:srgbClr val="FFFFFF"/>
      </a:accent3>
      <a:accent4>
        <a:srgbClr val="000000"/>
      </a:accent4>
      <a:accent5>
        <a:srgbClr val="D8D9C8"/>
      </a:accent5>
      <a:accent6>
        <a:srgbClr val="5E652D"/>
      </a:accent6>
      <a:hlink>
        <a:srgbClr val="EDB906"/>
      </a:hlink>
      <a:folHlink>
        <a:srgbClr val="8E5872"/>
      </a:folHlink>
    </a:clrScheme>
    <a:fontScheme name="NIppt2002MasterBlu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NIppt2002MasterBlue 1">
        <a:dk1>
          <a:srgbClr val="000000"/>
        </a:dk1>
        <a:lt1>
          <a:srgbClr val="FFFFFF"/>
        </a:lt1>
        <a:dk2>
          <a:srgbClr val="A2BBDA"/>
        </a:dk2>
        <a:lt2>
          <a:srgbClr val="B5BABD"/>
        </a:lt2>
        <a:accent1>
          <a:srgbClr val="B3B58F"/>
        </a:accent1>
        <a:accent2>
          <a:srgbClr val="565D24"/>
        </a:accent2>
        <a:accent3>
          <a:srgbClr val="FFFFFF"/>
        </a:accent3>
        <a:accent4>
          <a:srgbClr val="000000"/>
        </a:accent4>
        <a:accent5>
          <a:srgbClr val="D6D7C6"/>
        </a:accent5>
        <a:accent6>
          <a:srgbClr val="4D5320"/>
        </a:accent6>
        <a:hlink>
          <a:srgbClr val="ECB105"/>
        </a:hlink>
        <a:folHlink>
          <a:srgbClr val="7B46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I Corp Template_external">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23961</TotalTime>
  <Words>12723</Words>
  <Application>Microsoft PowerPoint</Application>
  <PresentationFormat>On-screen Show (4:3)</PresentationFormat>
  <Paragraphs>1489</Paragraphs>
  <Slides>93</Slides>
  <Notes>93</Notes>
  <HiddenSlides>18</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93</vt:i4>
      </vt:variant>
    </vt:vector>
  </HeadingPairs>
  <TitlesOfParts>
    <vt:vector size="96" baseType="lpstr">
      <vt:lpstr>NIppt2002MasterBlue</vt:lpstr>
      <vt:lpstr>NI Corp Template_external</vt:lpstr>
      <vt:lpstr>Bitmap Image</vt:lpstr>
      <vt:lpstr>3-Hour Hands-On</vt:lpstr>
      <vt:lpstr>Course Goals</vt:lpstr>
      <vt:lpstr>The Virtual Instrumentation Approach </vt:lpstr>
      <vt:lpstr>LabVIEW Graphical Development System</vt:lpstr>
      <vt:lpstr>Virtual Instrumentation Applications</vt:lpstr>
      <vt:lpstr>Slide 6</vt:lpstr>
      <vt:lpstr>Section I – LabVIEW Environment</vt:lpstr>
      <vt:lpstr>A. Setting Up Your Hardware</vt:lpstr>
      <vt:lpstr>Do Not Delete</vt:lpstr>
      <vt:lpstr>What Type of Device Should I Use? </vt:lpstr>
      <vt:lpstr>What is MAX?</vt:lpstr>
      <vt:lpstr>Exercise 1 – Setting Up Your Device</vt:lpstr>
      <vt:lpstr>Do Not Delete Exercise Instructions</vt:lpstr>
      <vt:lpstr>Exercise 1 – Setting Up Your Device</vt:lpstr>
      <vt:lpstr>Do Not Delete Exercise Instructions</vt:lpstr>
      <vt:lpstr>Exercise 1 – Setting Up Your Device</vt:lpstr>
      <vt:lpstr>Slide 17</vt:lpstr>
      <vt:lpstr>Slide 18</vt:lpstr>
      <vt:lpstr>Controls Palette </vt:lpstr>
      <vt:lpstr>Functions (and Structures) Palette</vt:lpstr>
      <vt:lpstr>Slide 21</vt:lpstr>
      <vt:lpstr>Slide 22</vt:lpstr>
      <vt:lpstr>Slide 23</vt:lpstr>
      <vt:lpstr>Slide 24</vt:lpstr>
      <vt:lpstr>Common Data Types Found in LabVIEW</vt:lpstr>
      <vt:lpstr>Slide 26</vt:lpstr>
      <vt:lpstr>Slide 27</vt:lpstr>
      <vt:lpstr>Exercise 2 – Acquiring a Signal with DAQ</vt:lpstr>
      <vt:lpstr>Do Not Delete Exercise Instructions</vt:lpstr>
      <vt:lpstr>Do Not Delete Exercise Instructions</vt:lpstr>
      <vt:lpstr>Do Not Delete Exercise Instructions</vt:lpstr>
      <vt:lpstr>Exercise 2 – Acquiring a Signal with the  Sound Card</vt:lpstr>
      <vt:lpstr>Context Help Window</vt:lpstr>
      <vt:lpstr>Tips for Working in LabVIEW</vt:lpstr>
      <vt:lpstr>Section II – Elements of Typical Programs</vt:lpstr>
      <vt:lpstr>A. Loops</vt:lpstr>
      <vt:lpstr>Slide 37</vt:lpstr>
      <vt:lpstr>Slide 38</vt:lpstr>
      <vt:lpstr>What Types of Functions Are Available?</vt:lpstr>
      <vt:lpstr>Searching for Controls, VIs, and Functions</vt:lpstr>
      <vt:lpstr>Creating SubVIs</vt:lpstr>
      <vt:lpstr>Slide 42</vt:lpstr>
      <vt:lpstr>Exercise 3.1 – Analysis </vt:lpstr>
      <vt:lpstr>Do Not Delete Exercise Instructions</vt:lpstr>
      <vt:lpstr>Exercise 3.2 – Analysis </vt:lpstr>
      <vt:lpstr>Exercise 3.2 – Analysis </vt:lpstr>
      <vt:lpstr>Exercise 3.2 – Analysis </vt:lpstr>
      <vt:lpstr>How Do I Make Decisions in LabVIEW?</vt:lpstr>
      <vt:lpstr>File I/</vt:lpstr>
      <vt:lpstr>Exercise 3.3 – Decision Making and Saving Data</vt:lpstr>
      <vt:lpstr>Slide 51</vt:lpstr>
      <vt:lpstr>Section III–Presenting Your Results</vt:lpstr>
      <vt:lpstr>What Types of Controls and Indicators Are Available?</vt:lpstr>
      <vt:lpstr>Charts – Add 1 Data Point at a Time with History</vt:lpstr>
      <vt:lpstr>Graphs – Display Many Data Points at Once</vt:lpstr>
      <vt:lpstr>Building Arrays with Loops (Auto-Indexing)</vt:lpstr>
      <vt:lpstr>Creating an Array (Step 1 of 2)</vt:lpstr>
      <vt:lpstr>Create an Array (Step 2 of 2)</vt:lpstr>
      <vt:lpstr>How Do I Time a Loop?</vt:lpstr>
      <vt:lpstr>Control and Indicator Properties</vt:lpstr>
      <vt:lpstr>Exercise 4.1 – Manual Analysis</vt:lpstr>
      <vt:lpstr>Textual Math in LabVIEW</vt:lpstr>
      <vt:lpstr>Math with the LabVIEW MathScript Node</vt:lpstr>
      <vt:lpstr>The Interactive LabVIEW MathScript Window</vt:lpstr>
      <vt:lpstr>Exercise 3.2 – Using MathScript</vt:lpstr>
      <vt:lpstr>Do Not Delete</vt:lpstr>
      <vt:lpstr>Do Not Delete</vt:lpstr>
      <vt:lpstr>Exercise 5 – Apply What You Have Learned </vt:lpstr>
      <vt:lpstr>Section IV – Advanced Dataflow Topics (Optional)</vt:lpstr>
      <vt:lpstr>Introduction to Clusters</vt:lpstr>
      <vt:lpstr>Creating a Cluster</vt:lpstr>
      <vt:lpstr>Cluster Functions</vt:lpstr>
      <vt:lpstr>Using Arrays and Clusters with Graphs</vt:lpstr>
      <vt:lpstr>Slide 74</vt:lpstr>
      <vt:lpstr>Slide 75</vt:lpstr>
      <vt:lpstr>LabVIEW Navigation Window</vt:lpstr>
      <vt:lpstr>LabVIEW Project</vt:lpstr>
      <vt:lpstr>LabVIEW Case Studies</vt:lpstr>
      <vt:lpstr>Two-Player Chess</vt:lpstr>
      <vt:lpstr>Ballistic Trajectory Calculator</vt:lpstr>
      <vt:lpstr>Mouse Position Calculator</vt:lpstr>
      <vt:lpstr>What’s New in LabVIEW 8.6?</vt:lpstr>
      <vt:lpstr>Additional Resources</vt:lpstr>
      <vt:lpstr>The LabVIEW Certification Program</vt:lpstr>
      <vt:lpstr>NI Multisim and Ultiboard</vt:lpstr>
      <vt:lpstr>Multisim Integrated with LabVIEW</vt:lpstr>
      <vt:lpstr>Your Next Step</vt:lpstr>
      <vt:lpstr>Do Not Delete Exercise 2 Solutions</vt:lpstr>
      <vt:lpstr>Do Not Delete Exercise 3.1 Solutions</vt:lpstr>
      <vt:lpstr>Do Not Delete Exercise 3.2 Solutions</vt:lpstr>
      <vt:lpstr>Do Not Delete Exercise 3.3 Solutions</vt:lpstr>
      <vt:lpstr>Do Not Delete Exercise 4.1 &amp; 4.2 Solutions</vt:lpstr>
      <vt:lpstr>Do Not Delete Exercise 5 Solutions</vt:lpstr>
    </vt:vector>
  </TitlesOfParts>
  <Company>NI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Sample Title Slide</dc:title>
  <dc:creator>macm</dc:creator>
  <cp:lastModifiedBy>spinsonn</cp:lastModifiedBy>
  <cp:revision>1057</cp:revision>
  <dcterms:created xsi:type="dcterms:W3CDTF">2001-05-03T20:05:33Z</dcterms:created>
  <dcterms:modified xsi:type="dcterms:W3CDTF">2009-01-08T15:41:48Z</dcterms:modified>
</cp:coreProperties>
</file>