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3.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11" r:id="rId162"/>
    <p:sldId id="712" r:id="rId163"/>
    <p:sldId id="395" r:id="rId164"/>
    <p:sldId id="619" r:id="rId165"/>
    <p:sldId id="396" r:id="rId166"/>
    <p:sldId id="628" r:id="rId167"/>
    <p:sldId id="699" r:id="rId168"/>
    <p:sldId id="600" r:id="rId169"/>
    <p:sldId id="620" r:id="rId170"/>
    <p:sldId id="669" r:id="rId171"/>
    <p:sldId id="714" r:id="rId172"/>
    <p:sldId id="713" r:id="rId173"/>
    <p:sldId id="482" r:id="rId174"/>
    <p:sldId id="647" r:id="rId175"/>
    <p:sldId id="568" r:id="rId176"/>
    <p:sldId id="567" r:id="rId177"/>
    <p:sldId id="378" r:id="rId178"/>
    <p:sldId id="350" r:id="rId179"/>
    <p:sldId id="352" r:id="rId180"/>
    <p:sldId id="700" r:id="rId1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2304" autoAdjust="0"/>
  </p:normalViewPr>
  <p:slideViewPr>
    <p:cSldViewPr>
      <p:cViewPr varScale="1">
        <p:scale>
          <a:sx n="68" d="100"/>
          <a:sy n="68" d="100"/>
        </p:scale>
        <p:origin x="2034"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712"/>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dirty="0"/>
            <a:t>Title</a:t>
          </a:r>
          <a:r>
            <a:rPr lang="en-US" dirty="0"/>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dirty="0"/>
            <a:t>Goal</a:t>
          </a:r>
          <a:r>
            <a:rPr lang="en-US" dirty="0"/>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dirty="0"/>
            <a:t>Preconditions</a:t>
          </a:r>
          <a:r>
            <a:rPr lang="en-US" dirty="0"/>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Title</a:t>
          </a:r>
          <a:r>
            <a:rPr lang="en-US" sz="2000" kern="1200" dirty="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Goal</a:t>
          </a:r>
          <a:r>
            <a:rPr lang="en-US" sz="2000" kern="1200" dirty="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Preconditions</a:t>
          </a:r>
          <a:r>
            <a:rPr lang="en-US" sz="2000" kern="1200" dirty="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5/26/2026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to ‘reveal/highlight’ Capstone preferred definition</a:t>
            </a:r>
          </a:p>
        </p:txBody>
      </p:sp>
      <p:sp>
        <p:nvSpPr>
          <p:cNvPr id="4" name="Slide Number Placeholder 3"/>
          <p:cNvSpPr>
            <a:spLocks noGrp="1"/>
          </p:cNvSpPr>
          <p:nvPr>
            <p:ph type="sldNum" sz="quarter" idx="5"/>
          </p:nvPr>
        </p:nvSpPr>
        <p:spPr/>
        <p:txBody>
          <a:bodyPr/>
          <a:lstStyle/>
          <a:p>
            <a:fld id="{DF811066-0135-4CAA-8AD4-89A97190AC00}" type="slidenum">
              <a:rPr lang="en-US" smtClean="0"/>
              <a:t>53</a:t>
            </a:fld>
            <a:endParaRPr lang="en-US" dirty="0"/>
          </a:p>
        </p:txBody>
      </p:sp>
    </p:spTree>
    <p:extLst>
      <p:ext uri="{BB962C8B-B14F-4D97-AF65-F5344CB8AC3E}">
        <p14:creationId xmlns:p14="http://schemas.microsoft.com/office/powerpoint/2010/main" val="865943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115-3CBC-1051-E46B-A23A0E25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F055C-460E-5602-4B7D-29445FD2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8307-4216-D695-104C-9E983DD41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291-7746-2CA4-7D70-2695EC13DE73}"/>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6882383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E5E1-F7C1-74A0-4328-8EFF2B61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01B1D-E07A-560B-BB67-30B229C69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D3C7D-5E52-0185-5274-9839D3AA9388}"/>
              </a:ext>
            </a:extLst>
          </p:cNvPr>
          <p:cNvSpPr>
            <a:spLocks noGrp="1"/>
          </p:cNvSpPr>
          <p:nvPr>
            <p:ph type="body" idx="1"/>
          </p:nvPr>
        </p:nvSpPr>
        <p:spPr/>
        <p:txBody>
          <a:bodyPr/>
          <a:lstStyle/>
          <a:p>
            <a:r>
              <a:rPr lang="en-US" dirty="0"/>
              <a:t>Day 9</a:t>
            </a:r>
          </a:p>
        </p:txBody>
      </p:sp>
      <p:sp>
        <p:nvSpPr>
          <p:cNvPr id="4" name="Slide Number Placeholder 3">
            <a:extLst>
              <a:ext uri="{FF2B5EF4-FFF2-40B4-BE49-F238E27FC236}">
                <a16:creationId xmlns:a16="http://schemas.microsoft.com/office/drawing/2014/main" id="{31F57384-F52F-68F2-9E35-8DB1917B5E2A}"/>
              </a:ext>
            </a:extLst>
          </p:cNvPr>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7165709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7BC1-22FD-3CBD-5C06-7A4EF8A3F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19DC7-3D4A-D381-D55C-EFE8F727E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C2FDF-4F65-A89A-BEE3-405E2A5D5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6A491-AE0E-0DBE-0D0A-D41E9F6EE42E}"/>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150255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5/26/2026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5/26/2026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5/26/2026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5/26/2026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5/26/2026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5/26/2026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5/26/2026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5/26/2026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5/26/2026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5/26/2026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5/26/2026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5/26/2026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5/26/2026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5/26/2026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5/26/2026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5/26/2026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5/26/2026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5/26/2026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5/26/2026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5/26/2026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5/26/2026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5/26/2026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5/26/2026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5/26/2026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5/26/2026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5/26/2026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5/26/2026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0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Risks_Associated_with_Project_Plans"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svg"/><Relationship Id="rId4" Type="http://schemas.openxmlformats.org/officeDocument/2006/relationships/diagramLayout" Target="../diagrams/layout1.xml"/><Relationship Id="rId9" Type="http://schemas.openxmlformats.org/officeDocument/2006/relationships/image" Target="../media/image8.sv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4.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sv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381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381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3810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3810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4D345772-4BC6-5BC4-CEE9-96D43F0AC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381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written on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C8F-357A-492A-8E92-8DDD2D6A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146D9-A741-8EB2-D9D3-77AC19D4BEF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6F5C037-833F-0DA1-35C2-7A314F4ABA5A}"/>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A17E1EDC-F471-3A01-F9FD-C52D0C302D56}"/>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BF4FC601-4DB9-0460-E327-0A1F3705359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03751C51-90ED-7088-1829-C4D5A412C9B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07192340-27DA-AEE0-6512-57553564A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2374334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FB2B-0D32-6D5E-EBBD-C6E11EF8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678C5-1F4A-6BCF-319C-500661225B8A}"/>
              </a:ext>
            </a:extLst>
          </p:cNvPr>
          <p:cNvSpPr>
            <a:spLocks noGrp="1"/>
          </p:cNvSpPr>
          <p:nvPr>
            <p:ph type="title"/>
          </p:nvPr>
        </p:nvSpPr>
        <p:spPr>
          <a:xfrm>
            <a:off x="628650" y="365126"/>
            <a:ext cx="8058150" cy="1325563"/>
          </a:xfrm>
        </p:spPr>
        <p:txBody>
          <a:bodyPr>
            <a:normAutofit/>
          </a:bodyPr>
          <a:lstStyle/>
          <a:p>
            <a:pPr algn="ctr"/>
            <a:r>
              <a:rPr lang="en-US" sz="4000" dirty="0">
                <a:latin typeface="+mn-lt"/>
              </a:rPr>
              <a:t>10 min – Risk Management</a:t>
            </a:r>
          </a:p>
        </p:txBody>
      </p:sp>
      <p:sp>
        <p:nvSpPr>
          <p:cNvPr id="3" name="Content Placeholder 2">
            <a:extLst>
              <a:ext uri="{FF2B5EF4-FFF2-40B4-BE49-F238E27FC236}">
                <a16:creationId xmlns:a16="http://schemas.microsoft.com/office/drawing/2014/main" id="{8F2B2342-DBD6-A914-F6FC-EAF5D1788C78}"/>
              </a:ext>
            </a:extLst>
          </p:cNvPr>
          <p:cNvSpPr>
            <a:spLocks noGrp="1"/>
          </p:cNvSpPr>
          <p:nvPr>
            <p:ph idx="1"/>
          </p:nvPr>
        </p:nvSpPr>
        <p:spPr/>
        <p:txBody>
          <a:bodyPr>
            <a:normAutofit/>
          </a:bodyPr>
          <a:lstStyle/>
          <a:p>
            <a:r>
              <a:rPr lang="en-US" sz="3200" dirty="0"/>
              <a:t>Capstone Support Wiki page on Project Risk</a:t>
            </a:r>
          </a:p>
          <a:p>
            <a:pPr marL="342900" lvl="1" indent="0">
              <a:buNone/>
            </a:pPr>
            <a:r>
              <a:rPr lang="en-US" sz="2800" dirty="0">
                <a:hlinkClick r:id="rId3"/>
              </a:rPr>
              <a:t>https://designlab.eng.rpi.edu/edn/projects/capstone-support-dev/wiki/Risks_Associated_with_Project_Plans</a:t>
            </a:r>
            <a:r>
              <a:rPr lang="en-US" sz="2800" dirty="0"/>
              <a:t> </a:t>
            </a:r>
          </a:p>
        </p:txBody>
      </p:sp>
      <p:sp>
        <p:nvSpPr>
          <p:cNvPr id="5" name="Slide Number Placeholder 4">
            <a:extLst>
              <a:ext uri="{FF2B5EF4-FFF2-40B4-BE49-F238E27FC236}">
                <a16:creationId xmlns:a16="http://schemas.microsoft.com/office/drawing/2014/main" id="{ED56E0F4-9E25-66A3-34AF-C1BE4133CE85}"/>
              </a:ext>
            </a:extLst>
          </p:cNvPr>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4919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164</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105234326"/>
              </p:ext>
            </p:extLst>
          </p:nvPr>
        </p:nvGraphicFramePr>
        <p:xfrm>
          <a:off x="783753" y="169068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767145" y="276155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C64B572C-19C4-0FE3-213C-8FCD2583C767}"/>
              </a:ext>
            </a:extLst>
          </p:cNvPr>
          <p:cNvSpPr txBox="1"/>
          <p:nvPr/>
        </p:nvSpPr>
        <p:spPr>
          <a:xfrm>
            <a:off x="978111" y="570054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
        <p:nvSpPr>
          <p:cNvPr id="9" name="TextBox 8">
            <a:extLst>
              <a:ext uri="{FF2B5EF4-FFF2-40B4-BE49-F238E27FC236}">
                <a16:creationId xmlns:a16="http://schemas.microsoft.com/office/drawing/2014/main" id="{2223A5AD-86C4-F115-6342-816B08F5E8D3}"/>
              </a:ext>
            </a:extLst>
          </p:cNvPr>
          <p:cNvSpPr txBox="1"/>
          <p:nvPr/>
        </p:nvSpPr>
        <p:spPr>
          <a:xfrm>
            <a:off x="1219200" y="5256513"/>
            <a:ext cx="5791200" cy="954107"/>
          </a:xfrm>
          <a:prstGeom prst="rect">
            <a:avLst/>
          </a:prstGeom>
          <a:noFill/>
          <a:ln w="38100">
            <a:solidFill>
              <a:srgbClr val="FF0000"/>
            </a:solidFill>
          </a:ln>
        </p:spPr>
        <p:txBody>
          <a:bodyPr wrap="square" rtlCol="0">
            <a:spAutoFit/>
          </a:bodyPr>
          <a:lstStyle/>
          <a:p>
            <a:pPr algn="ctr"/>
            <a:r>
              <a:rPr lang="en-US" sz="2800" dirty="0">
                <a:cs typeface="Calibri"/>
              </a:rPr>
              <a:t>Use EDN and Repository to document all work moving forwards</a:t>
            </a:r>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38100">
            <a:solidFill>
              <a:srgbClr val="FF0000"/>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C6A2-CB42-6FEE-5B54-BFB5D8ABB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7A156-568C-A5D3-2651-E8F725B9C3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A069902-4FD1-5518-5A8B-EDD22DEA3DB1}"/>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85372A13-354E-0306-DDD5-DA1324FD4F9B}"/>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D723FE7E-E6E2-2853-6311-1E629BAAD25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F3398C5-931B-1E93-2C2F-FA570C0C6808}"/>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8D5FD0AC-740A-FBA1-041C-0085680F4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821331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9574-C5A3-AD87-FD61-5B5978C114E9}"/>
              </a:ext>
            </a:extLst>
          </p:cNvPr>
          <p:cNvSpPr>
            <a:spLocks noGrp="1"/>
          </p:cNvSpPr>
          <p:nvPr>
            <p:ph type="title"/>
          </p:nvPr>
        </p:nvSpPr>
        <p:spPr/>
        <p:txBody>
          <a:bodyPr/>
          <a:lstStyle/>
          <a:p>
            <a:pPr algn="ctr"/>
            <a:r>
              <a:rPr lang="en-US" dirty="0"/>
              <a:t>Using Issues</a:t>
            </a:r>
          </a:p>
        </p:txBody>
      </p:sp>
      <p:sp>
        <p:nvSpPr>
          <p:cNvPr id="3" name="Content Placeholder 2">
            <a:extLst>
              <a:ext uri="{FF2B5EF4-FFF2-40B4-BE49-F238E27FC236}">
                <a16:creationId xmlns:a16="http://schemas.microsoft.com/office/drawing/2014/main" id="{62D3FF99-8853-43CA-1B13-B34F0EDD56B9}"/>
              </a:ext>
            </a:extLst>
          </p:cNvPr>
          <p:cNvSpPr>
            <a:spLocks noGrp="1"/>
          </p:cNvSpPr>
          <p:nvPr>
            <p:ph idx="1"/>
          </p:nvPr>
        </p:nvSpPr>
        <p:spPr/>
        <p:txBody>
          <a:bodyPr>
            <a:normAutofit lnSpcReduction="10000"/>
          </a:bodyPr>
          <a:lstStyle/>
          <a:p>
            <a:pPr marL="0" indent="0">
              <a:buNone/>
            </a:pPr>
            <a:r>
              <a:rPr lang="en-US" dirty="0"/>
              <a:t>A task duration must not exceed a week </a:t>
            </a:r>
            <a:r>
              <a:rPr lang="en-US" dirty="0">
                <a:sym typeface="Symbol" panose="05050102010706020507" pitchFamily="18" charset="2"/>
              </a:rPr>
              <a:t> Update the task status at least twice a week</a:t>
            </a:r>
          </a:p>
          <a:p>
            <a:r>
              <a:rPr lang="en-US" dirty="0">
                <a:sym typeface="Symbol" panose="05050102010706020507" pitchFamily="18" charset="2"/>
              </a:rPr>
              <a:t>Start Working on a Task</a:t>
            </a:r>
          </a:p>
          <a:p>
            <a:pPr lvl="1"/>
            <a:r>
              <a:rPr lang="en-US" dirty="0">
                <a:sym typeface="Symbol" panose="05050102010706020507" pitchFamily="18" charset="2"/>
              </a:rPr>
              <a:t>Open a message thread in Forum/Design</a:t>
            </a:r>
            <a:br>
              <a:rPr lang="en-US" dirty="0">
                <a:sym typeface="Symbol" panose="05050102010706020507" pitchFamily="18" charset="2"/>
              </a:rPr>
            </a:br>
            <a:r>
              <a:rPr lang="en-US" dirty="0">
                <a:sym typeface="Symbol" panose="05050102010706020507" pitchFamily="18" charset="2"/>
              </a:rPr>
              <a:t>Subject: The subject of the issue</a:t>
            </a:r>
            <a:br>
              <a:rPr lang="en-US" dirty="0">
                <a:sym typeface="Symbol" panose="05050102010706020507" pitchFamily="18" charset="2"/>
              </a:rPr>
            </a:br>
            <a:r>
              <a:rPr lang="en-US" dirty="0">
                <a:sym typeface="Symbol" panose="05050102010706020507" pitchFamily="18" charset="2"/>
              </a:rPr>
              <a:t>Sample Message: “This thread documents the design process for #XXXX”, where XXXX is the issue number.</a:t>
            </a:r>
          </a:p>
          <a:p>
            <a:pPr lvl="1"/>
            <a:r>
              <a:rPr lang="en-US" dirty="0">
                <a:sym typeface="Symbol" panose="05050102010706020507" pitchFamily="18" charset="2"/>
              </a:rPr>
              <a:t>Change the Issue status from Assigned to Working</a:t>
            </a:r>
            <a:br>
              <a:rPr lang="en-US" dirty="0">
                <a:sym typeface="Symbol" panose="05050102010706020507" pitchFamily="18" charset="2"/>
              </a:rPr>
            </a:br>
            <a:r>
              <a:rPr lang="en-US" dirty="0">
                <a:sym typeface="Symbol" panose="05050102010706020507" pitchFamily="18" charset="2"/>
              </a:rPr>
              <a:t>Sample Note: “This work is documented in </a:t>
            </a:r>
            <a:r>
              <a:rPr lang="en-US" dirty="0" err="1">
                <a:sym typeface="Symbol" panose="05050102010706020507" pitchFamily="18" charset="2"/>
              </a:rPr>
              <a:t>message#YYYY</a:t>
            </a:r>
            <a:r>
              <a:rPr lang="en-US" dirty="0">
                <a:sym typeface="Symbol" panose="05050102010706020507" pitchFamily="18" charset="2"/>
              </a:rPr>
              <a:t>”, where YYYY is the message number in the URL.</a:t>
            </a:r>
          </a:p>
          <a:p>
            <a:r>
              <a:rPr lang="en-US" dirty="0">
                <a:sym typeface="Symbol" panose="05050102010706020507" pitchFamily="18" charset="2"/>
              </a:rPr>
              <a:t>Ending Working on a Task</a:t>
            </a:r>
          </a:p>
          <a:p>
            <a:pPr lvl="1"/>
            <a:r>
              <a:rPr lang="en-US" dirty="0">
                <a:sym typeface="Symbol" panose="05050102010706020507" pitchFamily="18" charset="2"/>
              </a:rPr>
              <a:t>Upload the output to EDN, such as the Repository.</a:t>
            </a:r>
          </a:p>
          <a:p>
            <a:pPr lvl="1"/>
            <a:r>
              <a:rPr lang="en-US" dirty="0">
                <a:sym typeface="Symbol" panose="05050102010706020507" pitchFamily="18" charset="2"/>
              </a:rPr>
              <a:t>Link the output to the issue</a:t>
            </a:r>
            <a:br>
              <a:rPr lang="en-US" dirty="0">
                <a:sym typeface="Symbol" panose="05050102010706020507" pitchFamily="18" charset="2"/>
              </a:rPr>
            </a:br>
            <a:r>
              <a:rPr lang="en-US" dirty="0">
                <a:sym typeface="Symbol" panose="05050102010706020507" pitchFamily="18" charset="2"/>
              </a:rPr>
              <a:t>Sample Note: “The output of this task is </a:t>
            </a:r>
            <a:r>
              <a:rPr lang="en-US" dirty="0" err="1">
                <a:sym typeface="Symbol" panose="05050102010706020507" pitchFamily="18" charset="2"/>
              </a:rPr>
              <a:t>rZZZ</a:t>
            </a:r>
            <a:r>
              <a:rPr lang="en-US" dirty="0">
                <a:sym typeface="Symbol" panose="05050102010706020507" pitchFamily="18" charset="2"/>
              </a:rPr>
              <a:t>”, where ZZZ is the revision number.</a:t>
            </a:r>
          </a:p>
          <a:p>
            <a:pPr lvl="1"/>
            <a:r>
              <a:rPr lang="en-US" dirty="0">
                <a:sym typeface="Symbol" panose="05050102010706020507" pitchFamily="18" charset="2"/>
              </a:rPr>
              <a:t>Change the Issue status from Working to Ready to Close</a:t>
            </a:r>
            <a:endParaRPr lang="en-US" dirty="0"/>
          </a:p>
          <a:p>
            <a:pPr lvl="1"/>
            <a:endParaRPr lang="en-US" dirty="0"/>
          </a:p>
        </p:txBody>
      </p:sp>
      <p:sp>
        <p:nvSpPr>
          <p:cNvPr id="4" name="Slide Number Placeholder 3">
            <a:extLst>
              <a:ext uri="{FF2B5EF4-FFF2-40B4-BE49-F238E27FC236}">
                <a16:creationId xmlns:a16="http://schemas.microsoft.com/office/drawing/2014/main" id="{4A4A053A-3DB4-5A3F-7D05-76E3AB573441}"/>
              </a:ext>
            </a:extLst>
          </p:cNvPr>
          <p:cNvSpPr>
            <a:spLocks noGrp="1"/>
          </p:cNvSpPr>
          <p:nvPr>
            <p:ph type="sldNum" sz="quarter" idx="12"/>
          </p:nvPr>
        </p:nvSpPr>
        <p:spPr/>
        <p:txBody>
          <a:bodyPr/>
          <a:lstStyle/>
          <a:p>
            <a:fld id="{CC48B151-73E6-4005-9E41-BAC149615E2B}" type="slidenum">
              <a:rPr lang="en-US" smtClean="0"/>
              <a:t>169</a:t>
            </a:fld>
            <a:endParaRPr lang="en-US" dirty="0"/>
          </a:p>
        </p:txBody>
      </p:sp>
    </p:spTree>
    <p:extLst>
      <p:ext uri="{BB962C8B-B14F-4D97-AF65-F5344CB8AC3E}">
        <p14:creationId xmlns:p14="http://schemas.microsoft.com/office/powerpoint/2010/main" val="350713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8100">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6055005"/>
              </p:ext>
            </p:extLst>
          </p:nvPr>
        </p:nvGraphicFramePr>
        <p:xfrm>
          <a:off x="381000" y="1143000"/>
          <a:ext cx="8382000" cy="47152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5.26.26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Added some oxford commas to Needs &amp; </a:t>
                      </a:r>
                      <a:r>
                        <a:rPr lang="en-US" sz="1200" kern="1200" dirty="0" err="1">
                          <a:solidFill>
                            <a:schemeClr val="dk1"/>
                          </a:solidFill>
                          <a:effectLst/>
                          <a:latin typeface="+mj-lt"/>
                          <a:ea typeface="MS Mincho"/>
                          <a:cs typeface="+mn-cs"/>
                        </a:rPr>
                        <a:t>Reqs</a:t>
                      </a:r>
                      <a:r>
                        <a:rPr lang="en-US" sz="1200" kern="1200" dirty="0">
                          <a:solidFill>
                            <a:schemeClr val="dk1"/>
                          </a:solidFill>
                          <a:effectLst/>
                          <a:latin typeface="+mj-lt"/>
                          <a:ea typeface="MS Mincho"/>
                          <a:cs typeface="+mn-cs"/>
                        </a:rPr>
                        <a:t>, Use Cases, and User Stories</a:t>
                      </a:r>
                    </a:p>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All boxed text at bottom of slides standardized as 3pt outline</a:t>
                      </a:r>
                    </a:p>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Slight grammar adjustments and font size shifts as I saw wandered through</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a:t>
            </a:r>
          </a:p>
          <a:p>
            <a:pPr marL="0" indent="0">
              <a:buNone/>
            </a:pPr>
            <a:r>
              <a:rPr lang="en-US" dirty="0"/>
              <a:t>	</a:t>
            </a:r>
            <a:r>
              <a:rPr lang="en-US" sz="2800" dirty="0"/>
              <a:t>(Internship, co-op, summer job)</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20000"/>
          </a:bodyPr>
          <a:lstStyle/>
          <a:p>
            <a:r>
              <a:rPr lang="en-US" dirty="0">
                <a:cs typeface="Calibri"/>
              </a:rPr>
              <a:t>Your new position involves:</a:t>
            </a:r>
          </a:p>
          <a:p>
            <a:pPr lvl="1">
              <a:buFont typeface="Arial" panose="05000000000000000000" pitchFamily="2" charset="2"/>
              <a:buChar char="•"/>
            </a:pPr>
            <a:r>
              <a:rPr lang="en-US" b="1" dirty="0">
                <a:cs typeface="Calibri"/>
              </a:rPr>
              <a:t>4 Hours per week </a:t>
            </a:r>
            <a:r>
              <a:rPr lang="en-US" dirty="0">
                <a:cs typeface="Calibri"/>
              </a:rPr>
              <a:t>of </a:t>
            </a:r>
            <a:r>
              <a:rPr lang="en-US" dirty="0" err="1">
                <a:cs typeface="Calibri"/>
              </a:rPr>
              <a:t>ON-site</a:t>
            </a:r>
            <a:r>
              <a:rPr lang="en-US" dirty="0">
                <a:cs typeface="Calibri"/>
              </a:rPr>
              <a:t>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err="1">
                <a:cs typeface="Calibri"/>
              </a:rPr>
              <a:t>OFF-site</a:t>
            </a:r>
            <a:r>
              <a:rPr lang="en-US" dirty="0">
                <a:cs typeface="Calibri"/>
              </a:rPr>
              <a:t> work</a:t>
            </a:r>
          </a:p>
          <a:p>
            <a:pPr lvl="2">
              <a:buFont typeface="Arial" panose="05000000000000000000" pitchFamily="2" charset="2"/>
              <a:buChar char="•"/>
            </a:pPr>
            <a:r>
              <a:rPr lang="en-US" sz="2800"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sz="3000" dirty="0"/>
              <a:t>Be Accountable. </a:t>
            </a:r>
          </a:p>
          <a:p>
            <a:pPr lvl="2"/>
            <a:r>
              <a:rPr lang="en-US" sz="2600" dirty="0"/>
              <a:t>To your teammates, to your Chief/Project Engineer, and to the project Client.</a:t>
            </a:r>
            <a:endParaRPr lang="en-US" sz="2600" dirty="0">
              <a:cs typeface="Calibri"/>
            </a:endParaRPr>
          </a:p>
          <a:p>
            <a:pPr lvl="1">
              <a:buFont typeface="Arial" panose="020B0604020202020204" pitchFamily="34" charset="0"/>
              <a:buChar char="•"/>
            </a:pPr>
            <a:r>
              <a:rPr lang="en-US" sz="3000" dirty="0">
                <a:cs typeface="Calibri"/>
              </a:rPr>
              <a:t>Be Professional.</a:t>
            </a:r>
          </a:p>
          <a:p>
            <a:pPr lvl="1">
              <a:buFont typeface="Arial" panose="020B0604020202020204" pitchFamily="34" charset="0"/>
              <a:buChar char="•"/>
            </a:pPr>
            <a:r>
              <a:rPr lang="en-US" sz="3000" dirty="0"/>
              <a:t>Make your work VISIBLE.</a:t>
            </a:r>
            <a:endParaRPr lang="en-US" sz="3000" dirty="0">
              <a:cs typeface="Calibri"/>
            </a:endParaRPr>
          </a:p>
          <a:p>
            <a:pPr lvl="2"/>
            <a:r>
              <a:rPr lang="en-US" sz="2600" dirty="0">
                <a:cs typeface="Calibri"/>
              </a:rPr>
              <a:t>Post/share as you go. Please do not “hide” it from team until its perfect or completely finished.</a:t>
            </a:r>
          </a:p>
          <a:p>
            <a:pPr lvl="2"/>
            <a:r>
              <a:rPr lang="en-US" sz="2600"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38100">
            <a:solidFill>
              <a:srgbClr val="FF0000"/>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outside of class time.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Seek to Understand the Specific Problem the Client is experiencing</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784985"/>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document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3"/>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an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5257800" cy="1015663"/>
          </a:xfrm>
          <a:prstGeom prst="rect">
            <a:avLst/>
          </a:prstGeom>
          <a:ln w="38100">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when you have Subversion access, these files can be moved 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38100">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38100">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6452048" cy="707886"/>
          </a:xfrm>
          <a:prstGeom prst="rect">
            <a:avLst/>
          </a:prstGeom>
          <a:noFill/>
          <a:ln w="38100">
            <a:solidFill>
              <a:srgbClr val="FF0000"/>
            </a:solidFill>
          </a:ln>
        </p:spPr>
        <p:txBody>
          <a:bodyPr wrap="square">
            <a:spAutoFit/>
          </a:bodyPr>
          <a:lstStyle/>
          <a:p>
            <a:pPr algn="ctr"/>
            <a:r>
              <a:rPr lang="en-US" sz="2000" b="1" dirty="0"/>
              <a:t>Note – link is in the PE email you received before classes! And will be echoed in your team’s Webex for convenience!</a:t>
            </a:r>
            <a:endParaRPr lang="en-US" sz="20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381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38100">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38100">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21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3950</TotalTime>
  <Words>11552</Words>
  <Application>Microsoft Office PowerPoint</Application>
  <PresentationFormat>On-screen Show (4:3)</PresentationFormat>
  <Paragraphs>2014</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10 min – Risk Management</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vt:lpstr>
      <vt:lpstr>Using Issues</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1593</cp:revision>
  <cp:lastPrinted>2026-01-30T21:01:58Z</cp:lastPrinted>
  <dcterms:created xsi:type="dcterms:W3CDTF">2012-08-24T00:53:15Z</dcterms:created>
  <dcterms:modified xsi:type="dcterms:W3CDTF">2026-05-26T18:28:20Z</dcterms:modified>
</cp:coreProperties>
</file>