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8">
  <p:sldMasterIdLst>
    <p:sldMasterId id="2147483648" r:id="rId1"/>
  </p:sldMasterIdLst>
  <p:sldIdLst>
    <p:sldId id="256" r:id="rId2"/>
    <p:sldId id="258" r:id="rId3"/>
    <p:sldId id="260" r:id="rId4"/>
    <p:sldId id="266" r:id="rId5"/>
    <p:sldId id="262" r:id="rId6"/>
    <p:sldId id="267" r:id="rId7"/>
    <p:sldId id="263" r:id="rId8"/>
    <p:sldId id="269" r:id="rId9"/>
    <p:sldId id="265" r:id="rId10"/>
    <p:sldId id="270" r:id="rId11"/>
    <p:sldId id="264" r:id="rId12"/>
    <p:sldId id="261" r:id="rId13"/>
    <p:sldId id="257" r:id="rId14"/>
    <p:sldId id="259" r:id="rId15"/>
    <p:sldId id="26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103" d="100"/>
          <a:sy n="103" d="100"/>
        </p:scale>
        <p:origin x="114" y="21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91A0C74-6C1B-4376-87BB-316F7A35EE7F}" type="datetimeFigureOut">
              <a:rPr lang="en-US" smtClean="0"/>
              <a:t>8/16/2018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1494A9-A411-42AC-8A18-9F9640A23EA9}" type="slidenum">
              <a:rPr lang="en-US" smtClean="0"/>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68000" y="129604"/>
            <a:ext cx="1385316" cy="443484"/>
          </a:xfrm>
          <a:prstGeom prst="rect">
            <a:avLst/>
          </a:prstGeom>
        </p:spPr>
      </p:pic>
    </p:spTree>
    <p:extLst>
      <p:ext uri="{BB962C8B-B14F-4D97-AF65-F5344CB8AC3E}">
        <p14:creationId xmlns:p14="http://schemas.microsoft.com/office/powerpoint/2010/main" val="22096694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1A0C74-6C1B-4376-87BB-316F7A35EE7F}" type="datetimeFigureOut">
              <a:rPr lang="en-US" smtClean="0"/>
              <a:t>8/16/2018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1494A9-A411-42AC-8A18-9F9640A23EA9}" type="slidenum">
              <a:rPr lang="en-US" smtClean="0"/>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68000" y="129604"/>
            <a:ext cx="1385316" cy="443484"/>
          </a:xfrm>
          <a:prstGeom prst="rect">
            <a:avLst/>
          </a:prstGeom>
        </p:spPr>
      </p:pic>
    </p:spTree>
    <p:extLst>
      <p:ext uri="{BB962C8B-B14F-4D97-AF65-F5344CB8AC3E}">
        <p14:creationId xmlns:p14="http://schemas.microsoft.com/office/powerpoint/2010/main" val="40169438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1A0C74-6C1B-4376-87BB-316F7A35EE7F}" type="datetimeFigureOut">
              <a:rPr lang="en-US" smtClean="0"/>
              <a:t>8/16/2018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1494A9-A411-42AC-8A18-9F9640A23EA9}" type="slidenum">
              <a:rPr lang="en-US" smtClean="0"/>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68000" y="129604"/>
            <a:ext cx="1385316" cy="443484"/>
          </a:xfrm>
          <a:prstGeom prst="rect">
            <a:avLst/>
          </a:prstGeom>
        </p:spPr>
      </p:pic>
    </p:spTree>
    <p:extLst>
      <p:ext uri="{BB962C8B-B14F-4D97-AF65-F5344CB8AC3E}">
        <p14:creationId xmlns:p14="http://schemas.microsoft.com/office/powerpoint/2010/main" val="2750438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1A0C74-6C1B-4376-87BB-316F7A35EE7F}" type="datetimeFigureOut">
              <a:rPr lang="en-US" smtClean="0"/>
              <a:t>8/16/2018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1494A9-A411-42AC-8A18-9F9640A23EA9}" type="slidenum">
              <a:rPr lang="en-US" smtClean="0"/>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68000" y="129604"/>
            <a:ext cx="1385316" cy="443484"/>
          </a:xfrm>
          <a:prstGeom prst="rect">
            <a:avLst/>
          </a:prstGeom>
        </p:spPr>
      </p:pic>
    </p:spTree>
    <p:extLst>
      <p:ext uri="{BB962C8B-B14F-4D97-AF65-F5344CB8AC3E}">
        <p14:creationId xmlns:p14="http://schemas.microsoft.com/office/powerpoint/2010/main" val="3060129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91A0C74-6C1B-4376-87BB-316F7A35EE7F}" type="datetimeFigureOut">
              <a:rPr lang="en-US" smtClean="0"/>
              <a:t>8/16/2018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1494A9-A411-42AC-8A18-9F9640A23EA9}" type="slidenum">
              <a:rPr lang="en-US" smtClean="0"/>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68000" y="129604"/>
            <a:ext cx="1385316" cy="443484"/>
          </a:xfrm>
          <a:prstGeom prst="rect">
            <a:avLst/>
          </a:prstGeom>
        </p:spPr>
      </p:pic>
    </p:spTree>
    <p:extLst>
      <p:ext uri="{BB962C8B-B14F-4D97-AF65-F5344CB8AC3E}">
        <p14:creationId xmlns:p14="http://schemas.microsoft.com/office/powerpoint/2010/main" val="560251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91A0C74-6C1B-4376-87BB-316F7A35EE7F}" type="datetimeFigureOut">
              <a:rPr lang="en-US" smtClean="0"/>
              <a:t>8/16/2018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1494A9-A411-42AC-8A18-9F9640A23EA9}" type="slidenum">
              <a:rPr lang="en-US" smtClean="0"/>
              <a:t>‹#›</a:t>
            </a:fld>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68000" y="129604"/>
            <a:ext cx="1385316" cy="443484"/>
          </a:xfrm>
          <a:prstGeom prst="rect">
            <a:avLst/>
          </a:prstGeom>
        </p:spPr>
      </p:pic>
    </p:spTree>
    <p:extLst>
      <p:ext uri="{BB962C8B-B14F-4D97-AF65-F5344CB8AC3E}">
        <p14:creationId xmlns:p14="http://schemas.microsoft.com/office/powerpoint/2010/main" val="1739393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91A0C74-6C1B-4376-87BB-316F7A35EE7F}" type="datetimeFigureOut">
              <a:rPr lang="en-US" smtClean="0"/>
              <a:t>8/16/2018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1494A9-A411-42AC-8A18-9F9640A23EA9}" type="slidenum">
              <a:rPr lang="en-US" smtClean="0"/>
              <a:t>‹#›</a:t>
            </a:fld>
            <a:endParaRPr lang="en-US"/>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68000" y="129604"/>
            <a:ext cx="1385316" cy="443484"/>
          </a:xfrm>
          <a:prstGeom prst="rect">
            <a:avLst/>
          </a:prstGeom>
        </p:spPr>
      </p:pic>
    </p:spTree>
    <p:extLst>
      <p:ext uri="{BB962C8B-B14F-4D97-AF65-F5344CB8AC3E}">
        <p14:creationId xmlns:p14="http://schemas.microsoft.com/office/powerpoint/2010/main" val="13153164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91A0C74-6C1B-4376-87BB-316F7A35EE7F}" type="datetimeFigureOut">
              <a:rPr lang="en-US" smtClean="0"/>
              <a:t>8/16/2018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1494A9-A411-42AC-8A18-9F9640A23EA9}" type="slidenum">
              <a:rPr lang="en-US" smtClean="0"/>
              <a:t>‹#›</a:t>
            </a:fld>
            <a:endParaRPr lang="en-US"/>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68000" y="129604"/>
            <a:ext cx="1385316" cy="443484"/>
          </a:xfrm>
          <a:prstGeom prst="rect">
            <a:avLst/>
          </a:prstGeom>
        </p:spPr>
      </p:pic>
    </p:spTree>
    <p:extLst>
      <p:ext uri="{BB962C8B-B14F-4D97-AF65-F5344CB8AC3E}">
        <p14:creationId xmlns:p14="http://schemas.microsoft.com/office/powerpoint/2010/main" val="2637528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1A0C74-6C1B-4376-87BB-316F7A35EE7F}" type="datetimeFigureOut">
              <a:rPr lang="en-US" smtClean="0"/>
              <a:t>8/16/2018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A1494A9-A411-42AC-8A18-9F9640A23EA9}" type="slidenum">
              <a:rPr lang="en-US" smtClean="0"/>
              <a:t>‹#›</a:t>
            </a:fld>
            <a:endParaRPr lang="en-US"/>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68000" y="129604"/>
            <a:ext cx="1385316" cy="443484"/>
          </a:xfrm>
          <a:prstGeom prst="rect">
            <a:avLst/>
          </a:prstGeom>
        </p:spPr>
      </p:pic>
    </p:spTree>
    <p:extLst>
      <p:ext uri="{BB962C8B-B14F-4D97-AF65-F5344CB8AC3E}">
        <p14:creationId xmlns:p14="http://schemas.microsoft.com/office/powerpoint/2010/main" val="914033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91A0C74-6C1B-4376-87BB-316F7A35EE7F}" type="datetimeFigureOut">
              <a:rPr lang="en-US" smtClean="0"/>
              <a:t>8/16/2018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1494A9-A411-42AC-8A18-9F9640A23EA9}" type="slidenum">
              <a:rPr lang="en-US" smtClean="0"/>
              <a:t>‹#›</a:t>
            </a:fld>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68000" y="129604"/>
            <a:ext cx="1385316" cy="443484"/>
          </a:xfrm>
          <a:prstGeom prst="rect">
            <a:avLst/>
          </a:prstGeom>
        </p:spPr>
      </p:pic>
    </p:spTree>
    <p:extLst>
      <p:ext uri="{BB962C8B-B14F-4D97-AF65-F5344CB8AC3E}">
        <p14:creationId xmlns:p14="http://schemas.microsoft.com/office/powerpoint/2010/main" val="1655827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91A0C74-6C1B-4376-87BB-316F7A35EE7F}" type="datetimeFigureOut">
              <a:rPr lang="en-US" smtClean="0"/>
              <a:t>8/16/2018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1494A9-A411-42AC-8A18-9F9640A23EA9}" type="slidenum">
              <a:rPr lang="en-US" smtClean="0"/>
              <a:t>‹#›</a:t>
            </a:fld>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68000" y="129604"/>
            <a:ext cx="1385316" cy="443484"/>
          </a:xfrm>
          <a:prstGeom prst="rect">
            <a:avLst/>
          </a:prstGeom>
        </p:spPr>
      </p:pic>
    </p:spTree>
    <p:extLst>
      <p:ext uri="{BB962C8B-B14F-4D97-AF65-F5344CB8AC3E}">
        <p14:creationId xmlns:p14="http://schemas.microsoft.com/office/powerpoint/2010/main" val="1974660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1A0C74-6C1B-4376-87BB-316F7A35EE7F}" type="datetimeFigureOut">
              <a:rPr lang="en-US" smtClean="0"/>
              <a:t>8/16/2018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1494A9-A411-42AC-8A18-9F9640A23EA9}" type="slidenum">
              <a:rPr lang="en-US" smtClean="0"/>
              <a:t>‹#›</a:t>
            </a:fld>
            <a:endParaRPr lang="en-US"/>
          </a:p>
        </p:txBody>
      </p:sp>
    </p:spTree>
    <p:extLst>
      <p:ext uri="{BB962C8B-B14F-4D97-AF65-F5344CB8AC3E}">
        <p14:creationId xmlns:p14="http://schemas.microsoft.com/office/powerpoint/2010/main" val="25097149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hyperlink" Target="http://svnbook.red-bean.com/" TargetMode="External"/><Relationship Id="rId2" Type="http://schemas.openxmlformats.org/officeDocument/2006/relationships/hyperlink" Target="https://www.youtube.com/watch?v=fPUdXvjY_G4" TargetMode="External"/><Relationship Id="rId1" Type="http://schemas.openxmlformats.org/officeDocument/2006/relationships/slideLayout" Target="../slideLayouts/slideLayout2.xml"/><Relationship Id="rId6" Type="http://schemas.openxmlformats.org/officeDocument/2006/relationships/hyperlink" Target="https://subversion.assembla.com/svn/svnx/html/Downloads.html" TargetMode="External"/><Relationship Id="rId5" Type="http://schemas.openxmlformats.org/officeDocument/2006/relationships/hyperlink" Target="https://tortoisesvn.net/downloads.html" TargetMode="External"/><Relationship Id="rId4" Type="http://schemas.openxmlformats.org/officeDocument/2006/relationships/hyperlink" Target="https://subversion.apache.org/docs/"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5.xml.rels><?xml version="1.0" encoding="UTF-8" standalone="yes"?>
<Relationships xmlns="http://schemas.openxmlformats.org/package/2006/relationships"><Relationship Id="rId3" Type="http://schemas.openxmlformats.org/officeDocument/2006/relationships/hyperlink" Target="https://subversion.assembla.com/svn/svnx/html/Downloads.html" TargetMode="External"/><Relationship Id="rId2" Type="http://schemas.openxmlformats.org/officeDocument/2006/relationships/hyperlink" Target="https://tortoisesvn.net/"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Getting Started with Subversion</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4264982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Delete Folders or Files</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8959341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Make C</a:t>
            </a:r>
            <a:r>
              <a:rPr lang="en-US" dirty="0" smtClean="0"/>
              <a:t>ommits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As part of your project you’ll modify existing files or create new ones.</a:t>
            </a:r>
          </a:p>
          <a:p>
            <a:r>
              <a:rPr lang="en-US" dirty="0" smtClean="0"/>
              <a:t>To share these with the team, you must </a:t>
            </a:r>
            <a:r>
              <a:rPr lang="en-US" b="1" dirty="0" smtClean="0"/>
              <a:t>Commit</a:t>
            </a:r>
            <a:r>
              <a:rPr lang="en-US" dirty="0" smtClean="0"/>
              <a:t> them</a:t>
            </a:r>
            <a:r>
              <a:rPr lang="en-US" dirty="0" smtClean="0"/>
              <a:t>.</a:t>
            </a:r>
          </a:p>
          <a:p>
            <a:pPr marL="0" indent="0">
              <a:buNone/>
            </a:pPr>
            <a:endParaRPr lang="en-US" dirty="0" smtClean="0"/>
          </a:p>
          <a:p>
            <a:pPr marL="0" indent="0">
              <a:buNone/>
            </a:pPr>
            <a:r>
              <a:rPr lang="en-US" dirty="0" smtClean="0"/>
              <a:t>Windows</a:t>
            </a:r>
            <a:r>
              <a:rPr lang="en-US" dirty="0"/>
              <a:t>:</a:t>
            </a:r>
          </a:p>
          <a:p>
            <a:r>
              <a:rPr lang="en-US" dirty="0"/>
              <a:t>Then, within the folder, or by selecting specific items, use the right click menu to access TortoiseSVN </a:t>
            </a:r>
            <a:r>
              <a:rPr lang="en-US" dirty="0" smtClean="0"/>
              <a:t>Commit function</a:t>
            </a:r>
            <a:r>
              <a:rPr lang="en-US" dirty="0"/>
              <a:t>.</a:t>
            </a:r>
          </a:p>
          <a:p>
            <a:pPr marL="0" indent="0">
              <a:buNone/>
            </a:pPr>
            <a:endParaRPr lang="en-US" dirty="0" smtClean="0"/>
          </a:p>
          <a:p>
            <a:pPr marL="0" indent="0">
              <a:buNone/>
            </a:pPr>
            <a:r>
              <a:rPr lang="en-US" dirty="0" smtClean="0"/>
              <a:t>Mac</a:t>
            </a:r>
            <a:r>
              <a:rPr lang="en-US" dirty="0"/>
              <a:t>:</a:t>
            </a:r>
          </a:p>
          <a:p>
            <a:r>
              <a:rPr lang="en-US" dirty="0"/>
              <a:t>Open the Working window</a:t>
            </a:r>
          </a:p>
          <a:p>
            <a:r>
              <a:rPr lang="en-US" dirty="0"/>
              <a:t>Note the list of files and folders that have changed</a:t>
            </a:r>
          </a:p>
          <a:p>
            <a:r>
              <a:rPr lang="en-US" dirty="0"/>
              <a:t>Use the </a:t>
            </a:r>
            <a:r>
              <a:rPr lang="en-US" dirty="0" smtClean="0"/>
              <a:t>Commit </a:t>
            </a:r>
            <a:r>
              <a:rPr lang="en-US" dirty="0"/>
              <a:t>button</a:t>
            </a:r>
          </a:p>
          <a:p>
            <a:pPr marL="0" indent="0">
              <a:buNone/>
            </a:pPr>
            <a:endParaRPr lang="en-US" dirty="0"/>
          </a:p>
          <a:p>
            <a:pPr marL="0" indent="0">
              <a:buNone/>
            </a:pPr>
            <a:r>
              <a:rPr lang="en-US" dirty="0"/>
              <a:t>The files </a:t>
            </a:r>
            <a:r>
              <a:rPr lang="en-US" dirty="0" smtClean="0"/>
              <a:t>will now be uploaded to the Subversion Repository for all team members.</a:t>
            </a:r>
            <a:endParaRPr lang="en-US" dirty="0"/>
          </a:p>
          <a:p>
            <a:pPr marL="0" indent="0">
              <a:buNone/>
            </a:pPr>
            <a:endParaRPr lang="en-US" dirty="0" smtClean="0"/>
          </a:p>
        </p:txBody>
      </p:sp>
    </p:spTree>
    <p:extLst>
      <p:ext uri="{BB962C8B-B14F-4D97-AF65-F5344CB8AC3E}">
        <p14:creationId xmlns:p14="http://schemas.microsoft.com/office/powerpoint/2010/main" val="19544148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Keep </a:t>
            </a:r>
            <a:r>
              <a:rPr lang="en-US" dirty="0" smtClean="0"/>
              <a:t>updated</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39694900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8212" y="1588568"/>
            <a:ext cx="5000625" cy="39052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6762" y="3465562"/>
            <a:ext cx="3686175" cy="2238375"/>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8915400"/>
            <a:ext cx="2609850" cy="4019550"/>
          </a:xfrm>
          <a:prstGeom prst="rect">
            <a:avLst/>
          </a:prstGeom>
          <a:noFill/>
          <a:extLst>
            <a:ext uri="{909E8E84-426E-40DD-AFC4-6F175D3DCCD1}">
              <a14:hiddenFill xmlns:a14="http://schemas.microsoft.com/office/drawing/2010/main">
                <a:solidFill>
                  <a:srgbClr val="FFFFFF"/>
                </a:solidFill>
              </a14:hiddenFill>
            </a:ext>
          </a:extLst>
        </p:spPr>
      </p:pic>
      <p:pic>
        <p:nvPicPr>
          <p:cNvPr id="1025"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3392150"/>
            <a:ext cx="3581400" cy="3324225"/>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8"/>
          <p:cNvSpPr>
            <a:spLocks noChangeArrowheads="1"/>
          </p:cNvSpPr>
          <p:nvPr/>
        </p:nvSpPr>
        <p:spPr bwMode="auto">
          <a:xfrm>
            <a:off x="-139815" y="2402506"/>
            <a:ext cx="9424493" cy="12157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457200" marR="0" lvl="1" indent="0" algn="l" defTabSz="914400" rtl="0" eaLnBrk="0" fontAlgn="base" latinLnBrk="0" hangingPunct="0">
              <a:lnSpc>
                <a:spcPct val="100000"/>
              </a:lnSpc>
              <a:spcBef>
                <a:spcPct val="0"/>
              </a:spcBef>
              <a:spcAft>
                <a:spcPct val="0"/>
              </a:spcAft>
              <a:buClrTx/>
              <a:buSzTx/>
              <a:buFontTx/>
              <a:buAutoNum type="arabicPeriod"/>
              <a:tabLst/>
            </a:pPr>
            <a:r>
              <a:rPr kumimoji="0" lang="en-US" altLang="en-US" sz="11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You should have to enter your EDN username and password. Check on the “remember this password” box so that you don’t have to keep re-entering it.</a:t>
            </a:r>
            <a:endParaRPr kumimoji="0" lang="en-US" altLang="en-US" sz="900" b="0" i="0" u="none" strike="noStrike" cap="none" normalizeH="0" baseline="0" dirty="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pPr>
            <a:r>
              <a:rPr kumimoji="0" lang="en-US" altLang="en-US" sz="11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A window should appear (Figure 3 - TortoiseSVN Repository Browser Window) with two main panes: on the left is the folder hierarchy and on the right side are the files and sub folders of the currently selected folder from the left. Congratulations, SVN is working! This does NOT require VPN access to campus.</a:t>
            </a:r>
            <a:br>
              <a:rPr kumimoji="0" lang="en-US" altLang="en-US" sz="11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br>
            <a:r>
              <a:rPr kumimoji="0" lang="en-US" altLang="en-US" sz="11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If this does not happen and/or you get an error, check with a team mate. If you both cannot access the repository, contact your Project Engineer.</a:t>
            </a:r>
            <a:endParaRPr kumimoji="0" lang="en-US" altLang="en-US" sz="9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8" name="Rectangle 9"/>
          <p:cNvSpPr>
            <a:spLocks noChangeArrowheads="1"/>
          </p:cNvSpPr>
          <p:nvPr/>
        </p:nvSpPr>
        <p:spPr bwMode="auto">
          <a:xfrm>
            <a:off x="0" y="84582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1" i="0" u="none" strike="noStrike" cap="none" normalizeH="0" baseline="0" smtClean="0">
                <a:ln>
                  <a:noFill/>
                </a:ln>
                <a:solidFill>
                  <a:srgbClr val="4F81BD"/>
                </a:solidFill>
                <a:effectLst/>
                <a:latin typeface="Calibri" panose="020F0502020204030204" pitchFamily="34" charset="0"/>
                <a:ea typeface="Times New Roman" panose="02020603050405020304" pitchFamily="18" charset="0"/>
                <a:cs typeface="Times New Roman" panose="02020603050405020304" pitchFamily="18" charset="0"/>
              </a:rPr>
              <a:t>F</a:t>
            </a:r>
            <a:r>
              <a:rPr kumimoji="0" lang="en-US" altLang="en-US" sz="900" b="1" i="0" u="none" strike="noStrike" cap="none" normalizeH="0" baseline="0" smtClean="0" bmk="">
                <a:ln>
                  <a:noFill/>
                </a:ln>
                <a:solidFill>
                  <a:srgbClr val="4F81BD"/>
                </a:solidFill>
                <a:effectLst/>
                <a:latin typeface="Calibri" panose="020F0502020204030204" pitchFamily="34" charset="0"/>
                <a:ea typeface="Times New Roman" panose="02020603050405020304" pitchFamily="18" charset="0"/>
                <a:cs typeface="Times New Roman" panose="02020603050405020304" pitchFamily="18" charset="0"/>
              </a:rPr>
              <a:t>igure </a:t>
            </a:r>
            <a:r>
              <a:rPr kumimoji="0" lang="en-US" altLang="en-US" sz="900" b="1" i="0" u="none" strike="noStrike" cap="none" normalizeH="0" baseline="0" smtClean="0" bmk="_Ref473271507">
                <a:ln>
                  <a:noFill/>
                </a:ln>
                <a:solidFill>
                  <a:srgbClr val="4F81BD"/>
                </a:solidFill>
                <a:effectLst/>
                <a:latin typeface="Calibri" panose="020F0502020204030204" pitchFamily="34" charset="0"/>
                <a:ea typeface="Times New Roman" panose="02020603050405020304" pitchFamily="18" charset="0"/>
                <a:cs typeface="Times New Roman" panose="02020603050405020304" pitchFamily="18" charset="0"/>
              </a:rPr>
              <a:t>3 - TortoiseSVN Repository Browser Window</a:t>
            </a:r>
            <a:endParaRPr kumimoji="0" lang="en-US" altLang="en-US" sz="9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Back in Windows Explorer, create your own “working” folder somewhere on your hard drive. The folder can be called whatever you want. All of your files for Capstone will end up in this folder.</a:t>
            </a:r>
            <a:endParaRPr kumimoji="0" lang="en-US" altLang="en-US" sz="9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Right click on your new folder, and select “SVN Checkout”, just above the TortoiseSVN option. See Figure 4 - Tortoise Right Click Menu for reference</a:t>
            </a:r>
            <a:endParaRPr kumimoji="0" lang="en-US" altLang="en-US" sz="9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9" name="Rectangle 10"/>
          <p:cNvSpPr>
            <a:spLocks noChangeArrowheads="1"/>
          </p:cNvSpPr>
          <p:nvPr/>
        </p:nvSpPr>
        <p:spPr bwMode="auto">
          <a:xfrm>
            <a:off x="0" y="1293495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25392"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1" i="0" u="none" strike="noStrike" cap="none" normalizeH="0" baseline="0" smtClean="0" bmk="_Ref521935151">
                <a:ln>
                  <a:noFill/>
                </a:ln>
                <a:solidFill>
                  <a:srgbClr val="4F81BD"/>
                </a:solidFill>
                <a:effectLst/>
                <a:latin typeface="Calibri" panose="020F0502020204030204" pitchFamily="34" charset="0"/>
                <a:ea typeface="Times New Roman" panose="02020603050405020304" pitchFamily="18" charset="0"/>
                <a:cs typeface="Times New Roman" panose="02020603050405020304" pitchFamily="18" charset="0"/>
              </a:rPr>
              <a:t>Figure 4 - Tortoise Right Click Menu</a:t>
            </a:r>
            <a:endParaRPr kumimoji="0" lang="en-US" altLang="en-US" sz="9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In the “URL of Repository” line, enter in the location of the working folder on your repository. For instance “https://designlab.eng.rpi.edu/svn2/</a:t>
            </a:r>
            <a:r>
              <a:rPr kumimoji="0" lang="en-US" altLang="en-US" sz="1100" b="1"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[repository name]</a:t>
            </a:r>
            <a: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/working”. For the sample project shown earlier this URL would be: https://designlab.eng.rpi.edu/svn2/</a:t>
            </a:r>
            <a:r>
              <a:rPr kumimoji="0" lang="en-US" altLang="en-US" sz="1100" b="1"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sample-ied-fall-2014</a:t>
            </a:r>
            <a: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/working.</a:t>
            </a:r>
            <a:b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br>
            <a: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The checkout directory should be the path of your own working folder.</a:t>
            </a:r>
            <a:b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br>
            <a: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Checkout Depth: Fully recursive</a:t>
            </a:r>
            <a:b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br>
            <a: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Revision: Head</a:t>
            </a:r>
            <a:endParaRPr kumimoji="0" lang="en-US" altLang="en-US" sz="9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Click OK. If prompted, enter your EDN username and password. The server will take some time to download the history and files of the server to date. Click OK.</a:t>
            </a:r>
            <a:endParaRPr kumimoji="0" lang="en-US" altLang="en-US" sz="9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Your “working” folder might have a check-mark graphic on it now. If not, don’t worry. Double-click the folder. Inside you will see all the other folders and files that were within the Repo’s working folder, available for you to edit.</a:t>
            </a:r>
            <a:endParaRPr kumimoji="0" lang="en-US" altLang="en-US" sz="9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1"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DO NOT CREATE A REPOSITORY ON YOUR PC! There is only 1 and it’s on the server!!</a:t>
            </a:r>
            <a:endPar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a:r>
            <a:b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br>
            <a:endParaRPr kumimoji="0" lang="en-US" altLang="en-US" sz="9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b="0" i="0" u="none" strike="noStrike" cap="none" normalizeH="0" baseline="0" smtClean="0">
              <a:ln>
                <a:noFill/>
              </a:ln>
              <a:solidFill>
                <a:srgbClr val="365F91"/>
              </a:solidFill>
              <a:effectLst/>
              <a:latin typeface="Cambria" panose="020405030504060302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rgbClr val="365F91"/>
                </a:solidFill>
                <a:effectLst/>
                <a:latin typeface="Cambria" panose="02040503050406030204" pitchFamily="18" charset="0"/>
                <a:ea typeface="Times New Roman" panose="02020603050405020304" pitchFamily="18" charset="0"/>
                <a:cs typeface="Times New Roman" panose="02020603050405020304" pitchFamily="18" charset="0"/>
              </a:rPr>
              <a:t>Using Your Repository</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In Windows’ Explorer, right click on a folder associated with your SVN server; you will see a few options.</a:t>
            </a:r>
            <a:endParaRPr kumimoji="0" lang="en-US" altLang="en-US" sz="9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SVN Update – This will update your computer with all the revisions that have been made to the server since the last time you updated. You should do an update before you start working on shared files – in case someone else has already modified them.</a:t>
            </a:r>
            <a:endParaRPr kumimoji="0" lang="en-US" altLang="en-US" sz="9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SVN Commit – This brings up options to commit any folder or files you have selected up to the server. You should provide a short comment for every commit so that it’s clear what the purpose is for each commit. If you are updating a batch of different files, it might be wise to update them individually or in chunks such that the revisions are easier to separate, and you can write a short, relevant note about each one. Be sure to only commit “good” versions of your files. Your team mates will be using them in their work! If you commit a file with known errors and a team mate updates that to their PC, they will have problems in their work.</a:t>
            </a:r>
            <a:endParaRPr kumimoji="0" lang="en-US" altLang="en-US" sz="9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TortoiseSVN Options – Most of these, with the exception of Repo-Browser, Show Log, and Clean-Up, are irrelevant to your needs. Read the Tortoise documentation online if you are really curious.</a:t>
            </a:r>
            <a:endParaRPr kumimoji="0" lang="en-US" altLang="en-US" sz="1300" b="0" i="0" u="none" strike="noStrike" cap="none" normalizeH="0" baseline="0" smtClean="0">
              <a:ln>
                <a:noFill/>
              </a:ln>
              <a:solidFill>
                <a:srgbClr val="365F91"/>
              </a:solidFill>
              <a:effectLst/>
              <a:latin typeface="Cambria" panose="020405030504060302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365F91"/>
                </a:solidFill>
                <a:effectLst/>
                <a:latin typeface="Cambria" panose="02040503050406030204" pitchFamily="18" charset="0"/>
                <a:ea typeface="Times New Roman" panose="02020603050405020304" pitchFamily="18" charset="0"/>
                <a:cs typeface="Times New Roman" panose="02020603050405020304" pitchFamily="18" charset="0"/>
              </a:rPr>
              <a:t>Graphic Status Indicators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On Windows 8 and earlier, Tortoise marks files and folders with a graphic status indicator. Unfortunately, these apparently stopped working as of Windows 10 due to issues within Windows. On Windows 10, a right click, Properties will show a Subversion tab with useful information (Figure 4). </a:t>
            </a:r>
            <a:endParaRPr kumimoji="0" lang="en-US" altLang="en-US" sz="9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10" name="Rectangle 11"/>
          <p:cNvSpPr>
            <a:spLocks noChangeArrowheads="1"/>
          </p:cNvSpPr>
          <p:nvPr/>
        </p:nvSpPr>
        <p:spPr bwMode="auto">
          <a:xfrm>
            <a:off x="0" y="1671637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52352"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1" i="0" u="none" strike="noStrike" cap="none" normalizeH="0" baseline="0" smtClean="0">
                <a:ln>
                  <a:noFill/>
                </a:ln>
                <a:solidFill>
                  <a:srgbClr val="4F81BD"/>
                </a:solidFill>
                <a:effectLst/>
                <a:latin typeface="Calibri" panose="020F0502020204030204" pitchFamily="34" charset="0"/>
                <a:ea typeface="Times New Roman" panose="02020603050405020304" pitchFamily="18" charset="0"/>
                <a:cs typeface="Times New Roman" panose="02020603050405020304" pitchFamily="18" charset="0"/>
              </a:rPr>
              <a:t>F</a:t>
            </a:r>
            <a:r>
              <a:rPr kumimoji="0" lang="en-US" altLang="en-US" sz="900" b="1" i="0" u="none" strike="noStrike" cap="none" normalizeH="0" baseline="0" smtClean="0" bmk="">
                <a:ln>
                  <a:noFill/>
                </a:ln>
                <a:solidFill>
                  <a:srgbClr val="4F81BD"/>
                </a:solidFill>
                <a:effectLst/>
                <a:latin typeface="Calibri" panose="020F0502020204030204" pitchFamily="34" charset="0"/>
                <a:ea typeface="Times New Roman" panose="02020603050405020304" pitchFamily="18" charset="0"/>
                <a:cs typeface="Times New Roman" panose="02020603050405020304" pitchFamily="18" charset="0"/>
              </a:rPr>
              <a:t>igure </a:t>
            </a:r>
            <a:r>
              <a:rPr kumimoji="0" lang="en-US" altLang="en-US" sz="900" b="1" i="0" u="none" strike="noStrike" cap="none" normalizeH="0" baseline="0" smtClean="0" bmk="_Ref521934453">
                <a:ln>
                  <a:noFill/>
                </a:ln>
                <a:solidFill>
                  <a:srgbClr val="4F81BD"/>
                </a:solidFill>
                <a:effectLst/>
                <a:latin typeface="Calibri" panose="020F0502020204030204" pitchFamily="34" charset="0"/>
                <a:ea typeface="Times New Roman" panose="02020603050405020304" pitchFamily="18" charset="0"/>
                <a:cs typeface="Times New Roman" panose="02020603050405020304" pitchFamily="18" charset="0"/>
              </a:rPr>
              <a:t>5</a:t>
            </a:r>
            <a:r>
              <a:rPr kumimoji="0" lang="en-US" altLang="en-US" sz="900" b="1" i="0" u="none" strike="noStrike" cap="none" normalizeH="0" baseline="0" smtClean="0">
                <a:ln>
                  <a:noFill/>
                </a:ln>
                <a:solidFill>
                  <a:srgbClr val="4F81BD"/>
                </a:solidFill>
                <a:effectLst/>
                <a:latin typeface="Calibri" panose="020F0502020204030204" pitchFamily="34" charset="0"/>
                <a:ea typeface="Times New Roman" panose="02020603050405020304" pitchFamily="18" charset="0"/>
                <a:cs typeface="Times New Roman" panose="02020603050405020304" pitchFamily="18" charset="0"/>
              </a:rPr>
              <a:t> - Right Clicking to see the Subversion tab on a folder's Properties</a:t>
            </a:r>
            <a:endParaRPr kumimoji="0" lang="en-US" altLang="en-US" sz="9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In Windows 7 explorer, the primary graphic indicators are:</a:t>
            </a:r>
            <a:endParaRPr kumimoji="0" lang="en-US" altLang="en-US" sz="9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Check mark – Your folder and file set match those on the server.</a:t>
            </a:r>
            <a:endParaRPr kumimoji="0" lang="en-US" altLang="en-US" sz="9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Exclamation point – Something about your folder and file set is different than the server. Commit what you have changed, </a:t>
            </a:r>
            <a:r>
              <a:rPr kumimoji="0" lang="en-US" altLang="en-US" sz="1100" b="0" i="1"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then</a:t>
            </a:r>
            <a: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Update which will download whatever is new. It is ok if you accidentally do the update first as Subversion will NOT overwrite the files you changed! Simply do a “Commit” followed by another “Update”.</a:t>
            </a:r>
            <a:endParaRPr kumimoji="0" lang="en-US" altLang="en-US" sz="1600" b="0" i="0" u="none" strike="noStrike" cap="none" normalizeH="0" baseline="0" smtClean="0">
              <a:ln>
                <a:noFill/>
              </a:ln>
              <a:solidFill>
                <a:srgbClr val="365F91"/>
              </a:solidFill>
              <a:effectLst/>
              <a:latin typeface="Cambria" panose="020405030504060302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rgbClr val="365F91"/>
                </a:solidFill>
                <a:effectLst/>
                <a:latin typeface="Cambria" panose="02040503050406030204" pitchFamily="18" charset="0"/>
                <a:ea typeface="Times New Roman" panose="02020603050405020304" pitchFamily="18" charset="0"/>
                <a:cs typeface="Times New Roman" panose="02020603050405020304" pitchFamily="18" charset="0"/>
              </a:rPr>
              <a:t>Other Platforms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Because Subversion is a mature and widely used package, support is available for all of the platforms we use in Capstone. Since we are running a standard Subversion server, any compatible SVN client can be used. Many platforms include a command line client.</a:t>
            </a:r>
            <a:endParaRPr kumimoji="0" lang="en-US" altLang="en-US" sz="1300" b="0" i="0" u="none" strike="noStrike" cap="none" normalizeH="0" baseline="0" smtClean="0">
              <a:ln>
                <a:noFill/>
              </a:ln>
              <a:solidFill>
                <a:srgbClr val="365F91"/>
              </a:solidFill>
              <a:effectLst/>
              <a:latin typeface="Cambria" panose="020405030504060302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365F91"/>
                </a:solidFill>
                <a:effectLst/>
                <a:latin typeface="Cambria" panose="02040503050406030204" pitchFamily="18" charset="0"/>
                <a:ea typeface="Times New Roman" panose="02020603050405020304" pitchFamily="18" charset="0"/>
                <a:cs typeface="Times New Roman" panose="02020603050405020304" pitchFamily="18" charset="0"/>
              </a:rPr>
              <a:t>Linux</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On Ubuntu you may download and install RabbitVCS which is essentially a Linux implementation of Tortoise and works the same way.</a:t>
            </a:r>
            <a:endParaRPr kumimoji="0" lang="en-US" altLang="en-US" sz="1300" b="0" i="0" u="none" strike="noStrike" cap="none" normalizeH="0" baseline="0" smtClean="0">
              <a:ln>
                <a:noFill/>
              </a:ln>
              <a:solidFill>
                <a:srgbClr val="365F91"/>
              </a:solidFill>
              <a:effectLst/>
              <a:latin typeface="Cambria" panose="020405030504060302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365F91"/>
                </a:solidFill>
                <a:effectLst/>
                <a:latin typeface="Cambria" panose="02040503050406030204" pitchFamily="18" charset="0"/>
                <a:ea typeface="Times New Roman" panose="02020603050405020304" pitchFamily="18" charset="0"/>
                <a:cs typeface="Times New Roman" panose="02020603050405020304" pitchFamily="18" charset="0"/>
              </a:rPr>
              <a:t>Mac</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Neither Tortoise nor RabbitVCS is currently available for Mac however there are other free SVN clients. Mac users have been successfully working with svnx although there are occasional issues.  A number of Mac users simply use the command line “svn” interface instead.</a:t>
            </a:r>
            <a:endParaRPr kumimoji="0" lang="en-US" altLang="en-US" sz="1300" b="0" i="0" u="none" strike="noStrike" cap="none" normalizeH="0" baseline="0" smtClean="0">
              <a:ln>
                <a:noFill/>
              </a:ln>
              <a:solidFill>
                <a:srgbClr val="365F91"/>
              </a:solidFill>
              <a:effectLst/>
              <a:latin typeface="Cambria" panose="020405030504060302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rgbClr val="365F91"/>
                </a:solidFill>
                <a:effectLst/>
                <a:latin typeface="Cambria" panose="02040503050406030204" pitchFamily="18" charset="0"/>
                <a:ea typeface="Times New Roman" panose="02020603050405020304" pitchFamily="18" charset="0"/>
                <a:cs typeface="Times New Roman" panose="02020603050405020304" pitchFamily="18" charset="0"/>
              </a:rPr>
              <a:t>Using Subversion at the Command Line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If you are accustomed to using Subversion at the command line, then you may continue to do that – you do NOT have to use a GUI.  Note that when using the command line you need to first change to the proper directory! The key commands are:</a:t>
            </a:r>
            <a:endParaRPr kumimoji="0" lang="en-US" altLang="en-US" sz="9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000" b="0" i="0" u="none" strike="noStrike" cap="none" normalizeH="0" baseline="0" smtClean="0">
                <a:ln>
                  <a:noFill/>
                </a:ln>
                <a:solidFill>
                  <a:schemeClr val="tx1"/>
                </a:solidFill>
                <a:effectLst/>
                <a:latin typeface="Arial Unicode MS"/>
                <a:ea typeface="Times New Roman" panose="02020603050405020304" pitchFamily="18" charset="0"/>
                <a:cs typeface="Courier New" panose="02070309020205020404" pitchFamily="49" charset="0"/>
              </a:rPr>
              <a:t>Checkout: </a:t>
            </a:r>
            <a:r>
              <a:rPr kumimoji="0" lang="en-US" altLang="en-US" sz="900" b="0" i="0" u="none" strike="noStrike" cap="none" normalizeH="0" baseline="0" smtClean="0">
                <a:ln>
                  <a:noFill/>
                </a:ln>
                <a:solidFill>
                  <a:schemeClr val="tx1"/>
                </a:solidFill>
                <a:effectLst/>
                <a:latin typeface="Arial Unicode MS"/>
                <a:ea typeface="Times New Roman" panose="02020603050405020304" pitchFamily="18" charset="0"/>
                <a:cs typeface="Courier New" panose="02070309020205020404" pitchFamily="49" charset="0"/>
              </a:rPr>
              <a:t>svn co https://designlab.eng.rpi.edu/svn2/ied-sample-fall-/working</a:t>
            </a:r>
            <a:endParaRPr kumimoji="0" lang="en-US" altLang="en-US" sz="9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000" b="0" i="0" u="none" strike="noStrike" cap="none" normalizeH="0" baseline="0" smtClean="0">
                <a:ln>
                  <a:noFill/>
                </a:ln>
                <a:solidFill>
                  <a:schemeClr val="tx1"/>
                </a:solidFill>
                <a:effectLst/>
                <a:latin typeface="Arial Unicode MS"/>
                <a:ea typeface="Times New Roman" panose="02020603050405020304" pitchFamily="18" charset="0"/>
                <a:cs typeface="Courier New" panose="02070309020205020404" pitchFamily="49" charset="0"/>
              </a:rPr>
              <a:t>Update: </a:t>
            </a:r>
            <a:r>
              <a:rPr kumimoji="0" lang="en-US" altLang="en-US" sz="900" b="0" i="0" u="none" strike="noStrike" cap="none" normalizeH="0" baseline="0" smtClean="0">
                <a:ln>
                  <a:noFill/>
                </a:ln>
                <a:solidFill>
                  <a:schemeClr val="tx1"/>
                </a:solidFill>
                <a:effectLst/>
                <a:latin typeface="Arial Unicode MS"/>
                <a:ea typeface="Times New Roman" panose="02020603050405020304" pitchFamily="18" charset="0"/>
                <a:cs typeface="Courier New" panose="02070309020205020404" pitchFamily="49" charset="0"/>
              </a:rPr>
              <a:t>svn up </a:t>
            </a:r>
            <a:endParaRPr kumimoji="0" lang="en-US" altLang="en-US" sz="9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000" b="0" i="0" u="none" strike="noStrike" cap="none" normalizeH="0" baseline="0" smtClean="0">
                <a:ln>
                  <a:noFill/>
                </a:ln>
                <a:solidFill>
                  <a:schemeClr val="tx1"/>
                </a:solidFill>
                <a:effectLst/>
                <a:latin typeface="Arial Unicode MS"/>
                <a:ea typeface="Times New Roman" panose="02020603050405020304" pitchFamily="18" charset="0"/>
                <a:cs typeface="Courier New" panose="02070309020205020404" pitchFamily="49" charset="0"/>
              </a:rPr>
              <a:t>List: </a:t>
            </a:r>
            <a:r>
              <a:rPr kumimoji="0" lang="en-US" altLang="en-US" sz="900" b="0" i="0" u="none" strike="noStrike" cap="none" normalizeH="0" baseline="0" smtClean="0">
                <a:ln>
                  <a:noFill/>
                </a:ln>
                <a:solidFill>
                  <a:schemeClr val="tx1"/>
                </a:solidFill>
                <a:effectLst/>
                <a:latin typeface="Arial Unicode MS"/>
                <a:ea typeface="Times New Roman" panose="02020603050405020304" pitchFamily="18" charset="0"/>
                <a:cs typeface="Courier New" panose="02070309020205020404" pitchFamily="49" charset="0"/>
              </a:rPr>
              <a:t>svn list </a:t>
            </a:r>
            <a:endParaRPr kumimoji="0" lang="en-US" altLang="en-US" sz="9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000" b="0" i="0" u="none" strike="noStrike" cap="none" normalizeH="0" baseline="0" smtClean="0">
                <a:ln>
                  <a:noFill/>
                </a:ln>
                <a:solidFill>
                  <a:schemeClr val="tx1"/>
                </a:solidFill>
                <a:effectLst/>
                <a:latin typeface="Arial Unicode MS"/>
                <a:ea typeface="Times New Roman" panose="02020603050405020304" pitchFamily="18" charset="0"/>
                <a:cs typeface="Courier New" panose="02070309020205020404" pitchFamily="49" charset="0"/>
              </a:rPr>
              <a:t>Add: </a:t>
            </a:r>
            <a:r>
              <a:rPr kumimoji="0" lang="en-US" altLang="en-US" sz="900" b="0" i="0" u="none" strike="noStrike" cap="none" normalizeH="0" baseline="0" smtClean="0">
                <a:ln>
                  <a:noFill/>
                </a:ln>
                <a:solidFill>
                  <a:schemeClr val="tx1"/>
                </a:solidFill>
                <a:effectLst/>
                <a:latin typeface="Arial Unicode MS"/>
                <a:ea typeface="Times New Roman" panose="02020603050405020304" pitchFamily="18" charset="0"/>
                <a:cs typeface="Courier New" panose="02070309020205020404" pitchFamily="49" charset="0"/>
              </a:rPr>
              <a:t>svn add filename (must follow with a commit)</a:t>
            </a:r>
            <a:endParaRPr kumimoji="0" lang="en-US" altLang="en-US" sz="9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000" b="0" i="0" u="none" strike="noStrike" cap="none" normalizeH="0" baseline="0" smtClean="0">
                <a:ln>
                  <a:noFill/>
                </a:ln>
                <a:solidFill>
                  <a:schemeClr val="tx1"/>
                </a:solidFill>
                <a:effectLst/>
                <a:latin typeface="Arial Unicode MS"/>
                <a:ea typeface="Times New Roman" panose="02020603050405020304" pitchFamily="18" charset="0"/>
                <a:cs typeface="Courier New" panose="02070309020205020404" pitchFamily="49" charset="0"/>
              </a:rPr>
              <a:t>Delete: </a:t>
            </a:r>
            <a:r>
              <a:rPr kumimoji="0" lang="en-US" altLang="en-US" sz="900" b="0" i="0" u="none" strike="noStrike" cap="none" normalizeH="0" baseline="0" smtClean="0">
                <a:ln>
                  <a:noFill/>
                </a:ln>
                <a:solidFill>
                  <a:schemeClr val="tx1"/>
                </a:solidFill>
                <a:effectLst/>
                <a:latin typeface="Arial Unicode MS"/>
                <a:ea typeface="Times New Roman" panose="02020603050405020304" pitchFamily="18" charset="0"/>
                <a:cs typeface="Courier New" panose="02070309020205020404" pitchFamily="49" charset="0"/>
              </a:rPr>
              <a:t>svn delete filename (must follow with a commit)</a:t>
            </a:r>
            <a:endParaRPr kumimoji="0" lang="en-US" altLang="en-US" sz="9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000" b="0" i="0" u="none" strike="noStrike" cap="none" normalizeH="0" baseline="0" smtClean="0">
                <a:ln>
                  <a:noFill/>
                </a:ln>
                <a:solidFill>
                  <a:schemeClr val="tx1"/>
                </a:solidFill>
                <a:effectLst/>
                <a:latin typeface="Arial Unicode MS"/>
                <a:ea typeface="Times New Roman" panose="02020603050405020304" pitchFamily="18" charset="0"/>
                <a:cs typeface="Courier New" panose="02070309020205020404" pitchFamily="49" charset="0"/>
              </a:rPr>
              <a:t>Commit: </a:t>
            </a:r>
            <a:r>
              <a:rPr kumimoji="0" lang="en-US" altLang="en-US" sz="900" b="0" i="0" u="none" strike="noStrike" cap="none" normalizeH="0" baseline="0" smtClean="0">
                <a:ln>
                  <a:noFill/>
                </a:ln>
                <a:solidFill>
                  <a:schemeClr val="tx1"/>
                </a:solidFill>
                <a:effectLst/>
                <a:latin typeface="Arial Unicode MS"/>
                <a:ea typeface="Times New Roman" panose="02020603050405020304" pitchFamily="18" charset="0"/>
                <a:cs typeface="Courier New" panose="02070309020205020404" pitchFamily="49" charset="0"/>
              </a:rPr>
              <a:t>svn commit </a:t>
            </a:r>
            <a:r>
              <a:rPr kumimoji="0" lang="en-US" altLang="en-US" sz="900" b="0" i="0" u="none" strike="noStrike" cap="none" normalizeH="0" baseline="0" smtClean="0">
                <a:ln>
                  <a:noFill/>
                </a:ln>
                <a:solidFill>
                  <a:schemeClr val="tx1"/>
                </a:solidFill>
                <a:effectLst/>
                <a:latin typeface="Courier New" panose="02070309020205020404" pitchFamily="49" charset="0"/>
                <a:ea typeface="Times New Roman" panose="02020603050405020304" pitchFamily="18" charset="0"/>
                <a:cs typeface="Courier New" panose="02070309020205020404" pitchFamily="49" charset="0"/>
              </a:rPr>
              <a:t>–</a:t>
            </a:r>
            <a:r>
              <a:rPr kumimoji="0" lang="en-US" altLang="en-US" sz="900" b="0" i="0" u="none" strike="noStrike" cap="none" normalizeH="0" baseline="0" smtClean="0">
                <a:ln>
                  <a:noFill/>
                </a:ln>
                <a:solidFill>
                  <a:schemeClr val="tx1"/>
                </a:solidFill>
                <a:effectLst/>
                <a:latin typeface="Arial Unicode MS"/>
                <a:ea typeface="Times New Roman" panose="02020603050405020304" pitchFamily="18" charset="0"/>
                <a:cs typeface="Courier New" panose="02070309020205020404" pitchFamily="49" charset="0"/>
              </a:rPr>
              <a:t>m </a:t>
            </a:r>
            <a:r>
              <a:rPr kumimoji="0" lang="en-US" altLang="en-US" sz="900" b="0" i="0" u="none" strike="noStrike" cap="none" normalizeH="0" baseline="0" smtClean="0">
                <a:ln>
                  <a:noFill/>
                </a:ln>
                <a:solidFill>
                  <a:schemeClr val="tx1"/>
                </a:solidFill>
                <a:effectLst/>
                <a:latin typeface="Courier New" panose="02070309020205020404" pitchFamily="49" charset="0"/>
                <a:ea typeface="Times New Roman" panose="02020603050405020304" pitchFamily="18" charset="0"/>
                <a:cs typeface="Courier New" panose="02070309020205020404" pitchFamily="49" charset="0"/>
              </a:rPr>
              <a:t>“</a:t>
            </a:r>
            <a:r>
              <a:rPr kumimoji="0" lang="en-US" altLang="en-US" sz="900" b="0" i="0" u="none" strike="noStrike" cap="none" normalizeH="0" baseline="0" smtClean="0">
                <a:ln>
                  <a:noFill/>
                </a:ln>
                <a:solidFill>
                  <a:schemeClr val="tx1"/>
                </a:solidFill>
                <a:effectLst/>
                <a:latin typeface="Arial Unicode MS"/>
                <a:ea typeface="Times New Roman" panose="02020603050405020304" pitchFamily="18" charset="0"/>
                <a:cs typeface="Courier New" panose="02070309020205020404" pitchFamily="49" charset="0"/>
              </a:rPr>
              <a:t>log message, why are you committing this</a:t>
            </a:r>
            <a:r>
              <a:rPr kumimoji="0" lang="en-US" altLang="en-US" sz="900" b="0" i="0" u="none" strike="noStrike" cap="none" normalizeH="0" baseline="0" smtClean="0">
                <a:ln>
                  <a:noFill/>
                </a:ln>
                <a:solidFill>
                  <a:schemeClr val="tx1"/>
                </a:solidFill>
                <a:effectLst/>
                <a:latin typeface="Courier New" panose="02070309020205020404" pitchFamily="49" charset="0"/>
                <a:ea typeface="Times New Roman" panose="02020603050405020304" pitchFamily="18" charset="0"/>
                <a:cs typeface="Courier New" panose="02070309020205020404" pitchFamily="49" charset="0"/>
              </a:rPr>
              <a:t>”</a:t>
            </a:r>
            <a:endParaRPr kumimoji="0" lang="en-US" altLang="en-US" sz="9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000" b="0" i="0" u="none" strike="noStrike" cap="none" normalizeH="0" baseline="0" smtClean="0">
                <a:ln>
                  <a:noFill/>
                </a:ln>
                <a:solidFill>
                  <a:schemeClr val="tx1"/>
                </a:solidFill>
                <a:effectLst/>
                <a:latin typeface="Arial Unicode MS"/>
                <a:ea typeface="Times New Roman" panose="02020603050405020304" pitchFamily="18" charset="0"/>
                <a:cs typeface="Courier New" panose="02070309020205020404" pitchFamily="49" charset="0"/>
              </a:rPr>
              <a:t>Help: </a:t>
            </a:r>
            <a:r>
              <a:rPr kumimoji="0" lang="en-US" altLang="en-US" sz="900" b="0" i="0" u="none" strike="noStrike" cap="none" normalizeH="0" baseline="0" smtClean="0">
                <a:ln>
                  <a:noFill/>
                </a:ln>
                <a:solidFill>
                  <a:schemeClr val="tx1"/>
                </a:solidFill>
                <a:effectLst/>
                <a:latin typeface="Arial Unicode MS"/>
                <a:ea typeface="Times New Roman" panose="02020603050405020304" pitchFamily="18" charset="0"/>
                <a:cs typeface="Courier New" panose="02070309020205020404" pitchFamily="49" charset="0"/>
              </a:rPr>
              <a:t>svn help</a:t>
            </a:r>
            <a:endPar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a:r>
            <a:b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br>
            <a:endParaRPr kumimoji="0" lang="en-US" altLang="en-US" sz="9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b="0" i="0" u="none" strike="noStrike" cap="none" normalizeH="0" baseline="0" smtClean="0">
              <a:ln>
                <a:noFill/>
              </a:ln>
              <a:solidFill>
                <a:srgbClr val="365F91"/>
              </a:solidFill>
              <a:effectLst/>
              <a:latin typeface="Cambria" panose="020405030504060302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rgbClr val="365F91"/>
                </a:solidFill>
                <a:effectLst/>
                <a:latin typeface="Cambria" panose="02040503050406030204" pitchFamily="18" charset="0"/>
                <a:ea typeface="Times New Roman" panose="02020603050405020304" pitchFamily="18" charset="0"/>
                <a:cs typeface="Times New Roman" panose="02020603050405020304" pitchFamily="18" charset="0"/>
              </a:rPr>
              <a:t>Things to Avoid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The Capstone Support wiki page for Subversion contains all of the current guidelines but we include a few here to help you avoid some of the common errors.</a:t>
            </a:r>
            <a:endParaRPr kumimoji="0" lang="en-US" altLang="en-US" sz="9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Do not use file or folder names that include version information. Subversion will be responsible for all version info – so you do not have to be! A given memo might be called “Memo on Topic X” but should not be called:</a:t>
            </a:r>
            <a:endParaRPr kumimoji="0" lang="en-US" altLang="en-US" sz="900" b="0" i="0" u="none" strike="noStrike" cap="none" normalizeH="0" baseline="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pPr>
            <a: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“Memo on Topic X – version 1”</a:t>
            </a:r>
            <a:endParaRPr kumimoji="0" lang="en-US" altLang="en-US" sz="900" b="0" i="0" u="none" strike="noStrike" cap="none" normalizeH="0" baseline="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pPr>
            <a: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“Memo on Topic X - Tuesday”</a:t>
            </a:r>
            <a:endParaRPr kumimoji="0" lang="en-US" altLang="en-US" sz="900" b="0" i="0" u="none" strike="noStrike" cap="none" normalizeH="0" baseline="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pPr>
            <a: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“Memo on Topic X 0 2014-08-26”</a:t>
            </a:r>
            <a:endParaRPr kumimoji="0" lang="en-US" altLang="en-US" sz="900" b="0" i="0" u="none" strike="noStrike" cap="none" normalizeH="0" baseline="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pPr>
            <a: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“Memo on Topic X – Mark’s Updates”</a:t>
            </a:r>
            <a:endParaRPr kumimoji="0" lang="en-US" altLang="en-US" sz="900" b="0" i="0" u="none" strike="noStrike" cap="none" normalizeH="0" baseline="0" smtClean="0">
              <a:ln>
                <a:noFill/>
              </a:ln>
              <a:solidFill>
                <a:schemeClr val="tx1"/>
              </a:solidFill>
              <a:effectLst/>
            </a:endParaRPr>
          </a:p>
          <a:p>
            <a:pPr marL="457200" marR="0" lvl="1"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pPr>
            <a: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Etc.</a:t>
            </a:r>
            <a:endParaRPr kumimoji="0" lang="en-US" altLang="en-US" sz="9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Always include all documents in their “source” format not just a PDF of the output. For example, </a:t>
            </a:r>
            <a:r>
              <a:rPr kumimoji="0" lang="en-US" altLang="en-US" sz="1100" b="1"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DO</a:t>
            </a:r>
            <a: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include a PDF of a SolidWorks / NX CAD models but ALSO be sure to include the actual CAD files. </a:t>
            </a:r>
            <a:r>
              <a:rPr kumimoji="0" lang="en-US" altLang="en-US" sz="1100" b="1"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DO</a:t>
            </a:r>
            <a: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include a PDF of something that you processed using a Finite Element Analysis package but ALSO include the raw data and program command files. Your own or the following team may want to reuse your information and/or edit it! </a:t>
            </a:r>
            <a:endParaRPr kumimoji="0" lang="en-US" altLang="en-US" sz="9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Software folders should include all source code and “make” files or instructions on how to rebuild the program. For microcontroller types of programming be sure to include full instructions on how to obtain / load their development environment.</a:t>
            </a:r>
            <a:endParaRPr kumimoji="0" lang="en-US" altLang="en-US" sz="9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Every folder should include a README file that </a:t>
            </a:r>
            <a:r>
              <a:rPr kumimoji="0" lang="en-US" altLang="en-US" sz="1100" b="1"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explains</a:t>
            </a:r>
            <a: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what is in that folder and what software tools are required to access/use it. Don’t just list the files!</a:t>
            </a:r>
            <a:endParaRPr kumimoji="0" lang="en-US" altLang="en-US" sz="9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Typically, you only need the working folder contents – not the branches or tags folders. For some projects you might not need all of the working folder – LOOK before you check out the entire folder!</a:t>
            </a:r>
            <a:endParaRPr kumimoji="0" lang="en-US" altLang="en-US" sz="9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Do not create a </a:t>
            </a:r>
            <a:r>
              <a:rPr kumimoji="0" lang="en-US" altLang="en-US" sz="1100" b="0" i="1"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repository</a:t>
            </a:r>
            <a: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on your own PC. The repository lives on the server. You will checkout a copy of the repository into a </a:t>
            </a:r>
            <a:r>
              <a:rPr kumimoji="0" lang="en-US" altLang="en-US" sz="1100" b="1" i="1"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working</a:t>
            </a:r>
            <a: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copy that lives on your PC/Mac.</a:t>
            </a:r>
            <a:endParaRPr kumimoji="0" lang="en-US" altLang="en-US" sz="1600" b="0" i="0" u="none" strike="noStrike" cap="none" normalizeH="0" baseline="0" smtClean="0">
              <a:ln>
                <a:noFill/>
              </a:ln>
              <a:solidFill>
                <a:srgbClr val="365F91"/>
              </a:solidFill>
              <a:effectLst/>
              <a:latin typeface="Cambria" panose="020405030504060302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rgbClr val="365F91"/>
                </a:solidFill>
                <a:effectLst/>
                <a:latin typeface="Cambria" panose="02040503050406030204" pitchFamily="18" charset="0"/>
                <a:ea typeface="Times New Roman" panose="02020603050405020304" pitchFamily="18" charset="0"/>
                <a:cs typeface="Times New Roman" panose="02020603050405020304" pitchFamily="18" charset="0"/>
              </a:rPr>
              <a:t>Revision History</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The original author was Capstone student Ian Keyworth, Class 2010, MECL. All subsequent revisions can be tracked in the capstone Support repository.</a:t>
            </a:r>
            <a:endParaRPr kumimoji="0" lang="en-US" altLang="en-US" sz="9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112852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More Information</a:t>
            </a:r>
            <a:endParaRPr lang="en-US" dirty="0"/>
          </a:p>
        </p:txBody>
      </p:sp>
      <p:sp>
        <p:nvSpPr>
          <p:cNvPr id="3" name="Content Placeholder 2"/>
          <p:cNvSpPr>
            <a:spLocks noGrp="1"/>
          </p:cNvSpPr>
          <p:nvPr>
            <p:ph idx="1"/>
          </p:nvPr>
        </p:nvSpPr>
        <p:spPr/>
        <p:txBody>
          <a:bodyPr>
            <a:normAutofit/>
          </a:bodyPr>
          <a:lstStyle/>
          <a:p>
            <a:r>
              <a:rPr lang="en-US" dirty="0" smtClean="0"/>
              <a:t>Search Google for Subversion</a:t>
            </a:r>
          </a:p>
          <a:p>
            <a:pPr lvl="1"/>
            <a:r>
              <a:rPr lang="en-US" dirty="0" smtClean="0"/>
              <a:t>Videos</a:t>
            </a:r>
          </a:p>
          <a:p>
            <a:pPr lvl="2"/>
            <a:r>
              <a:rPr lang="en-US" dirty="0" smtClean="0">
                <a:hlinkClick r:id="rId2"/>
              </a:rPr>
              <a:t>https://www.youtube.com/watch?v=fPUdXvjY_G4</a:t>
            </a:r>
            <a:r>
              <a:rPr lang="en-US" dirty="0" smtClean="0"/>
              <a:t> – Good demonstration except that you can skip the “set up” since that has already been done for all our repositories</a:t>
            </a:r>
          </a:p>
          <a:p>
            <a:pPr lvl="1"/>
            <a:r>
              <a:rPr lang="en-US" dirty="0" smtClean="0"/>
              <a:t>Manual</a:t>
            </a:r>
          </a:p>
          <a:p>
            <a:pPr lvl="2"/>
            <a:r>
              <a:rPr lang="en-US" dirty="0" smtClean="0">
                <a:hlinkClick r:id="rId3"/>
              </a:rPr>
              <a:t>http://svnbook.red-bean.com/</a:t>
            </a:r>
            <a:r>
              <a:rPr lang="en-US" dirty="0" smtClean="0"/>
              <a:t> - Red-Bean, a very helpful manual on Subversion</a:t>
            </a:r>
          </a:p>
          <a:p>
            <a:pPr lvl="2"/>
            <a:r>
              <a:rPr lang="en-US" dirty="0" smtClean="0">
                <a:hlinkClick r:id="rId4"/>
              </a:rPr>
              <a:t>https://subversion.apache.org/docs/</a:t>
            </a:r>
            <a:r>
              <a:rPr lang="en-US" dirty="0" smtClean="0"/>
              <a:t> - Apache is now the software maintainer / developer for Subversion. Note that it points to the Red-Bean book above!</a:t>
            </a:r>
          </a:p>
          <a:p>
            <a:pPr lvl="1"/>
            <a:r>
              <a:rPr lang="en-US" dirty="0" smtClean="0"/>
              <a:t>Downloads – you need a client, NOT the server side!</a:t>
            </a:r>
          </a:p>
          <a:p>
            <a:pPr lvl="2"/>
            <a:r>
              <a:rPr lang="en-US" dirty="0" smtClean="0">
                <a:hlinkClick r:id="rId5"/>
              </a:rPr>
              <a:t>https://tortoisesvn.net/downloads.html</a:t>
            </a:r>
            <a:r>
              <a:rPr lang="en-US" dirty="0" smtClean="0"/>
              <a:t> - Windows only</a:t>
            </a:r>
          </a:p>
          <a:p>
            <a:pPr lvl="2"/>
            <a:r>
              <a:rPr lang="en-US" dirty="0" smtClean="0">
                <a:hlinkClick r:id="rId6"/>
              </a:rPr>
              <a:t>https://subversion.assembla.com/svn/svnx/html/Downloads.html</a:t>
            </a:r>
            <a:r>
              <a:rPr lang="en-US" dirty="0" smtClean="0"/>
              <a:t> - </a:t>
            </a:r>
            <a:r>
              <a:rPr lang="en-US" dirty="0" err="1" smtClean="0"/>
              <a:t>MaOS</a:t>
            </a:r>
            <a:r>
              <a:rPr lang="en-US" dirty="0" smtClean="0"/>
              <a:t> only</a:t>
            </a:r>
          </a:p>
          <a:p>
            <a:pPr lvl="2"/>
            <a:r>
              <a:rPr lang="en-US" dirty="0" smtClean="0"/>
              <a:t>Linux – see your distribution’s instructions</a:t>
            </a:r>
          </a:p>
          <a:p>
            <a:pPr lvl="2"/>
            <a:endParaRPr lang="en-US" dirty="0" smtClean="0"/>
          </a:p>
          <a:p>
            <a:pPr lvl="2"/>
            <a:endParaRPr lang="en-US" dirty="0" smtClean="0"/>
          </a:p>
          <a:p>
            <a:pPr lvl="1"/>
            <a:endParaRPr lang="en-US" dirty="0"/>
          </a:p>
        </p:txBody>
      </p:sp>
    </p:spTree>
    <p:extLst>
      <p:ext uri="{BB962C8B-B14F-4D97-AF65-F5344CB8AC3E}">
        <p14:creationId xmlns:p14="http://schemas.microsoft.com/office/powerpoint/2010/main" val="40373055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 Note About </a:t>
            </a:r>
            <a:r>
              <a:rPr lang="en-US" dirty="0" err="1" smtClean="0"/>
              <a:t>Git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Currently, </a:t>
            </a:r>
            <a:r>
              <a:rPr lang="en-US" dirty="0" err="1" smtClean="0"/>
              <a:t>Git</a:t>
            </a:r>
            <a:r>
              <a:rPr lang="en-US" dirty="0" smtClean="0"/>
              <a:t> is commonly used by Software developers. Previously, they primarily used Subversion.</a:t>
            </a:r>
          </a:p>
          <a:p>
            <a:r>
              <a:rPr lang="en-US" altLang="en-US" dirty="0" smtClean="0">
                <a:latin typeface="Calibri" panose="020F0502020204030204" pitchFamily="34" charset="0"/>
                <a:ea typeface="Times New Roman" panose="02020603050405020304" pitchFamily="18" charset="0"/>
                <a:cs typeface="Times New Roman" panose="02020603050405020304" pitchFamily="18" charset="0"/>
              </a:rPr>
              <a:t>For </a:t>
            </a:r>
            <a:r>
              <a:rPr lang="en-US" altLang="en-US" dirty="0">
                <a:latin typeface="Calibri" panose="020F0502020204030204" pitchFamily="34" charset="0"/>
                <a:ea typeface="Times New Roman" panose="02020603050405020304" pitchFamily="18" charset="0"/>
                <a:cs typeface="Times New Roman" panose="02020603050405020304" pitchFamily="18" charset="0"/>
              </a:rPr>
              <a:t>Capstone, we have found Subversion to be </a:t>
            </a:r>
            <a:r>
              <a:rPr lang="en-US" altLang="en-US" dirty="0" smtClean="0">
                <a:latin typeface="Calibri" panose="020F0502020204030204" pitchFamily="34" charset="0"/>
                <a:ea typeface="Times New Roman" panose="02020603050405020304" pitchFamily="18" charset="0"/>
                <a:cs typeface="Times New Roman" panose="02020603050405020304" pitchFamily="18" charset="0"/>
              </a:rPr>
              <a:t>preferable.</a:t>
            </a:r>
          </a:p>
          <a:p>
            <a:pPr lvl="1"/>
            <a:r>
              <a:rPr lang="en-US" altLang="en-US" dirty="0" smtClean="0">
                <a:latin typeface="Calibri" panose="020F0502020204030204" pitchFamily="34" charset="0"/>
                <a:ea typeface="Times New Roman" panose="02020603050405020304" pitchFamily="18" charset="0"/>
                <a:cs typeface="Times New Roman" panose="02020603050405020304" pitchFamily="18" charset="0"/>
              </a:rPr>
              <a:t>Most Capstone students </a:t>
            </a:r>
            <a:r>
              <a:rPr lang="en-US" altLang="en-US" dirty="0">
                <a:latin typeface="Calibri" panose="020F0502020204030204" pitchFamily="34" charset="0"/>
                <a:ea typeface="Times New Roman" panose="02020603050405020304" pitchFamily="18" charset="0"/>
                <a:cs typeface="Times New Roman" panose="02020603050405020304" pitchFamily="18" charset="0"/>
              </a:rPr>
              <a:t>have never used any version control tool </a:t>
            </a:r>
            <a:r>
              <a:rPr lang="en-US" altLang="en-US" dirty="0" smtClean="0">
                <a:latin typeface="Calibri" panose="020F0502020204030204" pitchFamily="34" charset="0"/>
                <a:ea typeface="Times New Roman" panose="02020603050405020304" pitchFamily="18" charset="0"/>
                <a:cs typeface="Times New Roman" panose="02020603050405020304" pitchFamily="18" charset="0"/>
              </a:rPr>
              <a:t>before</a:t>
            </a:r>
          </a:p>
          <a:p>
            <a:pPr lvl="1"/>
            <a:r>
              <a:rPr lang="en-US" altLang="en-US" dirty="0" smtClean="0">
                <a:latin typeface="Calibri" panose="020F0502020204030204" pitchFamily="34" charset="0"/>
                <a:ea typeface="Times New Roman" panose="02020603050405020304" pitchFamily="18" charset="0"/>
                <a:cs typeface="Times New Roman" panose="02020603050405020304" pitchFamily="18" charset="0"/>
              </a:rPr>
              <a:t>Subversion requires slightly fewer steps </a:t>
            </a:r>
            <a:r>
              <a:rPr lang="en-US" altLang="en-US" dirty="0">
                <a:latin typeface="Calibri" panose="020F0502020204030204" pitchFamily="34" charset="0"/>
                <a:ea typeface="Times New Roman" panose="02020603050405020304" pitchFamily="18" charset="0"/>
                <a:cs typeface="Times New Roman" panose="02020603050405020304" pitchFamily="18" charset="0"/>
              </a:rPr>
              <a:t>to upload a file to an existing remote </a:t>
            </a:r>
            <a:r>
              <a:rPr lang="en-US" altLang="en-US" dirty="0" smtClean="0">
                <a:latin typeface="Calibri" panose="020F0502020204030204" pitchFamily="34" charset="0"/>
                <a:ea typeface="Times New Roman" panose="02020603050405020304" pitchFamily="18" charset="0"/>
                <a:cs typeface="Times New Roman" panose="02020603050405020304" pitchFamily="18" charset="0"/>
              </a:rPr>
              <a:t>repository</a:t>
            </a:r>
          </a:p>
          <a:p>
            <a:pPr lvl="1"/>
            <a:r>
              <a:rPr lang="en-US" altLang="en-US" dirty="0" smtClean="0">
                <a:latin typeface="Calibri" panose="020F0502020204030204" pitchFamily="34" charset="0"/>
                <a:ea typeface="Times New Roman" panose="02020603050405020304" pitchFamily="18" charset="0"/>
                <a:cs typeface="Times New Roman" panose="02020603050405020304" pitchFamily="18" charset="0"/>
              </a:rPr>
              <a:t>Subversion eliminates the </a:t>
            </a:r>
            <a:r>
              <a:rPr lang="en-US" altLang="en-US" dirty="0">
                <a:latin typeface="Calibri" panose="020F0502020204030204" pitchFamily="34" charset="0"/>
                <a:ea typeface="Times New Roman" panose="02020603050405020304" pitchFamily="18" charset="0"/>
                <a:cs typeface="Times New Roman" panose="02020603050405020304" pitchFamily="18" charset="0"/>
              </a:rPr>
              <a:t>risk that users will forget to perform the final “push” step required by </a:t>
            </a:r>
            <a:r>
              <a:rPr lang="en-US" altLang="en-US" dirty="0" err="1">
                <a:latin typeface="Calibri" panose="020F0502020204030204" pitchFamily="34" charset="0"/>
                <a:ea typeface="Times New Roman" panose="02020603050405020304" pitchFamily="18" charset="0"/>
                <a:cs typeface="Times New Roman" panose="02020603050405020304" pitchFamily="18" charset="0"/>
              </a:rPr>
              <a:t>Git</a:t>
            </a:r>
            <a:r>
              <a:rPr lang="en-US" altLang="en-US" dirty="0">
                <a:latin typeface="Calibri" panose="020F0502020204030204" pitchFamily="34" charset="0"/>
                <a:ea typeface="Times New Roman" panose="02020603050405020304" pitchFamily="18" charset="0"/>
                <a:cs typeface="Times New Roman" panose="02020603050405020304" pitchFamily="18" charset="0"/>
              </a:rPr>
              <a:t>. </a:t>
            </a:r>
            <a:endParaRPr lang="en-US" altLang="en-US" dirty="0" smtClean="0">
              <a:latin typeface="Calibri" panose="020F0502020204030204" pitchFamily="34" charset="0"/>
              <a:ea typeface="Times New Roman" panose="02020603050405020304" pitchFamily="18" charset="0"/>
              <a:cs typeface="Times New Roman" panose="02020603050405020304" pitchFamily="18" charset="0"/>
            </a:endParaRPr>
          </a:p>
          <a:p>
            <a:pPr lvl="1"/>
            <a:r>
              <a:rPr lang="en-US" altLang="en-US" dirty="0" smtClean="0">
                <a:latin typeface="Calibri" panose="020F0502020204030204" pitchFamily="34" charset="0"/>
                <a:ea typeface="Times New Roman" panose="02020603050405020304" pitchFamily="18" charset="0"/>
                <a:cs typeface="Times New Roman" panose="02020603050405020304" pitchFamily="18" charset="0"/>
              </a:rPr>
              <a:t>Subversion </a:t>
            </a:r>
            <a:r>
              <a:rPr lang="en-US" altLang="en-US" dirty="0">
                <a:latin typeface="Calibri" panose="020F0502020204030204" pitchFamily="34" charset="0"/>
                <a:ea typeface="Times New Roman" panose="02020603050405020304" pitchFamily="18" charset="0"/>
                <a:cs typeface="Times New Roman" panose="02020603050405020304" pitchFamily="18" charset="0"/>
              </a:rPr>
              <a:t>is </a:t>
            </a:r>
            <a:r>
              <a:rPr lang="en-US" altLang="en-US" dirty="0" smtClean="0">
                <a:latin typeface="Calibri" panose="020F0502020204030204" pitchFamily="34" charset="0"/>
                <a:ea typeface="Times New Roman" panose="02020603050405020304" pitchFamily="18" charset="0"/>
                <a:cs typeface="Times New Roman" panose="02020603050405020304" pitchFamily="18" charset="0"/>
              </a:rPr>
              <a:t>more </a:t>
            </a:r>
            <a:r>
              <a:rPr lang="en-US" altLang="en-US" dirty="0">
                <a:latin typeface="Calibri" panose="020F0502020204030204" pitchFamily="34" charset="0"/>
                <a:ea typeface="Times New Roman" panose="02020603050405020304" pitchFamily="18" charset="0"/>
                <a:cs typeface="Times New Roman" panose="02020603050405020304" pitchFamily="18" charset="0"/>
              </a:rPr>
              <a:t>efficient when handling binary files such as CAD models. </a:t>
            </a:r>
            <a:endParaRPr lang="en-US" altLang="en-US" dirty="0" smtClean="0">
              <a:latin typeface="Calibri" panose="020F0502020204030204" pitchFamily="34" charset="0"/>
              <a:ea typeface="Times New Roman" panose="02020603050405020304" pitchFamily="18" charset="0"/>
              <a:cs typeface="Times New Roman" panose="02020603050405020304" pitchFamily="18" charset="0"/>
            </a:endParaRPr>
          </a:p>
          <a:p>
            <a:pPr lvl="1"/>
            <a:r>
              <a:rPr lang="en-US" altLang="en-US" dirty="0" smtClean="0">
                <a:latin typeface="Calibri" panose="020F0502020204030204" pitchFamily="34" charset="0"/>
                <a:ea typeface="Times New Roman" panose="02020603050405020304" pitchFamily="18" charset="0"/>
                <a:cs typeface="Times New Roman" panose="02020603050405020304" pitchFamily="18" charset="0"/>
              </a:rPr>
              <a:t>It </a:t>
            </a:r>
            <a:r>
              <a:rPr lang="en-US" altLang="en-US" dirty="0">
                <a:latin typeface="Calibri" panose="020F0502020204030204" pitchFamily="34" charset="0"/>
                <a:ea typeface="Times New Roman" panose="02020603050405020304" pitchFamily="18" charset="0"/>
                <a:cs typeface="Times New Roman" panose="02020603050405020304" pitchFamily="18" charset="0"/>
              </a:rPr>
              <a:t>seems that those who learn to use Subversion are </a:t>
            </a:r>
            <a:r>
              <a:rPr lang="en-US" altLang="en-US" dirty="0" smtClean="0">
                <a:latin typeface="Calibri" panose="020F0502020204030204" pitchFamily="34" charset="0"/>
                <a:ea typeface="Times New Roman" panose="02020603050405020304" pitchFamily="18" charset="0"/>
                <a:cs typeface="Times New Roman" panose="02020603050405020304" pitchFamily="18" charset="0"/>
              </a:rPr>
              <a:t>able to quickly transition to </a:t>
            </a:r>
            <a:r>
              <a:rPr lang="en-US" altLang="en-US" dirty="0" err="1" smtClean="0">
                <a:latin typeface="Calibri" panose="020F0502020204030204" pitchFamily="34" charset="0"/>
                <a:ea typeface="Times New Roman" panose="02020603050405020304" pitchFamily="18" charset="0"/>
                <a:cs typeface="Times New Roman" panose="02020603050405020304" pitchFamily="18" charset="0"/>
              </a:rPr>
              <a:t>Git</a:t>
            </a:r>
            <a:r>
              <a:rPr lang="en-US" altLang="en-US" dirty="0">
                <a:latin typeface="Calibri" panose="020F0502020204030204" pitchFamily="34" charset="0"/>
                <a:ea typeface="Times New Roman" panose="02020603050405020304" pitchFamily="18" charset="0"/>
                <a:cs typeface="Times New Roman" panose="02020603050405020304" pitchFamily="18" charset="0"/>
              </a:rPr>
              <a:t>. </a:t>
            </a:r>
            <a:endParaRPr lang="en-US" altLang="en-US" dirty="0" smtClean="0">
              <a:latin typeface="Calibri" panose="020F0502020204030204" pitchFamily="34" charset="0"/>
              <a:ea typeface="Times New Roman" panose="02020603050405020304" pitchFamily="18" charset="0"/>
              <a:cs typeface="Times New Roman" panose="02020603050405020304" pitchFamily="18" charset="0"/>
            </a:endParaRPr>
          </a:p>
          <a:p>
            <a:pPr lvl="1"/>
            <a:r>
              <a:rPr lang="en-US" altLang="en-US" dirty="0" err="1" smtClean="0">
                <a:latin typeface="Calibri" panose="020F0502020204030204" pitchFamily="34" charset="0"/>
                <a:ea typeface="Times New Roman" panose="02020603050405020304" pitchFamily="18" charset="0"/>
                <a:cs typeface="Times New Roman" panose="02020603050405020304" pitchFamily="18" charset="0"/>
              </a:rPr>
              <a:t>Git</a:t>
            </a:r>
            <a:r>
              <a:rPr lang="en-US" altLang="en-US" dirty="0" smtClean="0">
                <a:latin typeface="Calibri" panose="020F0502020204030204" pitchFamily="34" charset="0"/>
                <a:ea typeface="Times New Roman" panose="02020603050405020304" pitchFamily="18" charset="0"/>
                <a:cs typeface="Times New Roman" panose="02020603050405020304" pitchFamily="18" charset="0"/>
              </a:rPr>
              <a:t> offers </a:t>
            </a:r>
            <a:r>
              <a:rPr lang="en-US" altLang="en-US" dirty="0">
                <a:latin typeface="Calibri" panose="020F0502020204030204" pitchFamily="34" charset="0"/>
                <a:ea typeface="Times New Roman" panose="02020603050405020304" pitchFamily="18" charset="0"/>
                <a:cs typeface="Times New Roman" panose="02020603050405020304" pitchFamily="18" charset="0"/>
              </a:rPr>
              <a:t>a number of features not available in </a:t>
            </a:r>
            <a:r>
              <a:rPr lang="en-US" altLang="en-US" dirty="0" smtClean="0">
                <a:latin typeface="Calibri" panose="020F0502020204030204" pitchFamily="34" charset="0"/>
                <a:ea typeface="Times New Roman" panose="02020603050405020304" pitchFamily="18" charset="0"/>
                <a:cs typeface="Times New Roman" panose="02020603050405020304" pitchFamily="18" charset="0"/>
              </a:rPr>
              <a:t>Subversion but which are not typically needed </a:t>
            </a:r>
            <a:r>
              <a:rPr lang="en-US" altLang="en-US" dirty="0">
                <a:latin typeface="Calibri" panose="020F0502020204030204" pitchFamily="34" charset="0"/>
                <a:ea typeface="Times New Roman" panose="02020603050405020304" pitchFamily="18" charset="0"/>
                <a:cs typeface="Times New Roman" panose="02020603050405020304" pitchFamily="18" charset="0"/>
              </a:rPr>
              <a:t>for our multidisciplinary Capstone program</a:t>
            </a:r>
            <a:r>
              <a:rPr lang="en-US" altLang="en-US" dirty="0" smtClean="0">
                <a:latin typeface="Calibri" panose="020F0502020204030204" pitchFamily="34" charset="0"/>
                <a:ea typeface="Times New Roman" panose="02020603050405020304" pitchFamily="18" charset="0"/>
                <a:cs typeface="Times New Roman" panose="02020603050405020304" pitchFamily="18" charset="0"/>
              </a:rPr>
              <a:t>.</a:t>
            </a:r>
            <a:r>
              <a:rPr lang="en-US" dirty="0"/>
              <a:t> </a:t>
            </a:r>
            <a:endParaRPr lang="en-US" dirty="0" smtClean="0"/>
          </a:p>
          <a:p>
            <a:r>
              <a:rPr lang="en-US" dirty="0" smtClean="0"/>
              <a:t>The course goal is to show and teach the importance of Version Control across all disciplines – not a specific tool.</a:t>
            </a:r>
            <a:endParaRPr lang="en-US" dirty="0"/>
          </a:p>
        </p:txBody>
      </p:sp>
    </p:spTree>
    <p:extLst>
      <p:ext uri="{BB962C8B-B14F-4D97-AF65-F5344CB8AC3E}">
        <p14:creationId xmlns:p14="http://schemas.microsoft.com/office/powerpoint/2010/main" val="1574063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You Will Learn </a:t>
            </a:r>
            <a:endParaRPr lang="en-US" dirty="0"/>
          </a:p>
        </p:txBody>
      </p:sp>
      <p:sp>
        <p:nvSpPr>
          <p:cNvPr id="3" name="Content Placeholder 2"/>
          <p:cNvSpPr>
            <a:spLocks noGrp="1"/>
          </p:cNvSpPr>
          <p:nvPr>
            <p:ph idx="1"/>
          </p:nvPr>
        </p:nvSpPr>
        <p:spPr/>
        <p:txBody>
          <a:bodyPr/>
          <a:lstStyle/>
          <a:p>
            <a:r>
              <a:rPr lang="en-US" dirty="0" smtClean="0"/>
              <a:t>Why Version Control and What is Subversion</a:t>
            </a:r>
          </a:p>
          <a:p>
            <a:r>
              <a:rPr lang="en-US" dirty="0" smtClean="0"/>
              <a:t>Install / Setup TortoiseSVN on Windows</a:t>
            </a:r>
          </a:p>
          <a:p>
            <a:r>
              <a:rPr lang="en-US" dirty="0" smtClean="0"/>
              <a:t>Checkout your repository</a:t>
            </a:r>
          </a:p>
          <a:p>
            <a:r>
              <a:rPr lang="en-US" dirty="0" smtClean="0"/>
              <a:t>Make commits</a:t>
            </a:r>
          </a:p>
          <a:p>
            <a:r>
              <a:rPr lang="en-US" dirty="0" smtClean="0"/>
              <a:t>Keep updated</a:t>
            </a:r>
          </a:p>
          <a:p>
            <a:r>
              <a:rPr lang="en-US" dirty="0" smtClean="0"/>
              <a:t>Add / Delete / Move files around</a:t>
            </a:r>
            <a:endParaRPr lang="en-US" dirty="0"/>
          </a:p>
        </p:txBody>
      </p:sp>
    </p:spTree>
    <p:extLst>
      <p:ext uri="{BB962C8B-B14F-4D97-AF65-F5344CB8AC3E}">
        <p14:creationId xmlns:p14="http://schemas.microsoft.com/office/powerpoint/2010/main" val="33981344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Version Control and What is Subversion</a:t>
            </a:r>
          </a:p>
        </p:txBody>
      </p:sp>
      <p:sp>
        <p:nvSpPr>
          <p:cNvPr id="3" name="Content Placeholder 2"/>
          <p:cNvSpPr>
            <a:spLocks noGrp="1"/>
          </p:cNvSpPr>
          <p:nvPr>
            <p:ph idx="1"/>
          </p:nvPr>
        </p:nvSpPr>
        <p:spPr/>
        <p:txBody>
          <a:bodyPr>
            <a:normAutofit fontScale="55000" lnSpcReduction="20000"/>
          </a:bodyPr>
          <a:lstStyle/>
          <a:p>
            <a:pPr marL="0" lvl="0" indent="0" eaLnBrk="0" fontAlgn="base" hangingPunct="0">
              <a:lnSpc>
                <a:spcPct val="100000"/>
              </a:lnSpc>
              <a:spcBef>
                <a:spcPct val="0"/>
              </a:spcBef>
              <a:spcAft>
                <a:spcPct val="0"/>
              </a:spcAft>
              <a:buNone/>
            </a:pPr>
            <a:r>
              <a:rPr lang="en-US" altLang="en-US" sz="3800" dirty="0" smtClean="0">
                <a:latin typeface="Calibri" panose="020F0502020204030204" pitchFamily="34" charset="0"/>
                <a:ea typeface="Times New Roman" panose="02020603050405020304" pitchFamily="18" charset="0"/>
                <a:cs typeface="Times New Roman" panose="02020603050405020304" pitchFamily="18" charset="0"/>
              </a:rPr>
              <a:t>When Multiple Files are Involved, Version Control Becomes Important</a:t>
            </a:r>
          </a:p>
          <a:p>
            <a:pPr marL="0" lvl="0" indent="0" eaLnBrk="0" fontAlgn="base" hangingPunct="0">
              <a:lnSpc>
                <a:spcPct val="100000"/>
              </a:lnSpc>
              <a:spcBef>
                <a:spcPct val="0"/>
              </a:spcBef>
              <a:spcAft>
                <a:spcPct val="0"/>
              </a:spcAft>
              <a:buNone/>
            </a:pPr>
            <a:endParaRPr lang="en-US" altLang="en-US" sz="3800" dirty="0" smtClean="0">
              <a:latin typeface="Calibri" panose="020F0502020204030204" pitchFamily="34" charset="0"/>
              <a:ea typeface="Times New Roman" panose="02020603050405020304" pitchFamily="18" charset="0"/>
              <a:cs typeface="Times New Roman" panose="02020603050405020304" pitchFamily="18" charset="0"/>
            </a:endParaRPr>
          </a:p>
          <a:p>
            <a:pPr marL="233363" indent="-233363" eaLnBrk="0" fontAlgn="base" hangingPunct="0">
              <a:lnSpc>
                <a:spcPct val="100000"/>
              </a:lnSpc>
              <a:spcBef>
                <a:spcPct val="0"/>
              </a:spcBef>
              <a:spcAft>
                <a:spcPct val="0"/>
              </a:spcAft>
              <a:buFontTx/>
              <a:buChar char="•"/>
            </a:pPr>
            <a:r>
              <a:rPr lang="en-US" altLang="en-US" sz="3100" dirty="0">
                <a:latin typeface="Calibri" panose="020F0502020204030204" pitchFamily="34" charset="0"/>
                <a:ea typeface="Times New Roman" panose="02020603050405020304" pitchFamily="18" charset="0"/>
                <a:cs typeface="Times New Roman" panose="02020603050405020304" pitchFamily="18" charset="0"/>
              </a:rPr>
              <a:t>Avoid over-writing each other’s files</a:t>
            </a:r>
          </a:p>
          <a:p>
            <a:pPr marL="233363" indent="-233363" eaLnBrk="0" fontAlgn="base" hangingPunct="0">
              <a:lnSpc>
                <a:spcPct val="100000"/>
              </a:lnSpc>
              <a:spcBef>
                <a:spcPct val="0"/>
              </a:spcBef>
              <a:spcAft>
                <a:spcPct val="0"/>
              </a:spcAft>
              <a:buFontTx/>
              <a:buChar char="•"/>
            </a:pPr>
            <a:r>
              <a:rPr lang="en-US" altLang="en-US" sz="3100" dirty="0">
                <a:latin typeface="Calibri" panose="020F0502020204030204" pitchFamily="34" charset="0"/>
                <a:ea typeface="Times New Roman" panose="02020603050405020304" pitchFamily="18" charset="0"/>
                <a:cs typeface="Times New Roman" panose="02020603050405020304" pitchFamily="18" charset="0"/>
              </a:rPr>
              <a:t>Backup of all work</a:t>
            </a:r>
          </a:p>
          <a:p>
            <a:pPr marL="233363" lvl="0" indent="-233363" eaLnBrk="0" fontAlgn="base" hangingPunct="0">
              <a:lnSpc>
                <a:spcPct val="100000"/>
              </a:lnSpc>
              <a:spcBef>
                <a:spcPct val="0"/>
              </a:spcBef>
              <a:spcAft>
                <a:spcPct val="0"/>
              </a:spcAft>
              <a:buFontTx/>
              <a:buChar char="•"/>
            </a:pPr>
            <a:r>
              <a:rPr lang="en-US" altLang="en-US" sz="3100" dirty="0">
                <a:latin typeface="Calibri" panose="020F0502020204030204" pitchFamily="34" charset="0"/>
                <a:ea typeface="Times New Roman" panose="02020603050405020304" pitchFamily="18" charset="0"/>
                <a:cs typeface="Times New Roman" panose="02020603050405020304" pitchFamily="18" charset="0"/>
              </a:rPr>
              <a:t>Changes can be made by multiple users</a:t>
            </a:r>
          </a:p>
          <a:p>
            <a:pPr marL="233363" lvl="0" indent="-233363" eaLnBrk="0" fontAlgn="base" hangingPunct="0">
              <a:lnSpc>
                <a:spcPct val="100000"/>
              </a:lnSpc>
              <a:spcBef>
                <a:spcPct val="0"/>
              </a:spcBef>
              <a:spcAft>
                <a:spcPct val="0"/>
              </a:spcAft>
              <a:buFontTx/>
              <a:buChar char="•"/>
            </a:pPr>
            <a:r>
              <a:rPr lang="en-US" altLang="en-US" sz="3100" dirty="0">
                <a:latin typeface="Calibri" panose="020F0502020204030204" pitchFamily="34" charset="0"/>
                <a:ea typeface="Times New Roman" panose="02020603050405020304" pitchFamily="18" charset="0"/>
                <a:cs typeface="Times New Roman" panose="02020603050405020304" pitchFamily="18" charset="0"/>
              </a:rPr>
              <a:t>Changes can be tracked to each user</a:t>
            </a:r>
          </a:p>
          <a:p>
            <a:pPr marL="233363" lvl="0" indent="-233363" eaLnBrk="0" fontAlgn="base" hangingPunct="0">
              <a:lnSpc>
                <a:spcPct val="100000"/>
              </a:lnSpc>
              <a:spcBef>
                <a:spcPct val="0"/>
              </a:spcBef>
              <a:spcAft>
                <a:spcPct val="0"/>
              </a:spcAft>
              <a:buFontTx/>
              <a:buChar char="•"/>
            </a:pPr>
            <a:r>
              <a:rPr lang="en-US" altLang="en-US" sz="3100" dirty="0">
                <a:latin typeface="Calibri" panose="020F0502020204030204" pitchFamily="34" charset="0"/>
                <a:ea typeface="Times New Roman" panose="02020603050405020304" pitchFamily="18" charset="0"/>
                <a:cs typeface="Times New Roman" panose="02020603050405020304" pitchFamily="18" charset="0"/>
              </a:rPr>
              <a:t>Previous versions are saved and recoverable</a:t>
            </a:r>
          </a:p>
          <a:p>
            <a:pPr marL="0" indent="0" eaLnBrk="0" fontAlgn="base" hangingPunct="0">
              <a:lnSpc>
                <a:spcPct val="100000"/>
              </a:lnSpc>
              <a:spcBef>
                <a:spcPct val="0"/>
              </a:spcBef>
              <a:spcAft>
                <a:spcPct val="0"/>
              </a:spcAft>
              <a:buFontTx/>
              <a:buChar char="•"/>
            </a:pPr>
            <a:endParaRPr lang="en-US" altLang="en-US" sz="3100" dirty="0">
              <a:latin typeface="Calibri" panose="020F0502020204030204" pitchFamily="34" charset="0"/>
              <a:ea typeface="Times New Roman" panose="02020603050405020304" pitchFamily="18" charset="0"/>
              <a:cs typeface="Times New Roman" panose="02020603050405020304" pitchFamily="18" charset="0"/>
            </a:endParaRPr>
          </a:p>
          <a:p>
            <a:pPr marL="0" lvl="0" indent="0" eaLnBrk="0" fontAlgn="base" hangingPunct="0">
              <a:lnSpc>
                <a:spcPct val="100000"/>
              </a:lnSpc>
              <a:spcBef>
                <a:spcPct val="0"/>
              </a:spcBef>
              <a:spcAft>
                <a:spcPct val="0"/>
              </a:spcAft>
              <a:buNone/>
            </a:pPr>
            <a:endParaRPr lang="en-US" altLang="en-US" dirty="0" smtClean="0">
              <a:latin typeface="Calibri" panose="020F0502020204030204" pitchFamily="34" charset="0"/>
              <a:ea typeface="Times New Roman" panose="02020603050405020304" pitchFamily="18" charset="0"/>
              <a:cs typeface="Times New Roman" panose="02020603050405020304" pitchFamily="18" charset="0"/>
            </a:endParaRPr>
          </a:p>
          <a:p>
            <a:pPr marL="0" lvl="0" indent="0" eaLnBrk="0" fontAlgn="base" hangingPunct="0">
              <a:lnSpc>
                <a:spcPct val="100000"/>
              </a:lnSpc>
              <a:spcBef>
                <a:spcPct val="0"/>
              </a:spcBef>
              <a:spcAft>
                <a:spcPct val="0"/>
              </a:spcAft>
              <a:buNone/>
            </a:pPr>
            <a:r>
              <a:rPr lang="en-US" altLang="en-US" sz="3800" dirty="0" smtClean="0">
                <a:ea typeface="Times New Roman" panose="02020603050405020304" pitchFamily="18" charset="0"/>
                <a:cs typeface="Times New Roman" panose="02020603050405020304" pitchFamily="18" charset="0"/>
              </a:rPr>
              <a:t>Design Lab teams use Subversion (SVN) </a:t>
            </a:r>
            <a:r>
              <a:rPr lang="en-US" altLang="en-US" sz="3800" dirty="0">
                <a:ea typeface="Times New Roman" panose="02020603050405020304" pitchFamily="18" charset="0"/>
                <a:cs typeface="Times New Roman" panose="02020603050405020304" pitchFamily="18" charset="0"/>
              </a:rPr>
              <a:t>for collaboration and version control for</a:t>
            </a:r>
            <a:r>
              <a:rPr lang="en-US" altLang="en-US" sz="3800" dirty="0" smtClean="0">
                <a:ea typeface="Times New Roman" panose="02020603050405020304" pitchFamily="18" charset="0"/>
                <a:cs typeface="Times New Roman" panose="02020603050405020304" pitchFamily="18" charset="0"/>
              </a:rPr>
              <a:t>:</a:t>
            </a:r>
          </a:p>
          <a:p>
            <a:pPr marL="0" lvl="0" indent="0" eaLnBrk="0" fontAlgn="base" hangingPunct="0">
              <a:lnSpc>
                <a:spcPct val="100000"/>
              </a:lnSpc>
              <a:spcBef>
                <a:spcPct val="0"/>
              </a:spcBef>
              <a:spcAft>
                <a:spcPct val="0"/>
              </a:spcAft>
              <a:buNone/>
            </a:pPr>
            <a:endParaRPr lang="en-US" altLang="en-US" sz="3800" dirty="0"/>
          </a:p>
          <a:p>
            <a:pPr marL="233363" indent="-233363" eaLnBrk="0" fontAlgn="base" hangingPunct="0">
              <a:lnSpc>
                <a:spcPct val="100000"/>
              </a:lnSpc>
              <a:spcBef>
                <a:spcPct val="0"/>
              </a:spcBef>
              <a:spcAft>
                <a:spcPct val="0"/>
              </a:spcAft>
              <a:buFontTx/>
              <a:buChar char="•"/>
            </a:pPr>
            <a:r>
              <a:rPr lang="en-US" altLang="en-US" sz="3200" dirty="0">
                <a:latin typeface="Calibri" panose="020F0502020204030204" pitchFamily="34" charset="0"/>
                <a:ea typeface="Times New Roman" panose="02020603050405020304" pitchFamily="18" charset="0"/>
                <a:cs typeface="Times New Roman" panose="02020603050405020304" pitchFamily="18" charset="0"/>
              </a:rPr>
              <a:t>Word documents</a:t>
            </a:r>
          </a:p>
          <a:p>
            <a:pPr marL="233363" indent="-233363" eaLnBrk="0" fontAlgn="base" hangingPunct="0">
              <a:lnSpc>
                <a:spcPct val="100000"/>
              </a:lnSpc>
              <a:spcBef>
                <a:spcPct val="0"/>
              </a:spcBef>
              <a:spcAft>
                <a:spcPct val="0"/>
              </a:spcAft>
              <a:buFontTx/>
              <a:buChar char="•"/>
            </a:pPr>
            <a:r>
              <a:rPr lang="en-US" altLang="en-US" sz="3200" dirty="0">
                <a:latin typeface="Calibri" panose="020F0502020204030204" pitchFamily="34" charset="0"/>
                <a:ea typeface="Times New Roman" panose="02020603050405020304" pitchFamily="18" charset="0"/>
                <a:cs typeface="Times New Roman" panose="02020603050405020304" pitchFamily="18" charset="0"/>
              </a:rPr>
              <a:t>PowerPoint presentations</a:t>
            </a:r>
          </a:p>
          <a:p>
            <a:pPr marL="233363" indent="-233363" eaLnBrk="0" fontAlgn="base" hangingPunct="0">
              <a:lnSpc>
                <a:spcPct val="100000"/>
              </a:lnSpc>
              <a:spcBef>
                <a:spcPct val="0"/>
              </a:spcBef>
              <a:spcAft>
                <a:spcPct val="0"/>
              </a:spcAft>
              <a:buFontTx/>
              <a:buChar char="•"/>
            </a:pPr>
            <a:r>
              <a:rPr lang="en-US" altLang="en-US" sz="3200" dirty="0" smtClean="0">
                <a:latin typeface="Calibri" panose="020F0502020204030204" pitchFamily="34" charset="0"/>
                <a:ea typeface="Times New Roman" panose="02020603050405020304" pitchFamily="18" charset="0"/>
                <a:cs typeface="Times New Roman" panose="02020603050405020304" pitchFamily="18" charset="0"/>
              </a:rPr>
              <a:t>Mechanical CAD files, e.g. </a:t>
            </a:r>
            <a:r>
              <a:rPr lang="en-US" altLang="en-US" sz="3200" dirty="0">
                <a:latin typeface="Calibri" panose="020F0502020204030204" pitchFamily="34" charset="0"/>
                <a:ea typeface="Times New Roman" panose="02020603050405020304" pitchFamily="18" charset="0"/>
                <a:cs typeface="Times New Roman" panose="02020603050405020304" pitchFamily="18" charset="0"/>
              </a:rPr>
              <a:t>SolidWorks / NX </a:t>
            </a:r>
          </a:p>
          <a:p>
            <a:pPr marL="233363" indent="-233363" eaLnBrk="0" fontAlgn="base" hangingPunct="0">
              <a:lnSpc>
                <a:spcPct val="100000"/>
              </a:lnSpc>
              <a:spcBef>
                <a:spcPct val="0"/>
              </a:spcBef>
              <a:spcAft>
                <a:spcPct val="0"/>
              </a:spcAft>
              <a:buFontTx/>
              <a:buChar char="•"/>
            </a:pPr>
            <a:r>
              <a:rPr lang="en-US" altLang="en-US" sz="3200" dirty="0" smtClean="0">
                <a:latin typeface="Calibri" panose="020F0502020204030204" pitchFamily="34" charset="0"/>
                <a:ea typeface="Times New Roman" panose="02020603050405020304" pitchFamily="18" charset="0"/>
                <a:cs typeface="Times New Roman" panose="02020603050405020304" pitchFamily="18" charset="0"/>
              </a:rPr>
              <a:t>Electronics CAD files, e.g. Eagle, </a:t>
            </a:r>
            <a:r>
              <a:rPr lang="en-US" altLang="en-US" sz="3200" dirty="0" err="1" smtClean="0">
                <a:latin typeface="Calibri" panose="020F0502020204030204" pitchFamily="34" charset="0"/>
                <a:ea typeface="Times New Roman" panose="02020603050405020304" pitchFamily="18" charset="0"/>
                <a:cs typeface="Times New Roman" panose="02020603050405020304" pitchFamily="18" charset="0"/>
              </a:rPr>
              <a:t>KiCAD</a:t>
            </a:r>
            <a:r>
              <a:rPr lang="en-US" altLang="en-US" sz="3200" dirty="0" smtClean="0">
                <a:latin typeface="Calibri" panose="020F0502020204030204" pitchFamily="34" charset="0"/>
                <a:ea typeface="Times New Roman" panose="02020603050405020304" pitchFamily="18" charset="0"/>
                <a:cs typeface="Times New Roman" panose="02020603050405020304" pitchFamily="18" charset="0"/>
              </a:rPr>
              <a:t>, </a:t>
            </a:r>
            <a:r>
              <a:rPr lang="en-US" altLang="en-US" sz="3200" dirty="0" err="1" smtClean="0">
                <a:latin typeface="Calibri" panose="020F0502020204030204" pitchFamily="34" charset="0"/>
                <a:ea typeface="Times New Roman" panose="02020603050405020304" pitchFamily="18" charset="0"/>
                <a:cs typeface="Times New Roman" panose="02020603050405020304" pitchFamily="18" charset="0"/>
              </a:rPr>
              <a:t>OrCAD</a:t>
            </a:r>
            <a:endParaRPr lang="en-US" altLang="en-US" sz="3200" dirty="0">
              <a:latin typeface="Calibri" panose="020F0502020204030204" pitchFamily="34" charset="0"/>
              <a:ea typeface="Times New Roman" panose="02020603050405020304" pitchFamily="18" charset="0"/>
              <a:cs typeface="Times New Roman" panose="02020603050405020304" pitchFamily="18" charset="0"/>
            </a:endParaRPr>
          </a:p>
          <a:p>
            <a:pPr marL="233363" indent="-233363" eaLnBrk="0" fontAlgn="base" hangingPunct="0">
              <a:lnSpc>
                <a:spcPct val="100000"/>
              </a:lnSpc>
              <a:spcBef>
                <a:spcPct val="0"/>
              </a:spcBef>
              <a:spcAft>
                <a:spcPct val="0"/>
              </a:spcAft>
              <a:buFontTx/>
              <a:buChar char="•"/>
            </a:pPr>
            <a:r>
              <a:rPr lang="en-US" altLang="en-US" sz="3200" dirty="0">
                <a:latin typeface="Calibri" panose="020F0502020204030204" pitchFamily="34" charset="0"/>
                <a:ea typeface="Times New Roman" panose="02020603050405020304" pitchFamily="18" charset="0"/>
                <a:cs typeface="Times New Roman" panose="02020603050405020304" pitchFamily="18" charset="0"/>
              </a:rPr>
              <a:t>Simulations</a:t>
            </a:r>
          </a:p>
          <a:p>
            <a:pPr marL="233363" indent="-233363" eaLnBrk="0" fontAlgn="base" hangingPunct="0">
              <a:lnSpc>
                <a:spcPct val="100000"/>
              </a:lnSpc>
              <a:spcBef>
                <a:spcPct val="0"/>
              </a:spcBef>
              <a:spcAft>
                <a:spcPct val="0"/>
              </a:spcAft>
              <a:buFontTx/>
              <a:buChar char="•"/>
            </a:pPr>
            <a:r>
              <a:rPr lang="en-US" altLang="en-US" sz="3200" dirty="0" smtClean="0">
                <a:latin typeface="Calibri" panose="020F0502020204030204" pitchFamily="34" charset="0"/>
                <a:ea typeface="Times New Roman" panose="02020603050405020304" pitchFamily="18" charset="0"/>
                <a:cs typeface="Times New Roman" panose="02020603050405020304" pitchFamily="18" charset="0"/>
              </a:rPr>
              <a:t>Software, e.g. Arduino, C/C++, LabVIEW, Python, etc.</a:t>
            </a:r>
            <a:endParaRPr lang="en-US" altLang="en-US" sz="3200" dirty="0">
              <a:latin typeface="Calibri" panose="020F0502020204030204" pitchFamily="34" charset="0"/>
              <a:ea typeface="Times New Roman" panose="02020603050405020304" pitchFamily="18" charset="0"/>
              <a:cs typeface="Times New Roman" panose="02020603050405020304" pitchFamily="18" charset="0"/>
            </a:endParaRPr>
          </a:p>
          <a:p>
            <a:pPr marL="233363" indent="-233363" eaLnBrk="0" fontAlgn="base" hangingPunct="0">
              <a:lnSpc>
                <a:spcPct val="100000"/>
              </a:lnSpc>
              <a:spcBef>
                <a:spcPct val="0"/>
              </a:spcBef>
              <a:spcAft>
                <a:spcPct val="0"/>
              </a:spcAft>
              <a:buFontTx/>
              <a:buChar char="•"/>
            </a:pPr>
            <a:r>
              <a:rPr lang="en-US" altLang="en-US" sz="3200" dirty="0">
                <a:latin typeface="Calibri" panose="020F0502020204030204" pitchFamily="34" charset="0"/>
                <a:ea typeface="Times New Roman" panose="02020603050405020304" pitchFamily="18" charset="0"/>
                <a:cs typeface="Times New Roman" panose="02020603050405020304" pitchFamily="18" charset="0"/>
              </a:rPr>
              <a:t>And more!</a:t>
            </a:r>
          </a:p>
          <a:p>
            <a:endParaRPr lang="en-US" dirty="0"/>
          </a:p>
        </p:txBody>
      </p:sp>
      <p:sp>
        <p:nvSpPr>
          <p:cNvPr id="4" name="TextBox 3"/>
          <p:cNvSpPr txBox="1"/>
          <p:nvPr/>
        </p:nvSpPr>
        <p:spPr>
          <a:xfrm>
            <a:off x="849086" y="6204853"/>
            <a:ext cx="10493828" cy="461665"/>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US" sz="2400" b="1" dirty="0" smtClean="0"/>
              <a:t>With Subversion, YOU Can Recover Any Version of Any File for Your Project!</a:t>
            </a:r>
            <a:endParaRPr lang="en-US" sz="2400" b="1" dirty="0"/>
          </a:p>
        </p:txBody>
      </p:sp>
    </p:spTree>
    <p:extLst>
      <p:ext uri="{BB962C8B-B14F-4D97-AF65-F5344CB8AC3E}">
        <p14:creationId xmlns:p14="http://schemas.microsoft.com/office/powerpoint/2010/main" val="14865582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The Workflow for Version Control</a:t>
            </a:r>
            <a:endParaRPr lang="en-US" dirty="0"/>
          </a:p>
        </p:txBody>
      </p:sp>
      <p:grpSp>
        <p:nvGrpSpPr>
          <p:cNvPr id="2" name="Group 1"/>
          <p:cNvGrpSpPr/>
          <p:nvPr/>
        </p:nvGrpSpPr>
        <p:grpSpPr>
          <a:xfrm>
            <a:off x="2990130" y="1854199"/>
            <a:ext cx="8642875" cy="4457700"/>
            <a:chOff x="1699706" y="1854200"/>
            <a:chExt cx="8642875" cy="4457700"/>
          </a:xfrm>
        </p:grpSpPr>
        <p:graphicFrame>
          <p:nvGraphicFramePr>
            <p:cNvPr id="4" name="Object 3"/>
            <p:cNvGraphicFramePr>
              <a:graphicFrameLocks noChangeAspect="1"/>
            </p:cNvGraphicFramePr>
            <p:nvPr>
              <p:extLst>
                <p:ext uri="{D42A27DB-BD31-4B8C-83A1-F6EECF244321}">
                  <p14:modId xmlns:p14="http://schemas.microsoft.com/office/powerpoint/2010/main" val="3263446141"/>
                </p:ext>
              </p:extLst>
            </p:nvPr>
          </p:nvGraphicFramePr>
          <p:xfrm>
            <a:off x="1699706" y="1854200"/>
            <a:ext cx="5943600" cy="4457700"/>
          </p:xfrm>
          <a:graphic>
            <a:graphicData uri="http://schemas.openxmlformats.org/presentationml/2006/ole">
              <mc:AlternateContent xmlns:mc="http://schemas.openxmlformats.org/markup-compatibility/2006">
                <mc:Choice xmlns:v="urn:schemas-microsoft-com:vml" Requires="v">
                  <p:oleObj spid="_x0000_s2064" name="Presentation" r:id="rId3" imgW="4544426" imgH="3409081" progId="PowerPoint.Show.12">
                    <p:embed/>
                  </p:oleObj>
                </mc:Choice>
                <mc:Fallback>
                  <p:oleObj name="Presentation" r:id="rId3" imgW="4544426" imgH="3409081" progId="PowerPoint.Show.12">
                    <p:embed/>
                    <p:pic>
                      <p:nvPicPr>
                        <p:cNvPr id="4"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99706" y="1854200"/>
                          <a:ext cx="5943600" cy="445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11" name="Group 10"/>
            <p:cNvGrpSpPr/>
            <p:nvPr/>
          </p:nvGrpSpPr>
          <p:grpSpPr>
            <a:xfrm>
              <a:off x="7643305" y="3040592"/>
              <a:ext cx="2699276" cy="3145055"/>
              <a:chOff x="8719072" y="3040592"/>
              <a:chExt cx="2699276" cy="3145055"/>
            </a:xfrm>
          </p:grpSpPr>
          <p:sp>
            <p:nvSpPr>
              <p:cNvPr id="10" name="Isosceles Triangle 9"/>
              <p:cNvSpPr/>
              <p:nvPr/>
            </p:nvSpPr>
            <p:spPr>
              <a:xfrm rot="5400000">
                <a:off x="7876931" y="3882733"/>
                <a:ext cx="3145055" cy="1460773"/>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7"/>
              <p:cNvGrpSpPr/>
              <p:nvPr/>
            </p:nvGrpSpPr>
            <p:grpSpPr>
              <a:xfrm>
                <a:off x="8783621" y="3517745"/>
                <a:ext cx="2634727" cy="1861073"/>
                <a:chOff x="8719073" y="3517745"/>
                <a:chExt cx="2634727" cy="1861073"/>
              </a:xfrm>
            </p:grpSpPr>
            <p:sp>
              <p:nvSpPr>
                <p:cNvPr id="7" name="Oval 6"/>
                <p:cNvSpPr/>
                <p:nvPr/>
              </p:nvSpPr>
              <p:spPr>
                <a:xfrm>
                  <a:off x="8719073" y="3517745"/>
                  <a:ext cx="2468880" cy="186107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8993393" y="3861993"/>
                  <a:ext cx="2360407" cy="1200329"/>
                </a:xfrm>
                <a:prstGeom prst="rect">
                  <a:avLst/>
                </a:prstGeom>
                <a:noFill/>
                <a:ln>
                  <a:noFill/>
                </a:ln>
              </p:spPr>
              <p:txBody>
                <a:bodyPr wrap="square" rtlCol="0">
                  <a:spAutoFit/>
                </a:bodyPr>
                <a:lstStyle/>
                <a:p>
                  <a:r>
                    <a:rPr lang="en-US" dirty="0" smtClean="0"/>
                    <a:t>This is where teams will be working throughout the semester.</a:t>
                  </a:r>
                  <a:endParaRPr lang="en-US" dirty="0"/>
                </a:p>
              </p:txBody>
            </p:sp>
          </p:grpSp>
        </p:grpSp>
      </p:grpSp>
      <p:sp>
        <p:nvSpPr>
          <p:cNvPr id="3" name="TextBox 2"/>
          <p:cNvSpPr txBox="1"/>
          <p:nvPr/>
        </p:nvSpPr>
        <p:spPr>
          <a:xfrm>
            <a:off x="687897" y="3351198"/>
            <a:ext cx="2302233" cy="923330"/>
          </a:xfrm>
          <a:prstGeom prst="rect">
            <a:avLst/>
          </a:prstGeom>
          <a:noFill/>
        </p:spPr>
        <p:txBody>
          <a:bodyPr wrap="none" rtlCol="0">
            <a:spAutoFit/>
          </a:bodyPr>
          <a:lstStyle/>
          <a:p>
            <a:r>
              <a:rPr lang="en-US" dirty="0" smtClean="0"/>
              <a:t>The </a:t>
            </a:r>
            <a:r>
              <a:rPr lang="en-US" b="1" dirty="0" smtClean="0"/>
              <a:t>Repository (Repo)</a:t>
            </a:r>
          </a:p>
          <a:p>
            <a:r>
              <a:rPr lang="en-US" dirty="0" smtClean="0"/>
              <a:t>lives on a server, </a:t>
            </a:r>
          </a:p>
          <a:p>
            <a:r>
              <a:rPr lang="en-US" dirty="0" smtClean="0"/>
              <a:t>aka “the cloud”</a:t>
            </a:r>
          </a:p>
        </p:txBody>
      </p:sp>
      <p:sp>
        <p:nvSpPr>
          <p:cNvPr id="9" name="Rectangle 8"/>
          <p:cNvSpPr/>
          <p:nvPr/>
        </p:nvSpPr>
        <p:spPr>
          <a:xfrm>
            <a:off x="8933729" y="1513098"/>
            <a:ext cx="2092561" cy="646331"/>
          </a:xfrm>
          <a:prstGeom prst="rect">
            <a:avLst/>
          </a:prstGeom>
        </p:spPr>
        <p:txBody>
          <a:bodyPr wrap="none">
            <a:spAutoFit/>
          </a:bodyPr>
          <a:lstStyle/>
          <a:p>
            <a:r>
              <a:rPr lang="en-US" dirty="0"/>
              <a:t>A Working Copy </a:t>
            </a:r>
            <a:endParaRPr lang="en-US" dirty="0" smtClean="0"/>
          </a:p>
          <a:p>
            <a:r>
              <a:rPr lang="en-US" dirty="0" smtClean="0"/>
              <a:t>is </a:t>
            </a:r>
            <a:r>
              <a:rPr lang="en-US" dirty="0"/>
              <a:t>on every user’s PC</a:t>
            </a:r>
          </a:p>
        </p:txBody>
      </p:sp>
      <p:sp>
        <p:nvSpPr>
          <p:cNvPr id="12" name="Right Arrow 11"/>
          <p:cNvSpPr/>
          <p:nvPr/>
        </p:nvSpPr>
        <p:spPr>
          <a:xfrm rot="19906260">
            <a:off x="1669633" y="2659721"/>
            <a:ext cx="1435710" cy="37418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Arrow 12"/>
          <p:cNvSpPr/>
          <p:nvPr/>
        </p:nvSpPr>
        <p:spPr>
          <a:xfrm rot="9879758">
            <a:off x="7312131" y="1785032"/>
            <a:ext cx="1435710" cy="37418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94722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Install </a:t>
            </a:r>
            <a:r>
              <a:rPr lang="en-US" dirty="0" smtClean="0"/>
              <a:t>the Subversion Client</a:t>
            </a:r>
            <a:endParaRPr lang="en-US" dirty="0"/>
          </a:p>
        </p:txBody>
      </p:sp>
      <p:sp>
        <p:nvSpPr>
          <p:cNvPr id="3" name="Content Placeholder 2"/>
          <p:cNvSpPr>
            <a:spLocks noGrp="1"/>
          </p:cNvSpPr>
          <p:nvPr>
            <p:ph idx="1"/>
          </p:nvPr>
        </p:nvSpPr>
        <p:spPr/>
        <p:txBody>
          <a:bodyPr/>
          <a:lstStyle/>
          <a:p>
            <a:r>
              <a:rPr lang="en-US" dirty="0" smtClean="0"/>
              <a:t>Windows</a:t>
            </a:r>
          </a:p>
          <a:p>
            <a:pPr lvl="1"/>
            <a:r>
              <a:rPr lang="en-US" dirty="0"/>
              <a:t>TortoiseSVN - </a:t>
            </a:r>
            <a:r>
              <a:rPr lang="en-US" dirty="0">
                <a:hlinkClick r:id="rId2"/>
              </a:rPr>
              <a:t>https://tortoisesvn.net</a:t>
            </a:r>
            <a:r>
              <a:rPr lang="en-US" dirty="0" smtClean="0">
                <a:hlinkClick r:id="rId2"/>
              </a:rPr>
              <a:t>/</a:t>
            </a:r>
            <a:r>
              <a:rPr lang="en-US" dirty="0" smtClean="0"/>
              <a:t> </a:t>
            </a:r>
          </a:p>
          <a:p>
            <a:r>
              <a:rPr lang="en-US" dirty="0" err="1" smtClean="0"/>
              <a:t>MacOS</a:t>
            </a:r>
            <a:endParaRPr lang="en-US" dirty="0" smtClean="0"/>
          </a:p>
          <a:p>
            <a:pPr lvl="1"/>
            <a:r>
              <a:rPr lang="en-US" dirty="0" err="1"/>
              <a:t>s</a:t>
            </a:r>
            <a:r>
              <a:rPr lang="en-US" dirty="0" err="1" smtClean="0"/>
              <a:t>vnx</a:t>
            </a:r>
            <a:r>
              <a:rPr lang="en-US" dirty="0" smtClean="0"/>
              <a:t> - </a:t>
            </a:r>
            <a:r>
              <a:rPr lang="en-US" dirty="0" smtClean="0">
                <a:hlinkClick r:id="rId3"/>
              </a:rPr>
              <a:t>https</a:t>
            </a:r>
            <a:r>
              <a:rPr lang="en-US" dirty="0">
                <a:hlinkClick r:id="rId3"/>
              </a:rPr>
              <a:t>://subversion.assembla.com/svn/svnx/html/Downloads.html</a:t>
            </a:r>
            <a:r>
              <a:rPr lang="en-US" dirty="0"/>
              <a:t> </a:t>
            </a:r>
            <a:endParaRPr lang="en-US" dirty="0" smtClean="0"/>
          </a:p>
          <a:p>
            <a:r>
              <a:rPr lang="en-US" dirty="0" smtClean="0"/>
              <a:t>Linux</a:t>
            </a:r>
          </a:p>
          <a:p>
            <a:pPr lvl="1"/>
            <a:r>
              <a:rPr lang="en-US" dirty="0" smtClean="0"/>
              <a:t>Follow your distribution’s instructions</a:t>
            </a:r>
          </a:p>
          <a:p>
            <a:pPr lvl="1"/>
            <a:endParaRPr lang="en-US" dirty="0"/>
          </a:p>
          <a:p>
            <a:pPr marL="0" indent="0">
              <a:buNone/>
            </a:pPr>
            <a:r>
              <a:rPr lang="en-US" dirty="0" smtClean="0"/>
              <a:t>Visit the appropriate site, download the software and install per their instructions.</a:t>
            </a:r>
            <a:endParaRPr lang="en-US" dirty="0"/>
          </a:p>
        </p:txBody>
      </p:sp>
    </p:spTree>
    <p:extLst>
      <p:ext uri="{BB962C8B-B14F-4D97-AF65-F5344CB8AC3E}">
        <p14:creationId xmlns:p14="http://schemas.microsoft.com/office/powerpoint/2010/main" val="34222107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Setup Subversion Client – </a:t>
            </a:r>
            <a:r>
              <a:rPr lang="en-US" dirty="0" err="1" smtClean="0"/>
              <a:t>MacOS</a:t>
            </a:r>
            <a:r>
              <a:rPr lang="en-US" dirty="0" smtClean="0"/>
              <a:t> Only</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With the </a:t>
            </a:r>
            <a:r>
              <a:rPr lang="en-US" dirty="0" err="1" smtClean="0"/>
              <a:t>svnx</a:t>
            </a:r>
            <a:r>
              <a:rPr lang="en-US" dirty="0" smtClean="0"/>
              <a:t> Client Software Installed:</a:t>
            </a:r>
          </a:p>
          <a:p>
            <a:r>
              <a:rPr lang="en-US" dirty="0" smtClean="0"/>
              <a:t>Create a new Working Copy Folder – Can be anywhere on your Mac</a:t>
            </a:r>
          </a:p>
          <a:p>
            <a:r>
              <a:rPr lang="en-US" dirty="0" smtClean="0"/>
              <a:t>Link to the Repository for your Project</a:t>
            </a:r>
          </a:p>
          <a:p>
            <a:pPr lvl="1"/>
            <a:r>
              <a:rPr lang="en-US" dirty="0" smtClean="0"/>
              <a:t>Click on Repository </a:t>
            </a:r>
            <a:r>
              <a:rPr lang="en-US" dirty="0" smtClean="0">
                <a:solidFill>
                  <a:srgbClr val="FF0000"/>
                </a:solidFill>
              </a:rPr>
              <a:t>thing</a:t>
            </a:r>
          </a:p>
          <a:p>
            <a:pPr lvl="1"/>
            <a:r>
              <a:rPr lang="en-US" dirty="0" smtClean="0"/>
              <a:t>Add</a:t>
            </a:r>
          </a:p>
          <a:p>
            <a:pPr lvl="1"/>
            <a:r>
              <a:rPr lang="en-US" dirty="0" smtClean="0"/>
              <a:t>Enter the URL for your Repository</a:t>
            </a:r>
          </a:p>
          <a:p>
            <a:pPr lvl="2"/>
            <a:r>
              <a:rPr lang="en-US" dirty="0" smtClean="0"/>
              <a:t>If the path to your wiki is: </a:t>
            </a:r>
          </a:p>
          <a:p>
            <a:pPr lvl="2"/>
            <a:endParaRPr lang="en-US" dirty="0" smtClean="0"/>
          </a:p>
          <a:p>
            <a:pPr lvl="2"/>
            <a:r>
              <a:rPr lang="en-US" dirty="0" smtClean="0"/>
              <a:t>Then the repository URL is: </a:t>
            </a:r>
            <a:r>
              <a:rPr lang="en-US" altLang="en-US" dirty="0">
                <a:latin typeface="Calibri" panose="020F0502020204030204" pitchFamily="34" charset="0"/>
                <a:ea typeface="Times New Roman" panose="02020603050405020304" pitchFamily="18" charset="0"/>
                <a:cs typeface="Times New Roman" panose="02020603050405020304" pitchFamily="18" charset="0"/>
                <a:sym typeface="Wingdings" panose="05000000000000000000" pitchFamily="2" charset="2"/>
              </a:rPr>
              <a:t>“https://</a:t>
            </a:r>
            <a:r>
              <a:rPr lang="en-US" altLang="en-US" dirty="0" smtClean="0">
                <a:latin typeface="Calibri" panose="020F0502020204030204" pitchFamily="34" charset="0"/>
                <a:ea typeface="Times New Roman" panose="02020603050405020304" pitchFamily="18" charset="0"/>
                <a:cs typeface="Times New Roman" panose="02020603050405020304" pitchFamily="18" charset="0"/>
                <a:sym typeface="Wingdings" panose="05000000000000000000" pitchFamily="2" charset="2"/>
              </a:rPr>
              <a:t>designlab.eng.rpi.edu/svn2/</a:t>
            </a:r>
            <a:r>
              <a:rPr lang="en-US" altLang="en-US" b="1" dirty="0" smtClean="0">
                <a:latin typeface="Calibri" panose="020F0502020204030204" pitchFamily="34" charset="0"/>
                <a:ea typeface="Times New Roman" panose="02020603050405020304" pitchFamily="18" charset="0"/>
                <a:cs typeface="Times New Roman" panose="02020603050405020304" pitchFamily="18" charset="0"/>
                <a:sym typeface="Wingdings" panose="05000000000000000000" pitchFamily="2" charset="2"/>
              </a:rPr>
              <a:t>sample-ied-fall-2014</a:t>
            </a:r>
            <a:r>
              <a:rPr lang="en-US" altLang="en-US" dirty="0" smtClean="0">
                <a:latin typeface="Calibri" panose="020F0502020204030204" pitchFamily="34" charset="0"/>
                <a:ea typeface="Times New Roman" panose="02020603050405020304" pitchFamily="18" charset="0"/>
                <a:cs typeface="Times New Roman" panose="02020603050405020304" pitchFamily="18" charset="0"/>
                <a:sym typeface="Wingdings" panose="05000000000000000000" pitchFamily="2" charset="2"/>
              </a:rPr>
              <a:t>. </a:t>
            </a:r>
            <a:endParaRPr lang="en-US" dirty="0" smtClean="0"/>
          </a:p>
          <a:p>
            <a:r>
              <a:rPr lang="en-US" dirty="0" smtClean="0"/>
              <a:t>Now </a:t>
            </a:r>
            <a:r>
              <a:rPr lang="en-US" b="1" dirty="0"/>
              <a:t>Checkout</a:t>
            </a:r>
            <a:r>
              <a:rPr lang="en-US" dirty="0"/>
              <a:t> your team’s </a:t>
            </a:r>
            <a:r>
              <a:rPr lang="en-US" dirty="0" smtClean="0"/>
              <a:t>Repository</a:t>
            </a:r>
          </a:p>
          <a:p>
            <a:pPr lvl="1"/>
            <a:r>
              <a:rPr lang="en-US" dirty="0" smtClean="0"/>
              <a:t>Click on the Checkout button in the Repository Browser window</a:t>
            </a:r>
            <a:endParaRPr lang="en-US" dirty="0"/>
          </a:p>
          <a:p>
            <a:pPr marL="0" indent="0">
              <a:buNone/>
            </a:pPr>
            <a:endParaRPr lang="en-US" dirty="0" smtClean="0"/>
          </a:p>
        </p:txBody>
      </p:sp>
      <p:pic>
        <p:nvPicPr>
          <p:cNvPr id="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66189" y="4235824"/>
            <a:ext cx="6917951" cy="5402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35408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Setup Subversion Client – </a:t>
            </a:r>
            <a:r>
              <a:rPr lang="en-US" dirty="0" smtClean="0"/>
              <a:t>PC </a:t>
            </a:r>
            <a:r>
              <a:rPr lang="en-US" dirty="0"/>
              <a:t>Only</a:t>
            </a:r>
          </a:p>
        </p:txBody>
      </p:sp>
      <p:sp>
        <p:nvSpPr>
          <p:cNvPr id="3" name="Content Placeholder 2"/>
          <p:cNvSpPr>
            <a:spLocks noGrp="1"/>
          </p:cNvSpPr>
          <p:nvPr>
            <p:ph idx="1"/>
          </p:nvPr>
        </p:nvSpPr>
        <p:spPr/>
        <p:txBody>
          <a:bodyPr>
            <a:normAutofit lnSpcReduction="10000"/>
          </a:bodyPr>
          <a:lstStyle/>
          <a:p>
            <a:r>
              <a:rPr lang="en-US" dirty="0" smtClean="0"/>
              <a:t>To get started, you must first </a:t>
            </a:r>
            <a:r>
              <a:rPr lang="en-US" b="1" dirty="0" smtClean="0"/>
              <a:t>Checkout</a:t>
            </a:r>
            <a:r>
              <a:rPr lang="en-US" dirty="0" smtClean="0"/>
              <a:t> your team’s Repository</a:t>
            </a:r>
          </a:p>
          <a:p>
            <a:r>
              <a:rPr lang="en-US" dirty="0" smtClean="0"/>
              <a:t>This is a One-Time task</a:t>
            </a:r>
          </a:p>
          <a:p>
            <a:r>
              <a:rPr lang="en-US" dirty="0" smtClean="0"/>
              <a:t>Using TortoiseSVN:</a:t>
            </a:r>
          </a:p>
          <a:p>
            <a:pPr lvl="1"/>
            <a:r>
              <a:rPr lang="en-US" dirty="0" smtClean="0"/>
              <a:t>Create a new folder to be your Working copy</a:t>
            </a:r>
          </a:p>
          <a:p>
            <a:pPr lvl="1"/>
            <a:r>
              <a:rPr lang="en-US" dirty="0" smtClean="0"/>
              <a:t>Right click on it</a:t>
            </a:r>
          </a:p>
          <a:p>
            <a:pPr lvl="1"/>
            <a:r>
              <a:rPr lang="en-US" dirty="0" smtClean="0"/>
              <a:t>Select Checkout from the TortoiseSVN menu</a:t>
            </a:r>
          </a:p>
          <a:p>
            <a:pPr lvl="1"/>
            <a:r>
              <a:rPr lang="en-US" dirty="0" smtClean="0"/>
              <a:t>Enter the URL for your team’s Repository</a:t>
            </a:r>
          </a:p>
          <a:p>
            <a:pPr lvl="2"/>
            <a:r>
              <a:rPr lang="en-US" dirty="0"/>
              <a:t>If the path to your wiki is: </a:t>
            </a:r>
          </a:p>
          <a:p>
            <a:pPr lvl="2"/>
            <a:endParaRPr lang="en-US" dirty="0"/>
          </a:p>
          <a:p>
            <a:pPr lvl="2"/>
            <a:r>
              <a:rPr lang="en-US" dirty="0"/>
              <a:t>Then the repository URL is: </a:t>
            </a:r>
            <a:r>
              <a:rPr lang="en-US" altLang="en-US" dirty="0">
                <a:latin typeface="Calibri" panose="020F0502020204030204" pitchFamily="34" charset="0"/>
                <a:ea typeface="Times New Roman" panose="02020603050405020304" pitchFamily="18" charset="0"/>
                <a:cs typeface="Times New Roman" panose="02020603050405020304" pitchFamily="18" charset="0"/>
                <a:sym typeface="Wingdings" panose="05000000000000000000" pitchFamily="2" charset="2"/>
              </a:rPr>
              <a:t>“https://designlab.eng.rpi.edu/svn2/</a:t>
            </a:r>
            <a:r>
              <a:rPr lang="en-US" altLang="en-US" b="1" dirty="0">
                <a:latin typeface="Calibri" panose="020F0502020204030204" pitchFamily="34" charset="0"/>
                <a:ea typeface="Times New Roman" panose="02020603050405020304" pitchFamily="18" charset="0"/>
                <a:cs typeface="Times New Roman" panose="02020603050405020304" pitchFamily="18" charset="0"/>
                <a:sym typeface="Wingdings" panose="05000000000000000000" pitchFamily="2" charset="2"/>
              </a:rPr>
              <a:t>sample-ied-fall-2014</a:t>
            </a:r>
            <a:r>
              <a:rPr lang="en-US" altLang="en-US" dirty="0">
                <a:latin typeface="Calibri" panose="020F0502020204030204" pitchFamily="34" charset="0"/>
                <a:ea typeface="Times New Roman" panose="02020603050405020304" pitchFamily="18" charset="0"/>
                <a:cs typeface="Times New Roman" panose="02020603050405020304" pitchFamily="18" charset="0"/>
                <a:sym typeface="Wingdings" panose="05000000000000000000" pitchFamily="2" charset="2"/>
              </a:rPr>
              <a:t>.</a:t>
            </a:r>
            <a:endParaRPr lang="en-US" dirty="0" smtClean="0"/>
          </a:p>
          <a:p>
            <a:r>
              <a:rPr lang="en-US" dirty="0" smtClean="0"/>
              <a:t>Using </a:t>
            </a:r>
            <a:r>
              <a:rPr lang="en-US" dirty="0" err="1" smtClean="0"/>
              <a:t>svnx</a:t>
            </a:r>
            <a:r>
              <a:rPr lang="en-US" dirty="0" smtClean="0"/>
              <a:t>:</a:t>
            </a:r>
          </a:p>
          <a:p>
            <a:endParaRPr lang="en-US" dirty="0"/>
          </a:p>
        </p:txBody>
      </p:sp>
      <p:pic>
        <p:nvPicPr>
          <p:cNvPr id="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66189" y="4571999"/>
            <a:ext cx="6917951" cy="5402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32501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 a File or Folder to Subversion</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smtClean="0"/>
              <a:t>Within your Working copy, simply create any new files or folders as needed.</a:t>
            </a:r>
          </a:p>
          <a:p>
            <a:pPr marL="0" indent="0">
              <a:buNone/>
            </a:pPr>
            <a:endParaRPr lang="en-US" dirty="0" smtClean="0"/>
          </a:p>
          <a:p>
            <a:pPr marL="0" indent="0">
              <a:buNone/>
            </a:pPr>
            <a:r>
              <a:rPr lang="en-US" dirty="0" smtClean="0"/>
              <a:t>Windows:</a:t>
            </a:r>
          </a:p>
          <a:p>
            <a:r>
              <a:rPr lang="en-US" dirty="0" smtClean="0"/>
              <a:t>Then, within the folder, or by selecting specific items, use the right click menu to access TortoiseSVN Add function.</a:t>
            </a:r>
          </a:p>
          <a:p>
            <a:pPr marL="0" indent="0">
              <a:buNone/>
            </a:pPr>
            <a:endParaRPr lang="en-US" dirty="0" smtClean="0"/>
          </a:p>
          <a:p>
            <a:pPr marL="0" indent="0">
              <a:buNone/>
            </a:pPr>
            <a:r>
              <a:rPr lang="en-US" dirty="0" smtClean="0"/>
              <a:t>Mac:</a:t>
            </a:r>
          </a:p>
          <a:p>
            <a:r>
              <a:rPr lang="en-US" dirty="0" smtClean="0"/>
              <a:t>Open the Working window</a:t>
            </a:r>
          </a:p>
          <a:p>
            <a:r>
              <a:rPr lang="en-US" dirty="0" smtClean="0"/>
              <a:t>Note the list of files and folders that have changed</a:t>
            </a:r>
          </a:p>
          <a:p>
            <a:r>
              <a:rPr lang="en-US" dirty="0" smtClean="0"/>
              <a:t>Use the Add button</a:t>
            </a:r>
          </a:p>
          <a:p>
            <a:pPr marL="0" indent="0">
              <a:buNone/>
            </a:pPr>
            <a:endParaRPr lang="en-US" dirty="0" smtClean="0"/>
          </a:p>
          <a:p>
            <a:pPr marL="0" indent="0">
              <a:buNone/>
            </a:pPr>
            <a:r>
              <a:rPr lang="en-US" dirty="0"/>
              <a:t>The files are now known to Subversion but currently exist only on your computer.</a:t>
            </a:r>
          </a:p>
        </p:txBody>
      </p:sp>
    </p:spTree>
    <p:extLst>
      <p:ext uri="{BB962C8B-B14F-4D97-AF65-F5344CB8AC3E}">
        <p14:creationId xmlns:p14="http://schemas.microsoft.com/office/powerpoint/2010/main" val="21137772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Move </a:t>
            </a:r>
            <a:r>
              <a:rPr lang="en-US" dirty="0" smtClean="0"/>
              <a:t>Files </a:t>
            </a:r>
            <a:r>
              <a:rPr lang="en-US" dirty="0" smtClean="0"/>
              <a:t>or Folders Around</a:t>
            </a:r>
            <a:endParaRPr lang="en-US" dirty="0"/>
          </a:p>
        </p:txBody>
      </p:sp>
      <p:sp>
        <p:nvSpPr>
          <p:cNvPr id="3" name="Content Placeholder 2"/>
          <p:cNvSpPr>
            <a:spLocks noGrp="1"/>
          </p:cNvSpPr>
          <p:nvPr>
            <p:ph idx="1"/>
          </p:nvPr>
        </p:nvSpPr>
        <p:spPr/>
        <p:txBody>
          <a:bodyPr/>
          <a:lstStyle/>
          <a:p>
            <a:pPr marL="0" indent="0">
              <a:buNone/>
            </a:pPr>
            <a:r>
              <a:rPr lang="en-US" dirty="0" smtClean="0"/>
              <a:t>Sometimes a file or folder is put in the wrong place. It is very easy to fix this and keep your repository current.</a:t>
            </a:r>
          </a:p>
          <a:p>
            <a:pPr marL="0" indent="0">
              <a:buNone/>
            </a:pPr>
            <a:r>
              <a:rPr lang="en-US" dirty="0" smtClean="0"/>
              <a:t>Windows:</a:t>
            </a:r>
          </a:p>
          <a:p>
            <a:pPr marL="0" indent="0">
              <a:buNone/>
            </a:pPr>
            <a:endParaRPr lang="en-US" dirty="0"/>
          </a:p>
          <a:p>
            <a:pPr marL="0" indent="0">
              <a:buNone/>
            </a:pPr>
            <a:r>
              <a:rPr lang="en-US" dirty="0" smtClean="0"/>
              <a:t>Mac:</a:t>
            </a:r>
          </a:p>
          <a:p>
            <a:pPr marL="0" indent="0">
              <a:buNone/>
            </a:pPr>
            <a:endParaRPr lang="en-US" dirty="0"/>
          </a:p>
        </p:txBody>
      </p:sp>
    </p:spTree>
    <p:extLst>
      <p:ext uri="{BB962C8B-B14F-4D97-AF65-F5344CB8AC3E}">
        <p14:creationId xmlns:p14="http://schemas.microsoft.com/office/powerpoint/2010/main" val="224295026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1664</TotalTime>
  <Words>1407</Words>
  <Application>Microsoft Office PowerPoint</Application>
  <PresentationFormat>Widescreen</PresentationFormat>
  <Paragraphs>177</Paragraphs>
  <Slides>15</Slides>
  <Notes>0</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26" baseType="lpstr">
      <vt:lpstr>Arial</vt:lpstr>
      <vt:lpstr>Arial Unicode MS</vt:lpstr>
      <vt:lpstr>Calibri</vt:lpstr>
      <vt:lpstr>Calibri Light</vt:lpstr>
      <vt:lpstr>Cambria</vt:lpstr>
      <vt:lpstr>Courier New</vt:lpstr>
      <vt:lpstr>Symbol</vt:lpstr>
      <vt:lpstr>Times New Roman</vt:lpstr>
      <vt:lpstr>Wingdings</vt:lpstr>
      <vt:lpstr>Office Theme</vt:lpstr>
      <vt:lpstr>Presentation</vt:lpstr>
      <vt:lpstr>Getting Started with Subversion</vt:lpstr>
      <vt:lpstr>What You Will Learn </vt:lpstr>
      <vt:lpstr>Why Version Control and What is Subversion</vt:lpstr>
      <vt:lpstr>The Workflow for Version Control</vt:lpstr>
      <vt:lpstr>Install the Subversion Client</vt:lpstr>
      <vt:lpstr>Setup Subversion Client – MacOS Only</vt:lpstr>
      <vt:lpstr>Setup Subversion Client – PC Only</vt:lpstr>
      <vt:lpstr>Add a File or Folder to Subversion</vt:lpstr>
      <vt:lpstr>Move Files or Folders Around</vt:lpstr>
      <vt:lpstr>Delete Folders or Files</vt:lpstr>
      <vt:lpstr>Make Commits</vt:lpstr>
      <vt:lpstr>Keep updated</vt:lpstr>
      <vt:lpstr>PowerPoint Presentation</vt:lpstr>
      <vt:lpstr>For More Information</vt:lpstr>
      <vt:lpstr> A Note About Git</vt:lpstr>
    </vt:vector>
  </TitlesOfParts>
  <Company>Rensselaer Polytechnic Institute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Getting Started with Subversion</dc:title>
  <dc:creator>Anderson, Mark</dc:creator>
  <cp:lastModifiedBy>Anderson, Mark</cp:lastModifiedBy>
  <cp:revision>23</cp:revision>
  <dcterms:created xsi:type="dcterms:W3CDTF">2018-08-15T15:28:36Z</dcterms:created>
  <dcterms:modified xsi:type="dcterms:W3CDTF">2018-08-17T13:32:44Z</dcterms:modified>
</cp:coreProperties>
</file>