
<file path=[Content_Types].xml><?xml version="1.0" encoding="utf-8"?>
<Types xmlns="http://schemas.openxmlformats.org/package/2006/content-types">
  <Default Extension="emf" ContentType="image/x-emf"/>
  <Default Extension="jpeg" ContentType="image/jpeg"/>
  <Default Extension="jpg" ContentType="image/jpeg"/>
  <Default Extension="page"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60" r:id="rId2"/>
    <p:sldId id="258" r:id="rId3"/>
    <p:sldId id="277" r:id="rId4"/>
    <p:sldId id="261" r:id="rId5"/>
    <p:sldId id="262" r:id="rId6"/>
    <p:sldId id="280" r:id="rId7"/>
    <p:sldId id="282" r:id="rId8"/>
    <p:sldId id="264" r:id="rId9"/>
    <p:sldId id="281" r:id="rId10"/>
    <p:sldId id="269" r:id="rId11"/>
    <p:sldId id="266" r:id="rId12"/>
    <p:sldId id="278" r:id="rId13"/>
    <p:sldId id="265" r:id="rId14"/>
    <p:sldId id="267" r:id="rId15"/>
    <p:sldId id="279" r:id="rId16"/>
    <p:sldId id="268" r:id="rId17"/>
    <p:sldId id="263" r:id="rId18"/>
    <p:sldId id="259"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83392" autoAdjust="0"/>
  </p:normalViewPr>
  <p:slideViewPr>
    <p:cSldViewPr snapToGrid="0">
      <p:cViewPr varScale="1">
        <p:scale>
          <a:sx n="55" d="100"/>
          <a:sy n="55" d="100"/>
        </p:scale>
        <p:origin x="1076" y="44"/>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C11C7C-D1C6-427A-9236-133EEDEC4F08}" type="doc">
      <dgm:prSet loTypeId="urn:microsoft.com/office/officeart/2005/8/layout/process2" loCatId="process" qsTypeId="urn:microsoft.com/office/officeart/2005/8/quickstyle/simple1" qsCatId="simple" csTypeId="urn:microsoft.com/office/officeart/2005/8/colors/accent1_2" csCatId="accent1" phldr="1"/>
      <dgm:spPr/>
    </dgm:pt>
    <dgm:pt modelId="{5E2CBCAC-2A13-4F94-B022-EB93D49E324A}">
      <dgm:prSet phldrT="[Text]" custT="1"/>
      <dgm:spPr>
        <a:solidFill>
          <a:schemeClr val="accent2">
            <a:lumMod val="60000"/>
            <a:lumOff val="40000"/>
          </a:schemeClr>
        </a:solidFill>
      </dgm:spPr>
      <dgm:t>
        <a:bodyPr/>
        <a:lstStyle/>
        <a:p>
          <a:r>
            <a:rPr lang="en-US" sz="2000" dirty="0">
              <a:solidFill>
                <a:schemeClr val="tx1"/>
              </a:solidFill>
              <a:effectLst/>
              <a:latin typeface="Calibri" panose="020F0502020204030204" pitchFamily="34" charset="0"/>
              <a:ea typeface="+mj-ea"/>
              <a:cs typeface="Calibri" panose="020F0502020204030204" pitchFamily="34" charset="0"/>
            </a:rPr>
            <a:t>Download and Review the Design Report Template</a:t>
          </a:r>
          <a:endParaRPr lang="en-US" sz="2000" dirty="0"/>
        </a:p>
      </dgm:t>
    </dgm:pt>
    <dgm:pt modelId="{A39B36B9-3C0B-4B8D-B88D-20B922092FA6}" type="parTrans" cxnId="{B55899AF-7DA8-4F67-917E-F09EA97D03E2}">
      <dgm:prSet/>
      <dgm:spPr/>
      <dgm:t>
        <a:bodyPr/>
        <a:lstStyle/>
        <a:p>
          <a:endParaRPr lang="en-US" sz="4800"/>
        </a:p>
      </dgm:t>
    </dgm:pt>
    <dgm:pt modelId="{85CBF9F8-B091-4698-A8FD-CB384730FF4F}" type="sibTrans" cxnId="{B55899AF-7DA8-4F67-917E-F09EA97D03E2}">
      <dgm:prSet custT="1"/>
      <dgm:spPr/>
      <dgm:t>
        <a:bodyPr/>
        <a:lstStyle/>
        <a:p>
          <a:endParaRPr lang="en-US" sz="1600"/>
        </a:p>
      </dgm:t>
    </dgm:pt>
    <dgm:pt modelId="{A0E78BAD-2D8D-4DE6-A856-AA41AC33B695}">
      <dgm:prSet custT="1"/>
      <dgm:spPr>
        <a:solidFill>
          <a:schemeClr val="accent2">
            <a:lumMod val="60000"/>
            <a:lumOff val="40000"/>
          </a:schemeClr>
        </a:solidFill>
      </dgm:spPr>
      <dgm:t>
        <a:bodyPr/>
        <a:lstStyle/>
        <a:p>
          <a:r>
            <a:rPr lang="en-US" sz="2000" dirty="0">
              <a:solidFill>
                <a:schemeClr val="tx1"/>
              </a:solidFill>
              <a:effectLst/>
              <a:latin typeface="Calibri" panose="020F0502020204030204" pitchFamily="34" charset="0"/>
              <a:ea typeface="+mj-ea"/>
              <a:cs typeface="Calibri" panose="020F0502020204030204" pitchFamily="34" charset="0"/>
            </a:rPr>
            <a:t>Note Sections Required for SoW</a:t>
          </a:r>
        </a:p>
      </dgm:t>
    </dgm:pt>
    <dgm:pt modelId="{3506F3D4-73DA-435D-9BAE-B2BD768976B1}" type="parTrans" cxnId="{AA31900E-2AA6-4E82-BABF-E698818311D1}">
      <dgm:prSet/>
      <dgm:spPr/>
      <dgm:t>
        <a:bodyPr/>
        <a:lstStyle/>
        <a:p>
          <a:endParaRPr lang="en-US" sz="4800"/>
        </a:p>
      </dgm:t>
    </dgm:pt>
    <dgm:pt modelId="{7DE51122-28DF-453E-9CED-24A65B7958DA}" type="sibTrans" cxnId="{AA31900E-2AA6-4E82-BABF-E698818311D1}">
      <dgm:prSet custT="1"/>
      <dgm:spPr/>
      <dgm:t>
        <a:bodyPr/>
        <a:lstStyle/>
        <a:p>
          <a:endParaRPr lang="en-US" sz="1600"/>
        </a:p>
      </dgm:t>
    </dgm:pt>
    <dgm:pt modelId="{5A578021-01DF-4115-9538-392088AD8C6B}">
      <dgm:prSet custT="1"/>
      <dgm:spPr>
        <a:solidFill>
          <a:schemeClr val="accent2">
            <a:lumMod val="60000"/>
            <a:lumOff val="40000"/>
          </a:schemeClr>
        </a:solidFill>
      </dgm:spPr>
      <dgm:t>
        <a:bodyPr/>
        <a:lstStyle/>
        <a:p>
          <a:r>
            <a:rPr lang="en-US" sz="2000" dirty="0">
              <a:solidFill>
                <a:schemeClr val="tx1"/>
              </a:solidFill>
              <a:effectLst/>
              <a:latin typeface="Calibri" panose="020F0502020204030204" pitchFamily="34" charset="0"/>
              <a:ea typeface="+mj-ea"/>
              <a:cs typeface="Calibri" panose="020F0502020204030204" pitchFamily="34" charset="0"/>
            </a:rPr>
            <a:t>Consider How Those Sections Relate To Your Project</a:t>
          </a:r>
        </a:p>
      </dgm:t>
    </dgm:pt>
    <dgm:pt modelId="{082DB087-84EF-4243-9DA8-C4153090000F}" type="parTrans" cxnId="{63ADD7BD-0A9E-434B-A738-0D2E901282D0}">
      <dgm:prSet/>
      <dgm:spPr/>
      <dgm:t>
        <a:bodyPr/>
        <a:lstStyle/>
        <a:p>
          <a:endParaRPr lang="en-US" sz="4800"/>
        </a:p>
      </dgm:t>
    </dgm:pt>
    <dgm:pt modelId="{51382E6A-7BF7-41E2-B686-373D0BD135FB}" type="sibTrans" cxnId="{63ADD7BD-0A9E-434B-A738-0D2E901282D0}">
      <dgm:prSet custT="1"/>
      <dgm:spPr/>
      <dgm:t>
        <a:bodyPr/>
        <a:lstStyle/>
        <a:p>
          <a:endParaRPr lang="en-US" sz="1600"/>
        </a:p>
      </dgm:t>
    </dgm:pt>
    <dgm:pt modelId="{5CF25771-E36C-49A2-8BE7-C4D882601F0F}">
      <dgm:prSet custT="1"/>
      <dgm:spPr>
        <a:solidFill>
          <a:schemeClr val="accent2">
            <a:lumMod val="60000"/>
            <a:lumOff val="40000"/>
          </a:schemeClr>
        </a:solidFill>
      </dgm:spPr>
      <dgm:t>
        <a:bodyPr/>
        <a:lstStyle/>
        <a:p>
          <a:r>
            <a:rPr lang="en-US" sz="2000">
              <a:solidFill>
                <a:schemeClr val="tx1"/>
              </a:solidFill>
              <a:effectLst/>
              <a:latin typeface="Calibri" panose="020F0502020204030204" pitchFamily="34" charset="0"/>
              <a:ea typeface="+mj-ea"/>
              <a:cs typeface="Calibri" panose="020F0502020204030204" pitchFamily="34" charset="0"/>
            </a:rPr>
            <a:t>For Each Section – As You Work</a:t>
          </a:r>
          <a:endParaRPr lang="en-US" sz="2000" dirty="0">
            <a:solidFill>
              <a:schemeClr val="tx1"/>
            </a:solidFill>
            <a:effectLst/>
            <a:latin typeface="Calibri" panose="020F0502020204030204" pitchFamily="34" charset="0"/>
            <a:ea typeface="+mj-ea"/>
            <a:cs typeface="Calibri" panose="020F0502020204030204" pitchFamily="34" charset="0"/>
          </a:endParaRPr>
        </a:p>
      </dgm:t>
    </dgm:pt>
    <dgm:pt modelId="{E92E8ACE-2DBC-409C-BF60-21041A8FF231}" type="parTrans" cxnId="{E0E92413-44D8-4C0D-BCB9-7579233D5E6A}">
      <dgm:prSet/>
      <dgm:spPr/>
      <dgm:t>
        <a:bodyPr/>
        <a:lstStyle/>
        <a:p>
          <a:endParaRPr lang="en-US" sz="4800"/>
        </a:p>
      </dgm:t>
    </dgm:pt>
    <dgm:pt modelId="{723D730B-9BF2-4E82-A219-F2BD3E13E163}" type="sibTrans" cxnId="{E0E92413-44D8-4C0D-BCB9-7579233D5E6A}">
      <dgm:prSet custT="1"/>
      <dgm:spPr/>
      <dgm:t>
        <a:bodyPr/>
        <a:lstStyle/>
        <a:p>
          <a:endParaRPr lang="en-US" sz="1600"/>
        </a:p>
      </dgm:t>
    </dgm:pt>
    <dgm:pt modelId="{500F47F3-3140-4DEE-8A2B-48F04F6CC771}">
      <dgm:prSet custT="1"/>
      <dgm:spPr>
        <a:solidFill>
          <a:schemeClr val="accent2">
            <a:lumMod val="60000"/>
            <a:lumOff val="40000"/>
          </a:schemeClr>
        </a:solidFill>
      </dgm:spPr>
      <dgm:t>
        <a:bodyPr/>
        <a:lstStyle/>
        <a:p>
          <a:r>
            <a:rPr lang="en-US" sz="1600">
              <a:solidFill>
                <a:schemeClr val="tx1"/>
              </a:solidFill>
              <a:effectLst/>
              <a:latin typeface="Calibri" panose="020F0502020204030204" pitchFamily="34" charset="0"/>
              <a:ea typeface="+mj-ea"/>
              <a:cs typeface="Calibri" panose="020F0502020204030204" pitchFamily="34" charset="0"/>
            </a:rPr>
            <a:t>Remove any sample text / instructions</a:t>
          </a:r>
          <a:endParaRPr lang="en-US" sz="1600" dirty="0">
            <a:solidFill>
              <a:schemeClr val="tx1"/>
            </a:solidFill>
            <a:effectLst/>
            <a:latin typeface="Calibri" panose="020F0502020204030204" pitchFamily="34" charset="0"/>
            <a:ea typeface="+mj-ea"/>
            <a:cs typeface="Calibri" panose="020F0502020204030204" pitchFamily="34" charset="0"/>
          </a:endParaRPr>
        </a:p>
      </dgm:t>
    </dgm:pt>
    <dgm:pt modelId="{0A69A4CB-22FE-46F5-981C-31ED0E618BBD}" type="parTrans" cxnId="{A4D7D7DD-CC79-4095-A0D1-CD3E549D6712}">
      <dgm:prSet/>
      <dgm:spPr/>
      <dgm:t>
        <a:bodyPr/>
        <a:lstStyle/>
        <a:p>
          <a:endParaRPr lang="en-US" sz="4800"/>
        </a:p>
      </dgm:t>
    </dgm:pt>
    <dgm:pt modelId="{F0EACEA4-3D3E-4DDC-AC22-1B33C9933288}" type="sibTrans" cxnId="{A4D7D7DD-CC79-4095-A0D1-CD3E549D6712}">
      <dgm:prSet/>
      <dgm:spPr/>
      <dgm:t>
        <a:bodyPr/>
        <a:lstStyle/>
        <a:p>
          <a:endParaRPr lang="en-US" sz="4800"/>
        </a:p>
      </dgm:t>
    </dgm:pt>
    <dgm:pt modelId="{F4F6070B-0901-4BC8-B5DF-BBEAA68F36A6}">
      <dgm:prSet custT="1"/>
      <dgm:spPr>
        <a:solidFill>
          <a:schemeClr val="accent2">
            <a:lumMod val="60000"/>
            <a:lumOff val="40000"/>
          </a:schemeClr>
        </a:solidFill>
      </dgm:spPr>
      <dgm:t>
        <a:bodyPr/>
        <a:lstStyle/>
        <a:p>
          <a:r>
            <a:rPr lang="en-US" sz="1600">
              <a:solidFill>
                <a:schemeClr val="tx1"/>
              </a:solidFill>
              <a:effectLst/>
              <a:latin typeface="Calibri" panose="020F0502020204030204" pitchFamily="34" charset="0"/>
              <a:ea typeface="+mj-ea"/>
              <a:cs typeface="Calibri" panose="020F0502020204030204" pitchFamily="34" charset="0"/>
            </a:rPr>
            <a:t>Fill in the appropriate information</a:t>
          </a:r>
          <a:endParaRPr lang="en-US" sz="1600" dirty="0">
            <a:solidFill>
              <a:schemeClr val="tx1"/>
            </a:solidFill>
            <a:effectLst/>
            <a:latin typeface="Calibri" panose="020F0502020204030204" pitchFamily="34" charset="0"/>
            <a:ea typeface="+mj-ea"/>
            <a:cs typeface="Calibri" panose="020F0502020204030204" pitchFamily="34" charset="0"/>
          </a:endParaRPr>
        </a:p>
      </dgm:t>
    </dgm:pt>
    <dgm:pt modelId="{5D9A55BF-B76A-431B-9A53-3F3F0CB3CFF1}" type="parTrans" cxnId="{A638689D-996A-432B-8E0F-B0A994A69FA0}">
      <dgm:prSet/>
      <dgm:spPr/>
      <dgm:t>
        <a:bodyPr/>
        <a:lstStyle/>
        <a:p>
          <a:endParaRPr lang="en-US" sz="4800"/>
        </a:p>
      </dgm:t>
    </dgm:pt>
    <dgm:pt modelId="{14488028-6DFB-4E58-9CA0-40A01EBFCA68}" type="sibTrans" cxnId="{A638689D-996A-432B-8E0F-B0A994A69FA0}">
      <dgm:prSet/>
      <dgm:spPr/>
      <dgm:t>
        <a:bodyPr/>
        <a:lstStyle/>
        <a:p>
          <a:endParaRPr lang="en-US" sz="4800"/>
        </a:p>
      </dgm:t>
    </dgm:pt>
    <dgm:pt modelId="{D4AFF3A7-E4E0-4F85-A653-1C35970CBCC6}">
      <dgm:prSet custT="1"/>
      <dgm:spPr>
        <a:solidFill>
          <a:schemeClr val="accent2">
            <a:lumMod val="60000"/>
            <a:lumOff val="40000"/>
          </a:schemeClr>
        </a:solidFill>
      </dgm:spPr>
      <dgm:t>
        <a:bodyPr/>
        <a:lstStyle/>
        <a:p>
          <a:r>
            <a:rPr lang="en-US" sz="2000">
              <a:solidFill>
                <a:schemeClr val="tx1"/>
              </a:solidFill>
              <a:effectLst/>
              <a:latin typeface="Calibri" panose="020F0502020204030204" pitchFamily="34" charset="0"/>
              <a:ea typeface="+mj-ea"/>
              <a:cs typeface="Calibri" panose="020F0502020204030204" pitchFamily="34" charset="0"/>
            </a:rPr>
            <a:t>Some Sections May Require More Discussion Than Others</a:t>
          </a:r>
          <a:endParaRPr lang="en-US" sz="2000" dirty="0">
            <a:solidFill>
              <a:schemeClr val="tx1"/>
            </a:solidFill>
            <a:effectLst/>
            <a:latin typeface="Calibri" panose="020F0502020204030204" pitchFamily="34" charset="0"/>
            <a:ea typeface="+mj-ea"/>
            <a:cs typeface="Calibri" panose="020F0502020204030204" pitchFamily="34" charset="0"/>
          </a:endParaRPr>
        </a:p>
      </dgm:t>
    </dgm:pt>
    <dgm:pt modelId="{FFF005F9-6411-4BD8-AC0B-B5B6C4C06A82}" type="parTrans" cxnId="{FE9B0EC7-6DB5-4996-BC6E-A5A8058E571A}">
      <dgm:prSet/>
      <dgm:spPr/>
      <dgm:t>
        <a:bodyPr/>
        <a:lstStyle/>
        <a:p>
          <a:endParaRPr lang="en-US" sz="4800"/>
        </a:p>
      </dgm:t>
    </dgm:pt>
    <dgm:pt modelId="{B8BF7751-5749-460B-9184-492759AE0481}" type="sibTrans" cxnId="{FE9B0EC7-6DB5-4996-BC6E-A5A8058E571A}">
      <dgm:prSet custT="1"/>
      <dgm:spPr/>
      <dgm:t>
        <a:bodyPr/>
        <a:lstStyle/>
        <a:p>
          <a:endParaRPr lang="en-US" sz="1600"/>
        </a:p>
      </dgm:t>
    </dgm:pt>
    <dgm:pt modelId="{C9606BE5-1103-4E97-B884-315BCEE2185B}">
      <dgm:prSet custT="1"/>
      <dgm:spPr>
        <a:solidFill>
          <a:schemeClr val="accent2">
            <a:lumMod val="60000"/>
            <a:lumOff val="40000"/>
          </a:schemeClr>
        </a:solidFill>
        <a:ln w="12700" cap="flat" cmpd="sng" algn="ctr">
          <a:solidFill>
            <a:prstClr val="white">
              <a:hueOff val="0"/>
              <a:satOff val="0"/>
              <a:lumOff val="0"/>
              <a:alphaOff val="0"/>
            </a:prstClr>
          </a:solidFill>
          <a:prstDash val="solid"/>
          <a:miter lim="800000"/>
        </a:ln>
        <a:effectLst/>
      </dgm:spPr>
      <dgm:t>
        <a:bodyPr spcFirstLastPara="0" vert="horz" wrap="square" lIns="34290" tIns="34290" rIns="34290" bIns="34290" numCol="1" spcCol="1270" anchor="ctr" anchorCtr="0"/>
        <a:lstStyle/>
        <a:p>
          <a:pPr marL="0" lvl="0" indent="0" algn="l" defTabSz="400050">
            <a:lnSpc>
              <a:spcPct val="90000"/>
            </a:lnSpc>
            <a:spcBef>
              <a:spcPct val="0"/>
            </a:spcBef>
            <a:spcAft>
              <a:spcPct val="35000"/>
            </a:spcAft>
            <a:buNone/>
          </a:pPr>
          <a:r>
            <a:rPr lang="en-US" sz="2000" kern="1200">
              <a:solidFill>
                <a:prstClr val="black"/>
              </a:solidFill>
              <a:effectLst/>
              <a:latin typeface="Calibri" panose="020F0502020204030204" pitchFamily="34" charset="0"/>
              <a:ea typeface="+mn-ea"/>
              <a:cs typeface="Calibri" panose="020F0502020204030204" pitchFamily="34" charset="0"/>
            </a:rPr>
            <a:t>This is Preliminary and WILL Be Revised During the Project</a:t>
          </a:r>
          <a:endParaRPr lang="en-US" sz="2000" kern="1200" dirty="0">
            <a:solidFill>
              <a:prstClr val="black"/>
            </a:solidFill>
            <a:effectLst/>
            <a:latin typeface="Calibri" panose="020F0502020204030204" pitchFamily="34" charset="0"/>
            <a:ea typeface="+mn-ea"/>
            <a:cs typeface="Calibri" panose="020F0502020204030204" pitchFamily="34" charset="0"/>
          </a:endParaRPr>
        </a:p>
      </dgm:t>
    </dgm:pt>
    <dgm:pt modelId="{D3FDAEE4-4A4D-4429-AED9-375C9FEC0910}" type="parTrans" cxnId="{69C438B6-11F1-43FC-B6F0-8C98CEEB82F8}">
      <dgm:prSet/>
      <dgm:spPr/>
      <dgm:t>
        <a:bodyPr/>
        <a:lstStyle/>
        <a:p>
          <a:endParaRPr lang="en-US" sz="4800"/>
        </a:p>
      </dgm:t>
    </dgm:pt>
    <dgm:pt modelId="{46C3D24E-6E70-46CC-845C-8AA778D68567}" type="sibTrans" cxnId="{69C438B6-11F1-43FC-B6F0-8C98CEEB82F8}">
      <dgm:prSet custT="1"/>
      <dgm:spPr/>
      <dgm:t>
        <a:bodyPr/>
        <a:lstStyle/>
        <a:p>
          <a:endParaRPr lang="en-US" sz="1600"/>
        </a:p>
      </dgm:t>
    </dgm:pt>
    <dgm:pt modelId="{1A5E90B3-7D6D-485E-ADD7-21B37C542E06}">
      <dgm:prSet custT="1"/>
      <dgm:spPr>
        <a:solidFill>
          <a:schemeClr val="accent2">
            <a:lumMod val="60000"/>
            <a:lumOff val="40000"/>
          </a:schemeClr>
        </a:solidFill>
      </dgm:spPr>
      <dgm:t>
        <a:bodyPr/>
        <a:lstStyle/>
        <a:p>
          <a:r>
            <a:rPr lang="en-US" sz="2000">
              <a:solidFill>
                <a:schemeClr val="tx1"/>
              </a:solidFill>
              <a:effectLst/>
              <a:latin typeface="Calibri" panose="020F0502020204030204" pitchFamily="34" charset="0"/>
              <a:ea typeface="+mj-ea"/>
              <a:cs typeface="Calibri" panose="020F0502020204030204" pitchFamily="34" charset="0"/>
            </a:rPr>
            <a:t>All Team Members Proofread the Entire Document</a:t>
          </a:r>
          <a:endParaRPr lang="en-US" sz="2000" dirty="0">
            <a:solidFill>
              <a:schemeClr val="tx1"/>
            </a:solidFill>
            <a:effectLst/>
            <a:latin typeface="Calibri" panose="020F0502020204030204" pitchFamily="34" charset="0"/>
            <a:ea typeface="+mj-ea"/>
            <a:cs typeface="Calibri" panose="020F0502020204030204" pitchFamily="34" charset="0"/>
          </a:endParaRPr>
        </a:p>
      </dgm:t>
    </dgm:pt>
    <dgm:pt modelId="{FEAB1F35-2FFB-47CB-A1E6-68DF6B93ED40}" type="parTrans" cxnId="{EE95F39E-09F2-4D74-A6FC-E91AEE9ECE9B}">
      <dgm:prSet/>
      <dgm:spPr/>
      <dgm:t>
        <a:bodyPr/>
        <a:lstStyle/>
        <a:p>
          <a:endParaRPr lang="en-US" sz="4800"/>
        </a:p>
      </dgm:t>
    </dgm:pt>
    <dgm:pt modelId="{49B56714-D45A-49AE-B58C-8FF653B4FC80}" type="sibTrans" cxnId="{EE95F39E-09F2-4D74-A6FC-E91AEE9ECE9B}">
      <dgm:prSet/>
      <dgm:spPr/>
      <dgm:t>
        <a:bodyPr/>
        <a:lstStyle/>
        <a:p>
          <a:endParaRPr lang="en-US" sz="4800"/>
        </a:p>
      </dgm:t>
    </dgm:pt>
    <dgm:pt modelId="{F2695089-EBBB-4D1B-872C-6133FC3DE71C}" type="pres">
      <dgm:prSet presAssocID="{91C11C7C-D1C6-427A-9236-133EEDEC4F08}" presName="linearFlow" presStyleCnt="0">
        <dgm:presLayoutVars>
          <dgm:resizeHandles val="exact"/>
        </dgm:presLayoutVars>
      </dgm:prSet>
      <dgm:spPr/>
    </dgm:pt>
    <dgm:pt modelId="{45297F74-A4D5-44CF-9207-58B989CF1317}" type="pres">
      <dgm:prSet presAssocID="{5E2CBCAC-2A13-4F94-B022-EB93D49E324A}" presName="node" presStyleLbl="node1" presStyleIdx="0" presStyleCnt="7" custScaleX="368593">
        <dgm:presLayoutVars>
          <dgm:bulletEnabled val="1"/>
        </dgm:presLayoutVars>
      </dgm:prSet>
      <dgm:spPr/>
    </dgm:pt>
    <dgm:pt modelId="{8A54DEEF-D713-47AA-8BA4-F6B6B333D12F}" type="pres">
      <dgm:prSet presAssocID="{85CBF9F8-B091-4698-A8FD-CB384730FF4F}" presName="sibTrans" presStyleLbl="sibTrans2D1" presStyleIdx="0" presStyleCnt="6"/>
      <dgm:spPr/>
    </dgm:pt>
    <dgm:pt modelId="{CD7067E0-64CC-49FF-A361-CE2D03667103}" type="pres">
      <dgm:prSet presAssocID="{85CBF9F8-B091-4698-A8FD-CB384730FF4F}" presName="connectorText" presStyleLbl="sibTrans2D1" presStyleIdx="0" presStyleCnt="6"/>
      <dgm:spPr/>
    </dgm:pt>
    <dgm:pt modelId="{4E423DDE-A6B8-4917-A759-8F1D796126B1}" type="pres">
      <dgm:prSet presAssocID="{A0E78BAD-2D8D-4DE6-A856-AA41AC33B695}" presName="node" presStyleLbl="node1" presStyleIdx="1" presStyleCnt="7" custScaleX="368593">
        <dgm:presLayoutVars>
          <dgm:bulletEnabled val="1"/>
        </dgm:presLayoutVars>
      </dgm:prSet>
      <dgm:spPr/>
    </dgm:pt>
    <dgm:pt modelId="{D8DD9EA0-1B6C-4362-A156-D9396FBAA7A5}" type="pres">
      <dgm:prSet presAssocID="{7DE51122-28DF-453E-9CED-24A65B7958DA}" presName="sibTrans" presStyleLbl="sibTrans2D1" presStyleIdx="1" presStyleCnt="6"/>
      <dgm:spPr/>
    </dgm:pt>
    <dgm:pt modelId="{44F344AC-BD0D-4997-A661-C869922C7274}" type="pres">
      <dgm:prSet presAssocID="{7DE51122-28DF-453E-9CED-24A65B7958DA}" presName="connectorText" presStyleLbl="sibTrans2D1" presStyleIdx="1" presStyleCnt="6"/>
      <dgm:spPr/>
    </dgm:pt>
    <dgm:pt modelId="{488736BB-6058-4909-8786-298EC8EF933E}" type="pres">
      <dgm:prSet presAssocID="{5A578021-01DF-4115-9538-392088AD8C6B}" presName="node" presStyleLbl="node1" presStyleIdx="2" presStyleCnt="7" custScaleX="368593">
        <dgm:presLayoutVars>
          <dgm:bulletEnabled val="1"/>
        </dgm:presLayoutVars>
      </dgm:prSet>
      <dgm:spPr/>
    </dgm:pt>
    <dgm:pt modelId="{61903A25-0F77-4679-AFF4-493CA743230A}" type="pres">
      <dgm:prSet presAssocID="{51382E6A-7BF7-41E2-B686-373D0BD135FB}" presName="sibTrans" presStyleLbl="sibTrans2D1" presStyleIdx="2" presStyleCnt="6"/>
      <dgm:spPr/>
    </dgm:pt>
    <dgm:pt modelId="{D9E4A71C-0736-4DCC-BB7C-C6013F80E9CA}" type="pres">
      <dgm:prSet presAssocID="{51382E6A-7BF7-41E2-B686-373D0BD135FB}" presName="connectorText" presStyleLbl="sibTrans2D1" presStyleIdx="2" presStyleCnt="6"/>
      <dgm:spPr/>
    </dgm:pt>
    <dgm:pt modelId="{F7F1E7A7-63B3-45F0-89C5-9D76594DA72D}" type="pres">
      <dgm:prSet presAssocID="{5CF25771-E36C-49A2-8BE7-C4D882601F0F}" presName="node" presStyleLbl="node1" presStyleIdx="3" presStyleCnt="7" custScaleX="368593" custScaleY="205130">
        <dgm:presLayoutVars>
          <dgm:bulletEnabled val="1"/>
        </dgm:presLayoutVars>
      </dgm:prSet>
      <dgm:spPr/>
    </dgm:pt>
    <dgm:pt modelId="{75B6B20E-F8A5-4FA5-B4E9-20474FCE3570}" type="pres">
      <dgm:prSet presAssocID="{723D730B-9BF2-4E82-A219-F2BD3E13E163}" presName="sibTrans" presStyleLbl="sibTrans2D1" presStyleIdx="3" presStyleCnt="6"/>
      <dgm:spPr/>
    </dgm:pt>
    <dgm:pt modelId="{EA1182BD-E5A5-4745-BDF8-8BB15103E19F}" type="pres">
      <dgm:prSet presAssocID="{723D730B-9BF2-4E82-A219-F2BD3E13E163}" presName="connectorText" presStyleLbl="sibTrans2D1" presStyleIdx="3" presStyleCnt="6"/>
      <dgm:spPr/>
    </dgm:pt>
    <dgm:pt modelId="{68969E72-1F8E-4FA1-AD50-49E66408E092}" type="pres">
      <dgm:prSet presAssocID="{D4AFF3A7-E4E0-4F85-A653-1C35970CBCC6}" presName="node" presStyleLbl="node1" presStyleIdx="4" presStyleCnt="7" custScaleX="368593">
        <dgm:presLayoutVars>
          <dgm:bulletEnabled val="1"/>
        </dgm:presLayoutVars>
      </dgm:prSet>
      <dgm:spPr/>
    </dgm:pt>
    <dgm:pt modelId="{1390204E-F5C5-4D1A-81C3-70DCBD81ADC9}" type="pres">
      <dgm:prSet presAssocID="{B8BF7751-5749-460B-9184-492759AE0481}" presName="sibTrans" presStyleLbl="sibTrans2D1" presStyleIdx="4" presStyleCnt="6"/>
      <dgm:spPr/>
    </dgm:pt>
    <dgm:pt modelId="{E488FF8F-501E-4BCE-B5B7-DF16278969E7}" type="pres">
      <dgm:prSet presAssocID="{B8BF7751-5749-460B-9184-492759AE0481}" presName="connectorText" presStyleLbl="sibTrans2D1" presStyleIdx="4" presStyleCnt="6"/>
      <dgm:spPr/>
    </dgm:pt>
    <dgm:pt modelId="{5A99973E-4357-4817-9A6F-40D14A33B361}" type="pres">
      <dgm:prSet presAssocID="{C9606BE5-1103-4E97-B884-315BCEE2185B}" presName="node" presStyleLbl="node1" presStyleIdx="5" presStyleCnt="7" custScaleX="368593">
        <dgm:presLayoutVars>
          <dgm:bulletEnabled val="1"/>
        </dgm:presLayoutVars>
      </dgm:prSet>
      <dgm:spPr>
        <a:xfrm>
          <a:off x="153332" y="4063669"/>
          <a:ext cx="5872215" cy="541734"/>
        </a:xfrm>
        <a:prstGeom prst="roundRect">
          <a:avLst>
            <a:gd name="adj" fmla="val 10000"/>
          </a:avLst>
        </a:prstGeom>
      </dgm:spPr>
    </dgm:pt>
    <dgm:pt modelId="{2D3A41ED-2E32-4643-B64A-CC802C422A89}" type="pres">
      <dgm:prSet presAssocID="{46C3D24E-6E70-46CC-845C-8AA778D68567}" presName="sibTrans" presStyleLbl="sibTrans2D1" presStyleIdx="5" presStyleCnt="6"/>
      <dgm:spPr/>
    </dgm:pt>
    <dgm:pt modelId="{CD724CFD-BDE2-4CC7-ADD7-CF801AC85E71}" type="pres">
      <dgm:prSet presAssocID="{46C3D24E-6E70-46CC-845C-8AA778D68567}" presName="connectorText" presStyleLbl="sibTrans2D1" presStyleIdx="5" presStyleCnt="6"/>
      <dgm:spPr/>
    </dgm:pt>
    <dgm:pt modelId="{C6A160BC-CAE3-49BD-804F-D769E611AD83}" type="pres">
      <dgm:prSet presAssocID="{1A5E90B3-7D6D-485E-ADD7-21B37C542E06}" presName="node" presStyleLbl="node1" presStyleIdx="6" presStyleCnt="7" custScaleX="368593">
        <dgm:presLayoutVars>
          <dgm:bulletEnabled val="1"/>
        </dgm:presLayoutVars>
      </dgm:prSet>
      <dgm:spPr/>
    </dgm:pt>
  </dgm:ptLst>
  <dgm:cxnLst>
    <dgm:cxn modelId="{AA31900E-2AA6-4E82-BABF-E698818311D1}" srcId="{91C11C7C-D1C6-427A-9236-133EEDEC4F08}" destId="{A0E78BAD-2D8D-4DE6-A856-AA41AC33B695}" srcOrd="1" destOrd="0" parTransId="{3506F3D4-73DA-435D-9BAE-B2BD768976B1}" sibTransId="{7DE51122-28DF-453E-9CED-24A65B7958DA}"/>
    <dgm:cxn modelId="{E0E92413-44D8-4C0D-BCB9-7579233D5E6A}" srcId="{91C11C7C-D1C6-427A-9236-133EEDEC4F08}" destId="{5CF25771-E36C-49A2-8BE7-C4D882601F0F}" srcOrd="3" destOrd="0" parTransId="{E92E8ACE-2DBC-409C-BF60-21041A8FF231}" sibTransId="{723D730B-9BF2-4E82-A219-F2BD3E13E163}"/>
    <dgm:cxn modelId="{27919418-D030-462B-A545-69E15FF28590}" type="presOf" srcId="{D4AFF3A7-E4E0-4F85-A653-1C35970CBCC6}" destId="{68969E72-1F8E-4FA1-AD50-49E66408E092}" srcOrd="0" destOrd="0" presId="urn:microsoft.com/office/officeart/2005/8/layout/process2"/>
    <dgm:cxn modelId="{CDCA091F-5F08-4237-88EE-37ABF7CFB282}" type="presOf" srcId="{A0E78BAD-2D8D-4DE6-A856-AA41AC33B695}" destId="{4E423DDE-A6B8-4917-A759-8F1D796126B1}" srcOrd="0" destOrd="0" presId="urn:microsoft.com/office/officeart/2005/8/layout/process2"/>
    <dgm:cxn modelId="{F5B1CF20-A3F9-4474-9E56-CFEA29F03C54}" type="presOf" srcId="{7DE51122-28DF-453E-9CED-24A65B7958DA}" destId="{44F344AC-BD0D-4997-A661-C869922C7274}" srcOrd="1" destOrd="0" presId="urn:microsoft.com/office/officeart/2005/8/layout/process2"/>
    <dgm:cxn modelId="{5FCB6824-1AF5-4ADD-9887-1711023C1B38}" type="presOf" srcId="{B8BF7751-5749-460B-9184-492759AE0481}" destId="{E488FF8F-501E-4BCE-B5B7-DF16278969E7}" srcOrd="1" destOrd="0" presId="urn:microsoft.com/office/officeart/2005/8/layout/process2"/>
    <dgm:cxn modelId="{95129B31-A2A8-4563-8B38-C8F180B47BB8}" type="presOf" srcId="{500F47F3-3140-4DEE-8A2B-48F04F6CC771}" destId="{F7F1E7A7-63B3-45F0-89C5-9D76594DA72D}" srcOrd="0" destOrd="1" presId="urn:microsoft.com/office/officeart/2005/8/layout/process2"/>
    <dgm:cxn modelId="{12E61C37-BE1E-492F-BB01-2573BF259ECF}" type="presOf" srcId="{B8BF7751-5749-460B-9184-492759AE0481}" destId="{1390204E-F5C5-4D1A-81C3-70DCBD81ADC9}" srcOrd="0" destOrd="0" presId="urn:microsoft.com/office/officeart/2005/8/layout/process2"/>
    <dgm:cxn modelId="{BF102A62-5D1E-435C-B333-529A6AEEBCA1}" type="presOf" srcId="{5E2CBCAC-2A13-4F94-B022-EB93D49E324A}" destId="{45297F74-A4D5-44CF-9207-58B989CF1317}" srcOrd="0" destOrd="0" presId="urn:microsoft.com/office/officeart/2005/8/layout/process2"/>
    <dgm:cxn modelId="{ADCFDE4F-45E8-407A-926D-B9298C5F6B8E}" type="presOf" srcId="{46C3D24E-6E70-46CC-845C-8AA778D68567}" destId="{CD724CFD-BDE2-4CC7-ADD7-CF801AC85E71}" srcOrd="1" destOrd="0" presId="urn:microsoft.com/office/officeart/2005/8/layout/process2"/>
    <dgm:cxn modelId="{828C6957-EE84-4021-AA8A-6B723E2D39E2}" type="presOf" srcId="{723D730B-9BF2-4E82-A219-F2BD3E13E163}" destId="{75B6B20E-F8A5-4FA5-B4E9-20474FCE3570}" srcOrd="0" destOrd="0" presId="urn:microsoft.com/office/officeart/2005/8/layout/process2"/>
    <dgm:cxn modelId="{C600C87A-0C40-470B-A534-42BE2F49C588}" type="presOf" srcId="{51382E6A-7BF7-41E2-B686-373D0BD135FB}" destId="{D9E4A71C-0736-4DCC-BB7C-C6013F80E9CA}" srcOrd="1" destOrd="0" presId="urn:microsoft.com/office/officeart/2005/8/layout/process2"/>
    <dgm:cxn modelId="{6CE4337F-3194-4E6D-8D9D-A7C762BF9E83}" type="presOf" srcId="{F4F6070B-0901-4BC8-B5DF-BBEAA68F36A6}" destId="{F7F1E7A7-63B3-45F0-89C5-9D76594DA72D}" srcOrd="0" destOrd="2" presId="urn:microsoft.com/office/officeart/2005/8/layout/process2"/>
    <dgm:cxn modelId="{15B12781-7C0A-4601-825E-EE856573B3A6}" type="presOf" srcId="{85CBF9F8-B091-4698-A8FD-CB384730FF4F}" destId="{8A54DEEF-D713-47AA-8BA4-F6B6B333D12F}" srcOrd="0" destOrd="0" presId="urn:microsoft.com/office/officeart/2005/8/layout/process2"/>
    <dgm:cxn modelId="{AE42F18E-FAD2-40C3-B5C3-12CCAA04BB37}" type="presOf" srcId="{46C3D24E-6E70-46CC-845C-8AA778D68567}" destId="{2D3A41ED-2E32-4643-B64A-CC802C422A89}" srcOrd="0" destOrd="0" presId="urn:microsoft.com/office/officeart/2005/8/layout/process2"/>
    <dgm:cxn modelId="{508FEA90-2B83-40C7-84B1-3A26735FF4DD}" type="presOf" srcId="{85CBF9F8-B091-4698-A8FD-CB384730FF4F}" destId="{CD7067E0-64CC-49FF-A361-CE2D03667103}" srcOrd="1" destOrd="0" presId="urn:microsoft.com/office/officeart/2005/8/layout/process2"/>
    <dgm:cxn modelId="{1BC31294-7CBE-400D-AA22-830D3530A87E}" type="presOf" srcId="{91C11C7C-D1C6-427A-9236-133EEDEC4F08}" destId="{F2695089-EBBB-4D1B-872C-6133FC3DE71C}" srcOrd="0" destOrd="0" presId="urn:microsoft.com/office/officeart/2005/8/layout/process2"/>
    <dgm:cxn modelId="{BF8E7899-A86E-4618-8D7A-EC6C8068B4DD}" type="presOf" srcId="{5A578021-01DF-4115-9538-392088AD8C6B}" destId="{488736BB-6058-4909-8786-298EC8EF933E}" srcOrd="0" destOrd="0" presId="urn:microsoft.com/office/officeart/2005/8/layout/process2"/>
    <dgm:cxn modelId="{A638689D-996A-432B-8E0F-B0A994A69FA0}" srcId="{5CF25771-E36C-49A2-8BE7-C4D882601F0F}" destId="{F4F6070B-0901-4BC8-B5DF-BBEAA68F36A6}" srcOrd="1" destOrd="0" parTransId="{5D9A55BF-B76A-431B-9A53-3F3F0CB3CFF1}" sibTransId="{14488028-6DFB-4E58-9CA0-40A01EBFCA68}"/>
    <dgm:cxn modelId="{EE95F39E-09F2-4D74-A6FC-E91AEE9ECE9B}" srcId="{91C11C7C-D1C6-427A-9236-133EEDEC4F08}" destId="{1A5E90B3-7D6D-485E-ADD7-21B37C542E06}" srcOrd="6" destOrd="0" parTransId="{FEAB1F35-2FFB-47CB-A1E6-68DF6B93ED40}" sibTransId="{49B56714-D45A-49AE-B58C-8FF653B4FC80}"/>
    <dgm:cxn modelId="{C039A8A2-872A-4B6C-8695-DB78A59ADF78}" type="presOf" srcId="{723D730B-9BF2-4E82-A219-F2BD3E13E163}" destId="{EA1182BD-E5A5-4745-BDF8-8BB15103E19F}" srcOrd="1" destOrd="0" presId="urn:microsoft.com/office/officeart/2005/8/layout/process2"/>
    <dgm:cxn modelId="{AE6ADAA9-51CD-4E67-B8DF-78013594869A}" type="presOf" srcId="{1A5E90B3-7D6D-485E-ADD7-21B37C542E06}" destId="{C6A160BC-CAE3-49BD-804F-D769E611AD83}" srcOrd="0" destOrd="0" presId="urn:microsoft.com/office/officeart/2005/8/layout/process2"/>
    <dgm:cxn modelId="{67E003AB-44AF-4BBB-BC4F-35C03CBD941B}" type="presOf" srcId="{5CF25771-E36C-49A2-8BE7-C4D882601F0F}" destId="{F7F1E7A7-63B3-45F0-89C5-9D76594DA72D}" srcOrd="0" destOrd="0" presId="urn:microsoft.com/office/officeart/2005/8/layout/process2"/>
    <dgm:cxn modelId="{B55899AF-7DA8-4F67-917E-F09EA97D03E2}" srcId="{91C11C7C-D1C6-427A-9236-133EEDEC4F08}" destId="{5E2CBCAC-2A13-4F94-B022-EB93D49E324A}" srcOrd="0" destOrd="0" parTransId="{A39B36B9-3C0B-4B8D-B88D-20B922092FA6}" sibTransId="{85CBF9F8-B091-4698-A8FD-CB384730FF4F}"/>
    <dgm:cxn modelId="{69C438B6-11F1-43FC-B6F0-8C98CEEB82F8}" srcId="{91C11C7C-D1C6-427A-9236-133EEDEC4F08}" destId="{C9606BE5-1103-4E97-B884-315BCEE2185B}" srcOrd="5" destOrd="0" parTransId="{D3FDAEE4-4A4D-4429-AED9-375C9FEC0910}" sibTransId="{46C3D24E-6E70-46CC-845C-8AA778D68567}"/>
    <dgm:cxn modelId="{63ADD7BD-0A9E-434B-A738-0D2E901282D0}" srcId="{91C11C7C-D1C6-427A-9236-133EEDEC4F08}" destId="{5A578021-01DF-4115-9538-392088AD8C6B}" srcOrd="2" destOrd="0" parTransId="{082DB087-84EF-4243-9DA8-C4153090000F}" sibTransId="{51382E6A-7BF7-41E2-B686-373D0BD135FB}"/>
    <dgm:cxn modelId="{FE9B0EC7-6DB5-4996-BC6E-A5A8058E571A}" srcId="{91C11C7C-D1C6-427A-9236-133EEDEC4F08}" destId="{D4AFF3A7-E4E0-4F85-A653-1C35970CBCC6}" srcOrd="4" destOrd="0" parTransId="{FFF005F9-6411-4BD8-AC0B-B5B6C4C06A82}" sibTransId="{B8BF7751-5749-460B-9184-492759AE0481}"/>
    <dgm:cxn modelId="{BA3FA6D0-6B68-43F3-8F93-9DBDA2DF1CC6}" type="presOf" srcId="{C9606BE5-1103-4E97-B884-315BCEE2185B}" destId="{5A99973E-4357-4817-9A6F-40D14A33B361}" srcOrd="0" destOrd="0" presId="urn:microsoft.com/office/officeart/2005/8/layout/process2"/>
    <dgm:cxn modelId="{4169E7DC-0F55-4A04-A65B-7BEAFFBEFD42}" type="presOf" srcId="{7DE51122-28DF-453E-9CED-24A65B7958DA}" destId="{D8DD9EA0-1B6C-4362-A156-D9396FBAA7A5}" srcOrd="0" destOrd="0" presId="urn:microsoft.com/office/officeart/2005/8/layout/process2"/>
    <dgm:cxn modelId="{A4D7D7DD-CC79-4095-A0D1-CD3E549D6712}" srcId="{5CF25771-E36C-49A2-8BE7-C4D882601F0F}" destId="{500F47F3-3140-4DEE-8A2B-48F04F6CC771}" srcOrd="0" destOrd="0" parTransId="{0A69A4CB-22FE-46F5-981C-31ED0E618BBD}" sibTransId="{F0EACEA4-3D3E-4DDC-AC22-1B33C9933288}"/>
    <dgm:cxn modelId="{7E74DEDE-390A-4FC8-9D39-102972A7BBED}" type="presOf" srcId="{51382E6A-7BF7-41E2-B686-373D0BD135FB}" destId="{61903A25-0F77-4679-AFF4-493CA743230A}" srcOrd="0" destOrd="0" presId="urn:microsoft.com/office/officeart/2005/8/layout/process2"/>
    <dgm:cxn modelId="{D939B94E-ED17-4AF3-A248-940D00BB06CB}" type="presParOf" srcId="{F2695089-EBBB-4D1B-872C-6133FC3DE71C}" destId="{45297F74-A4D5-44CF-9207-58B989CF1317}" srcOrd="0" destOrd="0" presId="urn:microsoft.com/office/officeart/2005/8/layout/process2"/>
    <dgm:cxn modelId="{D812B156-617B-4CFE-A0CA-DBC2D83AEE32}" type="presParOf" srcId="{F2695089-EBBB-4D1B-872C-6133FC3DE71C}" destId="{8A54DEEF-D713-47AA-8BA4-F6B6B333D12F}" srcOrd="1" destOrd="0" presId="urn:microsoft.com/office/officeart/2005/8/layout/process2"/>
    <dgm:cxn modelId="{8BF0D7B3-0B36-4196-A7CD-11A90CAAA102}" type="presParOf" srcId="{8A54DEEF-D713-47AA-8BA4-F6B6B333D12F}" destId="{CD7067E0-64CC-49FF-A361-CE2D03667103}" srcOrd="0" destOrd="0" presId="urn:microsoft.com/office/officeart/2005/8/layout/process2"/>
    <dgm:cxn modelId="{4767F642-4F74-488F-9C40-F9E70B7B6BF4}" type="presParOf" srcId="{F2695089-EBBB-4D1B-872C-6133FC3DE71C}" destId="{4E423DDE-A6B8-4917-A759-8F1D796126B1}" srcOrd="2" destOrd="0" presId="urn:microsoft.com/office/officeart/2005/8/layout/process2"/>
    <dgm:cxn modelId="{56AE92F4-C7A8-48BA-A186-CB2AD3D8B931}" type="presParOf" srcId="{F2695089-EBBB-4D1B-872C-6133FC3DE71C}" destId="{D8DD9EA0-1B6C-4362-A156-D9396FBAA7A5}" srcOrd="3" destOrd="0" presId="urn:microsoft.com/office/officeart/2005/8/layout/process2"/>
    <dgm:cxn modelId="{7BAFB29F-BF04-42F8-AD76-3B5971E1EF0A}" type="presParOf" srcId="{D8DD9EA0-1B6C-4362-A156-D9396FBAA7A5}" destId="{44F344AC-BD0D-4997-A661-C869922C7274}" srcOrd="0" destOrd="0" presId="urn:microsoft.com/office/officeart/2005/8/layout/process2"/>
    <dgm:cxn modelId="{33B89A7D-2929-464E-B127-868C778897FD}" type="presParOf" srcId="{F2695089-EBBB-4D1B-872C-6133FC3DE71C}" destId="{488736BB-6058-4909-8786-298EC8EF933E}" srcOrd="4" destOrd="0" presId="urn:microsoft.com/office/officeart/2005/8/layout/process2"/>
    <dgm:cxn modelId="{D30876A9-09C2-46EA-878A-E6995FA1266D}" type="presParOf" srcId="{F2695089-EBBB-4D1B-872C-6133FC3DE71C}" destId="{61903A25-0F77-4679-AFF4-493CA743230A}" srcOrd="5" destOrd="0" presId="urn:microsoft.com/office/officeart/2005/8/layout/process2"/>
    <dgm:cxn modelId="{2A54D738-5F1E-473C-AE40-305009A032E4}" type="presParOf" srcId="{61903A25-0F77-4679-AFF4-493CA743230A}" destId="{D9E4A71C-0736-4DCC-BB7C-C6013F80E9CA}" srcOrd="0" destOrd="0" presId="urn:microsoft.com/office/officeart/2005/8/layout/process2"/>
    <dgm:cxn modelId="{5D12C3D7-A8C9-4CDF-A0AD-455D08848D2E}" type="presParOf" srcId="{F2695089-EBBB-4D1B-872C-6133FC3DE71C}" destId="{F7F1E7A7-63B3-45F0-89C5-9D76594DA72D}" srcOrd="6" destOrd="0" presId="urn:microsoft.com/office/officeart/2005/8/layout/process2"/>
    <dgm:cxn modelId="{E73A8012-3FA9-4863-873D-922CCFB7642E}" type="presParOf" srcId="{F2695089-EBBB-4D1B-872C-6133FC3DE71C}" destId="{75B6B20E-F8A5-4FA5-B4E9-20474FCE3570}" srcOrd="7" destOrd="0" presId="urn:microsoft.com/office/officeart/2005/8/layout/process2"/>
    <dgm:cxn modelId="{EAB33295-FF93-4CCB-899B-500C07A2477C}" type="presParOf" srcId="{75B6B20E-F8A5-4FA5-B4E9-20474FCE3570}" destId="{EA1182BD-E5A5-4745-BDF8-8BB15103E19F}" srcOrd="0" destOrd="0" presId="urn:microsoft.com/office/officeart/2005/8/layout/process2"/>
    <dgm:cxn modelId="{C8F79422-FB04-454E-8D9A-D5FF3C887014}" type="presParOf" srcId="{F2695089-EBBB-4D1B-872C-6133FC3DE71C}" destId="{68969E72-1F8E-4FA1-AD50-49E66408E092}" srcOrd="8" destOrd="0" presId="urn:microsoft.com/office/officeart/2005/8/layout/process2"/>
    <dgm:cxn modelId="{1D027460-D0DB-442F-9B08-EB17E7D5F37D}" type="presParOf" srcId="{F2695089-EBBB-4D1B-872C-6133FC3DE71C}" destId="{1390204E-F5C5-4D1A-81C3-70DCBD81ADC9}" srcOrd="9" destOrd="0" presId="urn:microsoft.com/office/officeart/2005/8/layout/process2"/>
    <dgm:cxn modelId="{1AF48434-176C-4EE1-AB13-E4C7606CA055}" type="presParOf" srcId="{1390204E-F5C5-4D1A-81C3-70DCBD81ADC9}" destId="{E488FF8F-501E-4BCE-B5B7-DF16278969E7}" srcOrd="0" destOrd="0" presId="urn:microsoft.com/office/officeart/2005/8/layout/process2"/>
    <dgm:cxn modelId="{FD49368D-05E8-4548-B418-61F2D0634D20}" type="presParOf" srcId="{F2695089-EBBB-4D1B-872C-6133FC3DE71C}" destId="{5A99973E-4357-4817-9A6F-40D14A33B361}" srcOrd="10" destOrd="0" presId="urn:microsoft.com/office/officeart/2005/8/layout/process2"/>
    <dgm:cxn modelId="{A9E01B50-4431-4AEE-855B-86E3F8DE317A}" type="presParOf" srcId="{F2695089-EBBB-4D1B-872C-6133FC3DE71C}" destId="{2D3A41ED-2E32-4643-B64A-CC802C422A89}" srcOrd="11" destOrd="0" presId="urn:microsoft.com/office/officeart/2005/8/layout/process2"/>
    <dgm:cxn modelId="{17AD0520-DD20-47D0-A2FF-4B7640CC3F41}" type="presParOf" srcId="{2D3A41ED-2E32-4643-B64A-CC802C422A89}" destId="{CD724CFD-BDE2-4CC7-ADD7-CF801AC85E71}" srcOrd="0" destOrd="0" presId="urn:microsoft.com/office/officeart/2005/8/layout/process2"/>
    <dgm:cxn modelId="{B0962193-D3C9-4683-9FA3-1A0C2E240681}" type="presParOf" srcId="{F2695089-EBBB-4D1B-872C-6133FC3DE71C}" destId="{C6A160BC-CAE3-49BD-804F-D769E611AD83}" srcOrd="12" destOrd="0" presId="urn:microsoft.com/office/officeart/2005/8/layout/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297F74-A4D5-44CF-9207-58B989CF1317}">
      <dsp:nvSpPr>
        <dsp:cNvPr id="0" name=""/>
        <dsp:cNvSpPr/>
      </dsp:nvSpPr>
      <dsp:spPr>
        <a:xfrm>
          <a:off x="394677" y="3632"/>
          <a:ext cx="7219439" cy="489662"/>
        </a:xfrm>
        <a:prstGeom prst="roundRect">
          <a:avLst>
            <a:gd name="adj" fmla="val 10000"/>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tx1"/>
              </a:solidFill>
              <a:effectLst/>
              <a:latin typeface="Calibri" panose="020F0502020204030204" pitchFamily="34" charset="0"/>
              <a:ea typeface="+mj-ea"/>
              <a:cs typeface="Calibri" panose="020F0502020204030204" pitchFamily="34" charset="0"/>
            </a:rPr>
            <a:t>Download and Review the Design Report Template</a:t>
          </a:r>
          <a:endParaRPr lang="en-US" sz="2000" kern="1200" dirty="0"/>
        </a:p>
      </dsp:txBody>
      <dsp:txXfrm>
        <a:off x="409019" y="17974"/>
        <a:ext cx="7190755" cy="460978"/>
      </dsp:txXfrm>
    </dsp:sp>
    <dsp:sp modelId="{8A54DEEF-D713-47AA-8BA4-F6B6B333D12F}">
      <dsp:nvSpPr>
        <dsp:cNvPr id="0" name=""/>
        <dsp:cNvSpPr/>
      </dsp:nvSpPr>
      <dsp:spPr>
        <a:xfrm rot="5400000">
          <a:off x="3912585" y="505536"/>
          <a:ext cx="183623" cy="22034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rot="-5400000">
        <a:off x="3938293" y="523898"/>
        <a:ext cx="132209" cy="128536"/>
      </dsp:txXfrm>
    </dsp:sp>
    <dsp:sp modelId="{4E423DDE-A6B8-4917-A759-8F1D796126B1}">
      <dsp:nvSpPr>
        <dsp:cNvPr id="0" name=""/>
        <dsp:cNvSpPr/>
      </dsp:nvSpPr>
      <dsp:spPr>
        <a:xfrm>
          <a:off x="394677" y="738125"/>
          <a:ext cx="7219439" cy="489662"/>
        </a:xfrm>
        <a:prstGeom prst="roundRect">
          <a:avLst>
            <a:gd name="adj" fmla="val 10000"/>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tx1"/>
              </a:solidFill>
              <a:effectLst/>
              <a:latin typeface="Calibri" panose="020F0502020204030204" pitchFamily="34" charset="0"/>
              <a:ea typeface="+mj-ea"/>
              <a:cs typeface="Calibri" panose="020F0502020204030204" pitchFamily="34" charset="0"/>
            </a:rPr>
            <a:t>Note Sections Required for SoW</a:t>
          </a:r>
        </a:p>
      </dsp:txBody>
      <dsp:txXfrm>
        <a:off x="409019" y="752467"/>
        <a:ext cx="7190755" cy="460978"/>
      </dsp:txXfrm>
    </dsp:sp>
    <dsp:sp modelId="{D8DD9EA0-1B6C-4362-A156-D9396FBAA7A5}">
      <dsp:nvSpPr>
        <dsp:cNvPr id="0" name=""/>
        <dsp:cNvSpPr/>
      </dsp:nvSpPr>
      <dsp:spPr>
        <a:xfrm rot="5400000">
          <a:off x="3912585" y="1240029"/>
          <a:ext cx="183623" cy="22034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rot="-5400000">
        <a:off x="3938293" y="1258391"/>
        <a:ext cx="132209" cy="128536"/>
      </dsp:txXfrm>
    </dsp:sp>
    <dsp:sp modelId="{488736BB-6058-4909-8786-298EC8EF933E}">
      <dsp:nvSpPr>
        <dsp:cNvPr id="0" name=""/>
        <dsp:cNvSpPr/>
      </dsp:nvSpPr>
      <dsp:spPr>
        <a:xfrm>
          <a:off x="394677" y="1472618"/>
          <a:ext cx="7219439" cy="489662"/>
        </a:xfrm>
        <a:prstGeom prst="roundRect">
          <a:avLst>
            <a:gd name="adj" fmla="val 10000"/>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tx1"/>
              </a:solidFill>
              <a:effectLst/>
              <a:latin typeface="Calibri" panose="020F0502020204030204" pitchFamily="34" charset="0"/>
              <a:ea typeface="+mj-ea"/>
              <a:cs typeface="Calibri" panose="020F0502020204030204" pitchFamily="34" charset="0"/>
            </a:rPr>
            <a:t>Consider How Those Sections Relate To Your Project</a:t>
          </a:r>
        </a:p>
      </dsp:txBody>
      <dsp:txXfrm>
        <a:off x="409019" y="1486960"/>
        <a:ext cx="7190755" cy="460978"/>
      </dsp:txXfrm>
    </dsp:sp>
    <dsp:sp modelId="{61903A25-0F77-4679-AFF4-493CA743230A}">
      <dsp:nvSpPr>
        <dsp:cNvPr id="0" name=""/>
        <dsp:cNvSpPr/>
      </dsp:nvSpPr>
      <dsp:spPr>
        <a:xfrm rot="5400000">
          <a:off x="3912585" y="1974522"/>
          <a:ext cx="183623" cy="22034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rot="-5400000">
        <a:off x="3938293" y="1992884"/>
        <a:ext cx="132209" cy="128536"/>
      </dsp:txXfrm>
    </dsp:sp>
    <dsp:sp modelId="{F7F1E7A7-63B3-45F0-89C5-9D76594DA72D}">
      <dsp:nvSpPr>
        <dsp:cNvPr id="0" name=""/>
        <dsp:cNvSpPr/>
      </dsp:nvSpPr>
      <dsp:spPr>
        <a:xfrm>
          <a:off x="394677" y="2207111"/>
          <a:ext cx="7219439" cy="1004443"/>
        </a:xfrm>
        <a:prstGeom prst="roundRect">
          <a:avLst>
            <a:gd name="adj" fmla="val 10000"/>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solidFill>
                <a:schemeClr val="tx1"/>
              </a:solidFill>
              <a:effectLst/>
              <a:latin typeface="Calibri" panose="020F0502020204030204" pitchFamily="34" charset="0"/>
              <a:ea typeface="+mj-ea"/>
              <a:cs typeface="Calibri" panose="020F0502020204030204" pitchFamily="34" charset="0"/>
            </a:rPr>
            <a:t>For Each Section – As You Work</a:t>
          </a:r>
          <a:endParaRPr lang="en-US" sz="2000" kern="1200" dirty="0">
            <a:solidFill>
              <a:schemeClr val="tx1"/>
            </a:solidFill>
            <a:effectLst/>
            <a:latin typeface="Calibri" panose="020F0502020204030204" pitchFamily="34" charset="0"/>
            <a:ea typeface="+mj-ea"/>
            <a:cs typeface="Calibri" panose="020F0502020204030204" pitchFamily="34" charset="0"/>
          </a:endParaRPr>
        </a:p>
        <a:p>
          <a:pPr marL="171450" lvl="1" indent="-171450" algn="l" defTabSz="711200">
            <a:lnSpc>
              <a:spcPct val="90000"/>
            </a:lnSpc>
            <a:spcBef>
              <a:spcPct val="0"/>
            </a:spcBef>
            <a:spcAft>
              <a:spcPct val="15000"/>
            </a:spcAft>
            <a:buChar char="•"/>
          </a:pPr>
          <a:r>
            <a:rPr lang="en-US" sz="1600" kern="1200">
              <a:solidFill>
                <a:schemeClr val="tx1"/>
              </a:solidFill>
              <a:effectLst/>
              <a:latin typeface="Calibri" panose="020F0502020204030204" pitchFamily="34" charset="0"/>
              <a:ea typeface="+mj-ea"/>
              <a:cs typeface="Calibri" panose="020F0502020204030204" pitchFamily="34" charset="0"/>
            </a:rPr>
            <a:t>Remove any sample text / instructions</a:t>
          </a:r>
          <a:endParaRPr lang="en-US" sz="1600" kern="1200" dirty="0">
            <a:solidFill>
              <a:schemeClr val="tx1"/>
            </a:solidFill>
            <a:effectLst/>
            <a:latin typeface="Calibri" panose="020F0502020204030204" pitchFamily="34" charset="0"/>
            <a:ea typeface="+mj-ea"/>
            <a:cs typeface="Calibri" panose="020F0502020204030204" pitchFamily="34" charset="0"/>
          </a:endParaRPr>
        </a:p>
        <a:p>
          <a:pPr marL="171450" lvl="1" indent="-171450" algn="l" defTabSz="711200">
            <a:lnSpc>
              <a:spcPct val="90000"/>
            </a:lnSpc>
            <a:spcBef>
              <a:spcPct val="0"/>
            </a:spcBef>
            <a:spcAft>
              <a:spcPct val="15000"/>
            </a:spcAft>
            <a:buChar char="•"/>
          </a:pPr>
          <a:r>
            <a:rPr lang="en-US" sz="1600" kern="1200">
              <a:solidFill>
                <a:schemeClr val="tx1"/>
              </a:solidFill>
              <a:effectLst/>
              <a:latin typeface="Calibri" panose="020F0502020204030204" pitchFamily="34" charset="0"/>
              <a:ea typeface="+mj-ea"/>
              <a:cs typeface="Calibri" panose="020F0502020204030204" pitchFamily="34" charset="0"/>
            </a:rPr>
            <a:t>Fill in the appropriate information</a:t>
          </a:r>
          <a:endParaRPr lang="en-US" sz="1600" kern="1200" dirty="0">
            <a:solidFill>
              <a:schemeClr val="tx1"/>
            </a:solidFill>
            <a:effectLst/>
            <a:latin typeface="Calibri" panose="020F0502020204030204" pitchFamily="34" charset="0"/>
            <a:ea typeface="+mj-ea"/>
            <a:cs typeface="Calibri" panose="020F0502020204030204" pitchFamily="34" charset="0"/>
          </a:endParaRPr>
        </a:p>
      </dsp:txBody>
      <dsp:txXfrm>
        <a:off x="424096" y="2236530"/>
        <a:ext cx="7160601" cy="945605"/>
      </dsp:txXfrm>
    </dsp:sp>
    <dsp:sp modelId="{75B6B20E-F8A5-4FA5-B4E9-20474FCE3570}">
      <dsp:nvSpPr>
        <dsp:cNvPr id="0" name=""/>
        <dsp:cNvSpPr/>
      </dsp:nvSpPr>
      <dsp:spPr>
        <a:xfrm rot="5400000">
          <a:off x="3912585" y="3223796"/>
          <a:ext cx="183623" cy="22034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rot="-5400000">
        <a:off x="3938293" y="3242158"/>
        <a:ext cx="132209" cy="128536"/>
      </dsp:txXfrm>
    </dsp:sp>
    <dsp:sp modelId="{68969E72-1F8E-4FA1-AD50-49E66408E092}">
      <dsp:nvSpPr>
        <dsp:cNvPr id="0" name=""/>
        <dsp:cNvSpPr/>
      </dsp:nvSpPr>
      <dsp:spPr>
        <a:xfrm>
          <a:off x="394677" y="3456386"/>
          <a:ext cx="7219439" cy="489662"/>
        </a:xfrm>
        <a:prstGeom prst="roundRect">
          <a:avLst>
            <a:gd name="adj" fmla="val 10000"/>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solidFill>
                <a:schemeClr val="tx1"/>
              </a:solidFill>
              <a:effectLst/>
              <a:latin typeface="Calibri" panose="020F0502020204030204" pitchFamily="34" charset="0"/>
              <a:ea typeface="+mj-ea"/>
              <a:cs typeface="Calibri" panose="020F0502020204030204" pitchFamily="34" charset="0"/>
            </a:rPr>
            <a:t>Some Sections May Require More Discussion Than Others</a:t>
          </a:r>
          <a:endParaRPr lang="en-US" sz="2000" kern="1200" dirty="0">
            <a:solidFill>
              <a:schemeClr val="tx1"/>
            </a:solidFill>
            <a:effectLst/>
            <a:latin typeface="Calibri" panose="020F0502020204030204" pitchFamily="34" charset="0"/>
            <a:ea typeface="+mj-ea"/>
            <a:cs typeface="Calibri" panose="020F0502020204030204" pitchFamily="34" charset="0"/>
          </a:endParaRPr>
        </a:p>
      </dsp:txBody>
      <dsp:txXfrm>
        <a:off x="409019" y="3470728"/>
        <a:ext cx="7190755" cy="460978"/>
      </dsp:txXfrm>
    </dsp:sp>
    <dsp:sp modelId="{1390204E-F5C5-4D1A-81C3-70DCBD81ADC9}">
      <dsp:nvSpPr>
        <dsp:cNvPr id="0" name=""/>
        <dsp:cNvSpPr/>
      </dsp:nvSpPr>
      <dsp:spPr>
        <a:xfrm rot="5400000">
          <a:off x="3912585" y="3958289"/>
          <a:ext cx="183623" cy="22034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rot="-5400000">
        <a:off x="3938293" y="3976651"/>
        <a:ext cx="132209" cy="128536"/>
      </dsp:txXfrm>
    </dsp:sp>
    <dsp:sp modelId="{5A99973E-4357-4817-9A6F-40D14A33B361}">
      <dsp:nvSpPr>
        <dsp:cNvPr id="0" name=""/>
        <dsp:cNvSpPr/>
      </dsp:nvSpPr>
      <dsp:spPr>
        <a:xfrm>
          <a:off x="394677" y="4190879"/>
          <a:ext cx="7219439" cy="489662"/>
        </a:xfrm>
        <a:prstGeom prst="roundRect">
          <a:avLst>
            <a:gd name="adj" fmla="val 10000"/>
          </a:avLst>
        </a:prstGeom>
        <a:solidFill>
          <a:schemeClr val="accent2">
            <a:lumMod val="60000"/>
            <a:lumOff val="40000"/>
          </a:scheme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en-US" sz="2000" kern="1200">
              <a:solidFill>
                <a:prstClr val="black"/>
              </a:solidFill>
              <a:effectLst/>
              <a:latin typeface="Calibri" panose="020F0502020204030204" pitchFamily="34" charset="0"/>
              <a:ea typeface="+mn-ea"/>
              <a:cs typeface="Calibri" panose="020F0502020204030204" pitchFamily="34" charset="0"/>
            </a:rPr>
            <a:t>This is Preliminary and WILL Be Revised During the Project</a:t>
          </a:r>
          <a:endParaRPr lang="en-US" sz="2000" kern="1200" dirty="0">
            <a:solidFill>
              <a:prstClr val="black"/>
            </a:solidFill>
            <a:effectLst/>
            <a:latin typeface="Calibri" panose="020F0502020204030204" pitchFamily="34" charset="0"/>
            <a:ea typeface="+mn-ea"/>
            <a:cs typeface="Calibri" panose="020F0502020204030204" pitchFamily="34" charset="0"/>
          </a:endParaRPr>
        </a:p>
      </dsp:txBody>
      <dsp:txXfrm>
        <a:off x="409019" y="4205221"/>
        <a:ext cx="7190755" cy="460978"/>
      </dsp:txXfrm>
    </dsp:sp>
    <dsp:sp modelId="{2D3A41ED-2E32-4643-B64A-CC802C422A89}">
      <dsp:nvSpPr>
        <dsp:cNvPr id="0" name=""/>
        <dsp:cNvSpPr/>
      </dsp:nvSpPr>
      <dsp:spPr>
        <a:xfrm rot="5400000">
          <a:off x="3912585" y="4692782"/>
          <a:ext cx="183623" cy="22034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rot="-5400000">
        <a:off x="3938293" y="4711144"/>
        <a:ext cx="132209" cy="128536"/>
      </dsp:txXfrm>
    </dsp:sp>
    <dsp:sp modelId="{C6A160BC-CAE3-49BD-804F-D769E611AD83}">
      <dsp:nvSpPr>
        <dsp:cNvPr id="0" name=""/>
        <dsp:cNvSpPr/>
      </dsp:nvSpPr>
      <dsp:spPr>
        <a:xfrm>
          <a:off x="394677" y="4925372"/>
          <a:ext cx="7219439" cy="489662"/>
        </a:xfrm>
        <a:prstGeom prst="roundRect">
          <a:avLst>
            <a:gd name="adj" fmla="val 10000"/>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solidFill>
                <a:schemeClr val="tx1"/>
              </a:solidFill>
              <a:effectLst/>
              <a:latin typeface="Calibri" panose="020F0502020204030204" pitchFamily="34" charset="0"/>
              <a:ea typeface="+mj-ea"/>
              <a:cs typeface="Calibri" panose="020F0502020204030204" pitchFamily="34" charset="0"/>
            </a:rPr>
            <a:t>All Team Members Proofread the Entire Document</a:t>
          </a:r>
          <a:endParaRPr lang="en-US" sz="2000" kern="1200" dirty="0">
            <a:solidFill>
              <a:schemeClr val="tx1"/>
            </a:solidFill>
            <a:effectLst/>
            <a:latin typeface="Calibri" panose="020F0502020204030204" pitchFamily="34" charset="0"/>
            <a:ea typeface="+mj-ea"/>
            <a:cs typeface="Calibri" panose="020F0502020204030204" pitchFamily="34" charset="0"/>
          </a:endParaRPr>
        </a:p>
      </dsp:txBody>
      <dsp:txXfrm>
        <a:off x="409019" y="4939714"/>
        <a:ext cx="7190755" cy="460978"/>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E9436D-D2E1-402F-A28D-E311F96064AD}" type="datetimeFigureOut">
              <a:rPr lang="en-US" smtClean="0"/>
              <a:t>7/29/2021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2D74DF-5A32-471A-AF6E-F82911F6CCCC}" type="slidenum">
              <a:rPr lang="en-US" smtClean="0"/>
              <a:t>‹#›</a:t>
            </a:fld>
            <a:endParaRPr lang="en-US"/>
          </a:p>
        </p:txBody>
      </p:sp>
    </p:spTree>
    <p:extLst>
      <p:ext uri="{BB962C8B-B14F-4D97-AF65-F5344CB8AC3E}">
        <p14:creationId xmlns:p14="http://schemas.microsoft.com/office/powerpoint/2010/main" val="10104116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fld id="{A52D74DF-5A32-471A-AF6E-F82911F6CCCC}" type="slidenum">
              <a:rPr lang="en-US" smtClean="0"/>
              <a:t>3</a:t>
            </a:fld>
            <a:endParaRPr lang="en-US"/>
          </a:p>
        </p:txBody>
      </p:sp>
    </p:spTree>
    <p:extLst>
      <p:ext uri="{BB962C8B-B14F-4D97-AF65-F5344CB8AC3E}">
        <p14:creationId xmlns:p14="http://schemas.microsoft.com/office/powerpoint/2010/main" val="124327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fld id="{A52D74DF-5A32-471A-AF6E-F82911F6CCCC}" type="slidenum">
              <a:rPr lang="en-US" smtClean="0"/>
              <a:t>4</a:t>
            </a:fld>
            <a:endParaRPr lang="en-US"/>
          </a:p>
        </p:txBody>
      </p:sp>
    </p:spTree>
    <p:extLst>
      <p:ext uri="{BB962C8B-B14F-4D97-AF65-F5344CB8AC3E}">
        <p14:creationId xmlns:p14="http://schemas.microsoft.com/office/powerpoint/2010/main" val="3495491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A52D74DF-5A32-471A-AF6E-F82911F6CCCC}" type="slidenum">
              <a:rPr lang="en-US" smtClean="0"/>
              <a:t>5</a:t>
            </a:fld>
            <a:endParaRPr lang="en-US"/>
          </a:p>
        </p:txBody>
      </p:sp>
    </p:spTree>
    <p:extLst>
      <p:ext uri="{BB962C8B-B14F-4D97-AF65-F5344CB8AC3E}">
        <p14:creationId xmlns:p14="http://schemas.microsoft.com/office/powerpoint/2010/main" val="127103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fld id="{A52D74DF-5A32-471A-AF6E-F82911F6CCCC}" type="slidenum">
              <a:rPr lang="en-US" smtClean="0"/>
              <a:t>8</a:t>
            </a:fld>
            <a:endParaRPr lang="en-US"/>
          </a:p>
        </p:txBody>
      </p:sp>
    </p:spTree>
    <p:extLst>
      <p:ext uri="{BB962C8B-B14F-4D97-AF65-F5344CB8AC3E}">
        <p14:creationId xmlns:p14="http://schemas.microsoft.com/office/powerpoint/2010/main" val="16150109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fld id="{A52D74DF-5A32-471A-AF6E-F82911F6CCCC}" type="slidenum">
              <a:rPr lang="en-US" smtClean="0"/>
              <a:t>11</a:t>
            </a:fld>
            <a:endParaRPr lang="en-US"/>
          </a:p>
        </p:txBody>
      </p:sp>
    </p:spTree>
    <p:extLst>
      <p:ext uri="{BB962C8B-B14F-4D97-AF65-F5344CB8AC3E}">
        <p14:creationId xmlns:p14="http://schemas.microsoft.com/office/powerpoint/2010/main" val="3781317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fld id="{A52D74DF-5A32-471A-AF6E-F82911F6CCCC}" type="slidenum">
              <a:rPr lang="en-US" smtClean="0"/>
              <a:t>16</a:t>
            </a:fld>
            <a:endParaRPr lang="en-US"/>
          </a:p>
        </p:txBody>
      </p:sp>
    </p:spTree>
    <p:extLst>
      <p:ext uri="{BB962C8B-B14F-4D97-AF65-F5344CB8AC3E}">
        <p14:creationId xmlns:p14="http://schemas.microsoft.com/office/powerpoint/2010/main" val="13989833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fld id="{A52D74DF-5A32-471A-AF6E-F82911F6CCCC}" type="slidenum">
              <a:rPr lang="en-US" smtClean="0"/>
              <a:t>17</a:t>
            </a:fld>
            <a:endParaRPr lang="en-US"/>
          </a:p>
        </p:txBody>
      </p:sp>
    </p:spTree>
    <p:extLst>
      <p:ext uri="{BB962C8B-B14F-4D97-AF65-F5344CB8AC3E}">
        <p14:creationId xmlns:p14="http://schemas.microsoft.com/office/powerpoint/2010/main" val="19836550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4EFF583-59AF-4207-8BDF-BEB203CA77F0}" type="datetimeFigureOut">
              <a:rPr lang="en-US" smtClean="0"/>
              <a:t>7/29/2021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75CF10-0875-4076-B420-B7C8FA0E2F6C}" type="slidenum">
              <a:rPr lang="en-US" smtClean="0"/>
              <a:t>‹#›</a:t>
            </a:fld>
            <a:endParaRPr lang="en-US"/>
          </a:p>
        </p:txBody>
      </p:sp>
      <p:pic>
        <p:nvPicPr>
          <p:cNvPr id="7" name="Picture 6" descr="designLab_logo copy.jpg">
            <a:extLst>
              <a:ext uri="{FF2B5EF4-FFF2-40B4-BE49-F238E27FC236}">
                <a16:creationId xmlns:a16="http://schemas.microsoft.com/office/drawing/2014/main" id="{696DBD4C-F43C-479B-AF8E-576F96CE109B}"/>
              </a:ext>
            </a:extLst>
          </p:cNvPr>
          <p:cNvPicPr>
            <a:picLocks noChangeAspect="1"/>
          </p:cNvPicPr>
          <p:nvPr userDrawn="1"/>
        </p:nvPicPr>
        <p:blipFill>
          <a:blip r:embed="rId2" cstate="print"/>
          <a:stretch>
            <a:fillRect/>
          </a:stretch>
        </p:blipFill>
        <p:spPr>
          <a:xfrm>
            <a:off x="76200" y="99240"/>
            <a:ext cx="1828800" cy="586560"/>
          </a:xfrm>
          <a:prstGeom prst="rect">
            <a:avLst/>
          </a:prstGeom>
        </p:spPr>
      </p:pic>
    </p:spTree>
    <p:extLst>
      <p:ext uri="{BB962C8B-B14F-4D97-AF65-F5344CB8AC3E}">
        <p14:creationId xmlns:p14="http://schemas.microsoft.com/office/powerpoint/2010/main" val="957616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4EFF583-59AF-4207-8BDF-BEB203CA77F0}" type="datetimeFigureOut">
              <a:rPr lang="en-US" smtClean="0"/>
              <a:t>7/29/2021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75CF10-0875-4076-B420-B7C8FA0E2F6C}" type="slidenum">
              <a:rPr lang="en-US" smtClean="0"/>
              <a:t>‹#›</a:t>
            </a:fld>
            <a:endParaRPr lang="en-US"/>
          </a:p>
        </p:txBody>
      </p:sp>
    </p:spTree>
    <p:extLst>
      <p:ext uri="{BB962C8B-B14F-4D97-AF65-F5344CB8AC3E}">
        <p14:creationId xmlns:p14="http://schemas.microsoft.com/office/powerpoint/2010/main" val="8454399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4EFF583-59AF-4207-8BDF-BEB203CA77F0}" type="datetimeFigureOut">
              <a:rPr lang="en-US" smtClean="0"/>
              <a:t>7/29/2021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75CF10-0875-4076-B420-B7C8FA0E2F6C}" type="slidenum">
              <a:rPr lang="en-US" smtClean="0"/>
              <a:t>‹#›</a:t>
            </a:fld>
            <a:endParaRPr lang="en-US"/>
          </a:p>
        </p:txBody>
      </p:sp>
    </p:spTree>
    <p:extLst>
      <p:ext uri="{BB962C8B-B14F-4D97-AF65-F5344CB8AC3E}">
        <p14:creationId xmlns:p14="http://schemas.microsoft.com/office/powerpoint/2010/main" val="1420548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4EFF583-59AF-4207-8BDF-BEB203CA77F0}" type="datetimeFigureOut">
              <a:rPr lang="en-US" smtClean="0"/>
              <a:t>7/29/2021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75CF10-0875-4076-B420-B7C8FA0E2F6C}" type="slidenum">
              <a:rPr lang="en-US" smtClean="0"/>
              <a:t>‹#›</a:t>
            </a:fld>
            <a:endParaRPr lang="en-US"/>
          </a:p>
        </p:txBody>
      </p:sp>
      <p:pic>
        <p:nvPicPr>
          <p:cNvPr id="7" name="Picture 6" descr="designLab_logo copy.jpg">
            <a:extLst>
              <a:ext uri="{FF2B5EF4-FFF2-40B4-BE49-F238E27FC236}">
                <a16:creationId xmlns:a16="http://schemas.microsoft.com/office/drawing/2014/main" id="{FB1367D2-A552-4F0C-AD88-A33BBC3F8FFF}"/>
              </a:ext>
            </a:extLst>
          </p:cNvPr>
          <p:cNvPicPr>
            <a:picLocks noChangeAspect="1"/>
          </p:cNvPicPr>
          <p:nvPr userDrawn="1"/>
        </p:nvPicPr>
        <p:blipFill>
          <a:blip r:embed="rId2" cstate="print"/>
          <a:stretch>
            <a:fillRect/>
          </a:stretch>
        </p:blipFill>
        <p:spPr>
          <a:xfrm>
            <a:off x="76200" y="99240"/>
            <a:ext cx="1828800" cy="586560"/>
          </a:xfrm>
          <a:prstGeom prst="rect">
            <a:avLst/>
          </a:prstGeom>
        </p:spPr>
      </p:pic>
    </p:spTree>
    <p:extLst>
      <p:ext uri="{BB962C8B-B14F-4D97-AF65-F5344CB8AC3E}">
        <p14:creationId xmlns:p14="http://schemas.microsoft.com/office/powerpoint/2010/main" val="964908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4EFF583-59AF-4207-8BDF-BEB203CA77F0}" type="datetimeFigureOut">
              <a:rPr lang="en-US" smtClean="0"/>
              <a:t>7/29/2021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75CF10-0875-4076-B420-B7C8FA0E2F6C}" type="slidenum">
              <a:rPr lang="en-US" smtClean="0"/>
              <a:t>‹#›</a:t>
            </a:fld>
            <a:endParaRPr lang="en-US"/>
          </a:p>
        </p:txBody>
      </p:sp>
      <p:pic>
        <p:nvPicPr>
          <p:cNvPr id="7" name="Picture 6" descr="designLab_logo copy.jpg">
            <a:extLst>
              <a:ext uri="{FF2B5EF4-FFF2-40B4-BE49-F238E27FC236}">
                <a16:creationId xmlns:a16="http://schemas.microsoft.com/office/drawing/2014/main" id="{41F59370-888C-4F83-AD7C-6D8BF3FF9BEA}"/>
              </a:ext>
            </a:extLst>
          </p:cNvPr>
          <p:cNvPicPr>
            <a:picLocks noChangeAspect="1"/>
          </p:cNvPicPr>
          <p:nvPr userDrawn="1"/>
        </p:nvPicPr>
        <p:blipFill>
          <a:blip r:embed="rId2" cstate="print"/>
          <a:stretch>
            <a:fillRect/>
          </a:stretch>
        </p:blipFill>
        <p:spPr>
          <a:xfrm>
            <a:off x="76200" y="99240"/>
            <a:ext cx="1828800" cy="586560"/>
          </a:xfrm>
          <a:prstGeom prst="rect">
            <a:avLst/>
          </a:prstGeom>
        </p:spPr>
      </p:pic>
    </p:spTree>
    <p:extLst>
      <p:ext uri="{BB962C8B-B14F-4D97-AF65-F5344CB8AC3E}">
        <p14:creationId xmlns:p14="http://schemas.microsoft.com/office/powerpoint/2010/main" val="39843152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4EFF583-59AF-4207-8BDF-BEB203CA77F0}" type="datetimeFigureOut">
              <a:rPr lang="en-US" smtClean="0"/>
              <a:t>7/29/2021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75CF10-0875-4076-B420-B7C8FA0E2F6C}" type="slidenum">
              <a:rPr lang="en-US" smtClean="0"/>
              <a:t>‹#›</a:t>
            </a:fld>
            <a:endParaRPr lang="en-US"/>
          </a:p>
        </p:txBody>
      </p:sp>
      <p:pic>
        <p:nvPicPr>
          <p:cNvPr id="8" name="Picture 7" descr="designLab_logo copy.jpg">
            <a:extLst>
              <a:ext uri="{FF2B5EF4-FFF2-40B4-BE49-F238E27FC236}">
                <a16:creationId xmlns:a16="http://schemas.microsoft.com/office/drawing/2014/main" id="{6C520708-C7CE-4F46-892C-4DEDA0F44FBF}"/>
              </a:ext>
            </a:extLst>
          </p:cNvPr>
          <p:cNvPicPr>
            <a:picLocks noChangeAspect="1"/>
          </p:cNvPicPr>
          <p:nvPr userDrawn="1"/>
        </p:nvPicPr>
        <p:blipFill>
          <a:blip r:embed="rId2" cstate="print"/>
          <a:stretch>
            <a:fillRect/>
          </a:stretch>
        </p:blipFill>
        <p:spPr>
          <a:xfrm>
            <a:off x="76200" y="99240"/>
            <a:ext cx="1828800" cy="586560"/>
          </a:xfrm>
          <a:prstGeom prst="rect">
            <a:avLst/>
          </a:prstGeom>
        </p:spPr>
      </p:pic>
    </p:spTree>
    <p:extLst>
      <p:ext uri="{BB962C8B-B14F-4D97-AF65-F5344CB8AC3E}">
        <p14:creationId xmlns:p14="http://schemas.microsoft.com/office/powerpoint/2010/main" val="3561000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4EFF583-59AF-4207-8BDF-BEB203CA77F0}" type="datetimeFigureOut">
              <a:rPr lang="en-US" smtClean="0"/>
              <a:t>7/29/2021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75CF10-0875-4076-B420-B7C8FA0E2F6C}" type="slidenum">
              <a:rPr lang="en-US" smtClean="0"/>
              <a:t>‹#›</a:t>
            </a:fld>
            <a:endParaRPr lang="en-US"/>
          </a:p>
        </p:txBody>
      </p:sp>
    </p:spTree>
    <p:extLst>
      <p:ext uri="{BB962C8B-B14F-4D97-AF65-F5344CB8AC3E}">
        <p14:creationId xmlns:p14="http://schemas.microsoft.com/office/powerpoint/2010/main" val="37820760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4EFF583-59AF-4207-8BDF-BEB203CA77F0}" type="datetimeFigureOut">
              <a:rPr lang="en-US" smtClean="0"/>
              <a:t>7/29/2021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75CF10-0875-4076-B420-B7C8FA0E2F6C}" type="slidenum">
              <a:rPr lang="en-US" smtClean="0"/>
              <a:t>‹#›</a:t>
            </a:fld>
            <a:endParaRPr lang="en-US"/>
          </a:p>
        </p:txBody>
      </p:sp>
      <p:pic>
        <p:nvPicPr>
          <p:cNvPr id="6" name="Picture 5" descr="designLab_logo copy.jpg">
            <a:extLst>
              <a:ext uri="{FF2B5EF4-FFF2-40B4-BE49-F238E27FC236}">
                <a16:creationId xmlns:a16="http://schemas.microsoft.com/office/drawing/2014/main" id="{36E1F918-1448-4EA4-A3C7-A30E0299A6E1}"/>
              </a:ext>
            </a:extLst>
          </p:cNvPr>
          <p:cNvPicPr>
            <a:picLocks noChangeAspect="1"/>
          </p:cNvPicPr>
          <p:nvPr userDrawn="1"/>
        </p:nvPicPr>
        <p:blipFill>
          <a:blip r:embed="rId2" cstate="print"/>
          <a:stretch>
            <a:fillRect/>
          </a:stretch>
        </p:blipFill>
        <p:spPr>
          <a:xfrm>
            <a:off x="76200" y="99240"/>
            <a:ext cx="1828800" cy="586560"/>
          </a:xfrm>
          <a:prstGeom prst="rect">
            <a:avLst/>
          </a:prstGeom>
        </p:spPr>
      </p:pic>
    </p:spTree>
    <p:extLst>
      <p:ext uri="{BB962C8B-B14F-4D97-AF65-F5344CB8AC3E}">
        <p14:creationId xmlns:p14="http://schemas.microsoft.com/office/powerpoint/2010/main" val="1901823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EFF583-59AF-4207-8BDF-BEB203CA77F0}" type="datetimeFigureOut">
              <a:rPr lang="en-US" smtClean="0"/>
              <a:t>7/29/2021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75CF10-0875-4076-B420-B7C8FA0E2F6C}" type="slidenum">
              <a:rPr lang="en-US" smtClean="0"/>
              <a:t>‹#›</a:t>
            </a:fld>
            <a:endParaRPr lang="en-US"/>
          </a:p>
        </p:txBody>
      </p:sp>
      <p:pic>
        <p:nvPicPr>
          <p:cNvPr id="5" name="Picture 4" descr="designLab_logo copy.jpg">
            <a:extLst>
              <a:ext uri="{FF2B5EF4-FFF2-40B4-BE49-F238E27FC236}">
                <a16:creationId xmlns:a16="http://schemas.microsoft.com/office/drawing/2014/main" id="{4B4E3077-DE6E-4BD4-80D4-77F690397521}"/>
              </a:ext>
            </a:extLst>
          </p:cNvPr>
          <p:cNvPicPr>
            <a:picLocks noChangeAspect="1"/>
          </p:cNvPicPr>
          <p:nvPr userDrawn="1"/>
        </p:nvPicPr>
        <p:blipFill>
          <a:blip r:embed="rId2" cstate="print"/>
          <a:stretch>
            <a:fillRect/>
          </a:stretch>
        </p:blipFill>
        <p:spPr>
          <a:xfrm>
            <a:off x="76200" y="99240"/>
            <a:ext cx="1828800" cy="586560"/>
          </a:xfrm>
          <a:prstGeom prst="rect">
            <a:avLst/>
          </a:prstGeom>
        </p:spPr>
      </p:pic>
    </p:spTree>
    <p:extLst>
      <p:ext uri="{BB962C8B-B14F-4D97-AF65-F5344CB8AC3E}">
        <p14:creationId xmlns:p14="http://schemas.microsoft.com/office/powerpoint/2010/main" val="25959577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4EFF583-59AF-4207-8BDF-BEB203CA77F0}" type="datetimeFigureOut">
              <a:rPr lang="en-US" smtClean="0"/>
              <a:t>7/29/2021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75CF10-0875-4076-B420-B7C8FA0E2F6C}" type="slidenum">
              <a:rPr lang="en-US" smtClean="0"/>
              <a:t>‹#›</a:t>
            </a:fld>
            <a:endParaRPr lang="en-US"/>
          </a:p>
        </p:txBody>
      </p:sp>
    </p:spTree>
    <p:extLst>
      <p:ext uri="{BB962C8B-B14F-4D97-AF65-F5344CB8AC3E}">
        <p14:creationId xmlns:p14="http://schemas.microsoft.com/office/powerpoint/2010/main" val="21521655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4EFF583-59AF-4207-8BDF-BEB203CA77F0}" type="datetimeFigureOut">
              <a:rPr lang="en-US" smtClean="0"/>
              <a:t>7/29/2021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75CF10-0875-4076-B420-B7C8FA0E2F6C}" type="slidenum">
              <a:rPr lang="en-US" smtClean="0"/>
              <a:t>‹#›</a:t>
            </a:fld>
            <a:endParaRPr lang="en-US"/>
          </a:p>
        </p:txBody>
      </p:sp>
    </p:spTree>
    <p:extLst>
      <p:ext uri="{BB962C8B-B14F-4D97-AF65-F5344CB8AC3E}">
        <p14:creationId xmlns:p14="http://schemas.microsoft.com/office/powerpoint/2010/main" val="910009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EFF583-59AF-4207-8BDF-BEB203CA77F0}" type="datetimeFigureOut">
              <a:rPr lang="en-US" smtClean="0"/>
              <a:t>7/29/2021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75CF10-0875-4076-B420-B7C8FA0E2F6C}" type="slidenum">
              <a:rPr lang="en-US" smtClean="0"/>
              <a:t>‹#›</a:t>
            </a:fld>
            <a:endParaRPr lang="en-US"/>
          </a:p>
        </p:txBody>
      </p:sp>
    </p:spTree>
    <p:extLst>
      <p:ext uri="{BB962C8B-B14F-4D97-AF65-F5344CB8AC3E}">
        <p14:creationId xmlns:p14="http://schemas.microsoft.com/office/powerpoint/2010/main" val="2722472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peoplematters.in/article/compensation-benefits/putting-the-fit-in-benefits-consider-workforce-demographics-17048" TargetMode="External"/><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creativecommons.org/licenses/by-nc/3.0/" TargetMode="External"/><Relationship Id="rId4" Type="http://schemas.openxmlformats.org/officeDocument/2006/relationships/hyperlink" Target="http://www.pngall.com/2020-calendar-png"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s://creativecommons.org/licenses/by-nc/3.0/" TargetMode="External"/><Relationship Id="rId4" Type="http://schemas.openxmlformats.org/officeDocument/2006/relationships/hyperlink" Target="https://freepngimg.com/png/10817-calendar-transparent"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designlab.eng.rpi.edu/svn2/capstone-support-dev/Rubric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hyperlink" Target="https://designlab.eng.rpi.edu/edn/projects/capstone-support-dev/wiki/Statement_of_Work" TargetMode="External"/><Relationship Id="rId2" Type="http://schemas.openxmlformats.org/officeDocument/2006/relationships/hyperlink" Target="https://www.pmi.org/" TargetMode="External"/><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hyperlink" Target="https://designlab.eng.rpi.edu/edn/projects/capstone-support-dev/wiki/Gantt_Charts__Project_Management"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study.com/academy/lesson/introductions-of-technical-documents.html" TargetMode="External"/><Relationship Id="rId2" Type="http://schemas.openxmlformats.org/officeDocument/2006/relationships/hyperlink" Target="https://www.prismnet.com/~hcexres/textbook/introds.html" TargetMode="External"/><Relationship Id="rId1" Type="http://schemas.openxmlformats.org/officeDocument/2006/relationships/slideLayout" Target="../slideLayouts/slideLayout2.xml"/><Relationship Id="rId6" Type="http://schemas.openxmlformats.org/officeDocument/2006/relationships/hyperlink" Target="https://creativecommons.org/licenses/by-nc-sa/3.0/" TargetMode="External"/><Relationship Id="rId5" Type="http://schemas.openxmlformats.org/officeDocument/2006/relationships/hyperlink" Target="https://human.libretexts.org/Courses/Gateway_Technical_College" TargetMode="External"/><Relationship Id="rId4" Type="http://schemas.openxmlformats.org/officeDocument/2006/relationships/image" Target="../media/image5.page"/></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s://creativecommons.org/licenses/by/3.0/" TargetMode="External"/><Relationship Id="rId4" Type="http://schemas.openxmlformats.org/officeDocument/2006/relationships/hyperlink" Target="https://courses.lumenlearning.com/suny-oneonta-education106/chapter/9-3-differences-in-learning-and-motivation/"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The Statement of Work</a:t>
            </a:r>
          </a:p>
        </p:txBody>
      </p:sp>
      <p:sp>
        <p:nvSpPr>
          <p:cNvPr id="5" name="Subtitle 4"/>
          <p:cNvSpPr>
            <a:spLocks noGrp="1"/>
          </p:cNvSpPr>
          <p:nvPr>
            <p:ph type="subTitle" idx="1"/>
          </p:nvPr>
        </p:nvSpPr>
        <p:spPr/>
        <p:txBody>
          <a:bodyPr/>
          <a:lstStyle/>
          <a:p>
            <a:r>
              <a:rPr lang="en-US" dirty="0"/>
              <a:t>The Design Lab at Rensselaer</a:t>
            </a:r>
          </a:p>
        </p:txBody>
      </p:sp>
    </p:spTree>
    <p:extLst>
      <p:ext uri="{BB962C8B-B14F-4D97-AF65-F5344CB8AC3E}">
        <p14:creationId xmlns:p14="http://schemas.microsoft.com/office/powerpoint/2010/main" val="4118050296"/>
      </p:ext>
    </p:extLst>
  </p:cSld>
  <p:clrMapOvr>
    <a:masterClrMapping/>
  </p:clrMapOvr>
  <mc:AlternateContent xmlns:mc="http://schemas.openxmlformats.org/markup-compatibility/2006" xmlns:p14="http://schemas.microsoft.com/office/powerpoint/2010/main">
    <mc:Choice Requires="p14">
      <p:transition spd="slow" p14:dur="2000" advTm="8974"/>
    </mc:Choice>
    <mc:Fallback xmlns="">
      <p:transition spd="slow" advTm="8974"/>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Helpful Hints - Long Term Objectives and Customer Payoff</a:t>
            </a:r>
          </a:p>
        </p:txBody>
      </p:sp>
      <p:sp>
        <p:nvSpPr>
          <p:cNvPr id="3" name="Content Placeholder 2"/>
          <p:cNvSpPr>
            <a:spLocks noGrp="1"/>
          </p:cNvSpPr>
          <p:nvPr>
            <p:ph idx="1"/>
          </p:nvPr>
        </p:nvSpPr>
        <p:spPr>
          <a:xfrm>
            <a:off x="838200" y="1825625"/>
            <a:ext cx="7869382" cy="4351338"/>
          </a:xfrm>
        </p:spPr>
        <p:txBody>
          <a:bodyPr>
            <a:normAutofit/>
          </a:bodyPr>
          <a:lstStyle/>
          <a:p>
            <a:r>
              <a:rPr lang="en-US" dirty="0"/>
              <a:t>Included in Section 2 - </a:t>
            </a:r>
            <a:r>
              <a:rPr lang="en-US" dirty="0">
                <a:solidFill>
                  <a:schemeClr val="dk1"/>
                </a:solidFill>
              </a:rPr>
              <a:t>Project Objectives &amp; Semester Objectives </a:t>
            </a:r>
          </a:p>
          <a:p>
            <a:r>
              <a:rPr lang="en-US" dirty="0"/>
              <a:t>aka “The Big Picture”</a:t>
            </a:r>
          </a:p>
          <a:p>
            <a:r>
              <a:rPr lang="en-US" dirty="0"/>
              <a:t>Timeframe: </a:t>
            </a:r>
            <a:r>
              <a:rPr lang="en-US" b="1" dirty="0"/>
              <a:t>2-5 Years</a:t>
            </a:r>
            <a:r>
              <a:rPr lang="en-US" dirty="0"/>
              <a:t> </a:t>
            </a:r>
            <a:r>
              <a:rPr lang="en-US" i="1" dirty="0"/>
              <a:t>after </a:t>
            </a:r>
            <a:r>
              <a:rPr lang="en-US" dirty="0"/>
              <a:t>this semester</a:t>
            </a:r>
          </a:p>
          <a:p>
            <a:r>
              <a:rPr lang="en-US" dirty="0"/>
              <a:t>What will your customer do with your results?</a:t>
            </a:r>
          </a:p>
          <a:p>
            <a:r>
              <a:rPr lang="en-US" dirty="0"/>
              <a:t>Assume your work may need to be combined with other developments at RPI or Sponsor</a:t>
            </a:r>
          </a:p>
          <a:p>
            <a:r>
              <a:rPr lang="en-US" dirty="0"/>
              <a:t>How will your results facilitate better products, higher profits, contributions to society, etc.?</a:t>
            </a:r>
          </a:p>
        </p:txBody>
      </p:sp>
      <p:pic>
        <p:nvPicPr>
          <p:cNvPr id="6" name="Picture 5">
            <a:extLst>
              <a:ext uri="{FF2B5EF4-FFF2-40B4-BE49-F238E27FC236}">
                <a16:creationId xmlns:a16="http://schemas.microsoft.com/office/drawing/2014/main" id="{F849D972-3C98-49ED-A4D4-FCFA1A33C7B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136082" y="1690688"/>
            <a:ext cx="3332018" cy="1874260"/>
          </a:xfrm>
          <a:prstGeom prst="rect">
            <a:avLst/>
          </a:prstGeom>
        </p:spPr>
      </p:pic>
      <p:sp>
        <p:nvSpPr>
          <p:cNvPr id="7" name="TextBox 6">
            <a:extLst>
              <a:ext uri="{FF2B5EF4-FFF2-40B4-BE49-F238E27FC236}">
                <a16:creationId xmlns:a16="http://schemas.microsoft.com/office/drawing/2014/main" id="{0385CCBA-2C5D-4DD4-AB08-2C0681A31138}"/>
              </a:ext>
            </a:extLst>
          </p:cNvPr>
          <p:cNvSpPr txBox="1"/>
          <p:nvPr/>
        </p:nvSpPr>
        <p:spPr>
          <a:xfrm>
            <a:off x="8136082" y="3429000"/>
            <a:ext cx="3332018" cy="230832"/>
          </a:xfrm>
          <a:prstGeom prst="rect">
            <a:avLst/>
          </a:prstGeom>
          <a:noFill/>
        </p:spPr>
        <p:txBody>
          <a:bodyPr wrap="square" rtlCol="0">
            <a:spAutoFit/>
          </a:bodyPr>
          <a:lstStyle/>
          <a:p>
            <a:r>
              <a:rPr lang="en-US" sz="900" dirty="0">
                <a:hlinkClick r:id="rId3" tooltip="https://www.peoplematters.in/article/compensation-benefits/putting-the-fit-in-benefits-consider-workforce-demographics-17048"/>
              </a:rPr>
              <a:t>This Photo</a:t>
            </a:r>
            <a:r>
              <a:rPr lang="en-US" sz="900" dirty="0"/>
              <a:t> by Unknown Author is licensed under </a:t>
            </a:r>
            <a:r>
              <a:rPr lang="en-US" sz="900" dirty="0">
                <a:hlinkClick r:id="rId4" tooltip="https://creativecommons.org/licenses/by-nc-sa/3.0/"/>
              </a:rPr>
              <a:t>CC BY-SA-NC</a:t>
            </a:r>
            <a:endParaRPr lang="en-US" sz="900" dirty="0"/>
          </a:p>
        </p:txBody>
      </p:sp>
    </p:spTree>
    <p:extLst>
      <p:ext uri="{BB962C8B-B14F-4D97-AF65-F5344CB8AC3E}">
        <p14:creationId xmlns:p14="http://schemas.microsoft.com/office/powerpoint/2010/main" val="1271559967"/>
      </p:ext>
    </p:extLst>
  </p:cSld>
  <p:clrMapOvr>
    <a:masterClrMapping/>
  </p:clrMapOvr>
  <mc:AlternateContent xmlns:mc="http://schemas.openxmlformats.org/markup-compatibility/2006" xmlns:p14="http://schemas.microsoft.com/office/powerpoint/2010/main">
    <mc:Choice Requires="p14">
      <p:transition spd="slow" p14:dur="2000" advTm="112070"/>
    </mc:Choice>
    <mc:Fallback xmlns="">
      <p:transition spd="slow" advTm="11207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Helpful Hints - Current Semester Objectives</a:t>
            </a:r>
          </a:p>
        </p:txBody>
      </p:sp>
      <p:sp>
        <p:nvSpPr>
          <p:cNvPr id="3" name="Content Placeholder 2"/>
          <p:cNvSpPr>
            <a:spLocks noGrp="1"/>
          </p:cNvSpPr>
          <p:nvPr>
            <p:ph idx="1"/>
          </p:nvPr>
        </p:nvSpPr>
        <p:spPr>
          <a:xfrm>
            <a:off x="838200" y="1825625"/>
            <a:ext cx="7817427" cy="4351338"/>
          </a:xfrm>
        </p:spPr>
        <p:txBody>
          <a:bodyPr>
            <a:normAutofit fontScale="92500" lnSpcReduction="20000"/>
          </a:bodyPr>
          <a:lstStyle/>
          <a:p>
            <a:r>
              <a:rPr lang="en-US" dirty="0"/>
              <a:t>Included in Section 2 - </a:t>
            </a:r>
            <a:r>
              <a:rPr lang="en-US" dirty="0">
                <a:solidFill>
                  <a:schemeClr val="dk1"/>
                </a:solidFill>
              </a:rPr>
              <a:t>Project Objectives &amp; Semester Objectives </a:t>
            </a:r>
          </a:p>
          <a:p>
            <a:r>
              <a:rPr lang="en-US" dirty="0"/>
              <a:t>aka “The Little Picture”</a:t>
            </a:r>
          </a:p>
          <a:p>
            <a:r>
              <a:rPr lang="en-US" dirty="0"/>
              <a:t>If yours is an on-going project, summarize the project history first so that it is easy for the readers to understand why you chose the semester objectives.</a:t>
            </a:r>
          </a:p>
          <a:p>
            <a:r>
              <a:rPr lang="en-US" dirty="0"/>
              <a:t>Do NOT simply repeat the generic design process. </a:t>
            </a:r>
          </a:p>
          <a:p>
            <a:r>
              <a:rPr lang="en-US" dirty="0"/>
              <a:t>Capture the valuable results that you will produce and deliver to your customer in this </a:t>
            </a:r>
            <a:r>
              <a:rPr lang="en-US" b="1" dirty="0"/>
              <a:t>one-semester</a:t>
            </a:r>
            <a:r>
              <a:rPr lang="en-US" dirty="0"/>
              <a:t> course. </a:t>
            </a:r>
          </a:p>
          <a:p>
            <a:r>
              <a:rPr lang="en-US" dirty="0"/>
              <a:t>Include specific commitments by your team </a:t>
            </a:r>
          </a:p>
          <a:p>
            <a:r>
              <a:rPr lang="en-US" dirty="0"/>
              <a:t>What will delight your sponsor?</a:t>
            </a:r>
          </a:p>
          <a:p>
            <a:r>
              <a:rPr lang="en-US" dirty="0"/>
              <a:t>Be project specific, not generic. </a:t>
            </a:r>
          </a:p>
        </p:txBody>
      </p:sp>
      <p:grpSp>
        <p:nvGrpSpPr>
          <p:cNvPr id="34" name="Group 33">
            <a:extLst>
              <a:ext uri="{FF2B5EF4-FFF2-40B4-BE49-F238E27FC236}">
                <a16:creationId xmlns:a16="http://schemas.microsoft.com/office/drawing/2014/main" id="{CB3D2605-891D-43BB-A1E5-E1FA28307759}"/>
              </a:ext>
            </a:extLst>
          </p:cNvPr>
          <p:cNvGrpSpPr/>
          <p:nvPr/>
        </p:nvGrpSpPr>
        <p:grpSpPr>
          <a:xfrm>
            <a:off x="8964170" y="1825625"/>
            <a:ext cx="2540590" cy="3963562"/>
            <a:chOff x="8964170" y="1825625"/>
            <a:chExt cx="2540590" cy="3963562"/>
          </a:xfrm>
        </p:grpSpPr>
        <p:grpSp>
          <p:nvGrpSpPr>
            <p:cNvPr id="32" name="Group 31">
              <a:extLst>
                <a:ext uri="{FF2B5EF4-FFF2-40B4-BE49-F238E27FC236}">
                  <a16:creationId xmlns:a16="http://schemas.microsoft.com/office/drawing/2014/main" id="{1D050523-2BA9-4EF9-87A0-DC62DEDD22FD}"/>
                </a:ext>
              </a:extLst>
            </p:cNvPr>
            <p:cNvGrpSpPr/>
            <p:nvPr/>
          </p:nvGrpSpPr>
          <p:grpSpPr>
            <a:xfrm>
              <a:off x="8964170" y="1825625"/>
              <a:ext cx="2540590" cy="3963562"/>
              <a:chOff x="8887970" y="1319644"/>
              <a:chExt cx="2540590" cy="3963562"/>
            </a:xfrm>
          </p:grpSpPr>
          <p:pic>
            <p:nvPicPr>
              <p:cNvPr id="6" name="Picture 5">
                <a:extLst>
                  <a:ext uri="{FF2B5EF4-FFF2-40B4-BE49-F238E27FC236}">
                    <a16:creationId xmlns:a16="http://schemas.microsoft.com/office/drawing/2014/main" id="{E6A67E0F-80ED-4429-9B23-2AA017A9B582}"/>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887970" y="1319644"/>
                <a:ext cx="2540590" cy="3595255"/>
              </a:xfrm>
              <a:prstGeom prst="rect">
                <a:avLst/>
              </a:prstGeom>
            </p:spPr>
          </p:pic>
          <p:sp>
            <p:nvSpPr>
              <p:cNvPr id="7" name="TextBox 6">
                <a:extLst>
                  <a:ext uri="{FF2B5EF4-FFF2-40B4-BE49-F238E27FC236}">
                    <a16:creationId xmlns:a16="http://schemas.microsoft.com/office/drawing/2014/main" id="{424BB049-3545-4932-9DCF-13A2504B9792}"/>
                  </a:ext>
                </a:extLst>
              </p:cNvPr>
              <p:cNvSpPr txBox="1"/>
              <p:nvPr/>
            </p:nvSpPr>
            <p:spPr>
              <a:xfrm>
                <a:off x="9403773" y="4913874"/>
                <a:ext cx="2024787" cy="369332"/>
              </a:xfrm>
              <a:prstGeom prst="rect">
                <a:avLst/>
              </a:prstGeom>
              <a:noFill/>
            </p:spPr>
            <p:txBody>
              <a:bodyPr wrap="square" rtlCol="0">
                <a:spAutoFit/>
              </a:bodyPr>
              <a:lstStyle/>
              <a:p>
                <a:r>
                  <a:rPr lang="en-US" sz="900" dirty="0">
                    <a:hlinkClick r:id="rId4" tooltip="http://www.pngall.com/2020-calendar-png"/>
                  </a:rPr>
                  <a:t>This Photo</a:t>
                </a:r>
                <a:r>
                  <a:rPr lang="en-US" sz="900" dirty="0"/>
                  <a:t> by Unknown Author is licensed under </a:t>
                </a:r>
                <a:r>
                  <a:rPr lang="en-US" sz="900" dirty="0">
                    <a:hlinkClick r:id="rId5" tooltip="https://creativecommons.org/licenses/by-nc/3.0/"/>
                  </a:rPr>
                  <a:t>CC BY-NC</a:t>
                </a:r>
                <a:endParaRPr lang="en-US" sz="900" dirty="0"/>
              </a:p>
            </p:txBody>
          </p:sp>
          <p:cxnSp>
            <p:nvCxnSpPr>
              <p:cNvPr id="9" name="Straight Connector 8">
                <a:extLst>
                  <a:ext uri="{FF2B5EF4-FFF2-40B4-BE49-F238E27FC236}">
                    <a16:creationId xmlns:a16="http://schemas.microsoft.com/office/drawing/2014/main" id="{B708E493-0BC4-4DAA-B95D-C105D3BCD131}"/>
                  </a:ext>
                </a:extLst>
              </p:cNvPr>
              <p:cNvCxnSpPr>
                <a:cxnSpLocks/>
              </p:cNvCxnSpPr>
              <p:nvPr/>
            </p:nvCxnSpPr>
            <p:spPr>
              <a:xfrm flipH="1">
                <a:off x="8887970" y="4851400"/>
                <a:ext cx="168131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C704E66-7EB4-40D4-B70D-3F9CF586088B}"/>
                  </a:ext>
                </a:extLst>
              </p:cNvPr>
              <p:cNvCxnSpPr>
                <a:cxnSpLocks/>
              </p:cNvCxnSpPr>
              <p:nvPr/>
            </p:nvCxnSpPr>
            <p:spPr>
              <a:xfrm>
                <a:off x="8887970" y="4076700"/>
                <a:ext cx="0" cy="7747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36944E4-AB0C-4500-936F-D93AFB1BA282}"/>
                  </a:ext>
                </a:extLst>
              </p:cNvPr>
              <p:cNvCxnSpPr>
                <a:cxnSpLocks/>
              </p:cNvCxnSpPr>
              <p:nvPr/>
            </p:nvCxnSpPr>
            <p:spPr>
              <a:xfrm flipH="1">
                <a:off x="8887970" y="4076700"/>
                <a:ext cx="85928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6FF6D60-A855-4311-8A59-6E230C0BC1F3}"/>
                  </a:ext>
                </a:extLst>
              </p:cNvPr>
              <p:cNvCxnSpPr>
                <a:cxnSpLocks/>
              </p:cNvCxnSpPr>
              <p:nvPr/>
            </p:nvCxnSpPr>
            <p:spPr>
              <a:xfrm flipH="1">
                <a:off x="9747250" y="3930650"/>
                <a:ext cx="82203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AC3FE05-AF56-4E5C-A98B-DF9346EDFB59}"/>
                  </a:ext>
                </a:extLst>
              </p:cNvPr>
              <p:cNvCxnSpPr>
                <a:cxnSpLocks/>
              </p:cNvCxnSpPr>
              <p:nvPr/>
            </p:nvCxnSpPr>
            <p:spPr>
              <a:xfrm flipH="1">
                <a:off x="10569280" y="3429000"/>
                <a:ext cx="84455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552C100D-4FFD-4D8D-987F-24A5B4AA4D7C}"/>
                  </a:ext>
                </a:extLst>
              </p:cNvPr>
              <p:cNvCxnSpPr>
                <a:cxnSpLocks/>
              </p:cNvCxnSpPr>
              <p:nvPr/>
            </p:nvCxnSpPr>
            <p:spPr>
              <a:xfrm>
                <a:off x="10569280" y="3429000"/>
                <a:ext cx="0" cy="50165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984293C-3139-40DE-A3F5-7DB0BDC119EB}"/>
                  </a:ext>
                </a:extLst>
              </p:cNvPr>
              <p:cNvCxnSpPr>
                <a:cxnSpLocks/>
              </p:cNvCxnSpPr>
              <p:nvPr/>
            </p:nvCxnSpPr>
            <p:spPr>
              <a:xfrm>
                <a:off x="9747250" y="3930650"/>
                <a:ext cx="0" cy="14605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8B7DB81-3878-4AA4-9F89-BF83C444A63E}"/>
                  </a:ext>
                </a:extLst>
              </p:cNvPr>
              <p:cNvCxnSpPr>
                <a:cxnSpLocks/>
              </p:cNvCxnSpPr>
              <p:nvPr/>
            </p:nvCxnSpPr>
            <p:spPr>
              <a:xfrm>
                <a:off x="11413830" y="3429000"/>
                <a:ext cx="0" cy="111861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92E5FB8-B841-43CD-B1FF-A25372CC108B}"/>
                  </a:ext>
                </a:extLst>
              </p:cNvPr>
              <p:cNvCxnSpPr>
                <a:cxnSpLocks/>
              </p:cNvCxnSpPr>
              <p:nvPr/>
            </p:nvCxnSpPr>
            <p:spPr>
              <a:xfrm>
                <a:off x="10574192" y="4547616"/>
                <a:ext cx="0" cy="30378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CECE3EF9-204B-4F19-99A9-046C6628FF84}"/>
                  </a:ext>
                </a:extLst>
              </p:cNvPr>
              <p:cNvCxnSpPr>
                <a:cxnSpLocks/>
              </p:cNvCxnSpPr>
              <p:nvPr/>
            </p:nvCxnSpPr>
            <p:spPr>
              <a:xfrm flipH="1">
                <a:off x="10569280" y="4547616"/>
                <a:ext cx="844550" cy="0"/>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33" name="TextBox 32">
              <a:extLst>
                <a:ext uri="{FF2B5EF4-FFF2-40B4-BE49-F238E27FC236}">
                  <a16:creationId xmlns:a16="http://schemas.microsoft.com/office/drawing/2014/main" id="{B7BBADFA-BABF-464F-BEEF-0036EF4A5072}"/>
                </a:ext>
              </a:extLst>
            </p:cNvPr>
            <p:cNvSpPr txBox="1"/>
            <p:nvPr/>
          </p:nvSpPr>
          <p:spPr>
            <a:xfrm>
              <a:off x="9696497" y="1910122"/>
              <a:ext cx="1075936" cy="646331"/>
            </a:xfrm>
            <a:prstGeom prst="rect">
              <a:avLst/>
            </a:prstGeom>
            <a:solidFill>
              <a:schemeClr val="bg1"/>
            </a:solidFill>
          </p:spPr>
          <p:txBody>
            <a:bodyPr wrap="none" rtlCol="0">
              <a:spAutoFit/>
            </a:bodyPr>
            <a:lstStyle/>
            <a:p>
              <a:r>
                <a:rPr lang="en-US" sz="3600" b="1" dirty="0"/>
                <a:t>20xx</a:t>
              </a:r>
            </a:p>
          </p:txBody>
        </p:sp>
      </p:grpSp>
    </p:spTree>
    <p:extLst>
      <p:ext uri="{BB962C8B-B14F-4D97-AF65-F5344CB8AC3E}">
        <p14:creationId xmlns:p14="http://schemas.microsoft.com/office/powerpoint/2010/main" val="2480451026"/>
      </p:ext>
    </p:extLst>
  </p:cSld>
  <p:clrMapOvr>
    <a:masterClrMapping/>
  </p:clrMapOvr>
  <mc:AlternateContent xmlns:mc="http://schemas.openxmlformats.org/markup-compatibility/2006" xmlns:p14="http://schemas.microsoft.com/office/powerpoint/2010/main">
    <mc:Choice Requires="p14">
      <p:transition spd="slow" p14:dur="2000" advTm="57804"/>
    </mc:Choice>
    <mc:Fallback xmlns="">
      <p:transition spd="slow" advTm="57804"/>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0C21363-BB5F-4FE2-9182-9ED42F4F9560}"/>
              </a:ext>
            </a:extLst>
          </p:cNvPr>
          <p:cNvSpPr>
            <a:spLocks noGrp="1"/>
          </p:cNvSpPr>
          <p:nvPr>
            <p:ph type="title"/>
          </p:nvPr>
        </p:nvSpPr>
        <p:spPr/>
        <p:txBody>
          <a:bodyPr/>
          <a:lstStyle/>
          <a:p>
            <a:r>
              <a:rPr lang="en-US" dirty="0"/>
              <a:t>Section 3 – Engineering Tools and Methods</a:t>
            </a:r>
          </a:p>
        </p:txBody>
      </p:sp>
      <p:sp>
        <p:nvSpPr>
          <p:cNvPr id="5" name="Text Placeholder 4">
            <a:extLst>
              <a:ext uri="{FF2B5EF4-FFF2-40B4-BE49-F238E27FC236}">
                <a16:creationId xmlns:a16="http://schemas.microsoft.com/office/drawing/2014/main" id="{A5C5671C-6502-4035-B62D-693AA0E69B8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9119386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Helpful Hints - Engineering Tools and Methods</a:t>
            </a:r>
          </a:p>
        </p:txBody>
      </p:sp>
      <p:sp>
        <p:nvSpPr>
          <p:cNvPr id="3" name="Content Placeholder 2"/>
          <p:cNvSpPr>
            <a:spLocks noGrp="1"/>
          </p:cNvSpPr>
          <p:nvPr>
            <p:ph idx="1"/>
          </p:nvPr>
        </p:nvSpPr>
        <p:spPr>
          <a:xfrm>
            <a:off x="838200" y="1513108"/>
            <a:ext cx="6997861" cy="4351338"/>
          </a:xfrm>
        </p:spPr>
        <p:txBody>
          <a:bodyPr>
            <a:normAutofit/>
          </a:bodyPr>
          <a:lstStyle/>
          <a:p>
            <a:r>
              <a:rPr lang="en-US" dirty="0"/>
              <a:t>Section 3 of the Design Report</a:t>
            </a:r>
          </a:p>
          <a:p>
            <a:r>
              <a:rPr lang="en-US" dirty="0"/>
              <a:t>Provide specific information on the </a:t>
            </a:r>
            <a:r>
              <a:rPr lang="en-US" b="1" dirty="0"/>
              <a:t>technical</a:t>
            </a:r>
            <a:r>
              <a:rPr lang="en-US" dirty="0"/>
              <a:t> aspects of work. </a:t>
            </a:r>
          </a:p>
          <a:p>
            <a:r>
              <a:rPr lang="en-US" dirty="0"/>
              <a:t>Convince the reader that the team has the technical know-how required to execute the project. </a:t>
            </a:r>
          </a:p>
          <a:p>
            <a:r>
              <a:rPr lang="en-US" dirty="0"/>
              <a:t>Do not include project management approach details unless they specifically relate to how the team will deliver their work. Check with your PE.</a:t>
            </a:r>
          </a:p>
          <a:p>
            <a:pPr marL="0" indent="0">
              <a:buNone/>
            </a:pPr>
            <a:endParaRPr lang="en-US" dirty="0"/>
          </a:p>
        </p:txBody>
      </p:sp>
      <p:sp>
        <p:nvSpPr>
          <p:cNvPr id="4" name="TextBox 3"/>
          <p:cNvSpPr txBox="1"/>
          <p:nvPr/>
        </p:nvSpPr>
        <p:spPr>
          <a:xfrm>
            <a:off x="2878647" y="5889482"/>
            <a:ext cx="6434710" cy="769441"/>
          </a:xfrm>
          <a:prstGeom prst="rect">
            <a:avLst/>
          </a:prstGeom>
          <a:noFill/>
        </p:spPr>
        <p:txBody>
          <a:bodyPr wrap="none" rtlCol="0">
            <a:spAutoFit/>
          </a:bodyPr>
          <a:lstStyle/>
          <a:p>
            <a:pPr algn="ctr"/>
            <a:r>
              <a:rPr lang="en-US" sz="4400" b="1" dirty="0"/>
              <a:t>See Example On Next Slide</a:t>
            </a:r>
          </a:p>
        </p:txBody>
      </p:sp>
      <p:sp>
        <p:nvSpPr>
          <p:cNvPr id="6" name="Rectangle 5">
            <a:extLst>
              <a:ext uri="{FF2B5EF4-FFF2-40B4-BE49-F238E27FC236}">
                <a16:creationId xmlns:a16="http://schemas.microsoft.com/office/drawing/2014/main" id="{E795B46A-4503-4588-8CED-00A1E15E3E26}"/>
              </a:ext>
            </a:extLst>
          </p:cNvPr>
          <p:cNvSpPr/>
          <p:nvPr/>
        </p:nvSpPr>
        <p:spPr>
          <a:xfrm>
            <a:off x="8496300" y="3918535"/>
            <a:ext cx="2997361" cy="1200329"/>
          </a:xfrm>
          <a:prstGeom prst="rect">
            <a:avLst/>
          </a:prstGeom>
        </p:spPr>
        <p:txBody>
          <a:bodyPr wrap="square">
            <a:spAutoFit/>
          </a:bodyPr>
          <a:lstStyle/>
          <a:p>
            <a:r>
              <a:rPr lang="en-US" dirty="0"/>
              <a:t>https://www.engineering.com/story/5-skills-hiring-managers-look-for-in-engineering-grads</a:t>
            </a:r>
          </a:p>
        </p:txBody>
      </p:sp>
      <p:pic>
        <p:nvPicPr>
          <p:cNvPr id="7" name="Picture 6">
            <a:extLst>
              <a:ext uri="{FF2B5EF4-FFF2-40B4-BE49-F238E27FC236}">
                <a16:creationId xmlns:a16="http://schemas.microsoft.com/office/drawing/2014/main" id="{B4681689-6301-4C6D-8C8A-B2CB4F8E13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96300" y="1814453"/>
            <a:ext cx="2857500" cy="1914525"/>
          </a:xfrm>
          <a:prstGeom prst="rect">
            <a:avLst/>
          </a:prstGeom>
        </p:spPr>
      </p:pic>
    </p:spTree>
    <p:extLst>
      <p:ext uri="{BB962C8B-B14F-4D97-AF65-F5344CB8AC3E}">
        <p14:creationId xmlns:p14="http://schemas.microsoft.com/office/powerpoint/2010/main" val="2624678751"/>
      </p:ext>
    </p:extLst>
  </p:cSld>
  <p:clrMapOvr>
    <a:masterClrMapping/>
  </p:clrMapOvr>
  <mc:AlternateContent xmlns:mc="http://schemas.openxmlformats.org/markup-compatibility/2006" xmlns:p14="http://schemas.microsoft.com/office/powerpoint/2010/main">
    <mc:Choice Requires="p14">
      <p:transition spd="slow" p14:dur="2000" advTm="40991"/>
    </mc:Choice>
    <mc:Fallback xmlns="">
      <p:transition spd="slow" advTm="40991"/>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Helpful Hints - Engineering Tools and Methods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74566260"/>
              </p:ext>
            </p:extLst>
          </p:nvPr>
        </p:nvGraphicFramePr>
        <p:xfrm>
          <a:off x="838200" y="2493443"/>
          <a:ext cx="10515600" cy="4028440"/>
        </p:xfrm>
        <a:graphic>
          <a:graphicData uri="http://schemas.openxmlformats.org/drawingml/2006/table">
            <a:tbl>
              <a:tblPr firstRow="1" bandRow="1">
                <a:tableStyleId>{5C22544A-7EE6-4342-B048-85BDC9FD1C3A}</a:tableStyleId>
              </a:tblPr>
              <a:tblGrid>
                <a:gridCol w="2203174">
                  <a:extLst>
                    <a:ext uri="{9D8B030D-6E8A-4147-A177-3AD203B41FA5}">
                      <a16:colId xmlns:a16="http://schemas.microsoft.com/office/drawing/2014/main" val="1927299023"/>
                    </a:ext>
                  </a:extLst>
                </a:gridCol>
                <a:gridCol w="8312426">
                  <a:extLst>
                    <a:ext uri="{9D8B030D-6E8A-4147-A177-3AD203B41FA5}">
                      <a16:colId xmlns:a16="http://schemas.microsoft.com/office/drawing/2014/main" val="20411790"/>
                    </a:ext>
                  </a:extLst>
                </a:gridCol>
              </a:tblGrid>
              <a:tr h="370840">
                <a:tc>
                  <a:txBody>
                    <a:bodyPr/>
                    <a:lstStyle/>
                    <a:p>
                      <a:r>
                        <a:rPr lang="en-US" dirty="0"/>
                        <a:t>Project Area</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Tools and Methods</a:t>
                      </a:r>
                    </a:p>
                  </a:txBody>
                  <a:tcPr/>
                </a:tc>
                <a:extLst>
                  <a:ext uri="{0D108BD9-81ED-4DB2-BD59-A6C34878D82A}">
                    <a16:rowId xmlns:a16="http://schemas.microsoft.com/office/drawing/2014/main" val="1357517789"/>
                  </a:ext>
                </a:extLst>
              </a:tr>
              <a:tr h="370840">
                <a:tc>
                  <a:txBody>
                    <a:bodyPr/>
                    <a:lstStyle/>
                    <a:p>
                      <a:r>
                        <a:rPr lang="en-US" dirty="0"/>
                        <a:t>Software</a:t>
                      </a:r>
                    </a:p>
                  </a:txBody>
                  <a:tcPr/>
                </a:tc>
                <a:tc>
                  <a:txBody>
                    <a:bodyPr/>
                    <a:lstStyle/>
                    <a:p>
                      <a:pPr marL="285750" indent="-285750">
                        <a:buFont typeface="Arial" panose="020B0604020202020204" pitchFamily="34" charset="0"/>
                        <a:buChar char="•"/>
                      </a:pPr>
                      <a:r>
                        <a:rPr lang="en-US" dirty="0"/>
                        <a:t>Iteratively releasing code for</a:t>
                      </a:r>
                      <a:r>
                        <a:rPr lang="en-US" baseline="0" dirty="0"/>
                        <a:t> </a:t>
                      </a:r>
                      <a:r>
                        <a:rPr lang="en-US" dirty="0"/>
                        <a:t>sponsor feedback</a:t>
                      </a:r>
                    </a:p>
                    <a:p>
                      <a:pPr marL="285750" indent="-285750">
                        <a:buFont typeface="Arial" panose="020B0604020202020204" pitchFamily="34" charset="0"/>
                        <a:buChar char="•"/>
                      </a:pPr>
                      <a:r>
                        <a:rPr lang="en-US" dirty="0"/>
                        <a:t>Flow chart of system control loop</a:t>
                      </a:r>
                    </a:p>
                    <a:p>
                      <a:pPr marL="285750" indent="-285750">
                        <a:buFont typeface="Arial" panose="020B0604020202020204" pitchFamily="34" charset="0"/>
                        <a:buChar char="•"/>
                      </a:pPr>
                      <a:r>
                        <a:rPr lang="en-US" dirty="0"/>
                        <a:t>Storyboard of user input</a:t>
                      </a:r>
                    </a:p>
                    <a:p>
                      <a:pPr marL="285750" indent="-285750">
                        <a:buFont typeface="Arial" panose="020B0604020202020204" pitchFamily="34" charset="0"/>
                        <a:buChar char="•"/>
                      </a:pPr>
                      <a:r>
                        <a:rPr lang="en-US" dirty="0"/>
                        <a:t>Pseudocode for embedded software</a:t>
                      </a:r>
                    </a:p>
                  </a:txBody>
                  <a:tcPr/>
                </a:tc>
                <a:extLst>
                  <a:ext uri="{0D108BD9-81ED-4DB2-BD59-A6C34878D82A}">
                    <a16:rowId xmlns:a16="http://schemas.microsoft.com/office/drawing/2014/main" val="733954366"/>
                  </a:ext>
                </a:extLst>
              </a:tr>
              <a:tr h="370840">
                <a:tc>
                  <a:txBody>
                    <a:bodyPr/>
                    <a:lstStyle/>
                    <a:p>
                      <a:r>
                        <a:rPr lang="en-US" dirty="0"/>
                        <a:t>Mechanical</a:t>
                      </a:r>
                    </a:p>
                  </a:txBody>
                  <a:tcPr/>
                </a:tc>
                <a:tc>
                  <a:txBody>
                    <a:bodyPr/>
                    <a:lstStyle/>
                    <a:p>
                      <a:pPr marL="285750" indent="-285750">
                        <a:buFont typeface="Arial" panose="020B0604020202020204" pitchFamily="34" charset="0"/>
                        <a:buChar char="•"/>
                      </a:pPr>
                      <a:r>
                        <a:rPr lang="en-US" dirty="0"/>
                        <a:t>Free Body diagram - relationship of force vectors</a:t>
                      </a:r>
                    </a:p>
                    <a:p>
                      <a:pPr marL="285750" indent="-285750">
                        <a:buFont typeface="Arial" panose="020B0604020202020204" pitchFamily="34" charset="0"/>
                        <a:buChar char="•"/>
                      </a:pPr>
                      <a:r>
                        <a:rPr lang="en-US" dirty="0"/>
                        <a:t>Torque measurements on the shaft to determine maximum system loading</a:t>
                      </a:r>
                    </a:p>
                    <a:p>
                      <a:pPr marL="285750" indent="-285750">
                        <a:buFont typeface="Arial" panose="020B0604020202020204" pitchFamily="34" charset="0"/>
                        <a:buChar char="•"/>
                      </a:pPr>
                      <a:r>
                        <a:rPr lang="en-US" dirty="0"/>
                        <a:t>Finite element analysis (FEA) for maximum deflection under expected load</a:t>
                      </a:r>
                    </a:p>
                  </a:txBody>
                  <a:tcPr/>
                </a:tc>
                <a:extLst>
                  <a:ext uri="{0D108BD9-81ED-4DB2-BD59-A6C34878D82A}">
                    <a16:rowId xmlns:a16="http://schemas.microsoft.com/office/drawing/2014/main" val="2577821811"/>
                  </a:ext>
                </a:extLst>
              </a:tr>
              <a:tr h="370840">
                <a:tc>
                  <a:txBody>
                    <a:bodyPr/>
                    <a:lstStyle/>
                    <a:p>
                      <a:r>
                        <a:rPr lang="en-US" dirty="0"/>
                        <a:t>Process</a:t>
                      </a:r>
                    </a:p>
                  </a:txBody>
                  <a:tcPr/>
                </a:tc>
                <a:tc>
                  <a:txBody>
                    <a:bodyPr/>
                    <a:lstStyle/>
                    <a:p>
                      <a:pPr marL="285750" indent="-285750">
                        <a:buFont typeface="Arial" panose="020B0604020202020204" pitchFamily="34" charset="0"/>
                        <a:buChar char="•"/>
                      </a:pPr>
                      <a:r>
                        <a:rPr lang="en-US" dirty="0"/>
                        <a:t>Conduct customer interviews of toddler caregivers</a:t>
                      </a:r>
                    </a:p>
                    <a:p>
                      <a:pPr marL="285750" indent="-285750">
                        <a:buFont typeface="Arial" panose="020B0604020202020204" pitchFamily="34" charset="0"/>
                        <a:buChar char="•"/>
                      </a:pPr>
                      <a:r>
                        <a:rPr lang="en-US" dirty="0"/>
                        <a:t>Create Standard Operating Procedure for system startup and calibration</a:t>
                      </a:r>
                    </a:p>
                    <a:p>
                      <a:pPr marL="285750" indent="-285750">
                        <a:buFont typeface="Arial" panose="020B0604020202020204" pitchFamily="34" charset="0"/>
                        <a:buChar char="•"/>
                      </a:pPr>
                      <a:r>
                        <a:rPr lang="en-US" dirty="0"/>
                        <a:t>Discrete Time Simulation using ARENA for material flows</a:t>
                      </a:r>
                      <a:r>
                        <a:rPr lang="en-US" baseline="0" dirty="0"/>
                        <a:t> for factory layout</a:t>
                      </a:r>
                      <a:endParaRPr lang="en-US" dirty="0"/>
                    </a:p>
                  </a:txBody>
                  <a:tcPr/>
                </a:tc>
                <a:extLst>
                  <a:ext uri="{0D108BD9-81ED-4DB2-BD59-A6C34878D82A}">
                    <a16:rowId xmlns:a16="http://schemas.microsoft.com/office/drawing/2014/main" val="3643105867"/>
                  </a:ext>
                </a:extLst>
              </a:tr>
              <a:tr h="370840">
                <a:tc>
                  <a:txBody>
                    <a:bodyPr/>
                    <a:lstStyle/>
                    <a:p>
                      <a:r>
                        <a:rPr lang="en-US" dirty="0"/>
                        <a:t>Electrical</a:t>
                      </a:r>
                    </a:p>
                  </a:txBody>
                  <a:tcPr/>
                </a:tc>
                <a:tc>
                  <a:txBody>
                    <a:bodyPr/>
                    <a:lstStyle/>
                    <a:p>
                      <a:pPr marL="285750" indent="-285750">
                        <a:buFont typeface="Arial" panose="020B0604020202020204" pitchFamily="34" charset="0"/>
                        <a:buChar char="•"/>
                      </a:pPr>
                      <a:r>
                        <a:rPr lang="en-US" dirty="0"/>
                        <a:t>LTSpice to simulate circuit performance / behavior</a:t>
                      </a:r>
                    </a:p>
                    <a:p>
                      <a:pPr marL="285750" indent="-285750">
                        <a:buFont typeface="Arial" panose="020B0604020202020204" pitchFamily="34" charset="0"/>
                        <a:buChar char="•"/>
                      </a:pPr>
                      <a:r>
                        <a:rPr lang="en-US" dirty="0"/>
                        <a:t>Eagle CAD to create schematics and printed circuit board layouts</a:t>
                      </a:r>
                    </a:p>
                  </a:txBody>
                  <a:tcPr/>
                </a:tc>
                <a:extLst>
                  <a:ext uri="{0D108BD9-81ED-4DB2-BD59-A6C34878D82A}">
                    <a16:rowId xmlns:a16="http://schemas.microsoft.com/office/drawing/2014/main" val="1294921356"/>
                  </a:ext>
                </a:extLst>
              </a:tr>
            </a:tbl>
          </a:graphicData>
        </a:graphic>
      </p:graphicFrame>
      <p:sp>
        <p:nvSpPr>
          <p:cNvPr id="5" name="TextBox 4">
            <a:extLst>
              <a:ext uri="{FF2B5EF4-FFF2-40B4-BE49-F238E27FC236}">
                <a16:creationId xmlns:a16="http://schemas.microsoft.com/office/drawing/2014/main" id="{3659D769-7FE0-4A45-AE7D-79CDF5282F74}"/>
              </a:ext>
            </a:extLst>
          </p:cNvPr>
          <p:cNvSpPr txBox="1"/>
          <p:nvPr/>
        </p:nvSpPr>
        <p:spPr>
          <a:xfrm>
            <a:off x="4996980" y="1738122"/>
            <a:ext cx="2198039" cy="707886"/>
          </a:xfrm>
          <a:prstGeom prst="rect">
            <a:avLst/>
          </a:prstGeom>
          <a:noFill/>
        </p:spPr>
        <p:txBody>
          <a:bodyPr wrap="none" rtlCol="0">
            <a:spAutoFit/>
          </a:bodyPr>
          <a:lstStyle/>
          <a:p>
            <a:pPr algn="ctr"/>
            <a:r>
              <a:rPr lang="en-US" sz="4000" b="1" dirty="0"/>
              <a:t>Examples</a:t>
            </a:r>
          </a:p>
        </p:txBody>
      </p:sp>
    </p:spTree>
    <p:extLst>
      <p:ext uri="{BB962C8B-B14F-4D97-AF65-F5344CB8AC3E}">
        <p14:creationId xmlns:p14="http://schemas.microsoft.com/office/powerpoint/2010/main" val="993461938"/>
      </p:ext>
    </p:extLst>
  </p:cSld>
  <p:clrMapOvr>
    <a:masterClrMapping/>
  </p:clrMapOvr>
  <mc:AlternateContent xmlns:mc="http://schemas.openxmlformats.org/markup-compatibility/2006" xmlns:p14="http://schemas.microsoft.com/office/powerpoint/2010/main">
    <mc:Choice Requires="p14">
      <p:transition spd="slow" p14:dur="2000" advTm="96095"/>
    </mc:Choice>
    <mc:Fallback xmlns="">
      <p:transition spd="slow" advTm="96095"/>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0C21363-BB5F-4FE2-9182-9ED42F4F9560}"/>
              </a:ext>
            </a:extLst>
          </p:cNvPr>
          <p:cNvSpPr>
            <a:spLocks noGrp="1"/>
          </p:cNvSpPr>
          <p:nvPr>
            <p:ph type="title"/>
          </p:nvPr>
        </p:nvSpPr>
        <p:spPr/>
        <p:txBody>
          <a:bodyPr/>
          <a:lstStyle/>
          <a:p>
            <a:r>
              <a:rPr lang="en-US" dirty="0"/>
              <a:t>Appendix A – Initial Deliverables and Dates</a:t>
            </a:r>
          </a:p>
        </p:txBody>
      </p:sp>
      <p:sp>
        <p:nvSpPr>
          <p:cNvPr id="5" name="Text Placeholder 4">
            <a:extLst>
              <a:ext uri="{FF2B5EF4-FFF2-40B4-BE49-F238E27FC236}">
                <a16:creationId xmlns:a16="http://schemas.microsoft.com/office/drawing/2014/main" id="{A5C5671C-6502-4035-B62D-693AA0E69B8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8822995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Helpful Hints – Initial Deliverables and Dates</a:t>
            </a:r>
          </a:p>
        </p:txBody>
      </p:sp>
      <p:sp>
        <p:nvSpPr>
          <p:cNvPr id="3" name="Content Placeholder 2"/>
          <p:cNvSpPr>
            <a:spLocks noGrp="1"/>
          </p:cNvSpPr>
          <p:nvPr>
            <p:ph idx="1"/>
          </p:nvPr>
        </p:nvSpPr>
        <p:spPr>
          <a:xfrm>
            <a:off x="838200" y="1825625"/>
            <a:ext cx="9189765" cy="4351338"/>
          </a:xfrm>
        </p:spPr>
        <p:txBody>
          <a:bodyPr>
            <a:normAutofit fontScale="77500" lnSpcReduction="20000"/>
          </a:bodyPr>
          <a:lstStyle/>
          <a:p>
            <a:endParaRPr lang="en-US" dirty="0"/>
          </a:p>
          <a:p>
            <a:r>
              <a:rPr lang="en-US" dirty="0"/>
              <a:t>Found in Appendix A</a:t>
            </a:r>
          </a:p>
          <a:p>
            <a:r>
              <a:rPr lang="en-US" dirty="0"/>
              <a:t>Do not list course items, e.g. Preliminary Design Document, sponsor visits, etc. </a:t>
            </a:r>
          </a:p>
          <a:p>
            <a:r>
              <a:rPr lang="en-US" dirty="0"/>
              <a:t>Include completion of specific intermediate project accomplishments</a:t>
            </a:r>
          </a:p>
          <a:p>
            <a:r>
              <a:rPr lang="en-US" dirty="0"/>
              <a:t>Analysis, experiments, design drawings or fabrication of parts</a:t>
            </a:r>
          </a:p>
          <a:p>
            <a:r>
              <a:rPr lang="en-US" dirty="0"/>
              <a:t>Confirm deliverables are tangible items. </a:t>
            </a:r>
          </a:p>
          <a:p>
            <a:r>
              <a:rPr lang="en-US" dirty="0"/>
              <a:t>Be S.M.A.R.T.</a:t>
            </a:r>
          </a:p>
          <a:p>
            <a:r>
              <a:rPr lang="en-US" dirty="0"/>
              <a:t>Be specific to your project, rather than generic. </a:t>
            </a:r>
          </a:p>
          <a:p>
            <a:r>
              <a:rPr lang="en-US" dirty="0"/>
              <a:t>Deliverables are the outputs of the tasks, not the tasks themselves. E.g. </a:t>
            </a:r>
          </a:p>
          <a:p>
            <a:pPr lvl="1"/>
            <a:r>
              <a:rPr lang="en-US" dirty="0"/>
              <a:t>Task - Research competitors' products.</a:t>
            </a:r>
          </a:p>
          <a:p>
            <a:pPr lvl="1"/>
            <a:r>
              <a:rPr lang="en-US" dirty="0"/>
              <a:t>Deliverable - A report on competing products.</a:t>
            </a:r>
          </a:p>
          <a:p>
            <a:r>
              <a:rPr lang="en-US" dirty="0"/>
              <a:t>Deliverables should relate to your Current Semester Objectives </a:t>
            </a:r>
          </a:p>
          <a:p>
            <a:endParaRPr lang="en-US" dirty="0"/>
          </a:p>
        </p:txBody>
      </p:sp>
      <p:grpSp>
        <p:nvGrpSpPr>
          <p:cNvPr id="8" name="Group 7">
            <a:extLst>
              <a:ext uri="{FF2B5EF4-FFF2-40B4-BE49-F238E27FC236}">
                <a16:creationId xmlns:a16="http://schemas.microsoft.com/office/drawing/2014/main" id="{0C6E2D3D-C592-4D24-BB8B-B5CFCEE8440B}"/>
              </a:ext>
            </a:extLst>
          </p:cNvPr>
          <p:cNvGrpSpPr/>
          <p:nvPr/>
        </p:nvGrpSpPr>
        <p:grpSpPr>
          <a:xfrm>
            <a:off x="9873742" y="2868610"/>
            <a:ext cx="1666755" cy="2171024"/>
            <a:chOff x="9873742" y="2868610"/>
            <a:chExt cx="1666755" cy="2171024"/>
          </a:xfrm>
        </p:grpSpPr>
        <p:pic>
          <p:nvPicPr>
            <p:cNvPr id="6" name="Picture 5">
              <a:extLst>
                <a:ext uri="{FF2B5EF4-FFF2-40B4-BE49-F238E27FC236}">
                  <a16:creationId xmlns:a16="http://schemas.microsoft.com/office/drawing/2014/main" id="{5F92A0D9-5B3B-490A-8CD7-F20638A3C834}"/>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873742" y="2868610"/>
              <a:ext cx="1666755" cy="1666755"/>
            </a:xfrm>
            <a:prstGeom prst="rect">
              <a:avLst/>
            </a:prstGeom>
          </p:spPr>
        </p:pic>
        <p:sp>
          <p:nvSpPr>
            <p:cNvPr id="7" name="TextBox 6">
              <a:extLst>
                <a:ext uri="{FF2B5EF4-FFF2-40B4-BE49-F238E27FC236}">
                  <a16:creationId xmlns:a16="http://schemas.microsoft.com/office/drawing/2014/main" id="{C11CCEC8-0316-4A53-88F8-EF60943BDCDD}"/>
                </a:ext>
              </a:extLst>
            </p:cNvPr>
            <p:cNvSpPr txBox="1"/>
            <p:nvPr/>
          </p:nvSpPr>
          <p:spPr>
            <a:xfrm>
              <a:off x="9873742" y="4670302"/>
              <a:ext cx="1666755" cy="369332"/>
            </a:xfrm>
            <a:prstGeom prst="rect">
              <a:avLst/>
            </a:prstGeom>
            <a:noFill/>
          </p:spPr>
          <p:txBody>
            <a:bodyPr wrap="square" rtlCol="0">
              <a:spAutoFit/>
            </a:bodyPr>
            <a:lstStyle/>
            <a:p>
              <a:r>
                <a:rPr lang="en-US" sz="900" dirty="0">
                  <a:hlinkClick r:id="rId4" tooltip="https://freepngimg.com/png/10817-calendar-transparent"/>
                </a:rPr>
                <a:t>This Photo</a:t>
              </a:r>
              <a:r>
                <a:rPr lang="en-US" sz="900" dirty="0"/>
                <a:t> by Unknown Author is licensed under </a:t>
              </a:r>
              <a:r>
                <a:rPr lang="en-US" sz="900" dirty="0">
                  <a:hlinkClick r:id="rId5" tooltip="https://creativecommons.org/licenses/by-nc/3.0/"/>
                </a:rPr>
                <a:t>CC BY-NC</a:t>
              </a:r>
              <a:endParaRPr lang="en-US" sz="900" dirty="0"/>
            </a:p>
          </p:txBody>
        </p:sp>
      </p:grpSp>
    </p:spTree>
    <p:extLst>
      <p:ext uri="{BB962C8B-B14F-4D97-AF65-F5344CB8AC3E}">
        <p14:creationId xmlns:p14="http://schemas.microsoft.com/office/powerpoint/2010/main" val="3719455868"/>
      </p:ext>
    </p:extLst>
  </p:cSld>
  <p:clrMapOvr>
    <a:masterClrMapping/>
  </p:clrMapOvr>
  <mc:AlternateContent xmlns:mc="http://schemas.openxmlformats.org/markup-compatibility/2006" xmlns:p14="http://schemas.microsoft.com/office/powerpoint/2010/main">
    <mc:Choice Requires="p14">
      <p:transition spd="slow" p14:dur="2000" advTm="105172"/>
    </mc:Choice>
    <mc:Fallback xmlns="">
      <p:transition spd="slow" advTm="105172"/>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Things to Keep In Mind</a:t>
            </a:r>
          </a:p>
        </p:txBody>
      </p:sp>
      <p:sp>
        <p:nvSpPr>
          <p:cNvPr id="3" name="Content Placeholder 2"/>
          <p:cNvSpPr>
            <a:spLocks noGrp="1"/>
          </p:cNvSpPr>
          <p:nvPr>
            <p:ph idx="1"/>
          </p:nvPr>
        </p:nvSpPr>
        <p:spPr/>
        <p:txBody>
          <a:bodyPr>
            <a:normAutofit/>
          </a:bodyPr>
          <a:lstStyle/>
          <a:p>
            <a:r>
              <a:rPr lang="en-US" dirty="0"/>
              <a:t>Stay S.M.A.R.T.</a:t>
            </a:r>
          </a:p>
          <a:p>
            <a:r>
              <a:rPr lang="en-US" dirty="0"/>
              <a:t>Proofread</a:t>
            </a:r>
          </a:p>
          <a:p>
            <a:r>
              <a:rPr lang="en-US" dirty="0"/>
              <a:t>Do not rename the file! Keep “Design Report.docx”</a:t>
            </a:r>
          </a:p>
          <a:p>
            <a:r>
              <a:rPr lang="en-US" dirty="0"/>
              <a:t>Avoid flowery prose. Be concise and technically focused. Be sure all terms are clear or defined. </a:t>
            </a:r>
          </a:p>
          <a:p>
            <a:r>
              <a:rPr lang="en-US" dirty="0"/>
              <a:t>Incorporate feedback from PE/CE/sponsor</a:t>
            </a:r>
          </a:p>
          <a:p>
            <a:r>
              <a:rPr lang="en-US" dirty="0"/>
              <a:t>Use Our Checklists as a Self-Evaluation Rubric</a:t>
            </a:r>
          </a:p>
          <a:p>
            <a:r>
              <a:rPr lang="en-US" dirty="0"/>
              <a:t>Look at the Rubric - </a:t>
            </a:r>
            <a:r>
              <a:rPr lang="en-US" dirty="0">
                <a:hlinkClick r:id="rId3"/>
              </a:rPr>
              <a:t>https://designlab.eng.rpi.edu/svn2/capstone-support-dev/Rubrics</a:t>
            </a:r>
            <a:r>
              <a:rPr lang="en-US" dirty="0"/>
              <a:t> </a:t>
            </a:r>
          </a:p>
          <a:p>
            <a:endParaRPr lang="en-US" dirty="0"/>
          </a:p>
          <a:p>
            <a:endParaRPr lang="en-US" dirty="0"/>
          </a:p>
          <a:p>
            <a:endParaRPr lang="en-US" dirty="0"/>
          </a:p>
        </p:txBody>
      </p:sp>
      <p:sp>
        <p:nvSpPr>
          <p:cNvPr id="5" name="Rectangle 4">
            <a:extLst>
              <a:ext uri="{FF2B5EF4-FFF2-40B4-BE49-F238E27FC236}">
                <a16:creationId xmlns:a16="http://schemas.microsoft.com/office/drawing/2014/main" id="{5641D27E-A1DE-4D3E-90E4-17E22BDA42B4}"/>
              </a:ext>
            </a:extLst>
          </p:cNvPr>
          <p:cNvSpPr/>
          <p:nvPr/>
        </p:nvSpPr>
        <p:spPr>
          <a:xfrm>
            <a:off x="5000032" y="1961331"/>
            <a:ext cx="1121369" cy="270643"/>
          </a:xfrm>
          <a:prstGeom prst="rect">
            <a:avLst/>
          </a:prstGeom>
        </p:spPr>
        <p:txBody>
          <a:bodyPr wrap="square">
            <a:spAutoFit/>
          </a:bodyPr>
          <a:lstStyle/>
          <a:p>
            <a:r>
              <a:rPr lang="en-US" sz="1000" dirty="0"/>
              <a:t>https://experteditor.com.au/proofreading-services/</a:t>
            </a:r>
          </a:p>
        </p:txBody>
      </p:sp>
      <p:pic>
        <p:nvPicPr>
          <p:cNvPr id="7" name="Picture 6">
            <a:extLst>
              <a:ext uri="{FF2B5EF4-FFF2-40B4-BE49-F238E27FC236}">
                <a16:creationId xmlns:a16="http://schemas.microsoft.com/office/drawing/2014/main" id="{2C209B9D-05E2-4E6A-98EF-BD4652EE8DD9}"/>
              </a:ext>
            </a:extLst>
          </p:cNvPr>
          <p:cNvPicPr>
            <a:picLocks noChangeAspect="1"/>
          </p:cNvPicPr>
          <p:nvPr/>
        </p:nvPicPr>
        <p:blipFill>
          <a:blip r:embed="rId4"/>
          <a:stretch>
            <a:fillRect/>
          </a:stretch>
        </p:blipFill>
        <p:spPr>
          <a:xfrm>
            <a:off x="3622644" y="1255987"/>
            <a:ext cx="1377388" cy="1410688"/>
          </a:xfrm>
          <a:prstGeom prst="rect">
            <a:avLst/>
          </a:prstGeom>
        </p:spPr>
      </p:pic>
      <p:pic>
        <p:nvPicPr>
          <p:cNvPr id="8" name="Picture 7">
            <a:extLst>
              <a:ext uri="{FF2B5EF4-FFF2-40B4-BE49-F238E27FC236}">
                <a16:creationId xmlns:a16="http://schemas.microsoft.com/office/drawing/2014/main" id="{E8E70FA9-A6D9-4CF8-85BC-F13894F2988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49045" y="3917373"/>
            <a:ext cx="1983659" cy="1309215"/>
          </a:xfrm>
          <a:prstGeom prst="rect">
            <a:avLst/>
          </a:prstGeom>
        </p:spPr>
      </p:pic>
      <p:sp>
        <p:nvSpPr>
          <p:cNvPr id="9" name="Rectangle 8">
            <a:extLst>
              <a:ext uri="{FF2B5EF4-FFF2-40B4-BE49-F238E27FC236}">
                <a16:creationId xmlns:a16="http://schemas.microsoft.com/office/drawing/2014/main" id="{62079599-3693-4C32-881A-BEB60B19339C}"/>
              </a:ext>
            </a:extLst>
          </p:cNvPr>
          <p:cNvSpPr/>
          <p:nvPr/>
        </p:nvSpPr>
        <p:spPr>
          <a:xfrm>
            <a:off x="9928533" y="4232885"/>
            <a:ext cx="1704667" cy="553998"/>
          </a:xfrm>
          <a:prstGeom prst="rect">
            <a:avLst/>
          </a:prstGeom>
        </p:spPr>
        <p:txBody>
          <a:bodyPr wrap="square">
            <a:spAutoFit/>
          </a:bodyPr>
          <a:lstStyle/>
          <a:p>
            <a:r>
              <a:rPr lang="en-US" sz="1000" dirty="0"/>
              <a:t>https://grad.tamu.edu/Blog/Blog/April-2018/The-Powerful-Tool-Checklist</a:t>
            </a:r>
          </a:p>
        </p:txBody>
      </p:sp>
    </p:spTree>
    <p:extLst>
      <p:ext uri="{BB962C8B-B14F-4D97-AF65-F5344CB8AC3E}">
        <p14:creationId xmlns:p14="http://schemas.microsoft.com/office/powerpoint/2010/main" val="1966686577"/>
      </p:ext>
    </p:extLst>
  </p:cSld>
  <p:clrMapOvr>
    <a:masterClrMapping/>
  </p:clrMapOvr>
  <mc:AlternateContent xmlns:mc="http://schemas.openxmlformats.org/markup-compatibility/2006" xmlns:p14="http://schemas.microsoft.com/office/powerpoint/2010/main">
    <mc:Choice Requires="p14">
      <p:transition spd="slow" p14:dur="2000" advTm="30564"/>
    </mc:Choice>
    <mc:Fallback xmlns="">
      <p:transition spd="slow" advTm="30564"/>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Resources</a:t>
            </a:r>
          </a:p>
        </p:txBody>
      </p:sp>
      <p:sp>
        <p:nvSpPr>
          <p:cNvPr id="3" name="Content Placeholder 2"/>
          <p:cNvSpPr>
            <a:spLocks noGrp="1"/>
          </p:cNvSpPr>
          <p:nvPr>
            <p:ph idx="1"/>
          </p:nvPr>
        </p:nvSpPr>
        <p:spPr/>
        <p:txBody>
          <a:bodyPr>
            <a:normAutofit fontScale="92500"/>
          </a:bodyPr>
          <a:lstStyle/>
          <a:p>
            <a:r>
              <a:rPr lang="en-US" dirty="0"/>
              <a:t>The Project Management Institute, </a:t>
            </a:r>
            <a:r>
              <a:rPr lang="en-US" dirty="0">
                <a:hlinkClick r:id="rId2"/>
              </a:rPr>
              <a:t>https://www.pmi.org/</a:t>
            </a:r>
            <a:r>
              <a:rPr lang="en-US" dirty="0"/>
              <a:t> </a:t>
            </a:r>
          </a:p>
          <a:p>
            <a:pPr lvl="1"/>
            <a:r>
              <a:rPr lang="en-US" dirty="0"/>
              <a:t>Training Materials</a:t>
            </a:r>
          </a:p>
          <a:p>
            <a:pPr lvl="1"/>
            <a:r>
              <a:rPr lang="en-US" dirty="0"/>
              <a:t>Certifications</a:t>
            </a:r>
          </a:p>
          <a:p>
            <a:pPr lvl="1"/>
            <a:r>
              <a:rPr lang="en-US" dirty="0"/>
              <a:t>Publisher of “The Project Management Book of Knowledge”</a:t>
            </a:r>
          </a:p>
          <a:p>
            <a:r>
              <a:rPr lang="en-US" dirty="0"/>
              <a:t>Ulrich &amp; Eppinger / Ulrich, </a:t>
            </a:r>
            <a:r>
              <a:rPr lang="en-US"/>
              <a:t>Eppinger and Yang</a:t>
            </a:r>
            <a:endParaRPr lang="en-US" dirty="0"/>
          </a:p>
          <a:p>
            <a:pPr lvl="1"/>
            <a:r>
              <a:rPr lang="en-US" dirty="0"/>
              <a:t>Product Design and Development – Project Management chapter in the IED Textbook</a:t>
            </a:r>
          </a:p>
          <a:p>
            <a:r>
              <a:rPr lang="en-US" dirty="0"/>
              <a:t>Capstone Support Wiki</a:t>
            </a:r>
          </a:p>
          <a:p>
            <a:pPr lvl="1"/>
            <a:r>
              <a:rPr lang="en-US" dirty="0">
                <a:hlinkClick r:id="rId3"/>
              </a:rPr>
              <a:t>https://designlab.eng.rpi.edu/edn/projects/capstone-support-dev/wiki/Statement_of_Work</a:t>
            </a:r>
            <a:r>
              <a:rPr lang="en-US" dirty="0"/>
              <a:t> </a:t>
            </a:r>
          </a:p>
          <a:p>
            <a:pPr lvl="1"/>
            <a:r>
              <a:rPr lang="en-US" dirty="0">
                <a:hlinkClick r:id="rId4"/>
              </a:rPr>
              <a:t>https://designlab.eng.rpi.edu/edn/projects/capstone-support-dev/wiki/Gantt_Charts__Project_Management</a:t>
            </a:r>
            <a:r>
              <a:rPr lang="en-US" dirty="0"/>
              <a:t> </a:t>
            </a:r>
          </a:p>
        </p:txBody>
      </p:sp>
      <p:pic>
        <p:nvPicPr>
          <p:cNvPr id="7" name="Picture 6">
            <a:extLst>
              <a:ext uri="{FF2B5EF4-FFF2-40B4-BE49-F238E27FC236}">
                <a16:creationId xmlns:a16="http://schemas.microsoft.com/office/drawing/2014/main" id="{F2144CF9-6F0D-4C7F-A74D-E1E0E20A0AF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21502" y="1162734"/>
            <a:ext cx="1621666" cy="2101848"/>
          </a:xfrm>
          <a:prstGeom prst="rect">
            <a:avLst/>
          </a:prstGeom>
        </p:spPr>
      </p:pic>
    </p:spTree>
    <p:extLst>
      <p:ext uri="{BB962C8B-B14F-4D97-AF65-F5344CB8AC3E}">
        <p14:creationId xmlns:p14="http://schemas.microsoft.com/office/powerpoint/2010/main" val="830118175"/>
      </p:ext>
    </p:extLst>
  </p:cSld>
  <p:clrMapOvr>
    <a:masterClrMapping/>
  </p:clrMapOvr>
  <mc:AlternateContent xmlns:mc="http://schemas.openxmlformats.org/markup-compatibility/2006" xmlns:p14="http://schemas.microsoft.com/office/powerpoint/2010/main">
    <mc:Choice Requires="p14">
      <p:transition spd="slow" p14:dur="2000" advTm="53085"/>
    </mc:Choice>
    <mc:Fallback xmlns="">
      <p:transition spd="slow" advTm="53085"/>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Statement of Work - SoW</a:t>
            </a:r>
            <a:endParaRPr lang="en-US" dirty="0"/>
          </a:p>
        </p:txBody>
      </p:sp>
      <p:sp>
        <p:nvSpPr>
          <p:cNvPr id="3" name="Content Placeholder 2"/>
          <p:cNvSpPr>
            <a:spLocks noGrp="1"/>
          </p:cNvSpPr>
          <p:nvPr>
            <p:ph idx="1"/>
          </p:nvPr>
        </p:nvSpPr>
        <p:spPr/>
        <p:txBody>
          <a:bodyPr/>
          <a:lstStyle/>
          <a:p>
            <a:pPr marL="0" indent="0">
              <a:buNone/>
            </a:pPr>
            <a:r>
              <a:rPr lang="en-US"/>
              <a:t>What Is It?</a:t>
            </a:r>
          </a:p>
          <a:p>
            <a:pPr marL="687388" indent="-225425"/>
            <a:r>
              <a:rPr lang="en-US"/>
              <a:t>Written Shared Understanding of the Project</a:t>
            </a:r>
          </a:p>
          <a:p>
            <a:pPr marL="227013" indent="-227013">
              <a:buNone/>
            </a:pPr>
            <a:r>
              <a:rPr lang="en-US"/>
              <a:t>Why Do We Use One for Capstone?</a:t>
            </a:r>
          </a:p>
          <a:p>
            <a:pPr marL="687388" indent="-225425"/>
            <a:r>
              <a:rPr lang="en-US"/>
              <a:t>Used to Define Projects and Help Manage Scope</a:t>
            </a:r>
          </a:p>
          <a:p>
            <a:pPr marL="687388" indent="-225425"/>
            <a:r>
              <a:rPr lang="en-US"/>
              <a:t>Commonly Used in Industry</a:t>
            </a:r>
          </a:p>
          <a:p>
            <a:pPr marL="227013" indent="-227013">
              <a:buNone/>
            </a:pPr>
            <a:r>
              <a:rPr lang="en-US"/>
              <a:t>When Is It Created for a Capstone Project?</a:t>
            </a:r>
          </a:p>
          <a:p>
            <a:pPr marL="687388" indent="-225425"/>
            <a:r>
              <a:rPr lang="en-US"/>
              <a:t>Approximately Week 4</a:t>
            </a:r>
          </a:p>
          <a:p>
            <a:endParaRPr lang="en-US" dirty="0"/>
          </a:p>
        </p:txBody>
      </p:sp>
      <p:pic>
        <p:nvPicPr>
          <p:cNvPr id="5" name="Picture 4">
            <a:extLst>
              <a:ext uri="{FF2B5EF4-FFF2-40B4-BE49-F238E27FC236}">
                <a16:creationId xmlns:a16="http://schemas.microsoft.com/office/drawing/2014/main" id="{C8932F75-9656-4CCA-A5FD-B1861E1599A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37279" y="3924655"/>
            <a:ext cx="3116521" cy="1638171"/>
          </a:xfrm>
          <a:prstGeom prst="rect">
            <a:avLst/>
          </a:prstGeom>
        </p:spPr>
      </p:pic>
      <p:sp>
        <p:nvSpPr>
          <p:cNvPr id="6" name="Rectangle 5">
            <a:extLst>
              <a:ext uri="{FF2B5EF4-FFF2-40B4-BE49-F238E27FC236}">
                <a16:creationId xmlns:a16="http://schemas.microsoft.com/office/drawing/2014/main" id="{4E50E7C5-50E3-4307-AF4D-76C438FFAF65}"/>
              </a:ext>
            </a:extLst>
          </p:cNvPr>
          <p:cNvSpPr/>
          <p:nvPr/>
        </p:nvSpPr>
        <p:spPr>
          <a:xfrm>
            <a:off x="8559022" y="5562826"/>
            <a:ext cx="2408473" cy="415498"/>
          </a:xfrm>
          <a:prstGeom prst="rect">
            <a:avLst/>
          </a:prstGeom>
        </p:spPr>
        <p:txBody>
          <a:bodyPr wrap="square">
            <a:spAutoFit/>
          </a:bodyPr>
          <a:lstStyle/>
          <a:p>
            <a:r>
              <a:rPr lang="en-US" sz="1050"/>
              <a:t>https://searchitchannel.techtarget.com/definition/statement-of-work-SOW</a:t>
            </a:r>
            <a:endParaRPr lang="en-US" sz="1050" dirty="0"/>
          </a:p>
        </p:txBody>
      </p:sp>
    </p:spTree>
    <p:extLst>
      <p:ext uri="{BB962C8B-B14F-4D97-AF65-F5344CB8AC3E}">
        <p14:creationId xmlns:p14="http://schemas.microsoft.com/office/powerpoint/2010/main" val="557428336"/>
      </p:ext>
    </p:extLst>
  </p:cSld>
  <p:clrMapOvr>
    <a:masterClrMapping/>
  </p:clrMapOvr>
  <mc:AlternateContent xmlns:mc="http://schemas.openxmlformats.org/markup-compatibility/2006" xmlns:p14="http://schemas.microsoft.com/office/powerpoint/2010/main">
    <mc:Choice Requires="p14">
      <p:transition spd="slow" p14:dur="2000" advTm="68856"/>
    </mc:Choice>
    <mc:Fallback xmlns="">
      <p:transition spd="slow" advTm="68856"/>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rPr lang="en-US" dirty="0"/>
              <a:t>The Process</a:t>
            </a:r>
          </a:p>
        </p:txBody>
      </p:sp>
      <p:grpSp>
        <p:nvGrpSpPr>
          <p:cNvPr id="8" name="Group 7">
            <a:extLst>
              <a:ext uri="{FF2B5EF4-FFF2-40B4-BE49-F238E27FC236}">
                <a16:creationId xmlns:a16="http://schemas.microsoft.com/office/drawing/2014/main" id="{95C13EC2-2A9C-4731-9934-247315F197FA}"/>
              </a:ext>
            </a:extLst>
          </p:cNvPr>
          <p:cNvGrpSpPr/>
          <p:nvPr/>
        </p:nvGrpSpPr>
        <p:grpSpPr>
          <a:xfrm>
            <a:off x="8896687" y="2468009"/>
            <a:ext cx="3142913" cy="3106207"/>
            <a:chOff x="9466336" y="1785103"/>
            <a:chExt cx="3142913" cy="3106207"/>
          </a:xfrm>
        </p:grpSpPr>
        <p:sp>
          <p:nvSpPr>
            <p:cNvPr id="6" name="Rectangle 5">
              <a:extLst>
                <a:ext uri="{FF2B5EF4-FFF2-40B4-BE49-F238E27FC236}">
                  <a16:creationId xmlns:a16="http://schemas.microsoft.com/office/drawing/2014/main" id="{635630AD-29F3-469E-B52E-10A873F41370}"/>
                </a:ext>
              </a:extLst>
            </p:cNvPr>
            <p:cNvSpPr/>
            <p:nvPr/>
          </p:nvSpPr>
          <p:spPr>
            <a:xfrm>
              <a:off x="9466336" y="3967980"/>
              <a:ext cx="2460977" cy="923330"/>
            </a:xfrm>
            <a:prstGeom prst="rect">
              <a:avLst/>
            </a:prstGeom>
          </p:spPr>
          <p:txBody>
            <a:bodyPr wrap="square">
              <a:spAutoFit/>
            </a:bodyPr>
            <a:lstStyle/>
            <a:p>
              <a:r>
                <a:rPr lang="en-US" dirty="0"/>
                <a:t>https://merlinone.com/mistakes-generating-statement-of-work/</a:t>
              </a:r>
            </a:p>
          </p:txBody>
        </p:sp>
        <p:pic>
          <p:nvPicPr>
            <p:cNvPr id="7" name="Picture 6">
              <a:extLst>
                <a:ext uri="{FF2B5EF4-FFF2-40B4-BE49-F238E27FC236}">
                  <a16:creationId xmlns:a16="http://schemas.microsoft.com/office/drawing/2014/main" id="{14BC9C24-95BA-4A3E-BA9A-DCC807D64942}"/>
                </a:ext>
              </a:extLst>
            </p:cNvPr>
            <p:cNvPicPr>
              <a:picLocks noChangeAspect="1"/>
            </p:cNvPicPr>
            <p:nvPr/>
          </p:nvPicPr>
          <p:blipFill>
            <a:blip r:embed="rId3"/>
            <a:stretch>
              <a:fillRect/>
            </a:stretch>
          </p:blipFill>
          <p:spPr>
            <a:xfrm>
              <a:off x="9466336" y="1785103"/>
              <a:ext cx="3142913" cy="2092230"/>
            </a:xfrm>
            <a:prstGeom prst="rect">
              <a:avLst/>
            </a:prstGeom>
          </p:spPr>
        </p:pic>
      </p:grpSp>
      <p:graphicFrame>
        <p:nvGraphicFramePr>
          <p:cNvPr id="10" name="Diagram 9">
            <a:extLst>
              <a:ext uri="{FF2B5EF4-FFF2-40B4-BE49-F238E27FC236}">
                <a16:creationId xmlns:a16="http://schemas.microsoft.com/office/drawing/2014/main" id="{A4425FB9-D4FC-4C08-BB64-E472DF7B729B}"/>
              </a:ext>
            </a:extLst>
          </p:cNvPr>
          <p:cNvGraphicFramePr/>
          <p:nvPr>
            <p:extLst>
              <p:ext uri="{D42A27DB-BD31-4B8C-83A1-F6EECF244321}">
                <p14:modId xmlns:p14="http://schemas.microsoft.com/office/powerpoint/2010/main" val="295994796"/>
              </p:ext>
            </p:extLst>
          </p:nvPr>
        </p:nvGraphicFramePr>
        <p:xfrm>
          <a:off x="202087" y="1323588"/>
          <a:ext cx="8008794"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726106138"/>
      </p:ext>
    </p:extLst>
  </p:cSld>
  <p:clrMapOvr>
    <a:masterClrMapping/>
  </p:clrMapOvr>
  <mc:AlternateContent xmlns:mc="http://schemas.openxmlformats.org/markup-compatibility/2006" xmlns:p14="http://schemas.microsoft.com/office/powerpoint/2010/main">
    <mc:Choice Requires="p14">
      <p:transition spd="slow" p14:dur="2000" advTm="82090"/>
    </mc:Choice>
    <mc:Fallback xmlns="">
      <p:transition spd="slow" advTm="8209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These Design Report Sections = SoW</a:t>
            </a:r>
          </a:p>
        </p:txBody>
      </p:sp>
      <p:sp>
        <p:nvSpPr>
          <p:cNvPr id="3" name="Content Placeholder 2"/>
          <p:cNvSpPr>
            <a:spLocks noGrp="1"/>
          </p:cNvSpPr>
          <p:nvPr>
            <p:ph idx="1"/>
          </p:nvPr>
        </p:nvSpPr>
        <p:spPr>
          <a:xfrm>
            <a:off x="838200" y="1825624"/>
            <a:ext cx="10515600" cy="4622309"/>
          </a:xfrm>
        </p:spPr>
        <p:txBody>
          <a:bodyPr>
            <a:normAutofit fontScale="92500" lnSpcReduction="10000"/>
          </a:bodyPr>
          <a:lstStyle/>
          <a:p>
            <a:r>
              <a:rPr lang="en-US" dirty="0"/>
              <a:t>The Statement of Work is simply Phase 1 of the Design Report</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You Will Add The Other Sections Later In the Semester</a:t>
            </a:r>
          </a:p>
        </p:txBody>
      </p:sp>
      <p:graphicFrame>
        <p:nvGraphicFramePr>
          <p:cNvPr id="5" name="Object 4"/>
          <p:cNvGraphicFramePr>
            <a:graphicFrameLocks noChangeAspect="1"/>
          </p:cNvGraphicFramePr>
          <p:nvPr>
            <p:extLst>
              <p:ext uri="{D42A27DB-BD31-4B8C-83A1-F6EECF244321}">
                <p14:modId xmlns:p14="http://schemas.microsoft.com/office/powerpoint/2010/main" val="56446171"/>
              </p:ext>
            </p:extLst>
          </p:nvPr>
        </p:nvGraphicFramePr>
        <p:xfrm>
          <a:off x="2405064" y="2387600"/>
          <a:ext cx="7483689" cy="3200400"/>
        </p:xfrm>
        <a:graphic>
          <a:graphicData uri="http://schemas.openxmlformats.org/presentationml/2006/ole">
            <mc:AlternateContent xmlns:mc="http://schemas.openxmlformats.org/markup-compatibility/2006">
              <mc:Choice xmlns:v="urn:schemas-microsoft-com:vml" Requires="v">
                <p:oleObj name="Worksheet" r:id="rId3" imgW="4335810" imgH="1920240" progId="Excel.Sheet.12">
                  <p:embed/>
                </p:oleObj>
              </mc:Choice>
              <mc:Fallback>
                <p:oleObj name="Worksheet" r:id="rId3" imgW="4335810" imgH="1920240" progId="Excel.Sheet.12">
                  <p:embed/>
                  <p:pic>
                    <p:nvPicPr>
                      <p:cNvPr id="4" name="Object 3"/>
                      <p:cNvPicPr>
                        <a:picLocks noChangeAspect="1" noChangeArrowheads="1"/>
                      </p:cNvPicPr>
                      <p:nvPr/>
                    </p:nvPicPr>
                    <p:blipFill>
                      <a:blip r:embed="rId4"/>
                      <a:srcRect/>
                      <a:stretch>
                        <a:fillRect/>
                      </a:stretch>
                    </p:blipFill>
                    <p:spPr bwMode="auto">
                      <a:xfrm>
                        <a:off x="2405064" y="2387600"/>
                        <a:ext cx="7483689" cy="3200400"/>
                      </a:xfrm>
                      <a:prstGeom prst="rect">
                        <a:avLst/>
                      </a:prstGeom>
                      <a:noFill/>
                    </p:spPr>
                  </p:pic>
                </p:oleObj>
              </mc:Fallback>
            </mc:AlternateContent>
          </a:graphicData>
        </a:graphic>
      </p:graphicFrame>
    </p:spTree>
    <p:extLst>
      <p:ext uri="{BB962C8B-B14F-4D97-AF65-F5344CB8AC3E}">
        <p14:creationId xmlns:p14="http://schemas.microsoft.com/office/powerpoint/2010/main" val="784801225"/>
      </p:ext>
    </p:extLst>
  </p:cSld>
  <p:clrMapOvr>
    <a:masterClrMapping/>
  </p:clrMapOvr>
  <mc:AlternateContent xmlns:mc="http://schemas.openxmlformats.org/markup-compatibility/2006" xmlns:p14="http://schemas.microsoft.com/office/powerpoint/2010/main">
    <mc:Choice Requires="p14">
      <p:transition spd="slow" p14:dur="2000" advTm="27960"/>
    </mc:Choice>
    <mc:Fallback xmlns="">
      <p:transition spd="slow" advTm="2796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 How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59452556"/>
              </p:ext>
            </p:extLst>
          </p:nvPr>
        </p:nvGraphicFramePr>
        <p:xfrm>
          <a:off x="838200" y="1825625"/>
          <a:ext cx="10515600" cy="333756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397310886"/>
                    </a:ext>
                  </a:extLst>
                </a:gridCol>
                <a:gridCol w="5257800">
                  <a:extLst>
                    <a:ext uri="{9D8B030D-6E8A-4147-A177-3AD203B41FA5}">
                      <a16:colId xmlns:a16="http://schemas.microsoft.com/office/drawing/2014/main" val="3938256691"/>
                    </a:ext>
                  </a:extLst>
                </a:gridCol>
              </a:tblGrid>
              <a:tr h="370840">
                <a:tc>
                  <a:txBody>
                    <a:bodyPr/>
                    <a:lstStyle/>
                    <a:p>
                      <a:r>
                        <a:rPr lang="en-US" dirty="0"/>
                        <a:t>Section</a:t>
                      </a:r>
                    </a:p>
                  </a:txBody>
                  <a:tcPr/>
                </a:tc>
                <a:tc>
                  <a:txBody>
                    <a:bodyPr/>
                    <a:lstStyle/>
                    <a:p>
                      <a:r>
                        <a:rPr lang="en-US" dirty="0"/>
                        <a:t>General Guidance / Information Source</a:t>
                      </a:r>
                    </a:p>
                  </a:txBody>
                  <a:tcPr/>
                </a:tc>
                <a:extLst>
                  <a:ext uri="{0D108BD9-81ED-4DB2-BD59-A6C34878D82A}">
                    <a16:rowId xmlns:a16="http://schemas.microsoft.com/office/drawing/2014/main" val="2480007311"/>
                  </a:ext>
                </a:extLst>
              </a:tr>
              <a:tr h="370840">
                <a:tc>
                  <a:txBody>
                    <a:bodyPr/>
                    <a:lstStyle/>
                    <a:p>
                      <a:r>
                        <a:rPr lang="en-US" sz="1800" b="0" i="0" u="none" strike="noStrike" kern="1200" baseline="0" dirty="0">
                          <a:solidFill>
                            <a:schemeClr val="dk1"/>
                          </a:solidFill>
                          <a:latin typeface="+mn-lt"/>
                          <a:ea typeface="+mn-ea"/>
                          <a:cs typeface="+mn-cs"/>
                        </a:rPr>
                        <a:t>List of Figures and Tables</a:t>
                      </a:r>
                      <a:endParaRPr lang="en-US" dirty="0"/>
                    </a:p>
                  </a:txBody>
                  <a:tcPr/>
                </a:tc>
                <a:tc>
                  <a:txBody>
                    <a:bodyPr/>
                    <a:lstStyle/>
                    <a:p>
                      <a:r>
                        <a:rPr lang="en-US" dirty="0"/>
                        <a:t>Automatically Created by Using Word</a:t>
                      </a:r>
                      <a:r>
                        <a:rPr lang="en-US" baseline="0" dirty="0"/>
                        <a:t> Captions</a:t>
                      </a:r>
                      <a:endParaRPr lang="en-US" dirty="0"/>
                    </a:p>
                  </a:txBody>
                  <a:tcPr/>
                </a:tc>
                <a:extLst>
                  <a:ext uri="{0D108BD9-81ED-4DB2-BD59-A6C34878D82A}">
                    <a16:rowId xmlns:a16="http://schemas.microsoft.com/office/drawing/2014/main" val="2847479133"/>
                  </a:ext>
                </a:extLst>
              </a:tr>
              <a:tr h="370840">
                <a:tc>
                  <a:txBody>
                    <a:bodyPr/>
                    <a:lstStyle/>
                    <a:p>
                      <a:r>
                        <a:rPr lang="en-US" dirty="0"/>
                        <a:t>Revision History</a:t>
                      </a:r>
                    </a:p>
                  </a:txBody>
                  <a:tcPr/>
                </a:tc>
                <a:tc>
                  <a:txBody>
                    <a:bodyPr/>
                    <a:lstStyle/>
                    <a:p>
                      <a:r>
                        <a:rPr lang="en-US" dirty="0"/>
                        <a:t>Loosely Keep Track of Changes</a:t>
                      </a:r>
                    </a:p>
                  </a:txBody>
                  <a:tcPr/>
                </a:tc>
                <a:extLst>
                  <a:ext uri="{0D108BD9-81ED-4DB2-BD59-A6C34878D82A}">
                    <a16:rowId xmlns:a16="http://schemas.microsoft.com/office/drawing/2014/main" val="2772579122"/>
                  </a:ext>
                </a:extLst>
              </a:tr>
              <a:tr h="370840">
                <a:tc>
                  <a:txBody>
                    <a:bodyPr/>
                    <a:lstStyle/>
                    <a:p>
                      <a:r>
                        <a:rPr lang="en-US" sz="1800" b="0" i="0" u="none" strike="noStrike" kern="1200" baseline="0" dirty="0">
                          <a:solidFill>
                            <a:schemeClr val="dk1"/>
                          </a:solidFill>
                          <a:latin typeface="+mn-lt"/>
                          <a:ea typeface="+mn-ea"/>
                          <a:cs typeface="+mn-cs"/>
                        </a:rPr>
                        <a:t>Glossary</a:t>
                      </a:r>
                      <a:endParaRPr lang="en-US" dirty="0"/>
                    </a:p>
                  </a:txBody>
                  <a:tcPr/>
                </a:tc>
                <a:tc>
                  <a:txBody>
                    <a:bodyPr/>
                    <a:lstStyle/>
                    <a:p>
                      <a:r>
                        <a:rPr lang="en-US" dirty="0"/>
                        <a:t>Start this ASAP &amp; Keep Adding</a:t>
                      </a:r>
                    </a:p>
                  </a:txBody>
                  <a:tcPr/>
                </a:tc>
                <a:extLst>
                  <a:ext uri="{0D108BD9-81ED-4DB2-BD59-A6C34878D82A}">
                    <a16:rowId xmlns:a16="http://schemas.microsoft.com/office/drawing/2014/main" val="2666854425"/>
                  </a:ext>
                </a:extLst>
              </a:tr>
              <a:tr h="370840">
                <a:tc>
                  <a:txBody>
                    <a:bodyPr/>
                    <a:lstStyle/>
                    <a:p>
                      <a:r>
                        <a:rPr lang="en-US" sz="1800" b="0" i="0" u="none" strike="noStrike" kern="1200" baseline="0" dirty="0">
                          <a:solidFill>
                            <a:schemeClr val="dk1"/>
                          </a:solidFill>
                          <a:latin typeface="+mn-lt"/>
                          <a:ea typeface="+mn-ea"/>
                          <a:cs typeface="+mn-cs"/>
                        </a:rPr>
                        <a:t>1. Introduction</a:t>
                      </a:r>
                      <a:endParaRPr lang="en-US" dirty="0"/>
                    </a:p>
                  </a:txBody>
                  <a:tcPr/>
                </a:tc>
                <a:tc>
                  <a:txBody>
                    <a:bodyPr/>
                    <a:lstStyle/>
                    <a:p>
                      <a:r>
                        <a:rPr lang="en-US" dirty="0"/>
                        <a:t>New</a:t>
                      </a:r>
                      <a:r>
                        <a:rPr lang="en-US" baseline="0" dirty="0"/>
                        <a:t> Writing</a:t>
                      </a:r>
                      <a:endParaRPr lang="en-US" dirty="0"/>
                    </a:p>
                  </a:txBody>
                  <a:tcPr/>
                </a:tc>
                <a:extLst>
                  <a:ext uri="{0D108BD9-81ED-4DB2-BD59-A6C34878D82A}">
                    <a16:rowId xmlns:a16="http://schemas.microsoft.com/office/drawing/2014/main" val="4294418811"/>
                  </a:ext>
                </a:extLst>
              </a:tr>
              <a:tr h="370840">
                <a:tc>
                  <a:txBody>
                    <a:bodyPr/>
                    <a:lstStyle/>
                    <a:p>
                      <a:r>
                        <a:rPr lang="en-US" sz="1800" b="0" i="0" u="none" strike="noStrike" kern="1200" baseline="0" dirty="0">
                          <a:solidFill>
                            <a:schemeClr val="dk1"/>
                          </a:solidFill>
                          <a:latin typeface="+mn-lt"/>
                          <a:ea typeface="+mn-ea"/>
                          <a:cs typeface="+mn-cs"/>
                        </a:rPr>
                        <a:t>2. Project Objectives &amp; Semester Objectives</a:t>
                      </a:r>
                      <a:endParaRPr lang="en-US" dirty="0"/>
                    </a:p>
                  </a:txBody>
                  <a:tcPr/>
                </a:tc>
                <a:tc>
                  <a:txBody>
                    <a:bodyPr/>
                    <a:lstStyle/>
                    <a:p>
                      <a:r>
                        <a:rPr lang="en-US" dirty="0"/>
                        <a:t>Leverage</a:t>
                      </a:r>
                      <a:r>
                        <a:rPr lang="en-US" baseline="0" dirty="0"/>
                        <a:t> The Initial Project Description</a:t>
                      </a:r>
                      <a:endParaRPr lang="en-US" dirty="0"/>
                    </a:p>
                  </a:txBody>
                  <a:tcPr/>
                </a:tc>
                <a:extLst>
                  <a:ext uri="{0D108BD9-81ED-4DB2-BD59-A6C34878D82A}">
                    <a16:rowId xmlns:a16="http://schemas.microsoft.com/office/drawing/2014/main" val="1997204061"/>
                  </a:ext>
                </a:extLst>
              </a:tr>
              <a:tr h="370840">
                <a:tc>
                  <a:txBody>
                    <a:bodyPr/>
                    <a:lstStyle/>
                    <a:p>
                      <a:r>
                        <a:rPr lang="en-US" sz="1800" b="0" i="0" u="none" strike="noStrike" kern="1200" baseline="0" dirty="0">
                          <a:solidFill>
                            <a:schemeClr val="dk1"/>
                          </a:solidFill>
                          <a:latin typeface="+mn-lt"/>
                          <a:ea typeface="+mn-ea"/>
                          <a:cs typeface="+mn-cs"/>
                        </a:rPr>
                        <a:t>3. Engineering Tools and Methods</a:t>
                      </a:r>
                      <a:endParaRPr lang="en-US" dirty="0"/>
                    </a:p>
                  </a:txBody>
                  <a:tcPr/>
                </a:tc>
                <a:tc>
                  <a:txBody>
                    <a:bodyPr/>
                    <a:lstStyle/>
                    <a:p>
                      <a:r>
                        <a:rPr lang="en-US" dirty="0"/>
                        <a:t>From Your Earlier Working Session</a:t>
                      </a:r>
                    </a:p>
                  </a:txBody>
                  <a:tcPr/>
                </a:tc>
                <a:extLst>
                  <a:ext uri="{0D108BD9-81ED-4DB2-BD59-A6C34878D82A}">
                    <a16:rowId xmlns:a16="http://schemas.microsoft.com/office/drawing/2014/main" val="4078435673"/>
                  </a:ext>
                </a:extLst>
              </a:tr>
              <a:tr h="370840">
                <a:tc>
                  <a:txBody>
                    <a:bodyPr/>
                    <a:lstStyle/>
                    <a:p>
                      <a:r>
                        <a:rPr lang="en-US" sz="1800" b="0" i="0" u="none" strike="noStrike" kern="1200" baseline="0" dirty="0">
                          <a:solidFill>
                            <a:schemeClr val="dk1"/>
                          </a:solidFill>
                          <a:latin typeface="+mn-lt"/>
                          <a:ea typeface="+mn-ea"/>
                          <a:cs typeface="+mn-cs"/>
                        </a:rPr>
                        <a:t>References</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Start this ASAP &amp; Keep Adding!</a:t>
                      </a:r>
                      <a:r>
                        <a:rPr lang="en-US" baseline="0" dirty="0"/>
                        <a:t> Do NOT do this last!</a:t>
                      </a:r>
                      <a:endParaRPr lang="en-US" dirty="0"/>
                    </a:p>
                  </a:txBody>
                  <a:tcPr/>
                </a:tc>
                <a:extLst>
                  <a:ext uri="{0D108BD9-81ED-4DB2-BD59-A6C34878D82A}">
                    <a16:rowId xmlns:a16="http://schemas.microsoft.com/office/drawing/2014/main" val="1352112300"/>
                  </a:ext>
                </a:extLst>
              </a:tr>
              <a:tr h="370840">
                <a:tc>
                  <a:txBody>
                    <a:bodyPr/>
                    <a:lstStyle/>
                    <a:p>
                      <a:r>
                        <a:rPr lang="en-US" sz="1800" b="0" i="0" u="none" strike="noStrike" kern="1200" baseline="0" dirty="0">
                          <a:solidFill>
                            <a:schemeClr val="dk1"/>
                          </a:solidFill>
                          <a:latin typeface="+mn-lt"/>
                          <a:ea typeface="+mn-ea"/>
                          <a:cs typeface="+mn-cs"/>
                        </a:rPr>
                        <a:t>Appendix A: Initial Deliverables and Dates</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From Your Earlier Working Session</a:t>
                      </a:r>
                    </a:p>
                  </a:txBody>
                  <a:tcPr/>
                </a:tc>
                <a:extLst>
                  <a:ext uri="{0D108BD9-81ED-4DB2-BD59-A6C34878D82A}">
                    <a16:rowId xmlns:a16="http://schemas.microsoft.com/office/drawing/2014/main" val="974924425"/>
                  </a:ext>
                </a:extLst>
              </a:tr>
            </a:tbl>
          </a:graphicData>
        </a:graphic>
      </p:graphicFrame>
      <p:sp>
        <p:nvSpPr>
          <p:cNvPr id="5" name="TextBox 4"/>
          <p:cNvSpPr txBox="1"/>
          <p:nvPr/>
        </p:nvSpPr>
        <p:spPr>
          <a:xfrm>
            <a:off x="2552700" y="5850235"/>
            <a:ext cx="7086600" cy="646331"/>
          </a:xfrm>
          <a:prstGeom prst="rect">
            <a:avLst/>
          </a:prstGeom>
          <a:noFill/>
          <a:ln>
            <a:solidFill>
              <a:schemeClr val="tx1"/>
            </a:solidFill>
          </a:ln>
        </p:spPr>
        <p:txBody>
          <a:bodyPr wrap="square" rtlCol="0">
            <a:spAutoFit/>
          </a:bodyPr>
          <a:lstStyle/>
          <a:p>
            <a:pPr lvl="0" algn="ctr"/>
            <a:r>
              <a:rPr lang="en-US" b="1" dirty="0"/>
              <a:t>The file name and location in your Repository always remains the same: </a:t>
            </a:r>
            <a:endParaRPr lang="en-US" dirty="0"/>
          </a:p>
          <a:p>
            <a:pPr algn="ctr"/>
            <a:r>
              <a:rPr lang="en-US" b="1" dirty="0"/>
              <a:t>“working/Reports/Design Report and Poster/Design Report.docx”</a:t>
            </a:r>
            <a:endParaRPr lang="en-US" dirty="0"/>
          </a:p>
        </p:txBody>
      </p:sp>
    </p:spTree>
    <p:extLst>
      <p:ext uri="{BB962C8B-B14F-4D97-AF65-F5344CB8AC3E}">
        <p14:creationId xmlns:p14="http://schemas.microsoft.com/office/powerpoint/2010/main" val="2463009072"/>
      </p:ext>
    </p:extLst>
  </p:cSld>
  <p:clrMapOvr>
    <a:masterClrMapping/>
  </p:clrMapOvr>
  <mc:AlternateContent xmlns:mc="http://schemas.openxmlformats.org/markup-compatibility/2006" xmlns:p14="http://schemas.microsoft.com/office/powerpoint/2010/main">
    <mc:Choice Requires="p14">
      <p:transition spd="slow" p14:dur="2000" advTm="164887"/>
    </mc:Choice>
    <mc:Fallback xmlns="">
      <p:transition spd="slow" advTm="164887"/>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0C21363-BB5F-4FE2-9182-9ED42F4F9560}"/>
              </a:ext>
            </a:extLst>
          </p:cNvPr>
          <p:cNvSpPr>
            <a:spLocks noGrp="1"/>
          </p:cNvSpPr>
          <p:nvPr>
            <p:ph type="title"/>
          </p:nvPr>
        </p:nvSpPr>
        <p:spPr/>
        <p:txBody>
          <a:bodyPr/>
          <a:lstStyle/>
          <a:p>
            <a:r>
              <a:rPr lang="en-US" dirty="0"/>
              <a:t>Section 1 - Introduction</a:t>
            </a:r>
          </a:p>
        </p:txBody>
      </p:sp>
      <p:sp>
        <p:nvSpPr>
          <p:cNvPr id="5" name="Text Placeholder 4">
            <a:extLst>
              <a:ext uri="{FF2B5EF4-FFF2-40B4-BE49-F238E27FC236}">
                <a16:creationId xmlns:a16="http://schemas.microsoft.com/office/drawing/2014/main" id="{A5C5671C-6502-4035-B62D-693AA0E69B8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8679241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D086E9B-16D1-411E-B850-07B28779BC12}"/>
              </a:ext>
            </a:extLst>
          </p:cNvPr>
          <p:cNvSpPr>
            <a:spLocks noGrp="1"/>
          </p:cNvSpPr>
          <p:nvPr>
            <p:ph type="title"/>
          </p:nvPr>
        </p:nvSpPr>
        <p:spPr/>
        <p:txBody>
          <a:bodyPr/>
          <a:lstStyle/>
          <a:p>
            <a:r>
              <a:rPr lang="en-US" dirty="0"/>
              <a:t>Helpful Hints - Introduction</a:t>
            </a:r>
          </a:p>
        </p:txBody>
      </p:sp>
      <p:sp>
        <p:nvSpPr>
          <p:cNvPr id="5" name="Content Placeholder 4">
            <a:extLst>
              <a:ext uri="{FF2B5EF4-FFF2-40B4-BE49-F238E27FC236}">
                <a16:creationId xmlns:a16="http://schemas.microsoft.com/office/drawing/2014/main" id="{1E25B122-84FD-4AD8-B1E3-ADE01FF27240}"/>
              </a:ext>
            </a:extLst>
          </p:cNvPr>
          <p:cNvSpPr>
            <a:spLocks noGrp="1"/>
          </p:cNvSpPr>
          <p:nvPr>
            <p:ph idx="1"/>
          </p:nvPr>
        </p:nvSpPr>
        <p:spPr/>
        <p:txBody>
          <a:bodyPr>
            <a:normAutofit fontScale="70000" lnSpcReduction="20000"/>
          </a:bodyPr>
          <a:lstStyle/>
          <a:p>
            <a:pPr marL="0" indent="0">
              <a:buNone/>
            </a:pPr>
            <a:r>
              <a:rPr lang="en-US" sz="4100" dirty="0"/>
              <a:t>What Is an Introduction?</a:t>
            </a:r>
          </a:p>
          <a:p>
            <a:r>
              <a:rPr lang="en-US" dirty="0"/>
              <a:t>“An introduction introduces readers to the report and not necessarily, or only minimally, to the subject matter. "Introduction" does not equal "background"; it may contain some background but only minimally. “</a:t>
            </a:r>
            <a:br>
              <a:rPr lang="en-US" dirty="0"/>
            </a:br>
            <a:br>
              <a:rPr lang="en-US" dirty="0"/>
            </a:br>
            <a:r>
              <a:rPr lang="en-US" sz="2400" dirty="0">
                <a:hlinkClick r:id="rId2"/>
              </a:rPr>
              <a:t>https://www.prismnet.com/~hcexres/textbook/introds.html</a:t>
            </a:r>
            <a:endParaRPr lang="en-US" sz="2400" dirty="0"/>
          </a:p>
          <a:p>
            <a:r>
              <a:rPr lang="en-US" dirty="0"/>
              <a:t>“In technical writing, the information provided in the introduction is vital to helping the reader see the need for the information being presented. It helps set the context for the topic being discussed in the document. Just as with the news story on potential meat shortages, introductions help the readers open their minds to the ideas you're presenting in your document. </a:t>
            </a:r>
            <a:br>
              <a:rPr lang="en-US" dirty="0"/>
            </a:br>
            <a:br>
              <a:rPr lang="en-US" dirty="0"/>
            </a:br>
            <a:r>
              <a:rPr lang="en-US" b="1" dirty="0"/>
              <a:t>Introductions</a:t>
            </a:r>
            <a:r>
              <a:rPr lang="en-US" dirty="0"/>
              <a:t> provide a preview of the document's content, while explaining why the information is needed. Introductions acquaint the audience with the topic by introducing the background and explaining how this specific topic fits into the larger field of study.”</a:t>
            </a:r>
            <a:br>
              <a:rPr lang="en-US" dirty="0"/>
            </a:br>
            <a:br>
              <a:rPr lang="en-US" dirty="0"/>
            </a:br>
            <a:r>
              <a:rPr lang="en-US" sz="2400" dirty="0">
                <a:hlinkClick r:id="rId3"/>
              </a:rPr>
              <a:t>https://study.com/academy/lesson/introductions-of-technical-documents.html</a:t>
            </a:r>
            <a:r>
              <a:rPr lang="en-US" sz="2400" dirty="0"/>
              <a:t> </a:t>
            </a:r>
            <a:endParaRPr lang="en-US" dirty="0"/>
          </a:p>
        </p:txBody>
      </p:sp>
      <p:pic>
        <p:nvPicPr>
          <p:cNvPr id="11" name="Picture 10">
            <a:extLst>
              <a:ext uri="{FF2B5EF4-FFF2-40B4-BE49-F238E27FC236}">
                <a16:creationId xmlns:a16="http://schemas.microsoft.com/office/drawing/2014/main" id="{4E231D5C-29B0-4AD0-9FDA-B5BF9EB41BB7}"/>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0292858" y="196228"/>
            <a:ext cx="1664678" cy="1418760"/>
          </a:xfrm>
          <a:prstGeom prst="rect">
            <a:avLst/>
          </a:prstGeom>
        </p:spPr>
      </p:pic>
      <p:sp>
        <p:nvSpPr>
          <p:cNvPr id="12" name="TextBox 11">
            <a:extLst>
              <a:ext uri="{FF2B5EF4-FFF2-40B4-BE49-F238E27FC236}">
                <a16:creationId xmlns:a16="http://schemas.microsoft.com/office/drawing/2014/main" id="{BFE24018-3A0B-4D30-9ECE-2872B2FE9165}"/>
              </a:ext>
            </a:extLst>
          </p:cNvPr>
          <p:cNvSpPr txBox="1"/>
          <p:nvPr/>
        </p:nvSpPr>
        <p:spPr>
          <a:xfrm>
            <a:off x="10292858" y="1650108"/>
            <a:ext cx="1664678" cy="369332"/>
          </a:xfrm>
          <a:prstGeom prst="rect">
            <a:avLst/>
          </a:prstGeom>
          <a:noFill/>
        </p:spPr>
        <p:txBody>
          <a:bodyPr wrap="square" rtlCol="0">
            <a:spAutoFit/>
          </a:bodyPr>
          <a:lstStyle/>
          <a:p>
            <a:r>
              <a:rPr lang="en-US" sz="900" dirty="0">
                <a:hlinkClick r:id="rId5" tooltip="https://human.libretexts.org/Courses/Gateway_Technical_College"/>
              </a:rPr>
              <a:t>This Photo</a:t>
            </a:r>
            <a:r>
              <a:rPr lang="en-US" sz="900" dirty="0"/>
              <a:t> by Unknown Author is licensed under </a:t>
            </a:r>
            <a:r>
              <a:rPr lang="en-US" sz="900" dirty="0">
                <a:hlinkClick r:id="rId6" tooltip="https://creativecommons.org/licenses/by-nc-sa/3.0/"/>
              </a:rPr>
              <a:t>CC BY-SA-NC</a:t>
            </a:r>
            <a:endParaRPr lang="en-US" sz="900" dirty="0"/>
          </a:p>
        </p:txBody>
      </p:sp>
    </p:spTree>
    <p:extLst>
      <p:ext uri="{BB962C8B-B14F-4D97-AF65-F5344CB8AC3E}">
        <p14:creationId xmlns:p14="http://schemas.microsoft.com/office/powerpoint/2010/main" val="37672723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Helpful Hints - Background and Motivation</a:t>
            </a:r>
          </a:p>
        </p:txBody>
      </p:sp>
      <p:sp>
        <p:nvSpPr>
          <p:cNvPr id="3" name="Content Placeholder 2"/>
          <p:cNvSpPr>
            <a:spLocks noGrp="1"/>
          </p:cNvSpPr>
          <p:nvPr>
            <p:ph idx="1"/>
          </p:nvPr>
        </p:nvSpPr>
        <p:spPr>
          <a:xfrm>
            <a:off x="838200" y="1825625"/>
            <a:ext cx="5676016" cy="4351338"/>
          </a:xfrm>
        </p:spPr>
        <p:txBody>
          <a:bodyPr>
            <a:normAutofit/>
          </a:bodyPr>
          <a:lstStyle/>
          <a:p>
            <a:r>
              <a:rPr lang="en-US" dirty="0"/>
              <a:t>Included in Section 1 - </a:t>
            </a:r>
            <a:r>
              <a:rPr lang="en-US" dirty="0">
                <a:solidFill>
                  <a:schemeClr val="dk1"/>
                </a:solidFill>
              </a:rPr>
              <a:t>Introduction</a:t>
            </a:r>
          </a:p>
          <a:p>
            <a:r>
              <a:rPr lang="en-US" dirty="0"/>
              <a:t>May come from: Industry / Academia, Your sponsor, Previous capstone teams</a:t>
            </a:r>
          </a:p>
          <a:p>
            <a:r>
              <a:rPr lang="en-US" dirty="0"/>
              <a:t>Start with your project description</a:t>
            </a:r>
          </a:p>
          <a:p>
            <a:r>
              <a:rPr lang="en-US" dirty="0"/>
              <a:t>Change for new information (if any) from your sponsor meeting(s), PE, CE</a:t>
            </a:r>
          </a:p>
        </p:txBody>
      </p:sp>
      <p:pic>
        <p:nvPicPr>
          <p:cNvPr id="6" name="Picture 5">
            <a:extLst>
              <a:ext uri="{FF2B5EF4-FFF2-40B4-BE49-F238E27FC236}">
                <a16:creationId xmlns:a16="http://schemas.microsoft.com/office/drawing/2014/main" id="{D3EFF44E-F2B0-4287-AE80-82A166364BB3}"/>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514216" y="1921520"/>
            <a:ext cx="5418896" cy="3334236"/>
          </a:xfrm>
          <a:prstGeom prst="rect">
            <a:avLst/>
          </a:prstGeom>
        </p:spPr>
      </p:pic>
      <p:sp>
        <p:nvSpPr>
          <p:cNvPr id="7" name="TextBox 6">
            <a:extLst>
              <a:ext uri="{FF2B5EF4-FFF2-40B4-BE49-F238E27FC236}">
                <a16:creationId xmlns:a16="http://schemas.microsoft.com/office/drawing/2014/main" id="{8AFC26F8-123C-49D7-9074-6A22914F76FE}"/>
              </a:ext>
            </a:extLst>
          </p:cNvPr>
          <p:cNvSpPr txBox="1"/>
          <p:nvPr/>
        </p:nvSpPr>
        <p:spPr>
          <a:xfrm>
            <a:off x="7815254" y="5152325"/>
            <a:ext cx="2816820" cy="230832"/>
          </a:xfrm>
          <a:prstGeom prst="rect">
            <a:avLst/>
          </a:prstGeom>
          <a:noFill/>
        </p:spPr>
        <p:txBody>
          <a:bodyPr wrap="square" rtlCol="0">
            <a:spAutoFit/>
          </a:bodyPr>
          <a:lstStyle/>
          <a:p>
            <a:pPr algn="ctr"/>
            <a:r>
              <a:rPr lang="en-US" sz="900" dirty="0">
                <a:hlinkClick r:id="rId4" tooltip="https://courses.lumenlearning.com/suny-oneonta-education106/chapter/9-3-differences-in-learning-and-motivation/"/>
              </a:rPr>
              <a:t>This Photo</a:t>
            </a:r>
            <a:r>
              <a:rPr lang="en-US" sz="900" dirty="0"/>
              <a:t> by Unknown Author is licensed under </a:t>
            </a:r>
            <a:r>
              <a:rPr lang="en-US" sz="900" dirty="0">
                <a:hlinkClick r:id="rId5" tooltip="https://creativecommons.org/licenses/by/3.0/"/>
              </a:rPr>
              <a:t>CC BY</a:t>
            </a:r>
            <a:endParaRPr lang="en-US" sz="900" dirty="0"/>
          </a:p>
        </p:txBody>
      </p:sp>
    </p:spTree>
    <p:extLst>
      <p:ext uri="{BB962C8B-B14F-4D97-AF65-F5344CB8AC3E}">
        <p14:creationId xmlns:p14="http://schemas.microsoft.com/office/powerpoint/2010/main" val="2032997477"/>
      </p:ext>
    </p:extLst>
  </p:cSld>
  <p:clrMapOvr>
    <a:masterClrMapping/>
  </p:clrMapOvr>
  <mc:AlternateContent xmlns:mc="http://schemas.openxmlformats.org/markup-compatibility/2006" xmlns:p14="http://schemas.microsoft.com/office/powerpoint/2010/main">
    <mc:Choice Requires="p14">
      <p:transition spd="slow" p14:dur="2000" advTm="112070"/>
    </mc:Choice>
    <mc:Fallback xmlns="">
      <p:transition spd="slow" advTm="11207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0C21363-BB5F-4FE2-9182-9ED42F4F9560}"/>
              </a:ext>
            </a:extLst>
          </p:cNvPr>
          <p:cNvSpPr>
            <a:spLocks noGrp="1"/>
          </p:cNvSpPr>
          <p:nvPr>
            <p:ph type="title"/>
          </p:nvPr>
        </p:nvSpPr>
        <p:spPr/>
        <p:txBody>
          <a:bodyPr/>
          <a:lstStyle/>
          <a:p>
            <a:r>
              <a:rPr lang="en-US" dirty="0"/>
              <a:t>Section 2 - </a:t>
            </a:r>
            <a:r>
              <a:rPr lang="en-US" dirty="0">
                <a:solidFill>
                  <a:schemeClr val="dk1"/>
                </a:solidFill>
              </a:rPr>
              <a:t>Project Objectives &amp; Semester Objectives</a:t>
            </a:r>
            <a:endParaRPr lang="en-US" dirty="0"/>
          </a:p>
        </p:txBody>
      </p:sp>
      <p:sp>
        <p:nvSpPr>
          <p:cNvPr id="5" name="Text Placeholder 4">
            <a:extLst>
              <a:ext uri="{FF2B5EF4-FFF2-40B4-BE49-F238E27FC236}">
                <a16:creationId xmlns:a16="http://schemas.microsoft.com/office/drawing/2014/main" id="{A5C5671C-6502-4035-B62D-693AA0E69B8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0471921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741</TotalTime>
  <Words>1294</Words>
  <Application>Microsoft Office PowerPoint</Application>
  <PresentationFormat>Widescreen</PresentationFormat>
  <Paragraphs>157</Paragraphs>
  <Slides>18</Slides>
  <Notes>7</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3" baseType="lpstr">
      <vt:lpstr>Arial</vt:lpstr>
      <vt:lpstr>Calibri</vt:lpstr>
      <vt:lpstr>Calibri Light</vt:lpstr>
      <vt:lpstr>Office Theme</vt:lpstr>
      <vt:lpstr>Worksheet</vt:lpstr>
      <vt:lpstr>The Statement of Work</vt:lpstr>
      <vt:lpstr>The Statement of Work - SoW</vt:lpstr>
      <vt:lpstr>The Process</vt:lpstr>
      <vt:lpstr>These Design Report Sections = SoW</vt:lpstr>
      <vt:lpstr>Where  / How ?</vt:lpstr>
      <vt:lpstr>Section 1 - Introduction</vt:lpstr>
      <vt:lpstr>Helpful Hints - Introduction</vt:lpstr>
      <vt:lpstr>Helpful Hints - Background and Motivation</vt:lpstr>
      <vt:lpstr>Section 2 - Project Objectives &amp; Semester Objectives</vt:lpstr>
      <vt:lpstr>Helpful Hints - Long Term Objectives and Customer Payoff</vt:lpstr>
      <vt:lpstr>Helpful Hints - Current Semester Objectives</vt:lpstr>
      <vt:lpstr>Section 3 – Engineering Tools and Methods</vt:lpstr>
      <vt:lpstr>Helpful Hints - Engineering Tools and Methods</vt:lpstr>
      <vt:lpstr>Helpful Hints - Engineering Tools and Methods</vt:lpstr>
      <vt:lpstr>Appendix A – Initial Deliverables and Dates</vt:lpstr>
      <vt:lpstr>Helpful Hints – Initial Deliverables and Dates</vt:lpstr>
      <vt:lpstr>Things to Keep In Mind</vt:lpstr>
      <vt:lpstr>Additional Resources</vt:lpstr>
    </vt:vector>
  </TitlesOfParts>
  <Company>Rensselaer Polytechnic Institute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Statement of Work</dc:title>
  <dc:creator>Anderson, Mark</dc:creator>
  <cp:lastModifiedBy>Anderson, Mark</cp:lastModifiedBy>
  <cp:revision>45</cp:revision>
  <dcterms:created xsi:type="dcterms:W3CDTF">2021-07-21T17:50:27Z</dcterms:created>
  <dcterms:modified xsi:type="dcterms:W3CDTF">2021-07-29T15:10:15Z</dcterms:modified>
</cp:coreProperties>
</file>