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8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6714E1-8ACA-42C6-A613-BEB439C151AC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BE9311-CC2E-4BFB-A39E-8DA191022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527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4849-C073-49BE-BF24-618312E82583}" type="datetime1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D889-1D5A-47B2-938E-39091E1CB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507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6666-8BA0-4061-AB4F-376D2A50832F}" type="datetime1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D889-1D5A-47B2-938E-39091E1CB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745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303FF-7EFB-4102-B418-18A80D51F196}" type="datetime1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D889-1D5A-47B2-938E-39091E1CB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143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30495-6809-4161-B631-A737760957A3}" type="datetime1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D889-1D5A-47B2-938E-39091E1CB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44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1203-AFF5-41D5-A760-B482560206BF}" type="datetime1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D889-1D5A-47B2-938E-39091E1CB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344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773CB-9C71-4930-852A-4CBB5833F42A}" type="datetime1">
              <a:rPr lang="en-US" smtClean="0"/>
              <a:t>4/3/2024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D889-1D5A-47B2-938E-39091E1CB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783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438C6-379B-494B-8EDB-A2A3ADCC3D7D}" type="datetime1">
              <a:rPr lang="en-US" smtClean="0"/>
              <a:t>4/3/2024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D889-1D5A-47B2-938E-39091E1CB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08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BD750-DA5E-483D-AD85-81E3D35F8C42}" type="datetime1">
              <a:rPr lang="en-US" smtClean="0"/>
              <a:t>4/3/2024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D889-1D5A-47B2-938E-39091E1CB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253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BEB9D-3506-4D78-9B9A-758140516848}" type="datetime1">
              <a:rPr lang="en-US" smtClean="0"/>
              <a:t>4/3/2024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D889-1D5A-47B2-938E-39091E1CB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638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6377-7F58-4D5A-96CC-3C6A1330ACC0}" type="datetime1">
              <a:rPr lang="en-US" smtClean="0"/>
              <a:t>4/3/2024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D889-1D5A-47B2-938E-39091E1CB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1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D7747-64F0-44CE-9D3D-7A07DF70748D}" type="datetime1">
              <a:rPr lang="en-US" smtClean="0"/>
              <a:t>4/3/2024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D889-1D5A-47B2-938E-39091E1CB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7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0E408-3B33-42BE-BB33-480F86B23467}" type="datetime1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ED889-1D5A-47B2-938E-39091E1CB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812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03978"/>
          </a:xfrm>
        </p:spPr>
        <p:txBody>
          <a:bodyPr>
            <a:normAutofit fontScale="90000"/>
          </a:bodyPr>
          <a:lstStyle/>
          <a:p>
            <a:r>
              <a:rPr lang="en-US" sz="5400" dirty="0" smtClean="0"/>
              <a:t>The Design Process</a:t>
            </a:r>
            <a:br>
              <a:rPr lang="en-US" sz="5400" dirty="0" smtClean="0"/>
            </a:br>
            <a:r>
              <a:rPr lang="en-US" sz="5400" dirty="0" smtClean="0"/>
              <a:t>-- </a:t>
            </a:r>
            <a:r>
              <a:rPr lang="en-US" sz="5300" i="1" dirty="0" smtClean="0"/>
              <a:t>5 Minute Overview --</a:t>
            </a:r>
            <a:endParaRPr lang="en-US" sz="53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106271"/>
            <a:ext cx="9144000" cy="2151529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 smtClean="0"/>
              <a:t>Mark Anderson</a:t>
            </a:r>
          </a:p>
          <a:p>
            <a:r>
              <a:rPr lang="en-US" dirty="0" smtClean="0"/>
              <a:t>Sr. Project Engineer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D889-1D5A-47B2-938E-39091E1CBCD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978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9788" y="457200"/>
            <a:ext cx="5426541" cy="774071"/>
          </a:xfrm>
        </p:spPr>
        <p:txBody>
          <a:bodyPr>
            <a:normAutofit/>
          </a:bodyPr>
          <a:lstStyle/>
          <a:p>
            <a:r>
              <a:rPr lang="en-US" sz="4400" b="1" dirty="0" smtClean="0"/>
              <a:t>The Design Process</a:t>
            </a:r>
            <a:endParaRPr lang="en-US" sz="4400" b="1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>
          <a:xfrm>
            <a:off x="839788" y="1367073"/>
            <a:ext cx="5426541" cy="487981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228600"/>
            <a:endParaRPr lang="en-US" sz="2400" dirty="0" smtClean="0"/>
          </a:p>
          <a:p>
            <a:pPr marL="228600"/>
            <a:r>
              <a:rPr lang="en-US" sz="2400" i="1" dirty="0" smtClean="0"/>
              <a:t>This Presentation is:</a:t>
            </a:r>
          </a:p>
          <a:p>
            <a:pPr marL="228600"/>
            <a:endParaRPr lang="en-US" sz="2400" dirty="0" smtClean="0"/>
          </a:p>
          <a:p>
            <a:pPr marL="228600"/>
            <a:r>
              <a:rPr lang="en-US" sz="2400" dirty="0" smtClean="0"/>
              <a:t>An overview to those not yet familiar with the design process</a:t>
            </a:r>
          </a:p>
          <a:p>
            <a:pPr marL="228600"/>
            <a:r>
              <a:rPr lang="en-US" sz="2400" dirty="0" smtClean="0"/>
              <a:t>Or</a:t>
            </a:r>
          </a:p>
          <a:p>
            <a:pPr marL="228600"/>
            <a:r>
              <a:rPr lang="en-US" sz="2400" dirty="0" smtClean="0"/>
              <a:t>A refresher for those who have already been exposed to it</a:t>
            </a:r>
          </a:p>
          <a:p>
            <a:pPr marL="228600"/>
            <a:endParaRPr lang="en-US" sz="2400" dirty="0"/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Formally Taught in IED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Used Throughout Capstone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Experienced in Every Day Life!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3190" y="264526"/>
            <a:ext cx="4006446" cy="6347432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D889-1D5A-47B2-938E-39091E1CBCD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426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Needs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Helvetica" pitchFamily="2" charset="0"/>
              </a:rPr>
              <a:t>Based on Customer </a:t>
            </a:r>
            <a:r>
              <a:rPr lang="en-US" dirty="0">
                <a:latin typeface="Helvetica" pitchFamily="2" charset="0"/>
              </a:rPr>
              <a:t>Interviews</a:t>
            </a:r>
          </a:p>
          <a:p>
            <a:r>
              <a:rPr lang="en-US" dirty="0" smtClean="0">
                <a:latin typeface="Helvetica" pitchFamily="2" charset="0"/>
              </a:rPr>
              <a:t>May </a:t>
            </a:r>
            <a:r>
              <a:rPr lang="en-US" dirty="0">
                <a:latin typeface="Helvetica" pitchFamily="2" charset="0"/>
              </a:rPr>
              <a:t>not be Highly </a:t>
            </a:r>
            <a:r>
              <a:rPr lang="en-US" dirty="0">
                <a:latin typeface="Helvetica" pitchFamily="2" charset="0"/>
              </a:rPr>
              <a:t>Technical</a:t>
            </a:r>
          </a:p>
          <a:p>
            <a:r>
              <a:rPr lang="en-US" dirty="0">
                <a:latin typeface="Helvetica" pitchFamily="2" charset="0"/>
              </a:rPr>
              <a:t>Usually Qualitative</a:t>
            </a:r>
          </a:p>
          <a:p>
            <a:pPr marL="571500" indent="-571500"/>
            <a:endParaRPr lang="en-US" dirty="0">
              <a:latin typeface="Helvetica" pitchFamily="2" charset="0"/>
            </a:endParaRPr>
          </a:p>
          <a:p>
            <a:pPr marL="0" indent="0">
              <a:buNone/>
            </a:pPr>
            <a:r>
              <a:rPr lang="en-US" dirty="0" smtClean="0">
                <a:latin typeface="Helvetica" pitchFamily="2" charset="0"/>
              </a:rPr>
              <a:t>Key Output(s)</a:t>
            </a:r>
          </a:p>
          <a:p>
            <a:r>
              <a:rPr lang="en-US" dirty="0" smtClean="0">
                <a:latin typeface="Helvetica" pitchFamily="2" charset="0"/>
              </a:rPr>
              <a:t>Prioritized List of Needs</a:t>
            </a:r>
            <a:endParaRPr lang="en-US" dirty="0">
              <a:latin typeface="Helvetica" pitchFamily="2" charset="0"/>
            </a:endParaRPr>
          </a:p>
          <a:p>
            <a:pPr>
              <a:tabLst>
                <a:tab pos="4800600" algn="l"/>
              </a:tabLst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D889-1D5A-47B2-938E-39091E1CBCD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687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Engineering Requirements / Metrics </a:t>
            </a:r>
            <a:br>
              <a:rPr lang="en-US" dirty="0" smtClean="0"/>
            </a:br>
            <a:r>
              <a:rPr lang="en-US" dirty="0" smtClean="0"/>
              <a:t>(Project Specifications)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Helvetica" pitchFamily="2" charset="0"/>
              </a:rPr>
              <a:t>Identify Measurements &amp; Units</a:t>
            </a:r>
          </a:p>
          <a:p>
            <a:r>
              <a:rPr lang="en-US" dirty="0" smtClean="0">
                <a:latin typeface="Helvetica" pitchFamily="2" charset="0"/>
              </a:rPr>
              <a:t>Detailed and Prioritized</a:t>
            </a:r>
          </a:p>
          <a:p>
            <a:r>
              <a:rPr lang="en-US" dirty="0" smtClean="0">
                <a:latin typeface="Helvetica" pitchFamily="2" charset="0"/>
              </a:rPr>
              <a:t>Quantitative</a:t>
            </a:r>
          </a:p>
          <a:p>
            <a:r>
              <a:rPr lang="en-US" dirty="0" smtClean="0">
                <a:latin typeface="Helvetica" pitchFamily="2" charset="0"/>
              </a:rPr>
              <a:t>Identify Applicable Engineering Standards</a:t>
            </a:r>
          </a:p>
          <a:p>
            <a:endParaRPr lang="en-US" dirty="0">
              <a:latin typeface="Helvetica" pitchFamily="2" charset="0"/>
            </a:endParaRPr>
          </a:p>
          <a:p>
            <a:pPr marL="0" indent="0">
              <a:buNone/>
            </a:pPr>
            <a:r>
              <a:rPr lang="en-US" dirty="0" smtClean="0">
                <a:latin typeface="Helvetica" pitchFamily="2" charset="0"/>
              </a:rPr>
              <a:t>Key Output(s)</a:t>
            </a:r>
          </a:p>
          <a:p>
            <a:r>
              <a:rPr lang="en-US" dirty="0" smtClean="0">
                <a:latin typeface="Helvetica" pitchFamily="2" charset="0"/>
              </a:rPr>
              <a:t>Updated Prioritized </a:t>
            </a:r>
            <a:r>
              <a:rPr lang="en-US" dirty="0" smtClean="0">
                <a:latin typeface="Helvetica" pitchFamily="2" charset="0"/>
              </a:rPr>
              <a:t>List of </a:t>
            </a:r>
            <a:r>
              <a:rPr lang="en-US" dirty="0" smtClean="0">
                <a:latin typeface="Helvetica" pitchFamily="2" charset="0"/>
              </a:rPr>
              <a:t>Needs Now With Associated </a:t>
            </a:r>
            <a:br>
              <a:rPr lang="en-US" dirty="0" smtClean="0">
                <a:latin typeface="Helvetica" pitchFamily="2" charset="0"/>
              </a:rPr>
            </a:br>
            <a:r>
              <a:rPr lang="en-US" dirty="0" smtClean="0">
                <a:latin typeface="Helvetica" pitchFamily="2" charset="0"/>
              </a:rPr>
              <a:t>Measurable Requirements</a:t>
            </a:r>
            <a:endParaRPr lang="en-US" dirty="0">
              <a:latin typeface="Helvetica" pitchFamily="2" charset="0"/>
            </a:endParaRPr>
          </a:p>
          <a:p>
            <a:pPr>
              <a:tabLst>
                <a:tab pos="4800600" algn="l"/>
              </a:tabLst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D889-1D5A-47B2-938E-39091E1CBCD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637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 Generation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latin typeface="Helvetica" pitchFamily="2" charset="0"/>
              </a:rPr>
              <a:t>Brainstorming</a:t>
            </a:r>
          </a:p>
          <a:p>
            <a:r>
              <a:rPr lang="en-US" dirty="0">
                <a:latin typeface="Helvetica" pitchFamily="2" charset="0"/>
              </a:rPr>
              <a:t>Benchmarking</a:t>
            </a:r>
          </a:p>
          <a:p>
            <a:r>
              <a:rPr lang="en-US" dirty="0">
                <a:latin typeface="Helvetica" pitchFamily="2" charset="0"/>
              </a:rPr>
              <a:t>Sketching</a:t>
            </a:r>
          </a:p>
          <a:p>
            <a:r>
              <a:rPr lang="en-US" dirty="0">
                <a:latin typeface="Helvetica" pitchFamily="2" charset="0"/>
              </a:rPr>
              <a:t>Preliminary Engineering Calculations</a:t>
            </a:r>
          </a:p>
          <a:p>
            <a:r>
              <a:rPr lang="en-US" dirty="0">
                <a:latin typeface="Helvetica" pitchFamily="2" charset="0"/>
              </a:rPr>
              <a:t>Feasibility Assessment</a:t>
            </a:r>
          </a:p>
          <a:p>
            <a:r>
              <a:rPr lang="en-US" dirty="0">
                <a:latin typeface="Helvetica" pitchFamily="2" charset="0"/>
              </a:rPr>
              <a:t>Multiple Feasible Concepts</a:t>
            </a:r>
          </a:p>
          <a:p>
            <a:pPr marL="571500" indent="-571500"/>
            <a:endParaRPr lang="en-US" dirty="0">
              <a:latin typeface="Helvetica" pitchFamily="2" charset="0"/>
            </a:endParaRPr>
          </a:p>
          <a:p>
            <a:pPr marL="0" indent="0">
              <a:buNone/>
            </a:pPr>
            <a:r>
              <a:rPr lang="en-US" dirty="0" smtClean="0">
                <a:latin typeface="Helvetica" pitchFamily="2" charset="0"/>
              </a:rPr>
              <a:t>Key Output(s)</a:t>
            </a:r>
          </a:p>
          <a:p>
            <a:r>
              <a:rPr lang="en-US" dirty="0" smtClean="0">
                <a:latin typeface="Helvetica" pitchFamily="2" charset="0"/>
              </a:rPr>
              <a:t>Set of Concepts for Evaluation</a:t>
            </a:r>
          </a:p>
          <a:p>
            <a:r>
              <a:rPr lang="en-US" dirty="0" smtClean="0">
                <a:latin typeface="Helvetica" pitchFamily="2" charset="0"/>
              </a:rPr>
              <a:t>Crude Documentation for Each Concept</a:t>
            </a:r>
            <a:endParaRPr lang="en-US" dirty="0">
              <a:latin typeface="Helvetica" pitchFamily="2" charset="0"/>
            </a:endParaRPr>
          </a:p>
          <a:p>
            <a:pPr>
              <a:tabLst>
                <a:tab pos="4800600" algn="l"/>
              </a:tabLst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D889-1D5A-47B2-938E-39091E1CBCD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122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Design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Helvetica" pitchFamily="2" charset="0"/>
              </a:rPr>
              <a:t>Identify Subsystems</a:t>
            </a:r>
          </a:p>
          <a:p>
            <a:r>
              <a:rPr lang="en-US" dirty="0">
                <a:latin typeface="Helvetica" pitchFamily="2" charset="0"/>
              </a:rPr>
              <a:t>Identify Interfaces</a:t>
            </a:r>
          </a:p>
          <a:p>
            <a:r>
              <a:rPr lang="en-US" dirty="0">
                <a:latin typeface="Helvetica" pitchFamily="2" charset="0"/>
              </a:rPr>
              <a:t>Set Task </a:t>
            </a:r>
            <a:r>
              <a:rPr lang="en-US" dirty="0" smtClean="0">
                <a:latin typeface="Helvetica" pitchFamily="2" charset="0"/>
              </a:rPr>
              <a:t>Assignments</a:t>
            </a:r>
          </a:p>
          <a:p>
            <a:pPr marL="457200" indent="-457200"/>
            <a:endParaRPr lang="en-US" dirty="0">
              <a:latin typeface="Helvetica" pitchFamily="2" charset="0"/>
            </a:endParaRPr>
          </a:p>
          <a:p>
            <a:pPr marL="0" indent="0">
              <a:buNone/>
            </a:pPr>
            <a:r>
              <a:rPr lang="en-US" dirty="0" smtClean="0">
                <a:latin typeface="Helvetica" pitchFamily="2" charset="0"/>
              </a:rPr>
              <a:t>Key Output(s)</a:t>
            </a:r>
          </a:p>
          <a:p>
            <a:r>
              <a:rPr lang="en-US" dirty="0" smtClean="0">
                <a:latin typeface="Helvetica" pitchFamily="2" charset="0"/>
              </a:rPr>
              <a:t>System Block Diagram(s)</a:t>
            </a:r>
          </a:p>
          <a:p>
            <a:r>
              <a:rPr lang="en-US" dirty="0" smtClean="0">
                <a:latin typeface="Helvetica" pitchFamily="2" charset="0"/>
              </a:rPr>
              <a:t>Interface Definitions</a:t>
            </a:r>
          </a:p>
          <a:p>
            <a:r>
              <a:rPr lang="en-US" dirty="0" smtClean="0">
                <a:latin typeface="Helvetica" pitchFamily="2" charset="0"/>
              </a:rPr>
              <a:t>Team Roles &amp; Responsibilities Assigned</a:t>
            </a:r>
          </a:p>
          <a:p>
            <a:r>
              <a:rPr lang="en-US" dirty="0" smtClean="0">
                <a:latin typeface="Helvetica" pitchFamily="2" charset="0"/>
              </a:rPr>
              <a:t>Initial Project Planning – Milestones (Versions) / Tasks (Issues)</a:t>
            </a:r>
            <a:endParaRPr lang="en-US" dirty="0">
              <a:latin typeface="Helvetica" pitchFamily="2" charset="0"/>
            </a:endParaRPr>
          </a:p>
          <a:p>
            <a:pPr>
              <a:tabLst>
                <a:tab pos="4800600" algn="l"/>
              </a:tabLst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D889-1D5A-47B2-938E-39091E1CBCD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23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Detailed Design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Helvetica" pitchFamily="2" charset="0"/>
              </a:rPr>
              <a:t>Detailed Design for each Subsystem</a:t>
            </a:r>
          </a:p>
          <a:p>
            <a:r>
              <a:rPr lang="en-US" dirty="0" smtClean="0">
                <a:latin typeface="Helvetica" pitchFamily="2" charset="0"/>
              </a:rPr>
              <a:t>Build</a:t>
            </a:r>
          </a:p>
          <a:p>
            <a:r>
              <a:rPr lang="en-US" dirty="0" smtClean="0">
                <a:latin typeface="Helvetica" pitchFamily="2" charset="0"/>
              </a:rPr>
              <a:t>Test Subsystems According to a Formal Test Plan</a:t>
            </a:r>
          </a:p>
          <a:p>
            <a:endParaRPr lang="en-US" dirty="0">
              <a:latin typeface="Helvetica" pitchFamily="2" charset="0"/>
            </a:endParaRPr>
          </a:p>
          <a:p>
            <a:r>
              <a:rPr lang="en-US" dirty="0" smtClean="0">
                <a:latin typeface="Helvetica" pitchFamily="2" charset="0"/>
              </a:rPr>
              <a:t>Key Output(s)</a:t>
            </a:r>
          </a:p>
          <a:p>
            <a:r>
              <a:rPr lang="en-US" dirty="0" smtClean="0">
                <a:latin typeface="Helvetica" pitchFamily="2" charset="0"/>
              </a:rPr>
              <a:t>Design Documents (Will be Domain Dependent)</a:t>
            </a:r>
          </a:p>
          <a:p>
            <a:r>
              <a:rPr lang="en-US" dirty="0" smtClean="0">
                <a:latin typeface="Helvetica" pitchFamily="2" charset="0"/>
              </a:rPr>
              <a:t>Test Plan (Document) – Unit Testing </a:t>
            </a:r>
          </a:p>
          <a:p>
            <a:r>
              <a:rPr lang="en-US" dirty="0" smtClean="0">
                <a:latin typeface="Helvetica" pitchFamily="2" charset="0"/>
              </a:rPr>
              <a:t>Build / Implement Each Subsystem</a:t>
            </a:r>
          </a:p>
          <a:p>
            <a:r>
              <a:rPr lang="en-US" dirty="0" smtClean="0">
                <a:latin typeface="Helvetica" pitchFamily="2" charset="0"/>
              </a:rPr>
              <a:t>Test &amp; Document Each Subsystem According to Test Plan</a:t>
            </a:r>
            <a:endParaRPr lang="en-US" dirty="0">
              <a:latin typeface="Helvetica" pitchFamily="2" charset="0"/>
            </a:endParaRPr>
          </a:p>
          <a:p>
            <a:pPr>
              <a:tabLst>
                <a:tab pos="4800600" algn="l"/>
              </a:tabLst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D889-1D5A-47B2-938E-39091E1CBCD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246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Integration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Helvetica" pitchFamily="2" charset="0"/>
              </a:rPr>
              <a:t>Bring All Subsystems Together</a:t>
            </a:r>
          </a:p>
          <a:p>
            <a:pPr marL="571500" indent="-571500"/>
            <a:endParaRPr lang="en-US" dirty="0">
              <a:latin typeface="Helvetica" pitchFamily="2" charset="0"/>
            </a:endParaRPr>
          </a:p>
          <a:p>
            <a:pPr marL="0" indent="0">
              <a:buNone/>
            </a:pPr>
            <a:r>
              <a:rPr lang="en-US" dirty="0" smtClean="0">
                <a:latin typeface="Helvetica" pitchFamily="2" charset="0"/>
              </a:rPr>
              <a:t>Key Output(s)</a:t>
            </a:r>
          </a:p>
          <a:p>
            <a:r>
              <a:rPr lang="en-US" dirty="0" smtClean="0">
                <a:latin typeface="Helvetica" pitchFamily="2" charset="0"/>
              </a:rPr>
              <a:t>Design and/Fabrication Changes Based on Integration Challenges</a:t>
            </a:r>
            <a:endParaRPr lang="en-US" dirty="0">
              <a:latin typeface="Helvetica" pitchFamily="2" charset="0"/>
            </a:endParaRPr>
          </a:p>
          <a:p>
            <a:pPr>
              <a:tabLst>
                <a:tab pos="4800600" algn="l"/>
              </a:tabLst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D889-1D5A-47B2-938E-39091E1CBCD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333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Testing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Helvetica" pitchFamily="2" charset="0"/>
              </a:rPr>
              <a:t>Formal Test </a:t>
            </a:r>
            <a:r>
              <a:rPr lang="en-US" dirty="0" smtClean="0">
                <a:latin typeface="Helvetica" pitchFamily="2" charset="0"/>
              </a:rPr>
              <a:t>Plan (Document)</a:t>
            </a:r>
            <a:endParaRPr lang="en-US" dirty="0">
              <a:latin typeface="Helvetica" pitchFamily="2" charset="0"/>
            </a:endParaRPr>
          </a:p>
          <a:p>
            <a:r>
              <a:rPr lang="en-US" dirty="0">
                <a:latin typeface="Helvetica" pitchFamily="2" charset="0"/>
              </a:rPr>
              <a:t>Verify that Solution Meets Project Requirements</a:t>
            </a:r>
          </a:p>
          <a:p>
            <a:pPr marL="571500" indent="-571500"/>
            <a:endParaRPr lang="en-US" dirty="0">
              <a:latin typeface="Helvetica" pitchFamily="2" charset="0"/>
            </a:endParaRPr>
          </a:p>
          <a:p>
            <a:pPr marL="0" indent="0">
              <a:buNone/>
            </a:pPr>
            <a:r>
              <a:rPr lang="en-US" dirty="0" smtClean="0">
                <a:latin typeface="Helvetica" pitchFamily="2" charset="0"/>
              </a:rPr>
              <a:t>Key Output(s)</a:t>
            </a:r>
          </a:p>
          <a:p>
            <a:r>
              <a:rPr lang="en-US" dirty="0" smtClean="0">
                <a:latin typeface="Helvetica" pitchFamily="2" charset="0"/>
              </a:rPr>
              <a:t>Documentation Showing that the System Meets Requirements</a:t>
            </a:r>
            <a:endParaRPr lang="en-US" dirty="0">
              <a:latin typeface="Helvetica" pitchFamily="2" charset="0"/>
            </a:endParaRPr>
          </a:p>
          <a:p>
            <a:pPr>
              <a:tabLst>
                <a:tab pos="4800600" algn="l"/>
              </a:tabLst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D889-1D5A-47B2-938E-39091E1CBCD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874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259</Words>
  <Application>Microsoft Office PowerPoint</Application>
  <PresentationFormat>Widescreen</PresentationFormat>
  <Paragraphs>81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Helvetica</vt:lpstr>
      <vt:lpstr>Office Theme</vt:lpstr>
      <vt:lpstr>The Design Process -- 5 Minute Overview --</vt:lpstr>
      <vt:lpstr>The Design Process</vt:lpstr>
      <vt:lpstr>Customer Needs</vt:lpstr>
      <vt:lpstr>Engineering Requirements / Metrics  (Project Specifications)</vt:lpstr>
      <vt:lpstr>Concept Generation</vt:lpstr>
      <vt:lpstr>System Design</vt:lpstr>
      <vt:lpstr>Detailed Design</vt:lpstr>
      <vt:lpstr>System Integration</vt:lpstr>
      <vt:lpstr>Integration Testing</vt:lpstr>
    </vt:vector>
  </TitlesOfParts>
  <Company>Rensselaer Polytechnic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Design Process -- 5 Minute Overview --</dc:title>
  <dc:creator>Anderson, Mark</dc:creator>
  <cp:lastModifiedBy>Anderson, Mark</cp:lastModifiedBy>
  <cp:revision>9</cp:revision>
  <dcterms:created xsi:type="dcterms:W3CDTF">2019-08-16T18:32:04Z</dcterms:created>
  <dcterms:modified xsi:type="dcterms:W3CDTF">2024-04-03T18:30:49Z</dcterms:modified>
</cp:coreProperties>
</file>