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657" r:id="rId4"/>
    <p:sldId id="660" r:id="rId5"/>
    <p:sldId id="661" r:id="rId6"/>
    <p:sldId id="662" r:id="rId7"/>
    <p:sldId id="386" r:id="rId8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45" y="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544BE12B-69C5-4B1A-AE29-326608A1ECA0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8" tIns="46654" rIns="93308" bIns="466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9"/>
          </a:xfrm>
          <a:prstGeom prst="rect">
            <a:avLst/>
          </a:prstGeom>
        </p:spPr>
        <p:txBody>
          <a:bodyPr vert="horz" lIns="93308" tIns="46654" rIns="93308" bIns="4665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7EB928D6-5609-4BFB-AE7D-DC9E09EF3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8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F2FA6-7E72-0F25-14DA-AD959FC6D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887745D-EAD0-020E-2CB8-EB1FE758B8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EC692-125B-4723-993D-91A26830C90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7EC8ECF-6144-AB01-58F4-2092C447B5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4132DBF-2E1F-519B-FE62-5507C7AAD7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251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3C1AD-E282-650F-65A8-F9295EEB7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F58EFF45-EE01-4E82-E6DB-01F0086B0A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EC692-125B-4723-993D-91A26830C90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6A7EB30-C4B1-F365-7855-6993A2D967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CB74877A-DB0A-5CF0-79FC-94EC54A734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34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08C04-5530-565D-86AB-67E1C2328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7AF9F94-4FE1-EFCF-14E3-B4095FF54C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EC692-125B-4723-993D-91A26830C90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D5B2F4E9-9032-3FB3-A3A4-E754A321E7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1EF5DB2-BAA1-FBFD-DFF3-9449141C4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438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07547-4698-57E1-AF49-3A7751DB9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2D51FD0-AAE1-6E08-EE73-72FF68A7A4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EC692-125B-4723-993D-91A26830C90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D2E7E87C-A05D-1D5D-371F-C1FA84C08E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A4392C94-D085-A93C-EF45-746909AAC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68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9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5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48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376A-5603-4698-9556-EB7537693780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62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B775-F963-48DC-85A8-64DF531FE49E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045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20EB-DF28-4A46-BA9B-9DAE03DA7B82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32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8371-60D0-4750-965A-C6195AF7ACFF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987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D152D-191D-4E92-BFB0-1E741ABA07CC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161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E69-6898-4008-BCCB-6C3B371F77BC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39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DB9F-561D-4057-82D4-B0874CED984F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013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A31B-4905-46A6-A577-1BB0654DA257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7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E3F8C-9E00-4B18-B157-6BA635C5F452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93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6527-B33D-4054-9BE9-6110A15190EC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1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8B08-CA95-450E-9A8A-68221B74893E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88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6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7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1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75A7-67ED-41E3-AEE9-5971E817A324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2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84061-E2FB-4D59-B18A-562348530078}" type="datetime1">
              <a:rPr lang="en-US" smtClean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6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0B88-7D0E-DEEF-9E9F-B1B91F625B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Spring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04CD8-57A3-223E-6156-3F62916BD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A00FD1-98B8-E430-0FE8-EF505544F7D0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capstone-support-dev</a:t>
            </a:r>
          </a:p>
        </p:txBody>
      </p:sp>
    </p:spTree>
    <p:extLst>
      <p:ext uri="{BB962C8B-B14F-4D97-AF65-F5344CB8AC3E}">
        <p14:creationId xmlns:p14="http://schemas.microsoft.com/office/powerpoint/2010/main" val="346228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1600C-23D7-028D-3771-2E8D24E51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B320536-9F90-ABFB-37C0-804C01970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/>
              <a:t>Projects, Evaluators, &amp; Mentors - Section 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2C317F9-E649-AA8A-B58D-F14A8880605C}"/>
              </a:ext>
            </a:extLst>
          </p:cNvPr>
          <p:cNvGraphicFramePr>
            <a:graphicFrameLocks noGrp="1"/>
          </p:cNvGraphicFramePr>
          <p:nvPr/>
        </p:nvGraphicFramePr>
        <p:xfrm>
          <a:off x="623501" y="990600"/>
          <a:ext cx="7948999" cy="3228506"/>
        </p:xfrm>
        <a:graphic>
          <a:graphicData uri="http://schemas.openxmlformats.org/drawingml/2006/table">
            <a:tbl>
              <a:tblPr/>
              <a:tblGrid>
                <a:gridCol w="1967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4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Analysis of FMVA Gasket Aging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Asish Ghosh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Welding Theory Lab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Asish Ghosh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Facility-Wide Non-Contact Voltage Sensing and Display System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Koushik Kar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PIR Data Object Classification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Koushik Kar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9011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93872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24032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431635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4B792E8-4EEA-D2CF-598C-6E04F8D3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A177C-BA89-4C10-A83E-404B5E42A6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DA3568B-96D4-9869-FB5C-0ABA72613A5E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0372BA-7C2A-ECFD-88C6-0AAA03E7B4B0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F893E7F-C8A5-CB70-281A-86440F9245DE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059422E0-9DB4-7AA8-E51C-CE48A8E5C890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5A6E0713-5B2D-42F5-E0C9-04701939EBD3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FA8E4169-C793-3C57-FF24-1B397771ABA6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4DDAE5A6-07A4-8B04-4088-4973C4898AB9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E9E4C46C-9087-3D8E-F82B-F89DB32EDB3E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195DAB87-6DD4-2B14-F291-9B06E8F8B4B3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CC4F5AF0-5E5C-610B-EB13-7D718B60C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83FEDCBF-AB43-F7BB-49C0-BB655EAD2F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6927AE9-581A-A13A-67F6-F50519E16754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10E712A6-E925-EEB9-D525-67E4A986A9E9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BED64A7B-0848-FB1D-245B-917D067FBCBE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EB80DE0C-EE1D-5AEA-EF21-69C38FC6DC84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767F84A3-4526-09D8-6275-398C366EEE2E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80820705-E780-AEED-498B-098C4443860B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8F6096B9-B828-DCF7-8E1A-23AD08E5FEE5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C617D1CA-468A-C574-C282-DA1B665F1C65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939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4A21F-4894-9DA9-9CC2-9194881A5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A53A483-3353-F93F-96B1-132841AECD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/>
              <a:t>Projects, Evaluators, &amp; Mentors - Section 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836380-3633-219D-4C72-84F3A310D548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990600"/>
          <a:ext cx="8139499" cy="3722370"/>
        </p:xfrm>
        <a:graphic>
          <a:graphicData uri="http://schemas.openxmlformats.org/drawingml/2006/table">
            <a:tbl>
              <a:tblPr/>
              <a:tblGrid>
                <a:gridCol w="2195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5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4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Flame Path Design for Fixtures and Enclosures in Harsh and Hazardous Environments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Asish Ghosh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Boeing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b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Multi-Robot Flexible Part Handling System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 Chow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 Lake Modular Homes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Trim Area Improvements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Asish Ghosh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Latham Group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Battery Powered Pool Cover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 Chow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9011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Reusable To-Go Box Dispensing System for Dining Halls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Felix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938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Distribution Center Layout Optimization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24032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for Smart Convergent Manufacturing Systems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Sewn Part Inverting Mechanism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Sarah Felix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431635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C2951AD-3D67-13C7-E38C-F06C07EA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A177C-BA89-4C10-A83E-404B5E42A6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258DE7C-2304-7A9D-B41D-CA4112AC3767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7428A1C-B45A-1343-07E9-6ED570A94699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B40E80C-95D9-4848-7759-1AE74A4FDBAA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E5D8F0F2-D462-C2FE-1A59-4793F0749DE8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6F96294C-9E91-9D87-E17C-E22F7A5FA467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A3308F93-AB8A-60A3-6CC2-6032D4C565D4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B68A64E3-D70F-E801-6D22-8A5D317B0EF4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1BE60211-2980-EB49-6CBA-BDBD28066511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6327989F-0585-CC86-E58F-E8168F22C693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58AE54B5-888D-FDE0-701A-CA2E26AB72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E95C997-FDFF-5D65-6189-B7FBAD960D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7459672-F63B-9ABD-2D0E-288540D90C3D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1BF4D4C0-E740-EEB0-5518-678C690DD7F2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C1679231-14F3-9DC8-8E21-47AE7C729565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DC602F76-860D-5C2A-98EF-4899DFFBED88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DFCDE7AA-25B8-A15E-862F-B145183F69A0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4F39866C-CC7E-51BC-6E25-78670DD81B78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A8ED1C5F-7656-2ABC-2452-BFDDA8ECC37C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6F871E7F-C242-9C76-5491-5D50DB6015BD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269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EF7D3-BD65-372D-4159-DC8926DED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4C0A5D9-CF1E-A9FD-32EC-AF87D70EB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/>
              <a:t>Projects, Evaluators, &amp; Mentors - Section 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6D7897F-E8BF-0CD9-D4BE-973CC849661B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066800"/>
          <a:ext cx="8229600" cy="3599981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5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7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for Disability Services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Off-Road Wheelchair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Rensselaer ARC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Slow Feeding Device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Kim Oakes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RPI Registrar Office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Course Conflicts Identification Tool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Rostyslav Korolov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GlobalFoundries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Furnace Defects Root Cause Analysis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Kim Oakes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9011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Monaghan Medical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Automated Piston-Spring Assembly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93872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24032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43163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23EC3A6-29F7-F39C-F386-172D4615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A177C-BA89-4C10-A83E-404B5E42A6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7D79461-3E17-859A-8F3B-8F31657D0DBB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244E3D4-A4CA-53D8-6DEE-73482D320D9A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BE4005F-6438-CA4F-4A5E-7FA462F1212A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95033D5C-8A37-9082-E5C7-B6463FDB7667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0997CEA7-A6A7-0365-08B2-FA56C6715483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6F29D536-CC65-9D9C-EFD4-BFC2910B6626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F626740A-E324-B15A-4318-7C61280F81FE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05002003-FE39-CD0A-6410-7C1174CBDB03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0D8FD7D0-5CAA-8A7C-D1FB-67B7663953BF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EBBC5543-5339-B1A7-1463-76BFBD52C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2970F237-920A-DAA7-092F-68F692959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B6A7B4A-11B4-B739-9364-4AD28F6B8B9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D9044FC-2A8F-9082-F8B1-DEF5F172E838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C737A738-E5D9-98DB-FE94-53265E46E638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178AFCE5-C111-37D1-35F6-2F06124A2780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CD44D2DF-2FA8-7EE9-6BCC-B2774882D357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47F58B1E-4D07-802E-9BF0-49154B5D699E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C672F590-4EFB-BA17-9C09-1A6C2BF4F2E7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73938171-1E39-A3FD-C18C-0DD8EB1C40DA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8060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29F55-8484-E6EE-BECA-88B5BC83E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2A7E26D-3897-46F8-D7E3-23A8670AFF2E}"/>
              </a:ext>
            </a:extLst>
          </p:cNvPr>
          <p:cNvGrpSpPr/>
          <p:nvPr/>
        </p:nvGrpSpPr>
        <p:grpSpPr>
          <a:xfrm>
            <a:off x="2499215" y="4724400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9815C56-D398-356A-9F6A-9EE53A457B57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994ACE8-6841-AA26-15E8-E6B48DE80343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CC139EC5-573F-3346-31CE-B0C6A48498F2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17FFC6F4-99A9-1CAB-B393-C3414E0C8514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A77CBF45-537F-7989-67DA-D83823D3859B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7BE802C1-C9D8-4865-0FE4-502DD54ADDC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245794B5-E128-BC0A-A8BB-1DB033BFBE22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7AFD42BD-2D6F-C8F7-6144-E13F06DB143E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76898467-9EED-DC66-7714-A0A11BD923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82707112-E0A1-D76D-6E9F-0687B19E7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102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E35C16B-C95E-B242-6E5E-AB7C01A606BA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DD89445-0650-1B56-22CB-A6922B274466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2F77671B-24CB-B5E8-5E36-593A276F1AE9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07FD9549-18A0-1693-4173-C2EB4B285AC1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6325BE11-A2C9-0F49-4D23-565E165D9192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F9E32529-5688-DEAA-69EE-5A12E7E90959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539148FE-A734-9BD7-E73B-33F8631CCCBE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CD236C8B-7B0F-2A7B-C8F9-E5B99D9FA889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51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  <p:sp>
        <p:nvSpPr>
          <p:cNvPr id="14338" name="Rectangle 2">
            <a:extLst>
              <a:ext uri="{FF2B5EF4-FFF2-40B4-BE49-F238E27FC236}">
                <a16:creationId xmlns:a16="http://schemas.microsoft.com/office/drawing/2014/main" id="{08C5B012-04F5-9BF1-B52E-D66D3D7BD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/>
              <a:t>Projects, Evaluators, &amp; Mentors - Section 4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A8D5FD-39BD-EC9F-8433-83BDC93D5945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990600"/>
          <a:ext cx="8139499" cy="3749040"/>
        </p:xfrm>
        <a:graphic>
          <a:graphicData uri="http://schemas.openxmlformats.org/drawingml/2006/table">
            <a:tbl>
              <a:tblPr/>
              <a:tblGrid>
                <a:gridCol w="1281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Sikorsky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Additive Manufacturing Improvements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Chaitania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Ullal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Corning 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CorningGPT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Meeting Efficiency Tool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79277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 Casting Lab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Chaitania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Ullal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Intelligent Bluetooth based of End of Line Test and Configurator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Prabhakr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GlobalFoundries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CMP Arc Scratch Defect Visualization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Prabhakr Neti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9011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Digital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Rover-Based Assistive Device Development - Wheel Chair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JEC3332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93872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NYSID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Single-Ream Paper Unwrapper System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24032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Bevin Bells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Compressed Gas Cylinder Welding Improvements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431635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0058C57-E5D9-0225-5EDB-153D6370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A177C-BA89-4C10-A83E-404B5E42A6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7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F007-0B7F-A903-4E4B-8D114C37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BD5F966-4F08-4A24-6406-E9666861B3B4}"/>
              </a:ext>
            </a:extLst>
          </p:cNvPr>
          <p:cNvGrpSpPr/>
          <p:nvPr/>
        </p:nvGrpSpPr>
        <p:grpSpPr>
          <a:xfrm>
            <a:off x="2542082" y="1573554"/>
            <a:ext cx="4193146" cy="1868185"/>
            <a:chOff x="2542082" y="1573554"/>
            <a:chExt cx="4193146" cy="1868185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E1EF80-C238-14BA-4806-7E239D7B73D7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121DFC5-DDB7-82DE-0F7F-5E0B903293AE}"/>
                  </a:ext>
                </a:extLst>
              </p:cNvPr>
              <p:cNvCxnSpPr>
                <a:stCxn id="18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Hexagon 3">
                <a:extLst>
                  <a:ext uri="{FF2B5EF4-FFF2-40B4-BE49-F238E27FC236}">
                    <a16:creationId xmlns:a16="http://schemas.microsoft.com/office/drawing/2014/main" id="{AFAB3224-448A-A7F1-4605-94291AB17D22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F0EFABE3-8056-F133-A714-7B337FC95F09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9" name="Hexagon 18">
                <a:extLst>
                  <a:ext uri="{FF2B5EF4-FFF2-40B4-BE49-F238E27FC236}">
                    <a16:creationId xmlns:a16="http://schemas.microsoft.com/office/drawing/2014/main" id="{2F2D67F8-1E2A-8CBF-B254-20989E54F761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68200CE2-D59C-4AD2-5148-0F0A57E8EEF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F4E4DFB5-A7F8-4CE1-567D-D33976AC0BBB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C6A4A846-41B6-C794-A99B-6ABD34910AC5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9206095-FE56-D7F1-A346-E3364EB80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4973ECD9-CE62-F62B-9400-3E6D60EEB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4851F78-72CA-D870-361E-A4E1D203D8B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233E4256-E620-6CE5-4B38-CA9A7FA58FE0}"/>
                  </a:ext>
                </a:extLst>
              </p:cNvPr>
              <p:cNvCxnSpPr>
                <a:stCxn id="11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Hexagon 9">
                <a:extLst>
                  <a:ext uri="{FF2B5EF4-FFF2-40B4-BE49-F238E27FC236}">
                    <a16:creationId xmlns:a16="http://schemas.microsoft.com/office/drawing/2014/main" id="{8885EC58-FDE3-D256-0DCD-BB97BF4BCA31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11" name="Hexagon 10">
                <a:extLst>
                  <a:ext uri="{FF2B5EF4-FFF2-40B4-BE49-F238E27FC236}">
                    <a16:creationId xmlns:a16="http://schemas.microsoft.com/office/drawing/2014/main" id="{B8E77C8D-BF28-A476-414C-7DC28D89DBF7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2" name="Hexagon 11">
                <a:extLst>
                  <a:ext uri="{FF2B5EF4-FFF2-40B4-BE49-F238E27FC236}">
                    <a16:creationId xmlns:a16="http://schemas.microsoft.com/office/drawing/2014/main" id="{42A087FD-DE12-9DEA-4BD2-13D902D32097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E5707374-8CD4-D21A-6CD4-E5DCD85A91B5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BC3DAB73-2381-AC49-153E-057F2828998D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04B7B664-AA17-9099-E304-45D81C3AC1B7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014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1850</TotalTime>
  <Words>465</Words>
  <Application>Microsoft Office PowerPoint</Application>
  <PresentationFormat>On-screen Show (4:3)</PresentationFormat>
  <Paragraphs>252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 Narrow</vt:lpstr>
      <vt:lpstr>Arial</vt:lpstr>
      <vt:lpstr>Calibri</vt:lpstr>
      <vt:lpstr>Calibri Light</vt:lpstr>
      <vt:lpstr>Office Theme</vt:lpstr>
      <vt:lpstr>1_Office Theme</vt:lpstr>
      <vt:lpstr>Spring 2026</vt:lpstr>
      <vt:lpstr>Projects, Evaluators, &amp; Mentors - Section 1</vt:lpstr>
      <vt:lpstr>Projects, Evaluators, &amp; Mentors - Section 2</vt:lpstr>
      <vt:lpstr>Projects, Evaluators, &amp; Mentors - Section 3</vt:lpstr>
      <vt:lpstr>Projects, Evaluators, &amp; Mentors - Section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2022b</dc:title>
  <dc:creator>Kanai, Junichi</dc:creator>
  <cp:lastModifiedBy>Kanai, Junichi</cp:lastModifiedBy>
  <cp:revision>13</cp:revision>
  <cp:lastPrinted>2025-01-07T15:16:04Z</cp:lastPrinted>
  <dcterms:created xsi:type="dcterms:W3CDTF">2022-08-26T03:44:37Z</dcterms:created>
  <dcterms:modified xsi:type="dcterms:W3CDTF">2026-01-11T15:06:16Z</dcterms:modified>
</cp:coreProperties>
</file>