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9"/>
  </p:notesMasterIdLst>
  <p:sldIdLst>
    <p:sldId id="256" r:id="rId3"/>
    <p:sldId id="657" r:id="rId4"/>
    <p:sldId id="660" r:id="rId5"/>
    <p:sldId id="661" r:id="rId6"/>
    <p:sldId id="662" r:id="rId7"/>
    <p:sldId id="386" r:id="rId8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45" y="8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1"/>
          </a:xfrm>
          <a:prstGeom prst="rect">
            <a:avLst/>
          </a:prstGeom>
        </p:spPr>
        <p:txBody>
          <a:bodyPr vert="horz" lIns="93308" tIns="46654" rIns="93308" bIns="4665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3" y="0"/>
            <a:ext cx="3043343" cy="467071"/>
          </a:xfrm>
          <a:prstGeom prst="rect">
            <a:avLst/>
          </a:prstGeom>
        </p:spPr>
        <p:txBody>
          <a:bodyPr vert="horz" lIns="93308" tIns="46654" rIns="93308" bIns="46654" rtlCol="0"/>
          <a:lstStyle>
            <a:lvl1pPr algn="r">
              <a:defRPr sz="1200"/>
            </a:lvl1pPr>
          </a:lstStyle>
          <a:p>
            <a:fld id="{544BE12B-69C5-4B1A-AE29-326608A1ECA0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08" tIns="46654" rIns="93308" bIns="4665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5"/>
            <a:ext cx="5618480" cy="3665459"/>
          </a:xfrm>
          <a:prstGeom prst="rect">
            <a:avLst/>
          </a:prstGeom>
        </p:spPr>
        <p:txBody>
          <a:bodyPr vert="horz" lIns="93308" tIns="46654" rIns="93308" bIns="4665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0"/>
          </a:xfrm>
          <a:prstGeom prst="rect">
            <a:avLst/>
          </a:prstGeom>
        </p:spPr>
        <p:txBody>
          <a:bodyPr vert="horz" lIns="93308" tIns="46654" rIns="93308" bIns="4665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3" y="8842030"/>
            <a:ext cx="3043343" cy="467070"/>
          </a:xfrm>
          <a:prstGeom prst="rect">
            <a:avLst/>
          </a:prstGeom>
        </p:spPr>
        <p:txBody>
          <a:bodyPr vert="horz" lIns="93308" tIns="46654" rIns="93308" bIns="46654" rtlCol="0" anchor="b"/>
          <a:lstStyle>
            <a:lvl1pPr algn="r">
              <a:defRPr sz="1200"/>
            </a:lvl1pPr>
          </a:lstStyle>
          <a:p>
            <a:fld id="{7EB928D6-5609-4BFB-AE7D-DC9E09EF3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89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F2FA6-7E72-0F25-14DA-AD959FC6D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5887745D-EAD0-020E-2CB8-EB1FE758B8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0EC692-125B-4723-993D-91A26830C90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17EC8ECF-6144-AB01-58F4-2092C447B5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54132DBF-2E1F-519B-FE62-5507C7AAD7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251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3C1AD-E282-650F-65A8-F9295EEB7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F58EFF45-EE01-4E82-E6DB-01F0086B0A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0EC692-125B-4723-993D-91A26830C90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06A7EB30-C4B1-F365-7855-6993A2D967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CB74877A-DB0A-5CF0-79FC-94EC54A734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345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08C04-5530-565D-86AB-67E1C2328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D7AF9F94-4FE1-EFCF-14E3-B4095FF54C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0EC692-125B-4723-993D-91A26830C90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D5B2F4E9-9032-3FB3-A3A4-E754A321E7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11EF5DB2-BAA1-FBFD-DFF3-9449141C45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438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7547-4698-57E1-AF49-3A7751DB9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C2D51FD0-AAE1-6E08-EE73-72FF68A7A4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0EC692-125B-4723-993D-91A26830C90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D2E7E87C-A05D-1D5D-371F-C1FA84C08E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A4392C94-D085-A93C-EF45-746909AACA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685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75A7-67ED-41E3-AEE9-5971E817A324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367E-62F6-41A5-BDA2-413FE9E0E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91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75A7-67ED-41E3-AEE9-5971E817A324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367E-62F6-41A5-BDA2-413FE9E0E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57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75A7-67ED-41E3-AEE9-5971E817A324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367E-62F6-41A5-BDA2-413FE9E0E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48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C376A-5603-4698-9556-EB7537693780}" type="datetime1">
              <a:rPr lang="en-US" smtClean="0"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262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EB775-F963-48DC-85A8-64DF531FE49E}" type="datetime1">
              <a:rPr lang="en-US" smtClean="0"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045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20EB-DF28-4A46-BA9B-9DAE03DA7B82}" type="datetime1">
              <a:rPr lang="en-US" smtClean="0"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632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8371-60D0-4750-965A-C6195AF7ACFF}" type="datetime1">
              <a:rPr lang="en-US" smtClean="0"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987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152D-191D-4E92-BFB0-1E741ABA07CC}" type="datetime1">
              <a:rPr lang="en-US" smtClean="0"/>
              <a:t>1/11/2026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161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2E69-6898-4008-BCCB-6C3B371F77BC}" type="datetime1">
              <a:rPr lang="en-US" smtClean="0"/>
              <a:t>1/11/2026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339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DB9F-561D-4057-82D4-B0874CED984F}" type="datetime1">
              <a:rPr lang="en-US" smtClean="0"/>
              <a:t>1/11/2026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013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4A31B-4905-46A6-A577-1BB0654DA257}" type="datetime1">
              <a:rPr lang="en-US" smtClean="0"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87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75A7-67ED-41E3-AEE9-5971E817A324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367E-62F6-41A5-BDA2-413FE9E0E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307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E3F8C-9E00-4B18-B157-6BA635C5F452}" type="datetime1">
              <a:rPr lang="en-US" smtClean="0"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593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6527-B33D-4054-9BE9-6110A15190EC}" type="datetime1">
              <a:rPr lang="en-US" smtClean="0"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19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C8B08-CA95-450E-9A8A-68221B74893E}" type="datetime1">
              <a:rPr lang="en-US" smtClean="0"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882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75A7-67ED-41E3-AEE9-5971E817A324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367E-62F6-41A5-BDA2-413FE9E0E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30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75A7-67ED-41E3-AEE9-5971E817A324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367E-62F6-41A5-BDA2-413FE9E0E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666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75A7-67ED-41E3-AEE9-5971E817A324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367E-62F6-41A5-BDA2-413FE9E0E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1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75A7-67ED-41E3-AEE9-5971E817A324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367E-62F6-41A5-BDA2-413FE9E0E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476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75A7-67ED-41E3-AEE9-5971E817A324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367E-62F6-41A5-BDA2-413FE9E0E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1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75A7-67ED-41E3-AEE9-5971E817A324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367E-62F6-41A5-BDA2-413FE9E0E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1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75A7-67ED-41E3-AEE9-5971E817A324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367E-62F6-41A5-BDA2-413FE9E0E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09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475A7-67ED-41E3-AEE9-5971E817A324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A367E-62F6-41A5-BDA2-413FE9E0E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24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84061-E2FB-4D59-B18A-562348530078}" type="datetime1">
              <a:rPr lang="en-US" smtClean="0"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4824F-EBE0-443F-8A8F-F64816AF04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67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20B88-7D0E-DEEF-9E9F-B1B91F625B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Spring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704CD8-57A3-223E-6156-3F62916BDF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A00FD1-98B8-E430-0FE8-EF505544F7D0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capstone-support-dev</a:t>
            </a:r>
          </a:p>
        </p:txBody>
      </p:sp>
    </p:spTree>
    <p:extLst>
      <p:ext uri="{BB962C8B-B14F-4D97-AF65-F5344CB8AC3E}">
        <p14:creationId xmlns:p14="http://schemas.microsoft.com/office/powerpoint/2010/main" val="3462284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1600C-23D7-028D-3771-2E8D24E51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B320536-9F90-ABFB-37C0-804C019707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/>
              <a:t>Projects, Evaluators, &amp; Mentors - Section 1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2C317F9-E649-AA8A-B58D-F14A8880605C}"/>
              </a:ext>
            </a:extLst>
          </p:cNvPr>
          <p:cNvGraphicFramePr>
            <a:graphicFrameLocks noGrp="1"/>
          </p:cNvGraphicFramePr>
          <p:nvPr/>
        </p:nvGraphicFramePr>
        <p:xfrm>
          <a:off x="623501" y="990600"/>
          <a:ext cx="7948999" cy="3228506"/>
        </p:xfrm>
        <a:graphic>
          <a:graphicData uri="http://schemas.openxmlformats.org/drawingml/2006/table">
            <a:tbl>
              <a:tblPr/>
              <a:tblGrid>
                <a:gridCol w="1967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53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06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00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48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Sponsor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Project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Chief Engineer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Project Engineer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Room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Pod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Eaton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Analysis of FMVA Gasket Aging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Asish Ghosh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Brad DeBoer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MSE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Welding Theory Lab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Asish Ghosh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 Anderson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Eaton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Facility-Wide Non-Contact Voltage Sensing and Display System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Koushik Kar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Kanna Natarajan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Eaton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PIR Data Object Classification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Koushik Kar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 Anderson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89011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93872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524032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431635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4B792E8-4EEA-D2CF-598C-6E04F8D36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A177C-BA89-4C10-A83E-404B5E42A6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DA3568B-96D4-9869-FB5C-0ABA72613A5E}"/>
              </a:ext>
            </a:extLst>
          </p:cNvPr>
          <p:cNvGrpSpPr/>
          <p:nvPr/>
        </p:nvGrpSpPr>
        <p:grpSpPr>
          <a:xfrm>
            <a:off x="2499215" y="4769197"/>
            <a:ext cx="4193146" cy="1868185"/>
            <a:chOff x="2542082" y="1573554"/>
            <a:chExt cx="4193146" cy="186818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D0372BA-7C2A-ECFD-88C6-0AAA03E7B4B0}"/>
                </a:ext>
              </a:extLst>
            </p:cNvPr>
            <p:cNvGrpSpPr/>
            <p:nvPr/>
          </p:nvGrpSpPr>
          <p:grpSpPr>
            <a:xfrm>
              <a:off x="4806407" y="2036207"/>
              <a:ext cx="1928821" cy="1402688"/>
              <a:chOff x="4806407" y="2153682"/>
              <a:chExt cx="1928821" cy="140268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F893E7F-C8A5-CB70-281A-86440F9245DE}"/>
                  </a:ext>
                </a:extLst>
              </p:cNvPr>
              <p:cNvCxnSpPr>
                <a:stCxn id="35" idx="2"/>
              </p:cNvCxnSpPr>
              <p:nvPr/>
            </p:nvCxnSpPr>
            <p:spPr bwMode="auto">
              <a:xfrm rot="16200000" flipH="1">
                <a:off x="4822927" y="2954342"/>
                <a:ext cx="707578" cy="495064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Hexagon 3">
                <a:extLst>
                  <a:ext uri="{FF2B5EF4-FFF2-40B4-BE49-F238E27FC236}">
                    <a16:creationId xmlns:a16="http://schemas.microsoft.com/office/drawing/2014/main" id="{059422E0-9DB4-7AA8-E51C-CE48A8E5C890}"/>
                  </a:ext>
                </a:extLst>
              </p:cNvPr>
              <p:cNvSpPr/>
              <p:nvPr/>
            </p:nvSpPr>
            <p:spPr bwMode="auto">
              <a:xfrm>
                <a:off x="4809582" y="2848906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35" name="Hexagon 34">
                <a:extLst>
                  <a:ext uri="{FF2B5EF4-FFF2-40B4-BE49-F238E27FC236}">
                    <a16:creationId xmlns:a16="http://schemas.microsoft.com/office/drawing/2014/main" id="{5A6E0713-5B2D-42F5-E0C9-04701939EBD3}"/>
                  </a:ext>
                </a:extLst>
              </p:cNvPr>
              <p:cNvSpPr/>
              <p:nvPr/>
            </p:nvSpPr>
            <p:spPr bwMode="auto">
              <a:xfrm>
                <a:off x="4806407" y="2381386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FA8E4169-C793-3C57-FF24-1B397771ABA6}"/>
                  </a:ext>
                </a:extLst>
              </p:cNvPr>
              <p:cNvSpPr/>
              <p:nvPr/>
            </p:nvSpPr>
            <p:spPr bwMode="auto">
              <a:xfrm>
                <a:off x="5258405" y="2153682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37" name="Hexagon 36">
                <a:extLst>
                  <a:ext uri="{FF2B5EF4-FFF2-40B4-BE49-F238E27FC236}">
                    <a16:creationId xmlns:a16="http://schemas.microsoft.com/office/drawing/2014/main" id="{4DDAE5A6-07A4-8B04-4088-4973C4898AB9}"/>
                  </a:ext>
                </a:extLst>
              </p:cNvPr>
              <p:cNvSpPr/>
              <p:nvPr/>
            </p:nvSpPr>
            <p:spPr bwMode="auto">
              <a:xfrm>
                <a:off x="5715825" y="2381386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38" name="Hexagon 37">
                <a:extLst>
                  <a:ext uri="{FF2B5EF4-FFF2-40B4-BE49-F238E27FC236}">
                    <a16:creationId xmlns:a16="http://schemas.microsoft.com/office/drawing/2014/main" id="{E9E4C46C-9087-3D8E-F82B-F89DB32EDB3E}"/>
                  </a:ext>
                </a:extLst>
              </p:cNvPr>
              <p:cNvSpPr/>
              <p:nvPr/>
            </p:nvSpPr>
            <p:spPr bwMode="auto">
              <a:xfrm>
                <a:off x="6164914" y="2624147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39" name="Hexagon 38">
                <a:extLst>
                  <a:ext uri="{FF2B5EF4-FFF2-40B4-BE49-F238E27FC236}">
                    <a16:creationId xmlns:a16="http://schemas.microsoft.com/office/drawing/2014/main" id="{195DAB87-6DD4-2B14-F291-9B06E8F8B4B3}"/>
                  </a:ext>
                </a:extLst>
              </p:cNvPr>
              <p:cNvSpPr/>
              <p:nvPr/>
            </p:nvSpPr>
            <p:spPr bwMode="auto">
              <a:xfrm>
                <a:off x="6159727" y="3091551"/>
                <a:ext cx="570314" cy="464819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</a:t>
                </a:r>
              </a:p>
            </p:txBody>
          </p:sp>
        </p:grp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CC4F5AF0-5E5C-610B-EB13-7D718B60CC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3030" y="1577255"/>
              <a:ext cx="1149738" cy="4527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2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JEC 3232</a:t>
              </a:r>
            </a:p>
          </p:txBody>
        </p:sp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83FEDCBF-AB43-F7BB-49C0-BB655EAD2F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3274" y="1573554"/>
              <a:ext cx="1149738" cy="4527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2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JEC 3332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6927AE9-581A-A13A-67F6-F50519E16754}"/>
                </a:ext>
              </a:extLst>
            </p:cNvPr>
            <p:cNvGrpSpPr/>
            <p:nvPr/>
          </p:nvGrpSpPr>
          <p:grpSpPr>
            <a:xfrm>
              <a:off x="2542082" y="2030676"/>
              <a:ext cx="1918531" cy="1411063"/>
              <a:chOff x="2542082" y="2138626"/>
              <a:chExt cx="1918531" cy="1411063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0E712A6-E925-EEB9-D525-67E4A986A9E9}"/>
                  </a:ext>
                </a:extLst>
              </p:cNvPr>
              <p:cNvCxnSpPr>
                <a:stCxn id="28" idx="2"/>
              </p:cNvCxnSpPr>
              <p:nvPr/>
            </p:nvCxnSpPr>
            <p:spPr bwMode="auto">
              <a:xfrm rot="5400000">
                <a:off x="3736517" y="2948368"/>
                <a:ext cx="707578" cy="495064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Hexagon 26">
                <a:extLst>
                  <a:ext uri="{FF2B5EF4-FFF2-40B4-BE49-F238E27FC236}">
                    <a16:creationId xmlns:a16="http://schemas.microsoft.com/office/drawing/2014/main" id="{BED64A7B-0848-FB1D-245B-917D067FBCBE}"/>
                  </a:ext>
                </a:extLst>
              </p:cNvPr>
              <p:cNvSpPr/>
              <p:nvPr/>
            </p:nvSpPr>
            <p:spPr bwMode="auto">
              <a:xfrm flipH="1">
                <a:off x="3889227" y="2846107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</a:t>
                </a:r>
              </a:p>
            </p:txBody>
          </p:sp>
          <p:sp>
            <p:nvSpPr>
              <p:cNvPr id="28" name="Hexagon 27">
                <a:extLst>
                  <a:ext uri="{FF2B5EF4-FFF2-40B4-BE49-F238E27FC236}">
                    <a16:creationId xmlns:a16="http://schemas.microsoft.com/office/drawing/2014/main" id="{EB80DE0C-EE1D-5AEA-EF21-69C38FC6DC84}"/>
                  </a:ext>
                </a:extLst>
              </p:cNvPr>
              <p:cNvSpPr/>
              <p:nvPr/>
            </p:nvSpPr>
            <p:spPr bwMode="auto">
              <a:xfrm flipH="1">
                <a:off x="3890298" y="2375412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29" name="Hexagon 28">
                <a:extLst>
                  <a:ext uri="{FF2B5EF4-FFF2-40B4-BE49-F238E27FC236}">
                    <a16:creationId xmlns:a16="http://schemas.microsoft.com/office/drawing/2014/main" id="{767F84A3-4526-09D8-6275-398C366EEE2E}"/>
                  </a:ext>
                </a:extLst>
              </p:cNvPr>
              <p:cNvSpPr/>
              <p:nvPr/>
            </p:nvSpPr>
            <p:spPr bwMode="auto">
              <a:xfrm flipH="1">
                <a:off x="3438565" y="2138626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30" name="Hexagon 29">
                <a:extLst>
                  <a:ext uri="{FF2B5EF4-FFF2-40B4-BE49-F238E27FC236}">
                    <a16:creationId xmlns:a16="http://schemas.microsoft.com/office/drawing/2014/main" id="{80820705-E780-AEED-498B-098C4443860B}"/>
                  </a:ext>
                </a:extLst>
              </p:cNvPr>
              <p:cNvSpPr/>
              <p:nvPr/>
            </p:nvSpPr>
            <p:spPr bwMode="auto">
              <a:xfrm flipH="1">
                <a:off x="2989334" y="2365445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31" name="Hexagon 30">
                <a:extLst>
                  <a:ext uri="{FF2B5EF4-FFF2-40B4-BE49-F238E27FC236}">
                    <a16:creationId xmlns:a16="http://schemas.microsoft.com/office/drawing/2014/main" id="{8F6096B9-B828-DCF7-8E1A-23AD08E5FEE5}"/>
                  </a:ext>
                </a:extLst>
              </p:cNvPr>
              <p:cNvSpPr/>
              <p:nvPr/>
            </p:nvSpPr>
            <p:spPr bwMode="auto">
              <a:xfrm flipH="1">
                <a:off x="2542082" y="2589597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32" name="Hexagon 31">
                <a:extLst>
                  <a:ext uri="{FF2B5EF4-FFF2-40B4-BE49-F238E27FC236}">
                    <a16:creationId xmlns:a16="http://schemas.microsoft.com/office/drawing/2014/main" id="{C617D1CA-468A-C574-C282-DA1B665F1C65}"/>
                  </a:ext>
                </a:extLst>
              </p:cNvPr>
              <p:cNvSpPr/>
              <p:nvPr/>
            </p:nvSpPr>
            <p:spPr bwMode="auto">
              <a:xfrm flipH="1">
                <a:off x="2547270" y="3060176"/>
                <a:ext cx="570314" cy="464819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9398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4A21F-4894-9DA9-9CC2-9194881A5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0A53A483-3353-F93F-96B1-132841AECD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/>
              <a:t>Projects, Evaluators, &amp; Mentors - Section 2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B836380-3633-219D-4C72-84F3A310D548}"/>
              </a:ext>
            </a:extLst>
          </p:cNvPr>
          <p:cNvGraphicFramePr>
            <a:graphicFrameLocks noGrp="1"/>
          </p:cNvGraphicFramePr>
          <p:nvPr/>
        </p:nvGraphicFramePr>
        <p:xfrm>
          <a:off x="533400" y="990600"/>
          <a:ext cx="8139499" cy="3722370"/>
        </p:xfrm>
        <a:graphic>
          <a:graphicData uri="http://schemas.openxmlformats.org/drawingml/2006/table">
            <a:tbl>
              <a:tblPr/>
              <a:tblGrid>
                <a:gridCol w="2195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25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48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Sponsor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Project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Chief Engineer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Project Engineer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Room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Pod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Eaton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Flame Path Design for Fixtures and Enclosures in Harsh and Hazardous Environments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Asish Ghosh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Brad DeBoer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Boeing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Multi-Robot Flexible Part Handling System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Paul Chow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Kanna Natarajan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JEC3332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Bill Lake Modular Homes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Trim Area Improvements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Asish Ghosh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Aren Paster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Latham Group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Battery Powered Pool Cover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Paul Chow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 Anderson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JEC3332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89011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Sodexo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Reusable To-Go Box Dispensing System for Dining Halls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Sarah Felix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Aren Paster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9387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Eaton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Distribution Center Layout Optimization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Junichi Kanai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Kanna Natarajan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JEC3332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524032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Center for Smart Convergent Manufacturing Systems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Sewn Part Inverting Mechanism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Sarah Felix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Brad DeBoer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431635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C2951AD-3D67-13C7-E38C-F06C07EA8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A177C-BA89-4C10-A83E-404B5E42A6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258DE7C-2304-7A9D-B41D-CA4112AC3767}"/>
              </a:ext>
            </a:extLst>
          </p:cNvPr>
          <p:cNvGrpSpPr/>
          <p:nvPr/>
        </p:nvGrpSpPr>
        <p:grpSpPr>
          <a:xfrm>
            <a:off x="2499215" y="4769197"/>
            <a:ext cx="4193146" cy="1868185"/>
            <a:chOff x="2542082" y="1573554"/>
            <a:chExt cx="4193146" cy="186818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7428A1C-B45A-1343-07E9-6ED570A94699}"/>
                </a:ext>
              </a:extLst>
            </p:cNvPr>
            <p:cNvGrpSpPr/>
            <p:nvPr/>
          </p:nvGrpSpPr>
          <p:grpSpPr>
            <a:xfrm>
              <a:off x="4806407" y="2036207"/>
              <a:ext cx="1928821" cy="1402688"/>
              <a:chOff x="4806407" y="2153682"/>
              <a:chExt cx="1928821" cy="140268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FB40E80C-95D9-4848-7759-1AE74A4FDBAA}"/>
                  </a:ext>
                </a:extLst>
              </p:cNvPr>
              <p:cNvCxnSpPr>
                <a:stCxn id="35" idx="2"/>
              </p:cNvCxnSpPr>
              <p:nvPr/>
            </p:nvCxnSpPr>
            <p:spPr bwMode="auto">
              <a:xfrm rot="16200000" flipH="1">
                <a:off x="4822927" y="2954342"/>
                <a:ext cx="707578" cy="495064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Hexagon 3">
                <a:extLst>
                  <a:ext uri="{FF2B5EF4-FFF2-40B4-BE49-F238E27FC236}">
                    <a16:creationId xmlns:a16="http://schemas.microsoft.com/office/drawing/2014/main" id="{E5D8F0F2-D462-C2FE-1A59-4793F0749DE8}"/>
                  </a:ext>
                </a:extLst>
              </p:cNvPr>
              <p:cNvSpPr/>
              <p:nvPr/>
            </p:nvSpPr>
            <p:spPr bwMode="auto">
              <a:xfrm>
                <a:off x="4809582" y="2848906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35" name="Hexagon 34">
                <a:extLst>
                  <a:ext uri="{FF2B5EF4-FFF2-40B4-BE49-F238E27FC236}">
                    <a16:creationId xmlns:a16="http://schemas.microsoft.com/office/drawing/2014/main" id="{6F96294C-9E91-9D87-E17C-E22F7A5FA467}"/>
                  </a:ext>
                </a:extLst>
              </p:cNvPr>
              <p:cNvSpPr/>
              <p:nvPr/>
            </p:nvSpPr>
            <p:spPr bwMode="auto">
              <a:xfrm>
                <a:off x="4806407" y="2381386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A3308F93-AB8A-60A3-6CC2-6032D4C565D4}"/>
                  </a:ext>
                </a:extLst>
              </p:cNvPr>
              <p:cNvSpPr/>
              <p:nvPr/>
            </p:nvSpPr>
            <p:spPr bwMode="auto">
              <a:xfrm>
                <a:off x="5258405" y="2153682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37" name="Hexagon 36">
                <a:extLst>
                  <a:ext uri="{FF2B5EF4-FFF2-40B4-BE49-F238E27FC236}">
                    <a16:creationId xmlns:a16="http://schemas.microsoft.com/office/drawing/2014/main" id="{B68A64E3-D70F-E801-6D22-8A5D317B0EF4}"/>
                  </a:ext>
                </a:extLst>
              </p:cNvPr>
              <p:cNvSpPr/>
              <p:nvPr/>
            </p:nvSpPr>
            <p:spPr bwMode="auto">
              <a:xfrm>
                <a:off x="5715825" y="2381386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38" name="Hexagon 37">
                <a:extLst>
                  <a:ext uri="{FF2B5EF4-FFF2-40B4-BE49-F238E27FC236}">
                    <a16:creationId xmlns:a16="http://schemas.microsoft.com/office/drawing/2014/main" id="{1BE60211-2980-EB49-6CBA-BDBD28066511}"/>
                  </a:ext>
                </a:extLst>
              </p:cNvPr>
              <p:cNvSpPr/>
              <p:nvPr/>
            </p:nvSpPr>
            <p:spPr bwMode="auto">
              <a:xfrm>
                <a:off x="6164914" y="2624147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39" name="Hexagon 38">
                <a:extLst>
                  <a:ext uri="{FF2B5EF4-FFF2-40B4-BE49-F238E27FC236}">
                    <a16:creationId xmlns:a16="http://schemas.microsoft.com/office/drawing/2014/main" id="{6327989F-0585-CC86-E58F-E8168F22C693}"/>
                  </a:ext>
                </a:extLst>
              </p:cNvPr>
              <p:cNvSpPr/>
              <p:nvPr/>
            </p:nvSpPr>
            <p:spPr bwMode="auto">
              <a:xfrm>
                <a:off x="6159727" y="3091551"/>
                <a:ext cx="570314" cy="464819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</a:t>
                </a:r>
              </a:p>
            </p:txBody>
          </p:sp>
        </p:grp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58AE54B5-888D-FDE0-701A-CA2E26AB72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3030" y="1577255"/>
              <a:ext cx="1149738" cy="4527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2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JEC 3232</a:t>
              </a:r>
            </a:p>
          </p:txBody>
        </p:sp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0E95C997-FDFF-5D65-6189-B7FBAD960D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3274" y="1573554"/>
              <a:ext cx="1149738" cy="4527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2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JEC 3332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7459672-F63B-9ABD-2D0E-288540D90C3D}"/>
                </a:ext>
              </a:extLst>
            </p:cNvPr>
            <p:cNvGrpSpPr/>
            <p:nvPr/>
          </p:nvGrpSpPr>
          <p:grpSpPr>
            <a:xfrm>
              <a:off x="2542082" y="2030676"/>
              <a:ext cx="1918531" cy="1411063"/>
              <a:chOff x="2542082" y="2138626"/>
              <a:chExt cx="1918531" cy="1411063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BF4D4C0-E740-EEB0-5518-678C690DD7F2}"/>
                  </a:ext>
                </a:extLst>
              </p:cNvPr>
              <p:cNvCxnSpPr>
                <a:stCxn id="28" idx="2"/>
              </p:cNvCxnSpPr>
              <p:nvPr/>
            </p:nvCxnSpPr>
            <p:spPr bwMode="auto">
              <a:xfrm rot="5400000">
                <a:off x="3736517" y="2948368"/>
                <a:ext cx="707578" cy="495064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Hexagon 26">
                <a:extLst>
                  <a:ext uri="{FF2B5EF4-FFF2-40B4-BE49-F238E27FC236}">
                    <a16:creationId xmlns:a16="http://schemas.microsoft.com/office/drawing/2014/main" id="{C1679231-14F3-9DC8-8E21-47AE7C729565}"/>
                  </a:ext>
                </a:extLst>
              </p:cNvPr>
              <p:cNvSpPr/>
              <p:nvPr/>
            </p:nvSpPr>
            <p:spPr bwMode="auto">
              <a:xfrm flipH="1">
                <a:off x="3889227" y="2846107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</a:t>
                </a:r>
              </a:p>
            </p:txBody>
          </p:sp>
          <p:sp>
            <p:nvSpPr>
              <p:cNvPr id="28" name="Hexagon 27">
                <a:extLst>
                  <a:ext uri="{FF2B5EF4-FFF2-40B4-BE49-F238E27FC236}">
                    <a16:creationId xmlns:a16="http://schemas.microsoft.com/office/drawing/2014/main" id="{DC602F76-860D-5C2A-98EF-4899DFFBED88}"/>
                  </a:ext>
                </a:extLst>
              </p:cNvPr>
              <p:cNvSpPr/>
              <p:nvPr/>
            </p:nvSpPr>
            <p:spPr bwMode="auto">
              <a:xfrm flipH="1">
                <a:off x="3890298" y="2375412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29" name="Hexagon 28">
                <a:extLst>
                  <a:ext uri="{FF2B5EF4-FFF2-40B4-BE49-F238E27FC236}">
                    <a16:creationId xmlns:a16="http://schemas.microsoft.com/office/drawing/2014/main" id="{DFCDE7AA-25B8-A15E-862F-B145183F69A0}"/>
                  </a:ext>
                </a:extLst>
              </p:cNvPr>
              <p:cNvSpPr/>
              <p:nvPr/>
            </p:nvSpPr>
            <p:spPr bwMode="auto">
              <a:xfrm flipH="1">
                <a:off x="3438565" y="2138626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30" name="Hexagon 29">
                <a:extLst>
                  <a:ext uri="{FF2B5EF4-FFF2-40B4-BE49-F238E27FC236}">
                    <a16:creationId xmlns:a16="http://schemas.microsoft.com/office/drawing/2014/main" id="{4F39866C-CC7E-51BC-6E25-78670DD81B78}"/>
                  </a:ext>
                </a:extLst>
              </p:cNvPr>
              <p:cNvSpPr/>
              <p:nvPr/>
            </p:nvSpPr>
            <p:spPr bwMode="auto">
              <a:xfrm flipH="1">
                <a:off x="2989334" y="2365445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31" name="Hexagon 30">
                <a:extLst>
                  <a:ext uri="{FF2B5EF4-FFF2-40B4-BE49-F238E27FC236}">
                    <a16:creationId xmlns:a16="http://schemas.microsoft.com/office/drawing/2014/main" id="{A8ED1C5F-7656-2ABC-2452-BFDDA8ECC37C}"/>
                  </a:ext>
                </a:extLst>
              </p:cNvPr>
              <p:cNvSpPr/>
              <p:nvPr/>
            </p:nvSpPr>
            <p:spPr bwMode="auto">
              <a:xfrm flipH="1">
                <a:off x="2542082" y="2589597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32" name="Hexagon 31">
                <a:extLst>
                  <a:ext uri="{FF2B5EF4-FFF2-40B4-BE49-F238E27FC236}">
                    <a16:creationId xmlns:a16="http://schemas.microsoft.com/office/drawing/2014/main" id="{6F871E7F-C242-9C76-5491-5D50DB6015BD}"/>
                  </a:ext>
                </a:extLst>
              </p:cNvPr>
              <p:cNvSpPr/>
              <p:nvPr/>
            </p:nvSpPr>
            <p:spPr bwMode="auto">
              <a:xfrm flipH="1">
                <a:off x="2547270" y="3060176"/>
                <a:ext cx="570314" cy="464819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2690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EF7D3-BD65-372D-4159-DC8926DED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4C0A5D9-CF1E-A9FD-32EC-AF87D70EB0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/>
              <a:t>Projects, Evaluators, &amp; Mentors - Section 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6D7897F-E8BF-0CD9-D4BE-973CC849661B}"/>
              </a:ext>
            </a:extLst>
          </p:cNvPr>
          <p:cNvGraphicFramePr>
            <a:graphicFrameLocks noGrp="1"/>
          </p:cNvGraphicFramePr>
          <p:nvPr/>
        </p:nvGraphicFramePr>
        <p:xfrm>
          <a:off x="304800" y="1066800"/>
          <a:ext cx="8229600" cy="3599981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5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0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87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Sponsor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Project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Chief Engineer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Project Engineer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Room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Pod</a:t>
                      </a:r>
                    </a:p>
                  </a:txBody>
                  <a:tcPr marL="7151" marR="7151" marT="71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Center for Disability Services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Off-Road Wheelchair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Clint Ballinger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Aren Paster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Rensselaer ARC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Slow Feeding Device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Kim Oakes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Brad DeBoer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RPI Registrar Office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Course Conflicts Identification Tool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Rostyslav Korolov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Junichi Kanai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JEC3332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GlobalFoundries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Furnace Defects Root Cause Analysis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Kim Oakes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Kanna Natarajan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JEC3332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89011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Monaghan Medical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Automated Piston-Spring Assembly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Clint Ballinger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Aren Paster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93872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1" i="0" u="none" strike="noStrike">
                        <a:solidFill>
                          <a:srgbClr val="0000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524032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43163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1" i="0" u="none" strike="noStrike">
                        <a:solidFill>
                          <a:srgbClr val="0000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1" i="0" u="none" strike="noStrike" dirty="0">
                        <a:solidFill>
                          <a:srgbClr val="0000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23EC3A6-29F7-F39C-F386-172D46155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A177C-BA89-4C10-A83E-404B5E42A6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D79461-3E17-859A-8F3B-8F31657D0DBB}"/>
              </a:ext>
            </a:extLst>
          </p:cNvPr>
          <p:cNvGrpSpPr/>
          <p:nvPr/>
        </p:nvGrpSpPr>
        <p:grpSpPr>
          <a:xfrm>
            <a:off x="2499215" y="4769197"/>
            <a:ext cx="4193146" cy="1868185"/>
            <a:chOff x="2542082" y="1573554"/>
            <a:chExt cx="4193146" cy="186818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244E3D4-A4CA-53D8-6DEE-73482D320D9A}"/>
                </a:ext>
              </a:extLst>
            </p:cNvPr>
            <p:cNvGrpSpPr/>
            <p:nvPr/>
          </p:nvGrpSpPr>
          <p:grpSpPr>
            <a:xfrm>
              <a:off x="4806407" y="2036207"/>
              <a:ext cx="1928821" cy="1402688"/>
              <a:chOff x="4806407" y="2153682"/>
              <a:chExt cx="1928821" cy="140268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3BE4005F-6438-CA4F-4A5E-7FA462F1212A}"/>
                  </a:ext>
                </a:extLst>
              </p:cNvPr>
              <p:cNvCxnSpPr>
                <a:stCxn id="35" idx="2"/>
              </p:cNvCxnSpPr>
              <p:nvPr/>
            </p:nvCxnSpPr>
            <p:spPr bwMode="auto">
              <a:xfrm rot="16200000" flipH="1">
                <a:off x="4822927" y="2954342"/>
                <a:ext cx="707578" cy="495064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Hexagon 3">
                <a:extLst>
                  <a:ext uri="{FF2B5EF4-FFF2-40B4-BE49-F238E27FC236}">
                    <a16:creationId xmlns:a16="http://schemas.microsoft.com/office/drawing/2014/main" id="{95033D5C-8A37-9082-E5C7-B6463FDB7667}"/>
                  </a:ext>
                </a:extLst>
              </p:cNvPr>
              <p:cNvSpPr/>
              <p:nvPr/>
            </p:nvSpPr>
            <p:spPr bwMode="auto">
              <a:xfrm>
                <a:off x="4809582" y="2848906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35" name="Hexagon 34">
                <a:extLst>
                  <a:ext uri="{FF2B5EF4-FFF2-40B4-BE49-F238E27FC236}">
                    <a16:creationId xmlns:a16="http://schemas.microsoft.com/office/drawing/2014/main" id="{0997CEA7-A6A7-0365-08B2-FA56C6715483}"/>
                  </a:ext>
                </a:extLst>
              </p:cNvPr>
              <p:cNvSpPr/>
              <p:nvPr/>
            </p:nvSpPr>
            <p:spPr bwMode="auto">
              <a:xfrm>
                <a:off x="4806407" y="2381386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6F29D536-CC65-9D9C-EFD4-BFC2910B6626}"/>
                  </a:ext>
                </a:extLst>
              </p:cNvPr>
              <p:cNvSpPr/>
              <p:nvPr/>
            </p:nvSpPr>
            <p:spPr bwMode="auto">
              <a:xfrm>
                <a:off x="5258405" y="2153682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37" name="Hexagon 36">
                <a:extLst>
                  <a:ext uri="{FF2B5EF4-FFF2-40B4-BE49-F238E27FC236}">
                    <a16:creationId xmlns:a16="http://schemas.microsoft.com/office/drawing/2014/main" id="{F626740A-E324-B15A-4318-7C61280F81FE}"/>
                  </a:ext>
                </a:extLst>
              </p:cNvPr>
              <p:cNvSpPr/>
              <p:nvPr/>
            </p:nvSpPr>
            <p:spPr bwMode="auto">
              <a:xfrm>
                <a:off x="5715825" y="2381386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38" name="Hexagon 37">
                <a:extLst>
                  <a:ext uri="{FF2B5EF4-FFF2-40B4-BE49-F238E27FC236}">
                    <a16:creationId xmlns:a16="http://schemas.microsoft.com/office/drawing/2014/main" id="{05002003-FE39-CD0A-6410-7C1174CBDB03}"/>
                  </a:ext>
                </a:extLst>
              </p:cNvPr>
              <p:cNvSpPr/>
              <p:nvPr/>
            </p:nvSpPr>
            <p:spPr bwMode="auto">
              <a:xfrm>
                <a:off x="6164914" y="2624147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39" name="Hexagon 38">
                <a:extLst>
                  <a:ext uri="{FF2B5EF4-FFF2-40B4-BE49-F238E27FC236}">
                    <a16:creationId xmlns:a16="http://schemas.microsoft.com/office/drawing/2014/main" id="{0D8FD7D0-5CAA-8A7C-D1FB-67B7663953BF}"/>
                  </a:ext>
                </a:extLst>
              </p:cNvPr>
              <p:cNvSpPr/>
              <p:nvPr/>
            </p:nvSpPr>
            <p:spPr bwMode="auto">
              <a:xfrm>
                <a:off x="6159727" y="3091551"/>
                <a:ext cx="570314" cy="464819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</a:t>
                </a:r>
              </a:p>
            </p:txBody>
          </p:sp>
        </p:grp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EBBC5543-5339-B1A7-1463-76BFBD52CA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3030" y="1577255"/>
              <a:ext cx="1149738" cy="4527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2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JEC 3232</a:t>
              </a:r>
            </a:p>
          </p:txBody>
        </p:sp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2970F237-920A-DAA7-092F-68F6929599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3274" y="1573554"/>
              <a:ext cx="1149738" cy="4527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2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JEC 3332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B6A7B4A-11B4-B739-9364-4AD28F6B8B9C}"/>
                </a:ext>
              </a:extLst>
            </p:cNvPr>
            <p:cNvGrpSpPr/>
            <p:nvPr/>
          </p:nvGrpSpPr>
          <p:grpSpPr>
            <a:xfrm>
              <a:off x="2542082" y="2030676"/>
              <a:ext cx="1918531" cy="1411063"/>
              <a:chOff x="2542082" y="2138626"/>
              <a:chExt cx="1918531" cy="1411063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2D9044FC-2A8F-9082-F8B1-DEF5F172E838}"/>
                  </a:ext>
                </a:extLst>
              </p:cNvPr>
              <p:cNvCxnSpPr>
                <a:stCxn id="28" idx="2"/>
              </p:cNvCxnSpPr>
              <p:nvPr/>
            </p:nvCxnSpPr>
            <p:spPr bwMode="auto">
              <a:xfrm rot="5400000">
                <a:off x="3736517" y="2948368"/>
                <a:ext cx="707578" cy="495064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Hexagon 26">
                <a:extLst>
                  <a:ext uri="{FF2B5EF4-FFF2-40B4-BE49-F238E27FC236}">
                    <a16:creationId xmlns:a16="http://schemas.microsoft.com/office/drawing/2014/main" id="{C737A738-E5D9-98DB-FE94-53265E46E638}"/>
                  </a:ext>
                </a:extLst>
              </p:cNvPr>
              <p:cNvSpPr/>
              <p:nvPr/>
            </p:nvSpPr>
            <p:spPr bwMode="auto">
              <a:xfrm flipH="1">
                <a:off x="3889227" y="2846107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</a:t>
                </a:r>
              </a:p>
            </p:txBody>
          </p:sp>
          <p:sp>
            <p:nvSpPr>
              <p:cNvPr id="28" name="Hexagon 27">
                <a:extLst>
                  <a:ext uri="{FF2B5EF4-FFF2-40B4-BE49-F238E27FC236}">
                    <a16:creationId xmlns:a16="http://schemas.microsoft.com/office/drawing/2014/main" id="{178AFCE5-C111-37D1-35F6-2F06124A2780}"/>
                  </a:ext>
                </a:extLst>
              </p:cNvPr>
              <p:cNvSpPr/>
              <p:nvPr/>
            </p:nvSpPr>
            <p:spPr bwMode="auto">
              <a:xfrm flipH="1">
                <a:off x="3890298" y="2375412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29" name="Hexagon 28">
                <a:extLst>
                  <a:ext uri="{FF2B5EF4-FFF2-40B4-BE49-F238E27FC236}">
                    <a16:creationId xmlns:a16="http://schemas.microsoft.com/office/drawing/2014/main" id="{CD44D2DF-2FA8-7EE9-6BCC-B2774882D357}"/>
                  </a:ext>
                </a:extLst>
              </p:cNvPr>
              <p:cNvSpPr/>
              <p:nvPr/>
            </p:nvSpPr>
            <p:spPr bwMode="auto">
              <a:xfrm flipH="1">
                <a:off x="3438565" y="2138626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30" name="Hexagon 29">
                <a:extLst>
                  <a:ext uri="{FF2B5EF4-FFF2-40B4-BE49-F238E27FC236}">
                    <a16:creationId xmlns:a16="http://schemas.microsoft.com/office/drawing/2014/main" id="{47F58B1E-4D07-802E-9BF0-49154B5D699E}"/>
                  </a:ext>
                </a:extLst>
              </p:cNvPr>
              <p:cNvSpPr/>
              <p:nvPr/>
            </p:nvSpPr>
            <p:spPr bwMode="auto">
              <a:xfrm flipH="1">
                <a:off x="2989334" y="2365445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31" name="Hexagon 30">
                <a:extLst>
                  <a:ext uri="{FF2B5EF4-FFF2-40B4-BE49-F238E27FC236}">
                    <a16:creationId xmlns:a16="http://schemas.microsoft.com/office/drawing/2014/main" id="{C672F590-4EFB-BA17-9C09-1A6C2BF4F2E7}"/>
                  </a:ext>
                </a:extLst>
              </p:cNvPr>
              <p:cNvSpPr/>
              <p:nvPr/>
            </p:nvSpPr>
            <p:spPr bwMode="auto">
              <a:xfrm flipH="1">
                <a:off x="2542082" y="2589597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32" name="Hexagon 31">
                <a:extLst>
                  <a:ext uri="{FF2B5EF4-FFF2-40B4-BE49-F238E27FC236}">
                    <a16:creationId xmlns:a16="http://schemas.microsoft.com/office/drawing/2014/main" id="{73938171-1E39-A3FD-C18C-0DD8EB1C40DA}"/>
                  </a:ext>
                </a:extLst>
              </p:cNvPr>
              <p:cNvSpPr/>
              <p:nvPr/>
            </p:nvSpPr>
            <p:spPr bwMode="auto">
              <a:xfrm flipH="1">
                <a:off x="2547270" y="3060176"/>
                <a:ext cx="570314" cy="464819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8060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29F55-8484-E6EE-BECA-88B5BC83E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2A7E26D-3897-46F8-D7E3-23A8670AFF2E}"/>
              </a:ext>
            </a:extLst>
          </p:cNvPr>
          <p:cNvGrpSpPr/>
          <p:nvPr/>
        </p:nvGrpSpPr>
        <p:grpSpPr>
          <a:xfrm>
            <a:off x="2499215" y="4724400"/>
            <a:ext cx="4193146" cy="1868185"/>
            <a:chOff x="2542082" y="1573554"/>
            <a:chExt cx="4193146" cy="186818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9815C56-D398-356A-9F6A-9EE53A457B57}"/>
                </a:ext>
              </a:extLst>
            </p:cNvPr>
            <p:cNvGrpSpPr/>
            <p:nvPr/>
          </p:nvGrpSpPr>
          <p:grpSpPr>
            <a:xfrm>
              <a:off x="4806407" y="2036207"/>
              <a:ext cx="1928821" cy="1402688"/>
              <a:chOff x="4806407" y="2153682"/>
              <a:chExt cx="1928821" cy="1402688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994ACE8-6841-AA26-15E8-E6B48DE80343}"/>
                  </a:ext>
                </a:extLst>
              </p:cNvPr>
              <p:cNvCxnSpPr>
                <a:stCxn id="35" idx="2"/>
              </p:cNvCxnSpPr>
              <p:nvPr/>
            </p:nvCxnSpPr>
            <p:spPr bwMode="auto">
              <a:xfrm rot="16200000" flipH="1">
                <a:off x="4822927" y="2954342"/>
                <a:ext cx="707578" cy="495064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Hexagon 3">
                <a:extLst>
                  <a:ext uri="{FF2B5EF4-FFF2-40B4-BE49-F238E27FC236}">
                    <a16:creationId xmlns:a16="http://schemas.microsoft.com/office/drawing/2014/main" id="{CC139EC5-573F-3346-31CE-B0C6A48498F2}"/>
                  </a:ext>
                </a:extLst>
              </p:cNvPr>
              <p:cNvSpPr/>
              <p:nvPr/>
            </p:nvSpPr>
            <p:spPr bwMode="auto">
              <a:xfrm>
                <a:off x="4809582" y="2848906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35" name="Hexagon 34">
                <a:extLst>
                  <a:ext uri="{FF2B5EF4-FFF2-40B4-BE49-F238E27FC236}">
                    <a16:creationId xmlns:a16="http://schemas.microsoft.com/office/drawing/2014/main" id="{17FFC6F4-99A9-1CAB-B393-C3414E0C8514}"/>
                  </a:ext>
                </a:extLst>
              </p:cNvPr>
              <p:cNvSpPr/>
              <p:nvPr/>
            </p:nvSpPr>
            <p:spPr bwMode="auto">
              <a:xfrm>
                <a:off x="4806407" y="2381386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A77CBF45-537F-7989-67DA-D83823D3859B}"/>
                  </a:ext>
                </a:extLst>
              </p:cNvPr>
              <p:cNvSpPr/>
              <p:nvPr/>
            </p:nvSpPr>
            <p:spPr bwMode="auto">
              <a:xfrm>
                <a:off x="5258405" y="2153682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37" name="Hexagon 36">
                <a:extLst>
                  <a:ext uri="{FF2B5EF4-FFF2-40B4-BE49-F238E27FC236}">
                    <a16:creationId xmlns:a16="http://schemas.microsoft.com/office/drawing/2014/main" id="{7BE802C1-C9D8-4865-0FE4-502DD54ADDCB}"/>
                  </a:ext>
                </a:extLst>
              </p:cNvPr>
              <p:cNvSpPr/>
              <p:nvPr/>
            </p:nvSpPr>
            <p:spPr bwMode="auto">
              <a:xfrm>
                <a:off x="5715825" y="2381386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38" name="Hexagon 37">
                <a:extLst>
                  <a:ext uri="{FF2B5EF4-FFF2-40B4-BE49-F238E27FC236}">
                    <a16:creationId xmlns:a16="http://schemas.microsoft.com/office/drawing/2014/main" id="{245794B5-E128-BC0A-A8BB-1DB033BFBE22}"/>
                  </a:ext>
                </a:extLst>
              </p:cNvPr>
              <p:cNvSpPr/>
              <p:nvPr/>
            </p:nvSpPr>
            <p:spPr bwMode="auto">
              <a:xfrm>
                <a:off x="6164914" y="2624147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39" name="Hexagon 38">
                <a:extLst>
                  <a:ext uri="{FF2B5EF4-FFF2-40B4-BE49-F238E27FC236}">
                    <a16:creationId xmlns:a16="http://schemas.microsoft.com/office/drawing/2014/main" id="{7AFD42BD-2D6F-C8F7-6144-E13F06DB143E}"/>
                  </a:ext>
                </a:extLst>
              </p:cNvPr>
              <p:cNvSpPr/>
              <p:nvPr/>
            </p:nvSpPr>
            <p:spPr bwMode="auto">
              <a:xfrm>
                <a:off x="6159727" y="3091551"/>
                <a:ext cx="570314" cy="464819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</a:t>
                </a:r>
              </a:p>
            </p:txBody>
          </p:sp>
        </p:grp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76898467-9EED-DC66-7714-A0A11BD923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3030" y="1577255"/>
              <a:ext cx="1149738" cy="4527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2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JEC 3232</a:t>
              </a:r>
            </a:p>
          </p:txBody>
        </p:sp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82707112-E0A1-D76D-6E9F-0687B19E74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3274" y="1573554"/>
              <a:ext cx="1149738" cy="4527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2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JEC 3332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E35C16B-C95E-B242-6E5E-AB7C01A606BA}"/>
                </a:ext>
              </a:extLst>
            </p:cNvPr>
            <p:cNvGrpSpPr/>
            <p:nvPr/>
          </p:nvGrpSpPr>
          <p:grpSpPr>
            <a:xfrm>
              <a:off x="2542082" y="2030676"/>
              <a:ext cx="1918531" cy="1411063"/>
              <a:chOff x="2542082" y="2138626"/>
              <a:chExt cx="1918531" cy="1411063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3DD89445-0650-1B56-22CB-A6922B274466}"/>
                  </a:ext>
                </a:extLst>
              </p:cNvPr>
              <p:cNvCxnSpPr>
                <a:stCxn id="28" idx="2"/>
              </p:cNvCxnSpPr>
              <p:nvPr/>
            </p:nvCxnSpPr>
            <p:spPr bwMode="auto">
              <a:xfrm rot="5400000">
                <a:off x="3736517" y="2948368"/>
                <a:ext cx="707578" cy="495064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Hexagon 26">
                <a:extLst>
                  <a:ext uri="{FF2B5EF4-FFF2-40B4-BE49-F238E27FC236}">
                    <a16:creationId xmlns:a16="http://schemas.microsoft.com/office/drawing/2014/main" id="{2F77671B-24CB-B5E8-5E36-593A276F1AE9}"/>
                  </a:ext>
                </a:extLst>
              </p:cNvPr>
              <p:cNvSpPr/>
              <p:nvPr/>
            </p:nvSpPr>
            <p:spPr bwMode="auto">
              <a:xfrm flipH="1">
                <a:off x="3889227" y="2846107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</a:t>
                </a:r>
              </a:p>
            </p:txBody>
          </p:sp>
          <p:sp>
            <p:nvSpPr>
              <p:cNvPr id="28" name="Hexagon 27">
                <a:extLst>
                  <a:ext uri="{FF2B5EF4-FFF2-40B4-BE49-F238E27FC236}">
                    <a16:creationId xmlns:a16="http://schemas.microsoft.com/office/drawing/2014/main" id="{07FD9549-18A0-1693-4173-C2EB4B285AC1}"/>
                  </a:ext>
                </a:extLst>
              </p:cNvPr>
              <p:cNvSpPr/>
              <p:nvPr/>
            </p:nvSpPr>
            <p:spPr bwMode="auto">
              <a:xfrm flipH="1">
                <a:off x="3890298" y="2375412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29" name="Hexagon 28">
                <a:extLst>
                  <a:ext uri="{FF2B5EF4-FFF2-40B4-BE49-F238E27FC236}">
                    <a16:creationId xmlns:a16="http://schemas.microsoft.com/office/drawing/2014/main" id="{6325BE11-A2C9-0F49-4D23-565E165D9192}"/>
                  </a:ext>
                </a:extLst>
              </p:cNvPr>
              <p:cNvSpPr/>
              <p:nvPr/>
            </p:nvSpPr>
            <p:spPr bwMode="auto">
              <a:xfrm flipH="1">
                <a:off x="3438565" y="2138626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30" name="Hexagon 29">
                <a:extLst>
                  <a:ext uri="{FF2B5EF4-FFF2-40B4-BE49-F238E27FC236}">
                    <a16:creationId xmlns:a16="http://schemas.microsoft.com/office/drawing/2014/main" id="{F9E32529-5688-DEAA-69EE-5A12E7E90959}"/>
                  </a:ext>
                </a:extLst>
              </p:cNvPr>
              <p:cNvSpPr/>
              <p:nvPr/>
            </p:nvSpPr>
            <p:spPr bwMode="auto">
              <a:xfrm flipH="1">
                <a:off x="2989334" y="2365445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31" name="Hexagon 30">
                <a:extLst>
                  <a:ext uri="{FF2B5EF4-FFF2-40B4-BE49-F238E27FC236}">
                    <a16:creationId xmlns:a16="http://schemas.microsoft.com/office/drawing/2014/main" id="{539148FE-A734-9BD7-E73B-33F8631CCCBE}"/>
                  </a:ext>
                </a:extLst>
              </p:cNvPr>
              <p:cNvSpPr/>
              <p:nvPr/>
            </p:nvSpPr>
            <p:spPr bwMode="auto">
              <a:xfrm flipH="1">
                <a:off x="2542082" y="2589597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32" name="Hexagon 31">
                <a:extLst>
                  <a:ext uri="{FF2B5EF4-FFF2-40B4-BE49-F238E27FC236}">
                    <a16:creationId xmlns:a16="http://schemas.microsoft.com/office/drawing/2014/main" id="{CD236C8B-7B0F-2A7B-C8F9-E5B99D9FA889}"/>
                  </a:ext>
                </a:extLst>
              </p:cNvPr>
              <p:cNvSpPr/>
              <p:nvPr/>
            </p:nvSpPr>
            <p:spPr bwMode="auto">
              <a:xfrm flipH="1">
                <a:off x="2547270" y="3060176"/>
                <a:ext cx="570314" cy="464819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1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</a:t>
                </a:r>
              </a:p>
            </p:txBody>
          </p:sp>
        </p:grpSp>
      </p:grpSp>
      <p:sp>
        <p:nvSpPr>
          <p:cNvPr id="14338" name="Rectangle 2">
            <a:extLst>
              <a:ext uri="{FF2B5EF4-FFF2-40B4-BE49-F238E27FC236}">
                <a16:creationId xmlns:a16="http://schemas.microsoft.com/office/drawing/2014/main" id="{08C5B012-04F5-9BF1-B52E-D66D3D7BD3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/>
              <a:t>Projects, Evaluators, &amp; Mentors - Section 4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1A8D5FD-39BD-EC9F-8433-83BDC93D5945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990600"/>
          <a:ext cx="8139499" cy="3749040"/>
        </p:xfrm>
        <a:graphic>
          <a:graphicData uri="http://schemas.openxmlformats.org/drawingml/2006/table">
            <a:tbl>
              <a:tblPr/>
              <a:tblGrid>
                <a:gridCol w="1281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0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80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Sponsor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Project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Chief Engineer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Project Engineer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Room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Pod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Sikorsky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Additive Manufacturing Improvements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Chaitania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Ullal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Brad DeBoer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Corning 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CorningGPT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Meeting Efficiency Tool 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Junichi Kanai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 Anderson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JEC3332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79277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MSE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Sand Casting Lab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Chaitania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Ullal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Aren Paster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Eaton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Intelligent Bluetooth based of End of Line Test and Configurator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Prabhakr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Neti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 Anderson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JEC3332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GlobalFoundries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CMP Arc Scratch Defect Visualization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Prabhakr Neti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Kanna Natarajan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JEC3332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89011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Western Digital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Rover-Based Assistive Device Development - Wheel Chair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Junichi Kanai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Kanna Natarajan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JEC3332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93872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NYSID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Single-Ream Paper Unwrapper System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Clint Ballinger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Aren Paster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524032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Bevin Bells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Compressed Gas Cylinder Welding Improvements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Clint Ballinger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Brad DeBoer</a:t>
                      </a:r>
                    </a:p>
                  </a:txBody>
                  <a:tcPr marL="4572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JEC3232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431635"/>
                  </a:ext>
                </a:extLst>
              </a:tr>
            </a:tbl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0058C57-E5D9-0225-5EDB-153D6370F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9A177C-BA89-4C10-A83E-404B5E42A6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575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7F007-0B7F-A903-4E4B-8D114C370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D5F966-4F08-4A24-6406-E9666861B3B4}"/>
              </a:ext>
            </a:extLst>
          </p:cNvPr>
          <p:cNvGrpSpPr/>
          <p:nvPr/>
        </p:nvGrpSpPr>
        <p:grpSpPr>
          <a:xfrm>
            <a:off x="2542082" y="1573554"/>
            <a:ext cx="4193146" cy="1868185"/>
            <a:chOff x="2542082" y="1573554"/>
            <a:chExt cx="4193146" cy="186818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4E1EF80-C238-14BA-4806-7E239D7B73D7}"/>
                </a:ext>
              </a:extLst>
            </p:cNvPr>
            <p:cNvGrpSpPr/>
            <p:nvPr/>
          </p:nvGrpSpPr>
          <p:grpSpPr>
            <a:xfrm>
              <a:off x="4806407" y="2036207"/>
              <a:ext cx="1928821" cy="1402688"/>
              <a:chOff x="4806407" y="2153682"/>
              <a:chExt cx="1928821" cy="1402688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9121DFC5-DDB7-82DE-0F7F-5E0B903293AE}"/>
                  </a:ext>
                </a:extLst>
              </p:cNvPr>
              <p:cNvCxnSpPr>
                <a:stCxn id="18" idx="2"/>
              </p:cNvCxnSpPr>
              <p:nvPr/>
            </p:nvCxnSpPr>
            <p:spPr bwMode="auto">
              <a:xfrm rot="16200000" flipH="1">
                <a:off x="4822927" y="2954342"/>
                <a:ext cx="707578" cy="495064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Hexagon 3">
                <a:extLst>
                  <a:ext uri="{FF2B5EF4-FFF2-40B4-BE49-F238E27FC236}">
                    <a16:creationId xmlns:a16="http://schemas.microsoft.com/office/drawing/2014/main" id="{AFAB3224-448A-A7F1-4605-94291AB17D22}"/>
                  </a:ext>
                </a:extLst>
              </p:cNvPr>
              <p:cNvSpPr/>
              <p:nvPr/>
            </p:nvSpPr>
            <p:spPr bwMode="auto">
              <a:xfrm>
                <a:off x="4809582" y="2848906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351" b="1" dirty="0">
                    <a:solidFill>
                      <a:srgbClr val="0000FF"/>
                    </a:solidFill>
                  </a:rPr>
                  <a:t>1</a:t>
                </a:r>
              </a:p>
            </p:txBody>
          </p:sp>
          <p:sp>
            <p:nvSpPr>
              <p:cNvPr id="18" name="Hexagon 17">
                <a:extLst>
                  <a:ext uri="{FF2B5EF4-FFF2-40B4-BE49-F238E27FC236}">
                    <a16:creationId xmlns:a16="http://schemas.microsoft.com/office/drawing/2014/main" id="{F0EFABE3-8056-F133-A714-7B337FC95F09}"/>
                  </a:ext>
                </a:extLst>
              </p:cNvPr>
              <p:cNvSpPr/>
              <p:nvPr/>
            </p:nvSpPr>
            <p:spPr bwMode="auto">
              <a:xfrm>
                <a:off x="4806407" y="2381386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351" b="1" dirty="0">
                    <a:solidFill>
                      <a:srgbClr val="0000FF"/>
                    </a:solidFill>
                  </a:rPr>
                  <a:t>2</a:t>
                </a:r>
              </a:p>
            </p:txBody>
          </p:sp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id="{2F2D67F8-1E2A-8CBF-B254-20989E54F761}"/>
                  </a:ext>
                </a:extLst>
              </p:cNvPr>
              <p:cNvSpPr/>
              <p:nvPr/>
            </p:nvSpPr>
            <p:spPr bwMode="auto">
              <a:xfrm>
                <a:off x="5258405" y="2153682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351" b="1" dirty="0">
                    <a:solidFill>
                      <a:srgbClr val="0000FF"/>
                    </a:solidFill>
                  </a:rPr>
                  <a:t>3</a:t>
                </a:r>
              </a:p>
            </p:txBody>
          </p:sp>
          <p:sp>
            <p:nvSpPr>
              <p:cNvPr id="20" name="Hexagon 19">
                <a:extLst>
                  <a:ext uri="{FF2B5EF4-FFF2-40B4-BE49-F238E27FC236}">
                    <a16:creationId xmlns:a16="http://schemas.microsoft.com/office/drawing/2014/main" id="{68200CE2-D59C-4AD2-5148-0F0A57E8EEFB}"/>
                  </a:ext>
                </a:extLst>
              </p:cNvPr>
              <p:cNvSpPr/>
              <p:nvPr/>
            </p:nvSpPr>
            <p:spPr bwMode="auto">
              <a:xfrm>
                <a:off x="5715825" y="2381386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351" b="1" dirty="0">
                    <a:solidFill>
                      <a:srgbClr val="0000FF"/>
                    </a:solidFill>
                  </a:rPr>
                  <a:t>4</a:t>
                </a:r>
              </a:p>
            </p:txBody>
          </p:sp>
          <p:sp>
            <p:nvSpPr>
              <p:cNvPr id="21" name="Hexagon 20">
                <a:extLst>
                  <a:ext uri="{FF2B5EF4-FFF2-40B4-BE49-F238E27FC236}">
                    <a16:creationId xmlns:a16="http://schemas.microsoft.com/office/drawing/2014/main" id="{F4E4DFB5-A7F8-4CE1-567D-D33976AC0BBB}"/>
                  </a:ext>
                </a:extLst>
              </p:cNvPr>
              <p:cNvSpPr/>
              <p:nvPr/>
            </p:nvSpPr>
            <p:spPr bwMode="auto">
              <a:xfrm>
                <a:off x="6164914" y="2624147"/>
                <a:ext cx="570314" cy="466701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351" b="1" dirty="0">
                    <a:solidFill>
                      <a:srgbClr val="0000FF"/>
                    </a:solidFill>
                  </a:rPr>
                  <a:t>5</a:t>
                </a:r>
              </a:p>
            </p:txBody>
          </p:sp>
          <p:sp>
            <p:nvSpPr>
              <p:cNvPr id="22" name="Hexagon 21">
                <a:extLst>
                  <a:ext uri="{FF2B5EF4-FFF2-40B4-BE49-F238E27FC236}">
                    <a16:creationId xmlns:a16="http://schemas.microsoft.com/office/drawing/2014/main" id="{C6A4A846-41B6-C794-A99B-6ABD34910AC5}"/>
                  </a:ext>
                </a:extLst>
              </p:cNvPr>
              <p:cNvSpPr/>
              <p:nvPr/>
            </p:nvSpPr>
            <p:spPr bwMode="auto">
              <a:xfrm>
                <a:off x="6159727" y="3091551"/>
                <a:ext cx="570314" cy="464819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351" b="1" dirty="0">
                    <a:solidFill>
                      <a:srgbClr val="0000FF"/>
                    </a:solidFill>
                  </a:rPr>
                  <a:t>6</a:t>
                </a:r>
              </a:p>
            </p:txBody>
          </p:sp>
        </p:grp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19206095-FE56-D7F1-A346-E3364EB806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3030" y="1577255"/>
              <a:ext cx="1149738" cy="4527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102" dirty="0">
                  <a:solidFill>
                    <a:srgbClr val="FF0000"/>
                  </a:solidFill>
                </a:rPr>
                <a:t>JEC 3232</a:t>
              </a: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973ECD9-CE62-F62B-9400-3E6D60EEB7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3274" y="1573554"/>
              <a:ext cx="1149738" cy="4527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102" dirty="0">
                  <a:solidFill>
                    <a:srgbClr val="0000FF"/>
                  </a:solidFill>
                </a:rPr>
                <a:t>JEC 3332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4851F78-72CA-D870-361E-A4E1D203D8BC}"/>
                </a:ext>
              </a:extLst>
            </p:cNvPr>
            <p:cNvGrpSpPr/>
            <p:nvPr/>
          </p:nvGrpSpPr>
          <p:grpSpPr>
            <a:xfrm>
              <a:off x="2542082" y="2030676"/>
              <a:ext cx="1918531" cy="1411063"/>
              <a:chOff x="2542082" y="2138626"/>
              <a:chExt cx="1918531" cy="1411063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233E4256-E620-6CE5-4B38-CA9A7FA58FE0}"/>
                  </a:ext>
                </a:extLst>
              </p:cNvPr>
              <p:cNvCxnSpPr>
                <a:stCxn id="11" idx="2"/>
              </p:cNvCxnSpPr>
              <p:nvPr/>
            </p:nvCxnSpPr>
            <p:spPr bwMode="auto">
              <a:xfrm rot="5400000">
                <a:off x="3736517" y="2948368"/>
                <a:ext cx="707578" cy="495064"/>
              </a:xfrm>
              <a:prstGeom prst="line">
                <a:avLst/>
              </a:prstGeom>
              <a:solidFill>
                <a:schemeClr val="bg1"/>
              </a:solidFill>
              <a:ln w="158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Hexagon 9">
                <a:extLst>
                  <a:ext uri="{FF2B5EF4-FFF2-40B4-BE49-F238E27FC236}">
                    <a16:creationId xmlns:a16="http://schemas.microsoft.com/office/drawing/2014/main" id="{8885EC58-FDE3-D256-0DCD-BB97BF4BCA31}"/>
                  </a:ext>
                </a:extLst>
              </p:cNvPr>
              <p:cNvSpPr/>
              <p:nvPr/>
            </p:nvSpPr>
            <p:spPr bwMode="auto">
              <a:xfrm flipH="1">
                <a:off x="3889227" y="2846107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351" b="1" dirty="0">
                    <a:solidFill>
                      <a:srgbClr val="FF0000"/>
                    </a:solidFill>
                  </a:rPr>
                  <a:t>6</a:t>
                </a:r>
              </a:p>
            </p:txBody>
          </p:sp>
          <p:sp>
            <p:nvSpPr>
              <p:cNvPr id="11" name="Hexagon 10">
                <a:extLst>
                  <a:ext uri="{FF2B5EF4-FFF2-40B4-BE49-F238E27FC236}">
                    <a16:creationId xmlns:a16="http://schemas.microsoft.com/office/drawing/2014/main" id="{B8E77C8D-BF28-A476-414C-7DC28D89DBF7}"/>
                  </a:ext>
                </a:extLst>
              </p:cNvPr>
              <p:cNvSpPr/>
              <p:nvPr/>
            </p:nvSpPr>
            <p:spPr bwMode="auto">
              <a:xfrm flipH="1">
                <a:off x="3890298" y="2375412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351" b="1" dirty="0">
                    <a:solidFill>
                      <a:srgbClr val="FF0000"/>
                    </a:solidFill>
                  </a:rPr>
                  <a:t>5</a:t>
                </a:r>
              </a:p>
            </p:txBody>
          </p:sp>
          <p:sp>
            <p:nvSpPr>
              <p:cNvPr id="12" name="Hexagon 11">
                <a:extLst>
                  <a:ext uri="{FF2B5EF4-FFF2-40B4-BE49-F238E27FC236}">
                    <a16:creationId xmlns:a16="http://schemas.microsoft.com/office/drawing/2014/main" id="{42A087FD-DE12-9DEA-4BD2-13D902D32097}"/>
                  </a:ext>
                </a:extLst>
              </p:cNvPr>
              <p:cNvSpPr/>
              <p:nvPr/>
            </p:nvSpPr>
            <p:spPr bwMode="auto">
              <a:xfrm flipH="1">
                <a:off x="3438565" y="2138626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351" b="1" dirty="0">
                    <a:solidFill>
                      <a:srgbClr val="FF0000"/>
                    </a:solidFill>
                  </a:rPr>
                  <a:t>4</a:t>
                </a:r>
              </a:p>
            </p:txBody>
          </p:sp>
          <p:sp>
            <p:nvSpPr>
              <p:cNvPr id="13" name="Hexagon 12">
                <a:extLst>
                  <a:ext uri="{FF2B5EF4-FFF2-40B4-BE49-F238E27FC236}">
                    <a16:creationId xmlns:a16="http://schemas.microsoft.com/office/drawing/2014/main" id="{E5707374-8CD4-D21A-6CD4-E5DCD85A91B5}"/>
                  </a:ext>
                </a:extLst>
              </p:cNvPr>
              <p:cNvSpPr/>
              <p:nvPr/>
            </p:nvSpPr>
            <p:spPr bwMode="auto">
              <a:xfrm flipH="1">
                <a:off x="2989334" y="2365445"/>
                <a:ext cx="570315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351" b="1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  <p:sp>
            <p:nvSpPr>
              <p:cNvPr id="14" name="Hexagon 13">
                <a:extLst>
                  <a:ext uri="{FF2B5EF4-FFF2-40B4-BE49-F238E27FC236}">
                    <a16:creationId xmlns:a16="http://schemas.microsoft.com/office/drawing/2014/main" id="{BC3DAB73-2381-AC49-153E-057F2828998D}"/>
                  </a:ext>
                </a:extLst>
              </p:cNvPr>
              <p:cNvSpPr/>
              <p:nvPr/>
            </p:nvSpPr>
            <p:spPr bwMode="auto">
              <a:xfrm flipH="1">
                <a:off x="2542082" y="2589597"/>
                <a:ext cx="570314" cy="466700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351" b="1" dirty="0">
                    <a:solidFill>
                      <a:srgbClr val="FF0000"/>
                    </a:solidFill>
                  </a:rPr>
                  <a:t>2</a:t>
                </a:r>
              </a:p>
            </p:txBody>
          </p:sp>
          <p:sp>
            <p:nvSpPr>
              <p:cNvPr id="15" name="Hexagon 14">
                <a:extLst>
                  <a:ext uri="{FF2B5EF4-FFF2-40B4-BE49-F238E27FC236}">
                    <a16:creationId xmlns:a16="http://schemas.microsoft.com/office/drawing/2014/main" id="{04B7B664-AA17-9099-E304-45D81C3AC1B7}"/>
                  </a:ext>
                </a:extLst>
              </p:cNvPr>
              <p:cNvSpPr/>
              <p:nvPr/>
            </p:nvSpPr>
            <p:spPr bwMode="auto">
              <a:xfrm flipH="1">
                <a:off x="2547270" y="3060176"/>
                <a:ext cx="570314" cy="464819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351" b="1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0146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1850</TotalTime>
  <Words>465</Words>
  <Application>Microsoft Office PowerPoint</Application>
  <PresentationFormat>On-screen Show (4:3)</PresentationFormat>
  <Paragraphs>252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 Narrow</vt:lpstr>
      <vt:lpstr>Arial</vt:lpstr>
      <vt:lpstr>Calibri</vt:lpstr>
      <vt:lpstr>Calibri Light</vt:lpstr>
      <vt:lpstr>Office Theme</vt:lpstr>
      <vt:lpstr>1_Office Theme</vt:lpstr>
      <vt:lpstr>Spring 2026</vt:lpstr>
      <vt:lpstr>Projects, Evaluators, &amp; Mentors - Section 1</vt:lpstr>
      <vt:lpstr>Projects, Evaluators, &amp; Mentors - Section 2</vt:lpstr>
      <vt:lpstr>Projects, Evaluators, &amp; Mentors - Section 3</vt:lpstr>
      <vt:lpstr>Projects, Evaluators, &amp; Mentors - Section 4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 2022b</dc:title>
  <dc:creator>Kanai, Junichi</dc:creator>
  <cp:lastModifiedBy>Kanai, Junichi</cp:lastModifiedBy>
  <cp:revision>13</cp:revision>
  <cp:lastPrinted>2025-01-07T15:16:04Z</cp:lastPrinted>
  <dcterms:created xsi:type="dcterms:W3CDTF">2022-08-26T03:44:37Z</dcterms:created>
  <dcterms:modified xsi:type="dcterms:W3CDTF">2026-01-11T15:06:16Z</dcterms:modified>
</cp:coreProperties>
</file>