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315200" cy="96012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31" autoAdjust="0"/>
    <p:restoredTop sz="94660"/>
  </p:normalViewPr>
  <p:slideViewPr>
    <p:cSldViewPr snapToGrid="0">
      <p:cViewPr varScale="1">
        <p:scale>
          <a:sx n="61" d="100"/>
          <a:sy n="61" d="100"/>
        </p:scale>
        <p:origin x="214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571308"/>
            <a:ext cx="6217920" cy="334264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42853"/>
            <a:ext cx="5486400" cy="2318067"/>
          </a:xfrm>
        </p:spPr>
        <p:txBody>
          <a:bodyPr/>
          <a:lstStyle>
            <a:lvl1pPr marL="0" indent="0" algn="ctr">
              <a:buNone/>
              <a:defRPr sz="1920"/>
            </a:lvl1pPr>
            <a:lvl2pPr marL="365760" indent="0" algn="ctr">
              <a:buNone/>
              <a:defRPr sz="1600"/>
            </a:lvl2pPr>
            <a:lvl3pPr marL="731520" indent="0" algn="ctr">
              <a:buNone/>
              <a:defRPr sz="1440"/>
            </a:lvl3pPr>
            <a:lvl4pPr marL="1097280" indent="0" algn="ctr">
              <a:buNone/>
              <a:defRPr sz="1280"/>
            </a:lvl4pPr>
            <a:lvl5pPr marL="1463040" indent="0" algn="ctr">
              <a:buNone/>
              <a:defRPr sz="1280"/>
            </a:lvl5pPr>
            <a:lvl6pPr marL="1828800" indent="0" algn="ctr">
              <a:buNone/>
              <a:defRPr sz="1280"/>
            </a:lvl6pPr>
            <a:lvl7pPr marL="2194560" indent="0" algn="ctr">
              <a:buNone/>
              <a:defRPr sz="1280"/>
            </a:lvl7pPr>
            <a:lvl8pPr marL="2560320" indent="0" algn="ctr">
              <a:buNone/>
              <a:defRPr sz="1280"/>
            </a:lvl8pPr>
            <a:lvl9pPr marL="2926080" indent="0" algn="ctr">
              <a:buNone/>
              <a:defRPr sz="128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A370F-FFAC-4444-BE62-975B178EB0B8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C8A41-6A80-4ADD-B1F4-C6C7C2D20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33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A370F-FFAC-4444-BE62-975B178EB0B8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C8A41-6A80-4ADD-B1F4-C6C7C2D20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62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34940" y="511175"/>
            <a:ext cx="1577340" cy="81365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11175"/>
            <a:ext cx="4640580" cy="813657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A370F-FFAC-4444-BE62-975B178EB0B8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C8A41-6A80-4ADD-B1F4-C6C7C2D20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523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A370F-FFAC-4444-BE62-975B178EB0B8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C8A41-6A80-4ADD-B1F4-C6C7C2D20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55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0" y="2393635"/>
            <a:ext cx="6309360" cy="3993832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0" y="6425250"/>
            <a:ext cx="6309360" cy="2100262"/>
          </a:xfrm>
        </p:spPr>
        <p:txBody>
          <a:bodyPr/>
          <a:lstStyle>
            <a:lvl1pPr marL="0" indent="0">
              <a:buNone/>
              <a:defRPr sz="1920">
                <a:solidFill>
                  <a:schemeClr val="tx1"/>
                </a:solidFill>
              </a:defRPr>
            </a:lvl1pPr>
            <a:lvl2pPr marL="365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A370F-FFAC-4444-BE62-975B178EB0B8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C8A41-6A80-4ADD-B1F4-C6C7C2D20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839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2555875"/>
            <a:ext cx="3108960" cy="60918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320" y="2555875"/>
            <a:ext cx="3108960" cy="60918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A370F-FFAC-4444-BE62-975B178EB0B8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C8A41-6A80-4ADD-B1F4-C6C7C2D20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768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511177"/>
            <a:ext cx="6309360" cy="18557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4" y="2353628"/>
            <a:ext cx="3094672" cy="1153477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4" y="3507105"/>
            <a:ext cx="3094672" cy="515842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0" y="2353628"/>
            <a:ext cx="3109913" cy="1153477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0" y="3507105"/>
            <a:ext cx="3109913" cy="515842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A370F-FFAC-4444-BE62-975B178EB0B8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C8A41-6A80-4ADD-B1F4-C6C7C2D20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017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A370F-FFAC-4444-BE62-975B178EB0B8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C8A41-6A80-4ADD-B1F4-C6C7C2D20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00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A370F-FFAC-4444-BE62-975B178EB0B8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C8A41-6A80-4ADD-B1F4-C6C7C2D20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467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640080"/>
            <a:ext cx="2359342" cy="224028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1382397"/>
            <a:ext cx="3703320" cy="6823075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880360"/>
            <a:ext cx="2359342" cy="5336223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A370F-FFAC-4444-BE62-975B178EB0B8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C8A41-6A80-4ADD-B1F4-C6C7C2D20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1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640080"/>
            <a:ext cx="2359342" cy="224028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9913" y="1382397"/>
            <a:ext cx="3703320" cy="6823075"/>
          </a:xfrm>
        </p:spPr>
        <p:txBody>
          <a:bodyPr anchor="t"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880360"/>
            <a:ext cx="2359342" cy="5336223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A370F-FFAC-4444-BE62-975B178EB0B8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C8A41-6A80-4ADD-B1F4-C6C7C2D20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52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511177"/>
            <a:ext cx="630936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2555875"/>
            <a:ext cx="630936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8898892"/>
            <a:ext cx="164592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A370F-FFAC-4444-BE62-975B178EB0B8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0" y="8898892"/>
            <a:ext cx="24688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0" y="8898892"/>
            <a:ext cx="164592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C8A41-6A80-4ADD-B1F4-C6C7C2D20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03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3474" y="0"/>
            <a:ext cx="3678491" cy="4800600"/>
            <a:chOff x="-3474" y="0"/>
            <a:chExt cx="3678491" cy="4800600"/>
          </a:xfrm>
        </p:grpSpPr>
        <p:grpSp>
          <p:nvGrpSpPr>
            <p:cNvPr id="15" name="Group 14"/>
            <p:cNvGrpSpPr/>
            <p:nvPr/>
          </p:nvGrpSpPr>
          <p:grpSpPr>
            <a:xfrm>
              <a:off x="-3474" y="0"/>
              <a:ext cx="3678491" cy="4800600"/>
              <a:chOff x="-3474" y="0"/>
              <a:chExt cx="3678491" cy="4800600"/>
            </a:xfrm>
          </p:grpSpPr>
          <p:sp>
            <p:nvSpPr>
              <p:cNvPr id="4" name="Rectangle 3"/>
              <p:cNvSpPr>
                <a:spLocks/>
              </p:cNvSpPr>
              <p:nvPr/>
            </p:nvSpPr>
            <p:spPr>
              <a:xfrm>
                <a:off x="0" y="0"/>
                <a:ext cx="3657600" cy="4800600"/>
              </a:xfrm>
              <a:prstGeom prst="rect">
                <a:avLst/>
              </a:prstGeom>
              <a:noFill/>
              <a:ln w="762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828800" y="40718"/>
                <a:ext cx="1804087" cy="855551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779373" y="0"/>
                <a:ext cx="806631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/>
                  <a:t>Your name</a:t>
                </a:r>
                <a:endParaRPr lang="en-US" sz="1100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37070" y="40718"/>
                <a:ext cx="1804087" cy="1422321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0" y="24714"/>
                <a:ext cx="1841157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 smtClean="0"/>
                  <a:t>Something that represents you  </a:t>
                </a:r>
                <a:r>
                  <a:rPr lang="en-US" sz="1100" i="1" dirty="0" smtClean="0"/>
                  <a:t>(e.g. a doodle or sketch)</a:t>
                </a:r>
                <a:endParaRPr lang="en-US" sz="1100" i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828800" y="896271"/>
                <a:ext cx="1804087" cy="566768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778763" y="850774"/>
                <a:ext cx="1220206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/>
                  <a:t>Major / Class Year</a:t>
                </a:r>
                <a:endParaRPr lang="en-US" sz="1100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-1" y="1445279"/>
                <a:ext cx="303801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/>
                  <a:t>What are your personal goals for Capstone?</a:t>
                </a:r>
              </a:p>
              <a:p>
                <a:r>
                  <a:rPr lang="en-US" sz="1100" i="1" dirty="0" smtClean="0"/>
                  <a:t>(e.g. I would like to learn…, I would like to try to… )</a:t>
                </a:r>
                <a:endParaRPr lang="en-US" sz="1100" i="1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37070" y="2908318"/>
                <a:ext cx="3595817" cy="1846564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2355" y="2908318"/>
                <a:ext cx="363288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 smtClean="0"/>
                  <a:t>Share a thought – something you are excited about, something you are concerned about…</a:t>
                </a:r>
                <a:endParaRPr lang="en-US" sz="1100" i="1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-3474" y="4560484"/>
                <a:ext cx="367849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i="1" dirty="0" smtClean="0"/>
                  <a:t>Based on material shared at the Olin College Summer Institute 2019</a:t>
                </a:r>
                <a:endParaRPr lang="en-US" sz="900" i="1" dirty="0"/>
              </a:p>
            </p:txBody>
          </p:sp>
        </p:grpSp>
        <p:grpSp>
          <p:nvGrpSpPr>
            <p:cNvPr id="54" name="Group 53"/>
            <p:cNvGrpSpPr/>
            <p:nvPr/>
          </p:nvGrpSpPr>
          <p:grpSpPr>
            <a:xfrm>
              <a:off x="63826" y="3287124"/>
              <a:ext cx="3389058" cy="1320657"/>
              <a:chOff x="63826" y="3287124"/>
              <a:chExt cx="3389058" cy="1320657"/>
            </a:xfrm>
          </p:grpSpPr>
          <p:sp>
            <p:nvSpPr>
              <p:cNvPr id="52" name="Cloud Callout 51"/>
              <p:cNvSpPr/>
              <p:nvPr/>
            </p:nvSpPr>
            <p:spPr>
              <a:xfrm>
                <a:off x="707470" y="3287124"/>
                <a:ext cx="2745414" cy="1269242"/>
              </a:xfrm>
              <a:prstGeom prst="cloudCallout">
                <a:avLst>
                  <a:gd name="adj1" fmla="val -60684"/>
                  <a:gd name="adj2" fmla="val 34846"/>
                </a:avLst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3" name="Picture 52" descr="Free vector graphic: &lt;strong&gt;Person&lt;/strong&gt;, Symbol, Icon, Abstract - Free ..."/>
              <p:cNvPicPr>
                <a:picLocks noChangeAspect="1"/>
              </p:cNvPicPr>
              <p:nvPr/>
            </p:nvPicPr>
            <p:blipFill rotWithShape="1"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  <a14:imgEffect>
                          <a14:brightnessContrast bright="3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5862"/>
              <a:stretch/>
            </p:blipFill>
            <p:spPr>
              <a:xfrm>
                <a:off x="63826" y="4276284"/>
                <a:ext cx="405302" cy="331497"/>
              </a:xfrm>
              <a:prstGeom prst="rect">
                <a:avLst/>
              </a:prstGeom>
              <a:solidFill>
                <a:schemeClr val="bg1"/>
              </a:solidFill>
            </p:spPr>
          </p:pic>
        </p:grpSp>
        <p:sp>
          <p:nvSpPr>
            <p:cNvPr id="64" name="TextBox 63"/>
            <p:cNvSpPr txBox="1"/>
            <p:nvPr/>
          </p:nvSpPr>
          <p:spPr>
            <a:xfrm>
              <a:off x="1798575" y="530094"/>
              <a:ext cx="18582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Preferred Nickname </a:t>
              </a:r>
              <a:r>
                <a:rPr lang="en-US" sz="1100" dirty="0" smtClean="0"/>
                <a:t>__________</a:t>
              </a:r>
            </a:p>
            <a:p>
              <a:r>
                <a:rPr lang="en-US" sz="900" dirty="0" smtClean="0"/>
                <a:t>Pronoun: He / She / They / _______</a:t>
              </a:r>
              <a:endParaRPr lang="en-US" sz="900" dirty="0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0" y="4787255"/>
            <a:ext cx="3678491" cy="4800600"/>
            <a:chOff x="-3474" y="0"/>
            <a:chExt cx="3678491" cy="4800600"/>
          </a:xfrm>
        </p:grpSpPr>
        <p:grpSp>
          <p:nvGrpSpPr>
            <p:cNvPr id="117" name="Group 116"/>
            <p:cNvGrpSpPr/>
            <p:nvPr/>
          </p:nvGrpSpPr>
          <p:grpSpPr>
            <a:xfrm>
              <a:off x="-3474" y="0"/>
              <a:ext cx="3678491" cy="4800600"/>
              <a:chOff x="-3474" y="0"/>
              <a:chExt cx="3678491" cy="4800600"/>
            </a:xfrm>
          </p:grpSpPr>
          <p:sp>
            <p:nvSpPr>
              <p:cNvPr id="122" name="Rectangle 121"/>
              <p:cNvSpPr>
                <a:spLocks/>
              </p:cNvSpPr>
              <p:nvPr/>
            </p:nvSpPr>
            <p:spPr>
              <a:xfrm>
                <a:off x="0" y="0"/>
                <a:ext cx="3657600" cy="4800600"/>
              </a:xfrm>
              <a:prstGeom prst="rect">
                <a:avLst/>
              </a:prstGeom>
              <a:noFill/>
              <a:ln w="762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1828800" y="40718"/>
                <a:ext cx="1804087" cy="855551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TextBox 123"/>
              <p:cNvSpPr txBox="1"/>
              <p:nvPr/>
            </p:nvSpPr>
            <p:spPr>
              <a:xfrm>
                <a:off x="1779373" y="0"/>
                <a:ext cx="806631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/>
                  <a:t>Your name</a:t>
                </a:r>
                <a:endParaRPr lang="en-US" sz="1100" dirty="0"/>
              </a:p>
            </p:txBody>
          </p:sp>
          <p:sp>
            <p:nvSpPr>
              <p:cNvPr id="125" name="Rectangle 124"/>
              <p:cNvSpPr/>
              <p:nvPr/>
            </p:nvSpPr>
            <p:spPr>
              <a:xfrm>
                <a:off x="37070" y="40718"/>
                <a:ext cx="1804087" cy="1422321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TextBox 125"/>
              <p:cNvSpPr txBox="1"/>
              <p:nvPr/>
            </p:nvSpPr>
            <p:spPr>
              <a:xfrm>
                <a:off x="0" y="24714"/>
                <a:ext cx="1841157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 smtClean="0"/>
                  <a:t>Something that represents you  </a:t>
                </a:r>
                <a:r>
                  <a:rPr lang="en-US" sz="1100" i="1" dirty="0" smtClean="0"/>
                  <a:t>(e.g. a doodle or sketch)</a:t>
                </a:r>
                <a:endParaRPr lang="en-US" sz="1100" i="1" dirty="0"/>
              </a:p>
            </p:txBody>
          </p:sp>
          <p:sp>
            <p:nvSpPr>
              <p:cNvPr id="127" name="Rectangle 126"/>
              <p:cNvSpPr/>
              <p:nvPr/>
            </p:nvSpPr>
            <p:spPr>
              <a:xfrm>
                <a:off x="1828800" y="896271"/>
                <a:ext cx="1804087" cy="566768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1778763" y="850774"/>
                <a:ext cx="1220206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/>
                  <a:t>Major / Class Year</a:t>
                </a:r>
                <a:endParaRPr lang="en-US" sz="1100" dirty="0"/>
              </a:p>
            </p:txBody>
          </p:sp>
          <p:sp>
            <p:nvSpPr>
              <p:cNvPr id="129" name="TextBox 128"/>
              <p:cNvSpPr txBox="1"/>
              <p:nvPr/>
            </p:nvSpPr>
            <p:spPr>
              <a:xfrm>
                <a:off x="-1" y="1445279"/>
                <a:ext cx="303801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/>
                  <a:t>What are your personal goals for Capstone?</a:t>
                </a:r>
              </a:p>
              <a:p>
                <a:r>
                  <a:rPr lang="en-US" sz="1100" i="1" dirty="0" smtClean="0"/>
                  <a:t>(e.g. I would like to learn…, I would like to try to… )</a:t>
                </a:r>
                <a:endParaRPr lang="en-US" sz="1100" i="1" dirty="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>
                <a:off x="37070" y="2908318"/>
                <a:ext cx="3595817" cy="1846564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1" name="TextBox 130"/>
              <p:cNvSpPr txBox="1"/>
              <p:nvPr/>
            </p:nvSpPr>
            <p:spPr>
              <a:xfrm>
                <a:off x="12355" y="2908318"/>
                <a:ext cx="363288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 smtClean="0"/>
                  <a:t>Share a thought – something you are excited about, something you are concerned about…</a:t>
                </a:r>
                <a:endParaRPr lang="en-US" sz="1100" i="1" dirty="0"/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-3474" y="4560484"/>
                <a:ext cx="367849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i="1" dirty="0" smtClean="0"/>
                  <a:t>Based on material shared at the Olin College Summer Institute 2019</a:t>
                </a:r>
                <a:endParaRPr lang="en-US" sz="900" i="1" dirty="0"/>
              </a:p>
            </p:txBody>
          </p:sp>
        </p:grpSp>
        <p:grpSp>
          <p:nvGrpSpPr>
            <p:cNvPr id="118" name="Group 117"/>
            <p:cNvGrpSpPr/>
            <p:nvPr/>
          </p:nvGrpSpPr>
          <p:grpSpPr>
            <a:xfrm>
              <a:off x="63826" y="3287124"/>
              <a:ext cx="3389058" cy="1320657"/>
              <a:chOff x="63826" y="3287124"/>
              <a:chExt cx="3389058" cy="1320657"/>
            </a:xfrm>
          </p:grpSpPr>
          <p:sp>
            <p:nvSpPr>
              <p:cNvPr id="120" name="Cloud Callout 119"/>
              <p:cNvSpPr/>
              <p:nvPr/>
            </p:nvSpPr>
            <p:spPr>
              <a:xfrm>
                <a:off x="707470" y="3287124"/>
                <a:ext cx="2745414" cy="1269242"/>
              </a:xfrm>
              <a:prstGeom prst="cloudCallout">
                <a:avLst>
                  <a:gd name="adj1" fmla="val -60684"/>
                  <a:gd name="adj2" fmla="val 34846"/>
                </a:avLst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1" name="Picture 120" descr="Free vector graphic: &lt;strong&gt;Person&lt;/strong&gt;, Symbol, Icon, Abstract - Free ..."/>
              <p:cNvPicPr>
                <a:picLocks noChangeAspect="1"/>
              </p:cNvPicPr>
              <p:nvPr/>
            </p:nvPicPr>
            <p:blipFill rotWithShape="1"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  <a14:imgEffect>
                          <a14:brightnessContrast bright="3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5862"/>
              <a:stretch/>
            </p:blipFill>
            <p:spPr>
              <a:xfrm>
                <a:off x="63826" y="4276284"/>
                <a:ext cx="405302" cy="331497"/>
              </a:xfrm>
              <a:prstGeom prst="rect">
                <a:avLst/>
              </a:prstGeom>
              <a:solidFill>
                <a:schemeClr val="bg1"/>
              </a:solidFill>
            </p:spPr>
          </p:pic>
        </p:grpSp>
        <p:sp>
          <p:nvSpPr>
            <p:cNvPr id="119" name="TextBox 118"/>
            <p:cNvSpPr txBox="1"/>
            <p:nvPr/>
          </p:nvSpPr>
          <p:spPr>
            <a:xfrm>
              <a:off x="1798575" y="530094"/>
              <a:ext cx="18582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Preferred Nickname </a:t>
              </a:r>
              <a:r>
                <a:rPr lang="en-US" sz="1100" dirty="0" smtClean="0"/>
                <a:t>__________</a:t>
              </a:r>
            </a:p>
            <a:p>
              <a:r>
                <a:rPr lang="en-US" sz="900" dirty="0" smtClean="0"/>
                <a:t>Pronoun: He / She / They / _______</a:t>
              </a:r>
              <a:endParaRPr lang="en-US" sz="900" dirty="0"/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3692600" y="0"/>
            <a:ext cx="3678491" cy="4800600"/>
            <a:chOff x="-3474" y="0"/>
            <a:chExt cx="3678491" cy="4800600"/>
          </a:xfrm>
        </p:grpSpPr>
        <p:grpSp>
          <p:nvGrpSpPr>
            <p:cNvPr id="134" name="Group 133"/>
            <p:cNvGrpSpPr/>
            <p:nvPr/>
          </p:nvGrpSpPr>
          <p:grpSpPr>
            <a:xfrm>
              <a:off x="-3474" y="0"/>
              <a:ext cx="3678491" cy="4800600"/>
              <a:chOff x="-3474" y="0"/>
              <a:chExt cx="3678491" cy="4800600"/>
            </a:xfrm>
          </p:grpSpPr>
          <p:sp>
            <p:nvSpPr>
              <p:cNvPr id="139" name="Rectangle 138"/>
              <p:cNvSpPr>
                <a:spLocks/>
              </p:cNvSpPr>
              <p:nvPr/>
            </p:nvSpPr>
            <p:spPr>
              <a:xfrm>
                <a:off x="0" y="0"/>
                <a:ext cx="3657600" cy="4800600"/>
              </a:xfrm>
              <a:prstGeom prst="rect">
                <a:avLst/>
              </a:prstGeom>
              <a:noFill/>
              <a:ln w="762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 139"/>
              <p:cNvSpPr/>
              <p:nvPr/>
            </p:nvSpPr>
            <p:spPr>
              <a:xfrm>
                <a:off x="1828800" y="40718"/>
                <a:ext cx="1804087" cy="855551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1" name="TextBox 140"/>
              <p:cNvSpPr txBox="1"/>
              <p:nvPr/>
            </p:nvSpPr>
            <p:spPr>
              <a:xfrm>
                <a:off x="1779373" y="0"/>
                <a:ext cx="806631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/>
                  <a:t>Your name</a:t>
                </a:r>
                <a:endParaRPr lang="en-US" sz="1100" dirty="0"/>
              </a:p>
            </p:txBody>
          </p:sp>
          <p:sp>
            <p:nvSpPr>
              <p:cNvPr id="142" name="Rectangle 141"/>
              <p:cNvSpPr/>
              <p:nvPr/>
            </p:nvSpPr>
            <p:spPr>
              <a:xfrm>
                <a:off x="37070" y="40718"/>
                <a:ext cx="1804087" cy="1422321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3" name="TextBox 142"/>
              <p:cNvSpPr txBox="1"/>
              <p:nvPr/>
            </p:nvSpPr>
            <p:spPr>
              <a:xfrm>
                <a:off x="0" y="24714"/>
                <a:ext cx="1841157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 smtClean="0"/>
                  <a:t>Something that represents you  </a:t>
                </a:r>
                <a:r>
                  <a:rPr lang="en-US" sz="1100" i="1" dirty="0" smtClean="0"/>
                  <a:t>(e.g. a doodle or sketch)</a:t>
                </a:r>
                <a:endParaRPr lang="en-US" sz="1100" i="1" dirty="0"/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1828800" y="896271"/>
                <a:ext cx="1804087" cy="566768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5" name="TextBox 144"/>
              <p:cNvSpPr txBox="1"/>
              <p:nvPr/>
            </p:nvSpPr>
            <p:spPr>
              <a:xfrm>
                <a:off x="1778763" y="850774"/>
                <a:ext cx="1220206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/>
                  <a:t>Major / Class Year</a:t>
                </a:r>
                <a:endParaRPr lang="en-US" sz="1100" dirty="0"/>
              </a:p>
            </p:txBody>
          </p:sp>
          <p:sp>
            <p:nvSpPr>
              <p:cNvPr id="146" name="TextBox 145"/>
              <p:cNvSpPr txBox="1"/>
              <p:nvPr/>
            </p:nvSpPr>
            <p:spPr>
              <a:xfrm>
                <a:off x="-1" y="1445279"/>
                <a:ext cx="303801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/>
                  <a:t>What are your personal goals for Capstone?</a:t>
                </a:r>
              </a:p>
              <a:p>
                <a:r>
                  <a:rPr lang="en-US" sz="1100" i="1" dirty="0" smtClean="0"/>
                  <a:t>(e.g. I would like to learn…, I would like to try to… )</a:t>
                </a:r>
                <a:endParaRPr lang="en-US" sz="1100" i="1" dirty="0"/>
              </a:p>
            </p:txBody>
          </p:sp>
          <p:sp>
            <p:nvSpPr>
              <p:cNvPr id="147" name="Rectangle 146"/>
              <p:cNvSpPr/>
              <p:nvPr/>
            </p:nvSpPr>
            <p:spPr>
              <a:xfrm>
                <a:off x="37070" y="2908318"/>
                <a:ext cx="3595817" cy="1846564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8" name="TextBox 147"/>
              <p:cNvSpPr txBox="1"/>
              <p:nvPr/>
            </p:nvSpPr>
            <p:spPr>
              <a:xfrm>
                <a:off x="12355" y="2908318"/>
                <a:ext cx="363288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 smtClean="0"/>
                  <a:t>Share a thought – something you are excited about, something you are concerned about…</a:t>
                </a:r>
                <a:endParaRPr lang="en-US" sz="1100" i="1" dirty="0"/>
              </a:p>
            </p:txBody>
          </p:sp>
          <p:sp>
            <p:nvSpPr>
              <p:cNvPr id="149" name="TextBox 148"/>
              <p:cNvSpPr txBox="1"/>
              <p:nvPr/>
            </p:nvSpPr>
            <p:spPr>
              <a:xfrm>
                <a:off x="-3474" y="4560484"/>
                <a:ext cx="367849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i="1" dirty="0" smtClean="0"/>
                  <a:t>Based on material shared at the Olin College Summer Institute 2019</a:t>
                </a:r>
                <a:endParaRPr lang="en-US" sz="900" i="1" dirty="0"/>
              </a:p>
            </p:txBody>
          </p:sp>
        </p:grpSp>
        <p:grpSp>
          <p:nvGrpSpPr>
            <p:cNvPr id="135" name="Group 134"/>
            <p:cNvGrpSpPr/>
            <p:nvPr/>
          </p:nvGrpSpPr>
          <p:grpSpPr>
            <a:xfrm>
              <a:off x="63826" y="3287124"/>
              <a:ext cx="3389058" cy="1320657"/>
              <a:chOff x="63826" y="3287124"/>
              <a:chExt cx="3389058" cy="1320657"/>
            </a:xfrm>
          </p:grpSpPr>
          <p:sp>
            <p:nvSpPr>
              <p:cNvPr id="137" name="Cloud Callout 136"/>
              <p:cNvSpPr/>
              <p:nvPr/>
            </p:nvSpPr>
            <p:spPr>
              <a:xfrm>
                <a:off x="707470" y="3287124"/>
                <a:ext cx="2745414" cy="1269242"/>
              </a:xfrm>
              <a:prstGeom prst="cloudCallout">
                <a:avLst>
                  <a:gd name="adj1" fmla="val -60684"/>
                  <a:gd name="adj2" fmla="val 34846"/>
                </a:avLst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8" name="Picture 137" descr="Free vector graphic: &lt;strong&gt;Person&lt;/strong&gt;, Symbol, Icon, Abstract - Free ..."/>
              <p:cNvPicPr>
                <a:picLocks noChangeAspect="1"/>
              </p:cNvPicPr>
              <p:nvPr/>
            </p:nvPicPr>
            <p:blipFill rotWithShape="1"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  <a14:imgEffect>
                          <a14:brightnessContrast bright="3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5862"/>
              <a:stretch/>
            </p:blipFill>
            <p:spPr>
              <a:xfrm>
                <a:off x="63826" y="4276284"/>
                <a:ext cx="405302" cy="331497"/>
              </a:xfrm>
              <a:prstGeom prst="rect">
                <a:avLst/>
              </a:prstGeom>
              <a:solidFill>
                <a:schemeClr val="bg1"/>
              </a:solidFill>
            </p:spPr>
          </p:pic>
        </p:grpSp>
        <p:sp>
          <p:nvSpPr>
            <p:cNvPr id="136" name="TextBox 135"/>
            <p:cNvSpPr txBox="1"/>
            <p:nvPr/>
          </p:nvSpPr>
          <p:spPr>
            <a:xfrm>
              <a:off x="1798575" y="530094"/>
              <a:ext cx="18582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Preferred Nickname </a:t>
              </a:r>
              <a:r>
                <a:rPr lang="en-US" sz="1100" dirty="0" smtClean="0"/>
                <a:t>__________</a:t>
              </a:r>
            </a:p>
            <a:p>
              <a:r>
                <a:rPr lang="en-US" sz="900" dirty="0" smtClean="0"/>
                <a:t>Pronoun: He / She / They / _______</a:t>
              </a:r>
              <a:endParaRPr lang="en-US" sz="900" dirty="0"/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3695895" y="4786497"/>
            <a:ext cx="3678491" cy="4800600"/>
            <a:chOff x="-3474" y="0"/>
            <a:chExt cx="3678491" cy="4800600"/>
          </a:xfrm>
        </p:grpSpPr>
        <p:grpSp>
          <p:nvGrpSpPr>
            <p:cNvPr id="151" name="Group 150"/>
            <p:cNvGrpSpPr/>
            <p:nvPr/>
          </p:nvGrpSpPr>
          <p:grpSpPr>
            <a:xfrm>
              <a:off x="-3474" y="0"/>
              <a:ext cx="3678491" cy="4800600"/>
              <a:chOff x="-3474" y="0"/>
              <a:chExt cx="3678491" cy="4800600"/>
            </a:xfrm>
          </p:grpSpPr>
          <p:sp>
            <p:nvSpPr>
              <p:cNvPr id="156" name="Rectangle 155"/>
              <p:cNvSpPr>
                <a:spLocks/>
              </p:cNvSpPr>
              <p:nvPr/>
            </p:nvSpPr>
            <p:spPr>
              <a:xfrm>
                <a:off x="0" y="0"/>
                <a:ext cx="3657600" cy="4800600"/>
              </a:xfrm>
              <a:prstGeom prst="rect">
                <a:avLst/>
              </a:prstGeom>
              <a:noFill/>
              <a:ln w="7620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 156"/>
              <p:cNvSpPr/>
              <p:nvPr/>
            </p:nvSpPr>
            <p:spPr>
              <a:xfrm>
                <a:off x="1828800" y="40718"/>
                <a:ext cx="1804087" cy="855551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8" name="TextBox 157"/>
              <p:cNvSpPr txBox="1"/>
              <p:nvPr/>
            </p:nvSpPr>
            <p:spPr>
              <a:xfrm>
                <a:off x="1779373" y="0"/>
                <a:ext cx="806631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/>
                  <a:t>Your name</a:t>
                </a:r>
                <a:endParaRPr lang="en-US" sz="1100" dirty="0"/>
              </a:p>
            </p:txBody>
          </p:sp>
          <p:sp>
            <p:nvSpPr>
              <p:cNvPr id="159" name="Rectangle 158"/>
              <p:cNvSpPr/>
              <p:nvPr/>
            </p:nvSpPr>
            <p:spPr>
              <a:xfrm>
                <a:off x="37070" y="40718"/>
                <a:ext cx="1804087" cy="1422321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0" name="TextBox 159"/>
              <p:cNvSpPr txBox="1"/>
              <p:nvPr/>
            </p:nvSpPr>
            <p:spPr>
              <a:xfrm>
                <a:off x="0" y="24714"/>
                <a:ext cx="1841157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 smtClean="0"/>
                  <a:t>Something that represents you  </a:t>
                </a:r>
                <a:r>
                  <a:rPr lang="en-US" sz="1100" i="1" dirty="0" smtClean="0"/>
                  <a:t>(e.g. a doodle or sketch)</a:t>
                </a:r>
                <a:endParaRPr lang="en-US" sz="1100" i="1" dirty="0"/>
              </a:p>
            </p:txBody>
          </p:sp>
          <p:sp>
            <p:nvSpPr>
              <p:cNvPr id="161" name="Rectangle 160"/>
              <p:cNvSpPr/>
              <p:nvPr/>
            </p:nvSpPr>
            <p:spPr>
              <a:xfrm>
                <a:off x="1828800" y="896271"/>
                <a:ext cx="1804087" cy="566768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2" name="TextBox 161"/>
              <p:cNvSpPr txBox="1"/>
              <p:nvPr/>
            </p:nvSpPr>
            <p:spPr>
              <a:xfrm>
                <a:off x="1778763" y="850774"/>
                <a:ext cx="1220206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/>
                  <a:t>Major / Class Year</a:t>
                </a:r>
                <a:endParaRPr lang="en-US" sz="1100" dirty="0"/>
              </a:p>
            </p:txBody>
          </p:sp>
          <p:sp>
            <p:nvSpPr>
              <p:cNvPr id="163" name="TextBox 162"/>
              <p:cNvSpPr txBox="1"/>
              <p:nvPr/>
            </p:nvSpPr>
            <p:spPr>
              <a:xfrm>
                <a:off x="-1" y="1445279"/>
                <a:ext cx="303801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 smtClean="0"/>
                  <a:t>What are your personal goals for Capstone?</a:t>
                </a:r>
              </a:p>
              <a:p>
                <a:r>
                  <a:rPr lang="en-US" sz="1100" i="1" dirty="0" smtClean="0"/>
                  <a:t>(e.g. I would like to learn…, I would like to try to… )</a:t>
                </a:r>
                <a:endParaRPr lang="en-US" sz="1100" i="1" dirty="0"/>
              </a:p>
            </p:txBody>
          </p:sp>
          <p:sp>
            <p:nvSpPr>
              <p:cNvPr id="164" name="Rectangle 163"/>
              <p:cNvSpPr/>
              <p:nvPr/>
            </p:nvSpPr>
            <p:spPr>
              <a:xfrm>
                <a:off x="37070" y="2908318"/>
                <a:ext cx="3595817" cy="1846564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5" name="TextBox 164"/>
              <p:cNvSpPr txBox="1"/>
              <p:nvPr/>
            </p:nvSpPr>
            <p:spPr>
              <a:xfrm>
                <a:off x="12355" y="2908318"/>
                <a:ext cx="363288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 smtClean="0"/>
                  <a:t>Share a thought – something you are excited about, something you are concerned about…</a:t>
                </a:r>
                <a:endParaRPr lang="en-US" sz="1100" i="1" dirty="0"/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-3474" y="4560484"/>
                <a:ext cx="367849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i="1" dirty="0" smtClean="0"/>
                  <a:t>Based on material shared at the Olin College Summer Institute 2019</a:t>
                </a:r>
                <a:endParaRPr lang="en-US" sz="900" i="1" dirty="0"/>
              </a:p>
            </p:txBody>
          </p:sp>
        </p:grpSp>
        <p:grpSp>
          <p:nvGrpSpPr>
            <p:cNvPr id="152" name="Group 151"/>
            <p:cNvGrpSpPr/>
            <p:nvPr/>
          </p:nvGrpSpPr>
          <p:grpSpPr>
            <a:xfrm>
              <a:off x="63826" y="3287124"/>
              <a:ext cx="3389058" cy="1320657"/>
              <a:chOff x="63826" y="3287124"/>
              <a:chExt cx="3389058" cy="1320657"/>
            </a:xfrm>
          </p:grpSpPr>
          <p:sp>
            <p:nvSpPr>
              <p:cNvPr id="154" name="Cloud Callout 153"/>
              <p:cNvSpPr/>
              <p:nvPr/>
            </p:nvSpPr>
            <p:spPr>
              <a:xfrm>
                <a:off x="707470" y="3287124"/>
                <a:ext cx="2745414" cy="1269242"/>
              </a:xfrm>
              <a:prstGeom prst="cloudCallout">
                <a:avLst>
                  <a:gd name="adj1" fmla="val -60684"/>
                  <a:gd name="adj2" fmla="val 34846"/>
                </a:avLst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5" name="Picture 154" descr="Free vector graphic: &lt;strong&gt;Person&lt;/strong&gt;, Symbol, Icon, Abstract - Free ..."/>
              <p:cNvPicPr>
                <a:picLocks noChangeAspect="1"/>
              </p:cNvPicPr>
              <p:nvPr/>
            </p:nvPicPr>
            <p:blipFill rotWithShape="1"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  <a14:imgEffect>
                          <a14:brightnessContrast bright="3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5862"/>
              <a:stretch/>
            </p:blipFill>
            <p:spPr>
              <a:xfrm>
                <a:off x="63826" y="4276284"/>
                <a:ext cx="405302" cy="331497"/>
              </a:xfrm>
              <a:prstGeom prst="rect">
                <a:avLst/>
              </a:prstGeom>
              <a:solidFill>
                <a:schemeClr val="bg1"/>
              </a:solidFill>
            </p:spPr>
          </p:pic>
        </p:grpSp>
        <p:sp>
          <p:nvSpPr>
            <p:cNvPr id="153" name="TextBox 152"/>
            <p:cNvSpPr txBox="1"/>
            <p:nvPr/>
          </p:nvSpPr>
          <p:spPr>
            <a:xfrm>
              <a:off x="1798575" y="530094"/>
              <a:ext cx="18582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Preferred Nickname </a:t>
              </a:r>
              <a:r>
                <a:rPr lang="en-US" sz="1100" dirty="0" smtClean="0"/>
                <a:t>__________</a:t>
              </a:r>
            </a:p>
            <a:p>
              <a:r>
                <a:rPr lang="en-US" sz="900" dirty="0" smtClean="0"/>
                <a:t>Pronoun: He / She / They / _______</a:t>
              </a:r>
              <a:endParaRPr lang="en-US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62686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328</Words>
  <Application>Microsoft Office PowerPoint</Application>
  <PresentationFormat>Custom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Rensselaer Polytechnic Institute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Anderson, Mark</dc:creator>
  <cp:lastModifiedBy>Aren Paster</cp:lastModifiedBy>
  <cp:revision>5</cp:revision>
  <dcterms:created xsi:type="dcterms:W3CDTF">2019-08-12T19:38:49Z</dcterms:created>
  <dcterms:modified xsi:type="dcterms:W3CDTF">2021-08-24T12:25:42Z</dcterms:modified>
</cp:coreProperties>
</file>