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10"/>
  </p:notesMasterIdLst>
  <p:handoutMasterIdLst>
    <p:handoutMasterId r:id="rId11"/>
  </p:handoutMasterIdLst>
  <p:sldIdLst>
    <p:sldId id="256" r:id="rId2"/>
    <p:sldId id="272" r:id="rId3"/>
    <p:sldId id="270" r:id="rId4"/>
    <p:sldId id="257" r:id="rId5"/>
    <p:sldId id="271" r:id="rId6"/>
    <p:sldId id="268" r:id="rId7"/>
    <p:sldId id="265" r:id="rId8"/>
    <p:sldId id="267" r:id="rId9"/>
  </p:sldIdLst>
  <p:sldSz cx="9144000" cy="6858000" type="screen4x3"/>
  <p:notesSz cx="9296400" cy="7010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19" autoAdjust="0"/>
  </p:normalViewPr>
  <p:slideViewPr>
    <p:cSldViewPr>
      <p:cViewPr varScale="1">
        <p:scale>
          <a:sx n="67" d="100"/>
          <a:sy n="67" d="100"/>
        </p:scale>
        <p:origin x="1722"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027367" cy="35076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5266889" y="0"/>
            <a:ext cx="4027367" cy="350760"/>
          </a:xfrm>
          <a:prstGeom prst="rect">
            <a:avLst/>
          </a:prstGeom>
        </p:spPr>
        <p:txBody>
          <a:bodyPr vert="horz" lIns="91440" tIns="45720" rIns="91440" bIns="45720" rtlCol="0"/>
          <a:lstStyle>
            <a:lvl1pPr algn="r">
              <a:defRPr sz="1200">
                <a:latin typeface="Arial" charset="0"/>
              </a:defRPr>
            </a:lvl1pPr>
          </a:lstStyle>
          <a:p>
            <a:pPr>
              <a:defRPr/>
            </a:pPr>
            <a:fld id="{A878273F-5776-4F53-89F2-E91E966C8129}" type="datetimeFigureOut">
              <a:rPr lang="en-US"/>
              <a:pPr>
                <a:defRPr/>
              </a:pPr>
              <a:t>8/26/2019</a:t>
            </a:fld>
            <a:endParaRPr lang="en-US" dirty="0"/>
          </a:p>
        </p:txBody>
      </p:sp>
      <p:sp>
        <p:nvSpPr>
          <p:cNvPr id="4" name="Footer Placeholder 3"/>
          <p:cNvSpPr>
            <a:spLocks noGrp="1"/>
          </p:cNvSpPr>
          <p:nvPr>
            <p:ph type="ftr" sz="quarter" idx="2"/>
          </p:nvPr>
        </p:nvSpPr>
        <p:spPr>
          <a:xfrm>
            <a:off x="2" y="6658443"/>
            <a:ext cx="4027367" cy="35076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5266889" y="6658443"/>
            <a:ext cx="4027367" cy="35076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3604E549-5849-412C-9BAA-B3CB25F95971}"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027367" cy="35076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idx="1"/>
          </p:nvPr>
        </p:nvSpPr>
        <p:spPr>
          <a:xfrm>
            <a:off x="5266889" y="0"/>
            <a:ext cx="4027367" cy="350760"/>
          </a:xfrm>
          <a:prstGeom prst="rect">
            <a:avLst/>
          </a:prstGeom>
        </p:spPr>
        <p:txBody>
          <a:bodyPr vert="horz" lIns="91440" tIns="45720" rIns="91440" bIns="45720" rtlCol="0"/>
          <a:lstStyle>
            <a:lvl1pPr algn="r">
              <a:defRPr sz="1200">
                <a:latin typeface="Arial" charset="0"/>
              </a:defRPr>
            </a:lvl1pPr>
          </a:lstStyle>
          <a:p>
            <a:pPr>
              <a:defRPr/>
            </a:pPr>
            <a:fld id="{C89282D3-33EC-495B-B8A3-FE7DBB99DA06}" type="datetimeFigureOut">
              <a:rPr lang="en-US"/>
              <a:pPr>
                <a:defRPr/>
              </a:pPr>
              <a:t>8/26/2019</a:t>
            </a:fld>
            <a:endParaRPr lang="en-US"/>
          </a:p>
        </p:txBody>
      </p:sp>
      <p:sp>
        <p:nvSpPr>
          <p:cNvPr id="4" name="Slide Image Placehold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930713" y="3330420"/>
            <a:ext cx="7434976" cy="3154441"/>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2" y="6658443"/>
            <a:ext cx="4027367" cy="35076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5266889" y="6658443"/>
            <a:ext cx="4027367" cy="35076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DB48BF7B-46A5-4046-9248-A8B6252FC21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0811090-5373-4D75-97FF-2690271D85F5}" type="slidenum">
              <a:rPr lang="en-US" altLang="en-US" smtClean="0"/>
              <a:pPr/>
              <a:t>1</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4"/>
          <p:cNvGrpSpPr>
            <a:grpSpLocks/>
          </p:cNvGrpSpPr>
          <p:nvPr/>
        </p:nvGrpSpPr>
        <p:grpSpPr bwMode="auto">
          <a:xfrm>
            <a:off x="1658938" y="1600200"/>
            <a:ext cx="6837362" cy="3200400"/>
            <a:chOff x="1045" y="1008"/>
            <a:chExt cx="4307" cy="2016"/>
          </a:xfrm>
        </p:grpSpPr>
        <p:sp>
          <p:nvSpPr>
            <p:cNvPr id="5" name="Oval 2"/>
            <p:cNvSpPr>
              <a:spLocks noChangeArrowheads="1"/>
            </p:cNvSpPr>
            <p:nvPr/>
          </p:nvSpPr>
          <p:spPr bwMode="hidden">
            <a:xfrm flipH="1">
              <a:off x="4392" y="1008"/>
              <a:ext cx="960" cy="96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6" name="Oval 3"/>
            <p:cNvSpPr>
              <a:spLocks noChangeArrowheads="1"/>
            </p:cNvSpPr>
            <p:nvPr/>
          </p:nvSpPr>
          <p:spPr bwMode="hidden">
            <a:xfrm flipH="1">
              <a:off x="3264" y="1008"/>
              <a:ext cx="960" cy="96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7" name="Oval 4"/>
            <p:cNvSpPr>
              <a:spLocks noChangeArrowheads="1"/>
            </p:cNvSpPr>
            <p:nvPr/>
          </p:nvSpPr>
          <p:spPr bwMode="hidden">
            <a:xfrm flipH="1">
              <a:off x="2136" y="1008"/>
              <a:ext cx="960" cy="96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8" name="Oval 5"/>
            <p:cNvSpPr>
              <a:spLocks noChangeArrowheads="1"/>
            </p:cNvSpPr>
            <p:nvPr/>
          </p:nvSpPr>
          <p:spPr bwMode="hidden">
            <a:xfrm flipH="1">
              <a:off x="2136" y="2064"/>
              <a:ext cx="960" cy="960"/>
            </a:xfrm>
            <a:prstGeom prst="ellipse">
              <a:avLst/>
            </a:prstGeom>
            <a:solidFill>
              <a:schemeClr val="accent2"/>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9" name="Oval 6"/>
            <p:cNvSpPr>
              <a:spLocks noChangeArrowheads="1"/>
            </p:cNvSpPr>
            <p:nvPr/>
          </p:nvSpPr>
          <p:spPr bwMode="hidden">
            <a:xfrm flipH="1">
              <a:off x="1045" y="2064"/>
              <a:ext cx="960" cy="96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10" name="Oval 7"/>
            <p:cNvSpPr>
              <a:spLocks noChangeArrowheads="1"/>
            </p:cNvSpPr>
            <p:nvPr/>
          </p:nvSpPr>
          <p:spPr bwMode="hidden">
            <a:xfrm flipH="1">
              <a:off x="4392" y="2064"/>
              <a:ext cx="960" cy="960"/>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grpSp>
      <p:sp>
        <p:nvSpPr>
          <p:cNvPr id="450572"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450568" name="Rectangle 8"/>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a:lvl1pPr>
          </a:lstStyle>
          <a:p>
            <a:pPr>
              <a:defRPr/>
            </a:pPr>
            <a:endParaRPr lang="en-US"/>
          </a:p>
        </p:txBody>
      </p:sp>
      <p:sp>
        <p:nvSpPr>
          <p:cNvPr id="12" name="Rectangle 10"/>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13" name="Rectangle 11"/>
          <p:cNvSpPr>
            <a:spLocks noGrp="1" noChangeArrowheads="1"/>
          </p:cNvSpPr>
          <p:nvPr>
            <p:ph type="sldNum" sz="quarter" idx="12"/>
          </p:nvPr>
        </p:nvSpPr>
        <p:spPr/>
        <p:txBody>
          <a:bodyPr/>
          <a:lstStyle>
            <a:lvl1pPr>
              <a:defRPr/>
            </a:lvl1pPr>
          </a:lstStyle>
          <a:p>
            <a:pPr>
              <a:defRPr/>
            </a:pPr>
            <a:fld id="{DA404337-BA44-4DD1-9BC8-1CD7EAAD6A03}" type="slidenum">
              <a:rPr lang="en-US" altLang="en-US"/>
              <a:pPr>
                <a:defRPr/>
              </a:pPr>
              <a:t>‹#›</a:t>
            </a:fld>
            <a:endParaRPr lang="en-US" altLang="en-US"/>
          </a:p>
        </p:txBody>
      </p:sp>
    </p:spTree>
    <p:extLst>
      <p:ext uri="{BB962C8B-B14F-4D97-AF65-F5344CB8AC3E}">
        <p14:creationId xmlns:p14="http://schemas.microsoft.com/office/powerpoint/2010/main" val="1695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2"/>
          <p:cNvSpPr>
            <a:spLocks noGrp="1" noChangeArrowheads="1"/>
          </p:cNvSpPr>
          <p:nvPr>
            <p:ph type="dt" sz="half" idx="10"/>
          </p:nvPr>
        </p:nvSpPr>
        <p:spPr/>
        <p:txBody>
          <a:bodyPr/>
          <a:lstStyle>
            <a:lvl1pPr>
              <a:defRPr/>
            </a:lvl1pPr>
          </a:lstStyle>
          <a:p>
            <a:pPr>
              <a:defRPr/>
            </a:pPr>
            <a:endParaRPr lang="en-US"/>
          </a:p>
        </p:txBody>
      </p:sp>
      <p:sp>
        <p:nvSpPr>
          <p:cNvPr id="5" name="Footer Placeholder 13"/>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6" name="Slide Number Placeholder 14"/>
          <p:cNvSpPr>
            <a:spLocks noGrp="1" noChangeArrowheads="1"/>
          </p:cNvSpPr>
          <p:nvPr>
            <p:ph type="sldNum" sz="quarter" idx="12"/>
          </p:nvPr>
        </p:nvSpPr>
        <p:spPr/>
        <p:txBody>
          <a:bodyPr/>
          <a:lstStyle>
            <a:lvl1pPr>
              <a:defRPr/>
            </a:lvl1pPr>
          </a:lstStyle>
          <a:p>
            <a:pPr>
              <a:defRPr/>
            </a:pPr>
            <a:fld id="{197E8CAD-7F4D-44DC-8990-FCF8FE39B898}" type="slidenum">
              <a:rPr lang="en-US" altLang="en-US"/>
              <a:pPr>
                <a:defRPr/>
              </a:pPr>
              <a:t>‹#›</a:t>
            </a:fld>
            <a:endParaRPr lang="en-US" altLang="en-US"/>
          </a:p>
        </p:txBody>
      </p:sp>
    </p:spTree>
    <p:extLst>
      <p:ext uri="{BB962C8B-B14F-4D97-AF65-F5344CB8AC3E}">
        <p14:creationId xmlns:p14="http://schemas.microsoft.com/office/powerpoint/2010/main" val="4240709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2"/>
          <p:cNvSpPr>
            <a:spLocks noGrp="1" noChangeArrowheads="1"/>
          </p:cNvSpPr>
          <p:nvPr>
            <p:ph type="dt" sz="half" idx="10"/>
          </p:nvPr>
        </p:nvSpPr>
        <p:spPr/>
        <p:txBody>
          <a:bodyPr/>
          <a:lstStyle>
            <a:lvl1pPr>
              <a:defRPr/>
            </a:lvl1pPr>
          </a:lstStyle>
          <a:p>
            <a:pPr>
              <a:defRPr/>
            </a:pPr>
            <a:endParaRPr lang="en-US"/>
          </a:p>
        </p:txBody>
      </p:sp>
      <p:sp>
        <p:nvSpPr>
          <p:cNvPr id="5" name="Footer Placeholder 13"/>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6" name="Slide Number Placeholder 14"/>
          <p:cNvSpPr>
            <a:spLocks noGrp="1" noChangeArrowheads="1"/>
          </p:cNvSpPr>
          <p:nvPr>
            <p:ph type="sldNum" sz="quarter" idx="12"/>
          </p:nvPr>
        </p:nvSpPr>
        <p:spPr/>
        <p:txBody>
          <a:bodyPr/>
          <a:lstStyle>
            <a:lvl1pPr>
              <a:defRPr/>
            </a:lvl1pPr>
          </a:lstStyle>
          <a:p>
            <a:pPr>
              <a:defRPr/>
            </a:pPr>
            <a:fld id="{7838213E-7C82-4580-B85C-F745F61DD466}" type="slidenum">
              <a:rPr lang="en-US" altLang="en-US"/>
              <a:pPr>
                <a:defRPr/>
              </a:pPr>
              <a:t>‹#›</a:t>
            </a:fld>
            <a:endParaRPr lang="en-US" altLang="en-US"/>
          </a:p>
        </p:txBody>
      </p:sp>
    </p:spTree>
    <p:extLst>
      <p:ext uri="{BB962C8B-B14F-4D97-AF65-F5344CB8AC3E}">
        <p14:creationId xmlns:p14="http://schemas.microsoft.com/office/powerpoint/2010/main" val="3876982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p:txBody>
          <a:bodyPr/>
          <a:lstStyle>
            <a:lvl1pPr>
              <a:defRPr/>
            </a:lvl1pPr>
          </a:lstStyle>
          <a:p>
            <a:pPr>
              <a:defRPr/>
            </a:pPr>
            <a:endParaRPr lang="en-US"/>
          </a:p>
        </p:txBody>
      </p:sp>
      <p:sp>
        <p:nvSpPr>
          <p:cNvPr id="6"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7" name="Rectangle 5"/>
          <p:cNvSpPr>
            <a:spLocks noGrp="1" noChangeArrowheads="1"/>
          </p:cNvSpPr>
          <p:nvPr>
            <p:ph type="sldNum" sz="quarter" idx="12"/>
          </p:nvPr>
        </p:nvSpPr>
        <p:spPr/>
        <p:txBody>
          <a:bodyPr/>
          <a:lstStyle>
            <a:lvl1pPr>
              <a:defRPr/>
            </a:lvl1pPr>
          </a:lstStyle>
          <a:p>
            <a:pPr>
              <a:defRPr/>
            </a:pPr>
            <a:fld id="{28E028A4-6606-4C5C-A38A-6FF71E26B81C}" type="slidenum">
              <a:rPr lang="en-US" altLang="en-US"/>
              <a:pPr>
                <a:defRPr/>
              </a:pPr>
              <a:t>‹#›</a:t>
            </a:fld>
            <a:endParaRPr lang="en-US" altLang="en-US"/>
          </a:p>
        </p:txBody>
      </p:sp>
    </p:spTree>
    <p:extLst>
      <p:ext uri="{BB962C8B-B14F-4D97-AF65-F5344CB8AC3E}">
        <p14:creationId xmlns:p14="http://schemas.microsoft.com/office/powerpoint/2010/main" val="2852665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2"/>
          <p:cNvSpPr>
            <a:spLocks noGrp="1" noChangeArrowheads="1"/>
          </p:cNvSpPr>
          <p:nvPr>
            <p:ph type="dt" sz="half" idx="10"/>
          </p:nvPr>
        </p:nvSpPr>
        <p:spPr/>
        <p:txBody>
          <a:bodyPr/>
          <a:lstStyle>
            <a:lvl1pPr>
              <a:defRPr/>
            </a:lvl1pPr>
          </a:lstStyle>
          <a:p>
            <a:pPr>
              <a:defRPr/>
            </a:pPr>
            <a:endParaRPr lang="en-US"/>
          </a:p>
        </p:txBody>
      </p:sp>
      <p:sp>
        <p:nvSpPr>
          <p:cNvPr id="5" name="Footer Placeholder 13"/>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6" name="Slide Number Placeholder 14"/>
          <p:cNvSpPr>
            <a:spLocks noGrp="1" noChangeArrowheads="1"/>
          </p:cNvSpPr>
          <p:nvPr>
            <p:ph type="sldNum" sz="quarter" idx="12"/>
          </p:nvPr>
        </p:nvSpPr>
        <p:spPr/>
        <p:txBody>
          <a:bodyPr/>
          <a:lstStyle>
            <a:lvl1pPr>
              <a:defRPr/>
            </a:lvl1pPr>
          </a:lstStyle>
          <a:p>
            <a:pPr>
              <a:defRPr/>
            </a:pPr>
            <a:fld id="{ECB33391-0334-4C51-A0D2-FDEAE08F803F}" type="slidenum">
              <a:rPr lang="en-US" altLang="en-US"/>
              <a:pPr>
                <a:defRPr/>
              </a:pPr>
              <a:t>‹#›</a:t>
            </a:fld>
            <a:endParaRPr lang="en-US" altLang="en-US"/>
          </a:p>
        </p:txBody>
      </p:sp>
    </p:spTree>
    <p:extLst>
      <p:ext uri="{BB962C8B-B14F-4D97-AF65-F5344CB8AC3E}">
        <p14:creationId xmlns:p14="http://schemas.microsoft.com/office/powerpoint/2010/main" val="567001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12"/>
          <p:cNvSpPr>
            <a:spLocks noGrp="1" noChangeArrowheads="1"/>
          </p:cNvSpPr>
          <p:nvPr>
            <p:ph type="dt" sz="half" idx="10"/>
          </p:nvPr>
        </p:nvSpPr>
        <p:spPr/>
        <p:txBody>
          <a:bodyPr/>
          <a:lstStyle>
            <a:lvl1pPr>
              <a:defRPr/>
            </a:lvl1pPr>
          </a:lstStyle>
          <a:p>
            <a:pPr>
              <a:defRPr/>
            </a:pPr>
            <a:endParaRPr lang="en-US"/>
          </a:p>
        </p:txBody>
      </p:sp>
      <p:sp>
        <p:nvSpPr>
          <p:cNvPr id="5" name="Footer Placeholder 13"/>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6" name="Slide Number Placeholder 14"/>
          <p:cNvSpPr>
            <a:spLocks noGrp="1" noChangeArrowheads="1"/>
          </p:cNvSpPr>
          <p:nvPr>
            <p:ph type="sldNum" sz="quarter" idx="12"/>
          </p:nvPr>
        </p:nvSpPr>
        <p:spPr/>
        <p:txBody>
          <a:bodyPr/>
          <a:lstStyle>
            <a:lvl1pPr>
              <a:defRPr/>
            </a:lvl1pPr>
          </a:lstStyle>
          <a:p>
            <a:pPr>
              <a:defRPr/>
            </a:pPr>
            <a:fld id="{42E6E0D7-D129-41A0-A1C9-78369E143485}" type="slidenum">
              <a:rPr lang="en-US" altLang="en-US"/>
              <a:pPr>
                <a:defRPr/>
              </a:pPr>
              <a:t>‹#›</a:t>
            </a:fld>
            <a:endParaRPr lang="en-US" altLang="en-US"/>
          </a:p>
        </p:txBody>
      </p:sp>
    </p:spTree>
    <p:extLst>
      <p:ext uri="{BB962C8B-B14F-4D97-AF65-F5344CB8AC3E}">
        <p14:creationId xmlns:p14="http://schemas.microsoft.com/office/powerpoint/2010/main" val="2388271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3"/>
          <p:cNvSpPr>
            <a:spLocks noGrp="1" noChangeArrowheads="1"/>
          </p:cNvSpPr>
          <p:nvPr>
            <p:ph type="dt" sz="half" idx="10"/>
          </p:nvPr>
        </p:nvSpPr>
        <p:spPr/>
        <p:txBody>
          <a:bodyPr/>
          <a:lstStyle>
            <a:lvl1pPr>
              <a:defRPr/>
            </a:lvl1pPr>
          </a:lstStyle>
          <a:p>
            <a:pPr>
              <a:defRPr/>
            </a:pPr>
            <a:endParaRPr lang="en-US"/>
          </a:p>
        </p:txBody>
      </p:sp>
      <p:sp>
        <p:nvSpPr>
          <p:cNvPr id="6"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7" name="Rectangle 5"/>
          <p:cNvSpPr>
            <a:spLocks noGrp="1" noChangeArrowheads="1"/>
          </p:cNvSpPr>
          <p:nvPr>
            <p:ph type="sldNum" sz="quarter" idx="12"/>
          </p:nvPr>
        </p:nvSpPr>
        <p:spPr/>
        <p:txBody>
          <a:bodyPr/>
          <a:lstStyle>
            <a:lvl1pPr>
              <a:defRPr/>
            </a:lvl1pPr>
          </a:lstStyle>
          <a:p>
            <a:pPr>
              <a:defRPr/>
            </a:pPr>
            <a:fld id="{F2347E2B-1306-4238-9DAE-709E2144A74C}" type="slidenum">
              <a:rPr lang="en-US" altLang="en-US"/>
              <a:pPr>
                <a:defRPr/>
              </a:pPr>
              <a:t>‹#›</a:t>
            </a:fld>
            <a:endParaRPr lang="en-US" altLang="en-US"/>
          </a:p>
        </p:txBody>
      </p:sp>
    </p:spTree>
    <p:extLst>
      <p:ext uri="{BB962C8B-B14F-4D97-AF65-F5344CB8AC3E}">
        <p14:creationId xmlns:p14="http://schemas.microsoft.com/office/powerpoint/2010/main" val="3750190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3"/>
          <p:cNvSpPr>
            <a:spLocks noGrp="1" noChangeArrowheads="1"/>
          </p:cNvSpPr>
          <p:nvPr>
            <p:ph type="dt" sz="half" idx="10"/>
          </p:nvPr>
        </p:nvSpPr>
        <p:spPr/>
        <p:txBody>
          <a:bodyPr/>
          <a:lstStyle>
            <a:lvl1pPr>
              <a:defRPr/>
            </a:lvl1pPr>
          </a:lstStyle>
          <a:p>
            <a:pPr>
              <a:defRPr/>
            </a:pPr>
            <a:endParaRPr lang="en-US"/>
          </a:p>
        </p:txBody>
      </p:sp>
      <p:sp>
        <p:nvSpPr>
          <p:cNvPr id="8"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9" name="Rectangle 5"/>
          <p:cNvSpPr>
            <a:spLocks noGrp="1" noChangeArrowheads="1"/>
          </p:cNvSpPr>
          <p:nvPr>
            <p:ph type="sldNum" sz="quarter" idx="12"/>
          </p:nvPr>
        </p:nvSpPr>
        <p:spPr/>
        <p:txBody>
          <a:bodyPr/>
          <a:lstStyle>
            <a:lvl1pPr>
              <a:defRPr/>
            </a:lvl1pPr>
          </a:lstStyle>
          <a:p>
            <a:pPr>
              <a:defRPr/>
            </a:pPr>
            <a:fld id="{9685D378-E265-401A-8363-4352AACBBA59}" type="slidenum">
              <a:rPr lang="en-US" altLang="en-US"/>
              <a:pPr>
                <a:defRPr/>
              </a:pPr>
              <a:t>‹#›</a:t>
            </a:fld>
            <a:endParaRPr lang="en-US" altLang="en-US"/>
          </a:p>
        </p:txBody>
      </p:sp>
    </p:spTree>
    <p:extLst>
      <p:ext uri="{BB962C8B-B14F-4D97-AF65-F5344CB8AC3E}">
        <p14:creationId xmlns:p14="http://schemas.microsoft.com/office/powerpoint/2010/main" val="190342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3"/>
          <p:cNvSpPr>
            <a:spLocks noGrp="1" noChangeArrowheads="1"/>
          </p:cNvSpPr>
          <p:nvPr>
            <p:ph type="dt" sz="half" idx="10"/>
          </p:nvPr>
        </p:nvSpPr>
        <p:spPr/>
        <p:txBody>
          <a:bodyPr/>
          <a:lstStyle>
            <a:lvl1pPr>
              <a:defRPr/>
            </a:lvl1pPr>
          </a:lstStyle>
          <a:p>
            <a:pPr>
              <a:defRPr/>
            </a:pPr>
            <a:endParaRPr lang="en-US"/>
          </a:p>
        </p:txBody>
      </p:sp>
      <p:sp>
        <p:nvSpPr>
          <p:cNvPr id="4"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5" name="Rectangle 5"/>
          <p:cNvSpPr>
            <a:spLocks noGrp="1" noChangeArrowheads="1"/>
          </p:cNvSpPr>
          <p:nvPr>
            <p:ph type="sldNum" sz="quarter" idx="12"/>
          </p:nvPr>
        </p:nvSpPr>
        <p:spPr/>
        <p:txBody>
          <a:bodyPr/>
          <a:lstStyle>
            <a:lvl1pPr>
              <a:defRPr/>
            </a:lvl1pPr>
          </a:lstStyle>
          <a:p>
            <a:pPr>
              <a:defRPr/>
            </a:pPr>
            <a:fld id="{CCB5C17E-9C6C-4FF9-B6F5-447FCE3B61AD}" type="slidenum">
              <a:rPr lang="en-US" altLang="en-US"/>
              <a:pPr>
                <a:defRPr/>
              </a:pPr>
              <a:t>‹#›</a:t>
            </a:fld>
            <a:endParaRPr lang="en-US" altLang="en-US"/>
          </a:p>
        </p:txBody>
      </p:sp>
    </p:spTree>
    <p:extLst>
      <p:ext uri="{BB962C8B-B14F-4D97-AF65-F5344CB8AC3E}">
        <p14:creationId xmlns:p14="http://schemas.microsoft.com/office/powerpoint/2010/main" val="29009778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p:txBody>
          <a:bodyPr/>
          <a:lstStyle>
            <a:lvl1pPr>
              <a:defRPr/>
            </a:lvl1pPr>
          </a:lstStyle>
          <a:p>
            <a:pPr>
              <a:defRPr/>
            </a:pPr>
            <a:endParaRPr lang="en-US"/>
          </a:p>
        </p:txBody>
      </p:sp>
      <p:sp>
        <p:nvSpPr>
          <p:cNvPr id="3"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4" name="Rectangle 5"/>
          <p:cNvSpPr>
            <a:spLocks noGrp="1" noChangeArrowheads="1"/>
          </p:cNvSpPr>
          <p:nvPr>
            <p:ph type="sldNum" sz="quarter" idx="12"/>
          </p:nvPr>
        </p:nvSpPr>
        <p:spPr/>
        <p:txBody>
          <a:bodyPr/>
          <a:lstStyle>
            <a:lvl1pPr>
              <a:defRPr/>
            </a:lvl1pPr>
          </a:lstStyle>
          <a:p>
            <a:pPr>
              <a:defRPr/>
            </a:pPr>
            <a:fld id="{BB56DD6F-8FC2-49AA-8B65-42A05DBC87CF}" type="slidenum">
              <a:rPr lang="en-US" altLang="en-US"/>
              <a:pPr>
                <a:defRPr/>
              </a:pPr>
              <a:t>‹#›</a:t>
            </a:fld>
            <a:endParaRPr lang="en-US" altLang="en-US"/>
          </a:p>
        </p:txBody>
      </p:sp>
    </p:spTree>
    <p:extLst>
      <p:ext uri="{BB962C8B-B14F-4D97-AF65-F5344CB8AC3E}">
        <p14:creationId xmlns:p14="http://schemas.microsoft.com/office/powerpoint/2010/main" val="1209115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p:txBody>
          <a:bodyPr/>
          <a:lstStyle>
            <a:lvl1pPr>
              <a:defRPr/>
            </a:lvl1pPr>
          </a:lstStyle>
          <a:p>
            <a:pPr>
              <a:defRPr/>
            </a:pPr>
            <a:endParaRPr lang="en-US"/>
          </a:p>
        </p:txBody>
      </p:sp>
      <p:sp>
        <p:nvSpPr>
          <p:cNvPr id="6"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7" name="Rectangle 5"/>
          <p:cNvSpPr>
            <a:spLocks noGrp="1" noChangeArrowheads="1"/>
          </p:cNvSpPr>
          <p:nvPr>
            <p:ph type="sldNum" sz="quarter" idx="12"/>
          </p:nvPr>
        </p:nvSpPr>
        <p:spPr/>
        <p:txBody>
          <a:bodyPr/>
          <a:lstStyle>
            <a:lvl1pPr>
              <a:defRPr/>
            </a:lvl1pPr>
          </a:lstStyle>
          <a:p>
            <a:pPr>
              <a:defRPr/>
            </a:pPr>
            <a:fld id="{B54BC61E-ED6C-4AC5-AB98-C91DFABF082A}" type="slidenum">
              <a:rPr lang="en-US" altLang="en-US"/>
              <a:pPr>
                <a:defRPr/>
              </a:pPr>
              <a:t>‹#›</a:t>
            </a:fld>
            <a:endParaRPr lang="en-US" altLang="en-US"/>
          </a:p>
        </p:txBody>
      </p:sp>
    </p:spTree>
    <p:extLst>
      <p:ext uri="{BB962C8B-B14F-4D97-AF65-F5344CB8AC3E}">
        <p14:creationId xmlns:p14="http://schemas.microsoft.com/office/powerpoint/2010/main" val="3405363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3"/>
          <p:cNvSpPr>
            <a:spLocks noGrp="1" noChangeArrowheads="1"/>
          </p:cNvSpPr>
          <p:nvPr>
            <p:ph type="dt" sz="half" idx="10"/>
          </p:nvPr>
        </p:nvSpPr>
        <p:spPr/>
        <p:txBody>
          <a:bodyPr/>
          <a:lstStyle>
            <a:lvl1pPr>
              <a:defRPr/>
            </a:lvl1pPr>
          </a:lstStyle>
          <a:p>
            <a:pPr>
              <a:defRPr/>
            </a:pPr>
            <a:endParaRPr lang="en-US"/>
          </a:p>
        </p:txBody>
      </p:sp>
      <p:sp>
        <p:nvSpPr>
          <p:cNvPr id="6" name="Rectangle 4"/>
          <p:cNvSpPr>
            <a:spLocks noGrp="1" noChangeArrowheads="1"/>
          </p:cNvSpPr>
          <p:nvPr>
            <p:ph type="ftr" sz="quarter" idx="11"/>
          </p:nvPr>
        </p:nvSpPr>
        <p:spPr/>
        <p:txBody>
          <a:bodyPr/>
          <a:lstStyle>
            <a:lvl1pPr>
              <a:defRPr/>
            </a:lvl1pPr>
          </a:lstStyle>
          <a:p>
            <a:pPr>
              <a:defRPr/>
            </a:pPr>
            <a:r>
              <a:rPr lang="en-US"/>
              <a:t>Original: The Archer Center for Student Leadership Development</a:t>
            </a:r>
          </a:p>
        </p:txBody>
      </p:sp>
      <p:sp>
        <p:nvSpPr>
          <p:cNvPr id="7" name="Rectangle 5"/>
          <p:cNvSpPr>
            <a:spLocks noGrp="1" noChangeArrowheads="1"/>
          </p:cNvSpPr>
          <p:nvPr>
            <p:ph type="sldNum" sz="quarter" idx="12"/>
          </p:nvPr>
        </p:nvSpPr>
        <p:spPr/>
        <p:txBody>
          <a:bodyPr/>
          <a:lstStyle>
            <a:lvl1pPr>
              <a:defRPr/>
            </a:lvl1pPr>
          </a:lstStyle>
          <a:p>
            <a:pPr>
              <a:defRPr/>
            </a:pPr>
            <a:fld id="{045F4C4D-346A-4563-B7BD-4F0AB27C52D5}" type="slidenum">
              <a:rPr lang="en-US" altLang="en-US"/>
              <a:pPr>
                <a:defRPr/>
              </a:pPr>
              <a:t>‹#›</a:t>
            </a:fld>
            <a:endParaRPr lang="en-US" altLang="en-US"/>
          </a:p>
        </p:txBody>
      </p:sp>
    </p:spTree>
    <p:extLst>
      <p:ext uri="{BB962C8B-B14F-4D97-AF65-F5344CB8AC3E}">
        <p14:creationId xmlns:p14="http://schemas.microsoft.com/office/powerpoint/2010/main" val="1775130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3"/>
          <p:cNvGrpSpPr>
            <a:grpSpLocks/>
          </p:cNvGrpSpPr>
          <p:nvPr/>
        </p:nvGrpSpPr>
        <p:grpSpPr bwMode="auto">
          <a:xfrm>
            <a:off x="1071563" y="304800"/>
            <a:ext cx="7615237" cy="1106488"/>
            <a:chOff x="675" y="192"/>
            <a:chExt cx="4797" cy="697"/>
          </a:xfrm>
        </p:grpSpPr>
        <p:sp>
          <p:nvSpPr>
            <p:cNvPr id="1032" name="Oval 6"/>
            <p:cNvSpPr>
              <a:spLocks noChangeArrowheads="1"/>
            </p:cNvSpPr>
            <p:nvPr/>
          </p:nvSpPr>
          <p:spPr bwMode="hidden">
            <a:xfrm flipH="1">
              <a:off x="3067" y="192"/>
              <a:ext cx="696" cy="696"/>
            </a:xfrm>
            <a:prstGeom prst="ellipse">
              <a:avLst/>
            </a:prstGeom>
            <a:solidFill>
              <a:schemeClr val="accent2"/>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1033" name="Oval 7"/>
            <p:cNvSpPr>
              <a:spLocks noChangeArrowheads="1"/>
            </p:cNvSpPr>
            <p:nvPr/>
          </p:nvSpPr>
          <p:spPr bwMode="hidden">
            <a:xfrm flipH="1">
              <a:off x="4777" y="192"/>
              <a:ext cx="695" cy="696"/>
            </a:xfrm>
            <a:prstGeom prst="ellipse">
              <a:avLst/>
            </a:prstGeom>
            <a:solidFill>
              <a:schemeClr val="accent2"/>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1034" name="Oval 8"/>
            <p:cNvSpPr>
              <a:spLocks noChangeArrowheads="1"/>
            </p:cNvSpPr>
            <p:nvPr/>
          </p:nvSpPr>
          <p:spPr bwMode="hidden">
            <a:xfrm flipH="1">
              <a:off x="675" y="193"/>
              <a:ext cx="695" cy="696"/>
            </a:xfrm>
            <a:prstGeom prst="ellipse">
              <a:avLst/>
            </a:prstGeom>
            <a:solidFill>
              <a:schemeClr val="accent2"/>
            </a:solidFill>
            <a:ln>
              <a:noFill/>
            </a:ln>
            <a:extLst>
              <a:ext uri="{91240B29-F687-4F45-9708-019B960494DF}">
                <a14:hiddenLine xmlns:a14="http://schemas.microsoft.com/office/drawing/2010/main" w="28575">
                  <a:solidFill>
                    <a:srgbClr val="000000"/>
                  </a:solidFill>
                  <a:round/>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1035" name="Oval 9"/>
            <p:cNvSpPr>
              <a:spLocks noChangeArrowheads="1"/>
            </p:cNvSpPr>
            <p:nvPr/>
          </p:nvSpPr>
          <p:spPr bwMode="hidden">
            <a:xfrm flipH="1">
              <a:off x="3984" y="192"/>
              <a:ext cx="695" cy="696"/>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sp>
          <p:nvSpPr>
            <p:cNvPr id="1036" name="Oval 10"/>
            <p:cNvSpPr>
              <a:spLocks noChangeArrowheads="1"/>
            </p:cNvSpPr>
            <p:nvPr/>
          </p:nvSpPr>
          <p:spPr bwMode="hidden">
            <a:xfrm flipH="1">
              <a:off x="1486" y="192"/>
              <a:ext cx="695" cy="696"/>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lang="en-US" altLang="en-US" sz="2400" smtClean="0">
                <a:latin typeface="Times New Roman" panose="02020603050405020304" pitchFamily="18" charset="0"/>
              </a:endParaRPr>
            </a:p>
          </p:txBody>
        </p:sp>
      </p:grpSp>
      <p:sp>
        <p:nvSpPr>
          <p:cNvPr id="1027" name="Rectangle 2"/>
          <p:cNvSpPr>
            <a:spLocks noGrp="1" noChangeArrowheads="1"/>
          </p:cNvSpPr>
          <p:nvPr>
            <p:ph type="body" idx="1"/>
          </p:nvPr>
        </p:nvSpPr>
        <p:spPr bwMode="auto">
          <a:xfrm>
            <a:off x="457200" y="1600200"/>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49539" name="Rectangle 3"/>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p>
        </p:txBody>
      </p:sp>
      <p:sp>
        <p:nvSpPr>
          <p:cNvPr id="449540"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r>
              <a:rPr lang="en-US"/>
              <a:t>The Archer Center for Student Leadership Development</a:t>
            </a:r>
          </a:p>
        </p:txBody>
      </p:sp>
      <p:sp>
        <p:nvSpPr>
          <p:cNvPr id="449541"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F92E7DD7-2DD7-4AFB-94F8-2D60A0F6158E}" type="slidenum">
              <a:rPr lang="en-US" altLang="en-US"/>
              <a:pPr>
                <a:defRPr/>
              </a:pPr>
              <a:t>‹#›</a:t>
            </a:fld>
            <a:endParaRPr lang="en-US" altLang="en-US"/>
          </a:p>
        </p:txBody>
      </p:sp>
      <p:sp>
        <p:nvSpPr>
          <p:cNvPr id="1031" name="Rectangle 14"/>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Tree>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 id="2147483842" r:id="rId12"/>
  </p:sldLayoutIdLst>
  <p:timing>
    <p:tnLst>
      <p:par>
        <p:cTn id="1" dur="indefinite" restart="never" nodeType="tmRoot"/>
      </p:par>
    </p:tnLst>
  </p:timing>
  <p:hf hdr="0" dt="0"/>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anose="05000000000000000000"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anose="05000000000000000000"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p:txBody>
          <a:bodyPr/>
          <a:lstStyle/>
          <a:p>
            <a:pPr eaLnBrk="1" hangingPunct="1"/>
            <a:r>
              <a:rPr lang="en-US" altLang="en-US" smtClean="0"/>
              <a:t>Capstone Team Packet</a:t>
            </a:r>
            <a:br>
              <a:rPr lang="en-US" altLang="en-US" smtClean="0"/>
            </a:br>
            <a:endParaRPr lang="en-US" altLang="en-US" sz="3200" smtClean="0"/>
          </a:p>
        </p:txBody>
      </p:sp>
      <p:sp>
        <p:nvSpPr>
          <p:cNvPr id="1638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E64C7883-5DE7-495E-A7D2-42405837BBAD}" type="slidenum">
              <a:rPr lang="en-US" altLang="en-US" sz="1000" smtClean="0"/>
              <a:pPr>
                <a:spcBef>
                  <a:spcPct val="0"/>
                </a:spcBef>
                <a:buClrTx/>
                <a:buFontTx/>
                <a:buNone/>
              </a:pPr>
              <a:t>1</a:t>
            </a:fld>
            <a:endParaRPr lang="en-US" altLang="en-US" sz="1000" smtClean="0"/>
          </a:p>
        </p:txBody>
      </p:sp>
      <p:sp>
        <p:nvSpPr>
          <p:cNvPr id="16389" name="Footer Placeholder 4"/>
          <p:cNvSpPr>
            <a:spLocks noGrp="1"/>
          </p:cNvSpPr>
          <p:nvPr>
            <p:ph type="ftr" sz="quarter" idx="11"/>
          </p:nvPr>
        </p:nvSpPr>
        <p:spPr>
          <a:xfrm>
            <a:off x="2724150" y="6248400"/>
            <a:ext cx="36957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a:t>
            </a:r>
          </a:p>
          <a:p>
            <a:pPr>
              <a:spcBef>
                <a:spcPct val="0"/>
              </a:spcBef>
              <a:buClrTx/>
              <a:buFontTx/>
              <a:buNone/>
            </a:pPr>
            <a:r>
              <a:rPr lang="en-US" altLang="en-US" sz="1000" smtClean="0"/>
              <a:t>The Design Lab at Rensselaer</a:t>
            </a:r>
          </a:p>
        </p:txBody>
      </p:sp>
      <p:sp>
        <p:nvSpPr>
          <p:cNvPr id="16390" name="Rectangle 1"/>
          <p:cNvSpPr>
            <a:spLocks noChangeArrowheads="1"/>
          </p:cNvSpPr>
          <p:nvPr/>
        </p:nvSpPr>
        <p:spPr bwMode="auto">
          <a:xfrm>
            <a:off x="457200" y="5172075"/>
            <a:ext cx="8229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400" dirty="0"/>
              <a:t>Based on Material Developed by The Archer Center for Student Leadership Development for </a:t>
            </a:r>
            <a:r>
              <a:rPr lang="en-US" altLang="en-US" sz="1400" dirty="0" smtClean="0"/>
              <a:t/>
            </a:r>
            <a:br>
              <a:rPr lang="en-US" altLang="en-US" sz="1400" dirty="0" smtClean="0"/>
            </a:br>
            <a:r>
              <a:rPr lang="en-US" altLang="en-US" sz="1400" dirty="0" smtClean="0"/>
              <a:t>ENGR-2050</a:t>
            </a:r>
            <a:r>
              <a:rPr lang="en-US" altLang="en-US" sz="1400" dirty="0"/>
              <a:t>, Introduction to Engineering Design with Professional Development I.</a:t>
            </a:r>
          </a:p>
        </p:txBody>
      </p:sp>
      <p:sp>
        <p:nvSpPr>
          <p:cNvPr id="2" name="Subtitle 1"/>
          <p:cNvSpPr>
            <a:spLocks noGrp="1"/>
          </p:cNvSpPr>
          <p:nvPr>
            <p:ph type="subTitle" idx="1"/>
          </p:nvPr>
        </p:nvSpPr>
        <p:spPr>
          <a:xfrm>
            <a:off x="1828800" y="3505200"/>
            <a:ext cx="6629400" cy="1752600"/>
          </a:xfrm>
        </p:spPr>
        <p:txBody>
          <a:bodyPr/>
          <a:lstStyle/>
          <a:p>
            <a:r>
              <a:rPr lang="en-US" dirty="0" smtClean="0"/>
              <a:t>Please Do Not Write On This Copy!</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algn="ctr" eaLnBrk="1" hangingPunct="1"/>
            <a:r>
              <a:rPr lang="en-US" altLang="en-US" smtClean="0"/>
              <a:t>Team Information</a:t>
            </a:r>
          </a:p>
        </p:txBody>
      </p:sp>
      <p:sp>
        <p:nvSpPr>
          <p:cNvPr id="18449" name="Slide Number Placeholder 19"/>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0E546550-7C27-4C25-9544-714D5A75E801}" type="slidenum">
              <a:rPr lang="en-US" altLang="en-US" sz="1000" smtClean="0"/>
              <a:pPr>
                <a:spcBef>
                  <a:spcPct val="0"/>
                </a:spcBef>
                <a:buClrTx/>
                <a:buFontTx/>
                <a:buNone/>
              </a:pPr>
              <a:t>2</a:t>
            </a:fld>
            <a:endParaRPr lang="en-US" altLang="en-US" sz="1000" smtClean="0"/>
          </a:p>
        </p:txBody>
      </p:sp>
      <p:sp>
        <p:nvSpPr>
          <p:cNvPr id="18450" name="TextBox 1"/>
          <p:cNvSpPr txBox="1">
            <a:spLocks noChangeArrowheads="1"/>
          </p:cNvSpPr>
          <p:nvPr/>
        </p:nvSpPr>
        <p:spPr bwMode="auto">
          <a:xfrm>
            <a:off x="914400" y="2117347"/>
            <a:ext cx="7467600" cy="21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en-US" sz="1800" dirty="0"/>
              <a:t>Collect </a:t>
            </a:r>
            <a:r>
              <a:rPr lang="en-US" altLang="en-US" sz="1800" dirty="0" smtClean="0"/>
              <a:t>on paper or whiteboard and </a:t>
            </a:r>
            <a:r>
              <a:rPr lang="en-US" altLang="en-US" sz="1800" dirty="0"/>
              <a:t>enter into your team’s Project Wiki when you have access</a:t>
            </a:r>
            <a:r>
              <a:rPr lang="en-US" altLang="en-US" sz="1800" dirty="0" smtClean="0"/>
              <a:t>.</a:t>
            </a:r>
          </a:p>
          <a:p>
            <a:pPr algn="ctr">
              <a:spcBef>
                <a:spcPct val="0"/>
              </a:spcBef>
              <a:buClrTx/>
              <a:buFontTx/>
              <a:buNone/>
            </a:pPr>
            <a:endParaRPr lang="en-US" altLang="en-US" sz="1800" dirty="0"/>
          </a:p>
          <a:p>
            <a:pPr marL="227013" indent="-227013"/>
            <a:r>
              <a:rPr lang="en-US" sz="1800" dirty="0"/>
              <a:t>Team Member:</a:t>
            </a:r>
          </a:p>
          <a:p>
            <a:pPr marL="227013" indent="-227013"/>
            <a:r>
              <a:rPr lang="en-US" sz="1800" dirty="0"/>
              <a:t>Phone:</a:t>
            </a:r>
          </a:p>
          <a:p>
            <a:pPr marL="227013" indent="-227013"/>
            <a:r>
              <a:rPr lang="en-US" sz="1800" dirty="0"/>
              <a:t>Email: </a:t>
            </a:r>
          </a:p>
          <a:p>
            <a:pPr marL="227013" indent="-227013" algn="ctr">
              <a:spcBef>
                <a:spcPct val="0"/>
              </a:spcBef>
              <a:buClrTx/>
              <a:buFontTx/>
              <a:buNone/>
            </a:pPr>
            <a:endParaRPr lang="en-US" altLang="en-US" sz="1800" dirty="0"/>
          </a:p>
        </p:txBody>
      </p:sp>
      <p:sp>
        <p:nvSpPr>
          <p:cNvPr id="18451" name="Footer Placeholder 4"/>
          <p:cNvSpPr>
            <a:spLocks noGrp="1"/>
          </p:cNvSpPr>
          <p:nvPr>
            <p:ph type="ftr" sz="quarter" idx="11"/>
          </p:nvPr>
        </p:nvSpPr>
        <p:spPr>
          <a:xfrm>
            <a:off x="2724150" y="6248400"/>
            <a:ext cx="36957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a:t>
            </a:r>
          </a:p>
          <a:p>
            <a:pPr>
              <a:spcBef>
                <a:spcPct val="0"/>
              </a:spcBef>
              <a:buClrTx/>
              <a:buFontTx/>
              <a:buNone/>
            </a:pPr>
            <a:r>
              <a:rPr lang="en-US" altLang="en-US" sz="1000" smtClean="0"/>
              <a:t>The Design Lab at Rensselaer</a:t>
            </a:r>
          </a:p>
        </p:txBody>
      </p:sp>
    </p:spTree>
    <p:extLst>
      <p:ext uri="{BB962C8B-B14F-4D97-AF65-F5344CB8AC3E}">
        <p14:creationId xmlns:p14="http://schemas.microsoft.com/office/powerpoint/2010/main" val="19883832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algn="ctr" eaLnBrk="1" hangingPunct="1"/>
            <a:r>
              <a:rPr lang="en-US" altLang="en-US" smtClean="0"/>
              <a:t>Individual Questions</a:t>
            </a:r>
          </a:p>
        </p:txBody>
      </p:sp>
      <p:sp>
        <p:nvSpPr>
          <p:cNvPr id="19459" name="Content Placeholder 2"/>
          <p:cNvSpPr>
            <a:spLocks noGrp="1"/>
          </p:cNvSpPr>
          <p:nvPr>
            <p:ph idx="1"/>
          </p:nvPr>
        </p:nvSpPr>
        <p:spPr>
          <a:xfrm>
            <a:off x="457200" y="1565275"/>
            <a:ext cx="8229600" cy="4911725"/>
          </a:xfrm>
        </p:spPr>
        <p:txBody>
          <a:bodyPr/>
          <a:lstStyle/>
          <a:p>
            <a:pPr eaLnBrk="1" hangingPunct="1"/>
            <a:r>
              <a:rPr lang="en-US" altLang="en-US" sz="1200" dirty="0" smtClean="0"/>
              <a:t>What do you hope to get out of this project?</a:t>
            </a:r>
          </a:p>
          <a:p>
            <a:pPr eaLnBrk="1" hangingPunct="1"/>
            <a:endParaRPr lang="en-US" altLang="en-US" sz="1200" dirty="0" smtClean="0"/>
          </a:p>
          <a:p>
            <a:pPr eaLnBrk="1" hangingPunct="1"/>
            <a:r>
              <a:rPr lang="en-US" altLang="en-US" sz="1200" dirty="0" smtClean="0"/>
              <a:t>List specific skills/experiences that you can contribute to the team.</a:t>
            </a:r>
          </a:p>
          <a:p>
            <a:pPr eaLnBrk="1" hangingPunct="1"/>
            <a:endParaRPr lang="en-US" altLang="en-US" sz="1200" dirty="0" smtClean="0"/>
          </a:p>
          <a:p>
            <a:pPr eaLnBrk="1" hangingPunct="1"/>
            <a:r>
              <a:rPr lang="en-US" altLang="en-US" sz="1200" dirty="0" smtClean="0"/>
              <a:t>List weaknesses/things you prefer not to do.</a:t>
            </a:r>
          </a:p>
          <a:p>
            <a:pPr eaLnBrk="1" hangingPunct="1"/>
            <a:endParaRPr lang="en-US" altLang="en-US" sz="1200" dirty="0" smtClean="0"/>
          </a:p>
          <a:p>
            <a:pPr eaLnBrk="1" hangingPunct="1"/>
            <a:r>
              <a:rPr lang="en-US" altLang="en-US" sz="1200" dirty="0" smtClean="0"/>
              <a:t>What are your work style preferences?  How, when, and where do you like to work?</a:t>
            </a:r>
          </a:p>
          <a:p>
            <a:pPr eaLnBrk="1" hangingPunct="1"/>
            <a:endParaRPr lang="en-US" altLang="en-US" sz="1200" dirty="0" smtClean="0"/>
          </a:p>
          <a:p>
            <a:pPr eaLnBrk="1" hangingPunct="1"/>
            <a:r>
              <a:rPr lang="en-US" altLang="en-US" sz="1200" dirty="0" smtClean="0"/>
              <a:t>What really annoys you when working with others?</a:t>
            </a:r>
          </a:p>
          <a:p>
            <a:pPr eaLnBrk="1" hangingPunct="1"/>
            <a:endParaRPr lang="en-US" altLang="en-US" sz="1200" dirty="0" smtClean="0"/>
          </a:p>
          <a:p>
            <a:pPr eaLnBrk="1" hangingPunct="1"/>
            <a:r>
              <a:rPr lang="en-US" altLang="en-US" sz="1200" dirty="0" smtClean="0"/>
              <a:t>What outside obligations do you have/scheduling conflicts?</a:t>
            </a:r>
          </a:p>
          <a:p>
            <a:pPr eaLnBrk="1" hangingPunct="1"/>
            <a:endParaRPr lang="en-US" altLang="en-US" sz="1200" dirty="0"/>
          </a:p>
          <a:p>
            <a:pPr eaLnBrk="1" hangingPunct="1"/>
            <a:r>
              <a:rPr lang="en-US" altLang="en-US" sz="1200" dirty="0" smtClean="0"/>
              <a:t>How many credit hours are you taking this semester?</a:t>
            </a:r>
          </a:p>
          <a:p>
            <a:pPr eaLnBrk="1" hangingPunct="1"/>
            <a:endParaRPr lang="en-US" altLang="en-US" sz="1200" dirty="0" smtClean="0"/>
          </a:p>
          <a:p>
            <a:pPr eaLnBrk="1" hangingPunct="1"/>
            <a:r>
              <a:rPr lang="en-US" altLang="en-US" sz="1200" dirty="0" smtClean="0"/>
              <a:t>What is your level of commitment (high/medium/low) to accomplishing the Team’s Purpose and Desired Outcome(s) as provided by the team?</a:t>
            </a:r>
          </a:p>
        </p:txBody>
      </p:sp>
      <p:sp>
        <p:nvSpPr>
          <p:cNvPr id="19460" name="TextBox 3"/>
          <p:cNvSpPr txBox="1">
            <a:spLocks noChangeArrowheads="1"/>
          </p:cNvSpPr>
          <p:nvPr/>
        </p:nvSpPr>
        <p:spPr bwMode="auto">
          <a:xfrm>
            <a:off x="5105400" y="6477000"/>
            <a:ext cx="34290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r">
              <a:spcBef>
                <a:spcPct val="0"/>
              </a:spcBef>
              <a:buClrTx/>
              <a:buFontTx/>
              <a:buNone/>
            </a:pPr>
            <a:r>
              <a:rPr lang="en-US" altLang="en-US" sz="800"/>
              <a:t>Adapted from The Team Learning Assistant Workbook, 2005</a:t>
            </a:r>
          </a:p>
        </p:txBody>
      </p:sp>
      <p:sp>
        <p:nvSpPr>
          <p:cNvPr id="19461"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0757DFB7-B212-4EF2-987F-08698BB501E9}" type="slidenum">
              <a:rPr lang="en-US" altLang="en-US" sz="1000" smtClean="0"/>
              <a:pPr>
                <a:spcBef>
                  <a:spcPct val="0"/>
                </a:spcBef>
                <a:buClrTx/>
                <a:buFontTx/>
                <a:buNone/>
              </a:pPr>
              <a:t>3</a:t>
            </a:fld>
            <a:endParaRPr lang="en-US" altLang="en-US" sz="1000" smtClean="0"/>
          </a:p>
        </p:txBody>
      </p:sp>
      <p:sp>
        <p:nvSpPr>
          <p:cNvPr id="19462" name="TextBox 6"/>
          <p:cNvSpPr txBox="1">
            <a:spLocks noChangeArrowheads="1"/>
          </p:cNvSpPr>
          <p:nvPr/>
        </p:nvSpPr>
        <p:spPr bwMode="auto">
          <a:xfrm>
            <a:off x="679450" y="5562600"/>
            <a:ext cx="7785100" cy="369888"/>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en-US" altLang="en-US" dirty="0" smtClean="0"/>
              <a:t>Enter Your Responses Into Your Team’s Background Information Forum</a:t>
            </a:r>
          </a:p>
        </p:txBody>
      </p:sp>
      <p:sp>
        <p:nvSpPr>
          <p:cNvPr id="19463" name="Footer Placeholder 4"/>
          <p:cNvSpPr>
            <a:spLocks noGrp="1"/>
          </p:cNvSpPr>
          <p:nvPr>
            <p:ph type="ftr" sz="quarter" idx="11"/>
          </p:nvPr>
        </p:nvSpPr>
        <p:spPr>
          <a:xfrm>
            <a:off x="2724150" y="6248400"/>
            <a:ext cx="36957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a:t>
            </a:r>
          </a:p>
          <a:p>
            <a:pPr>
              <a:spcBef>
                <a:spcPct val="0"/>
              </a:spcBef>
              <a:buClrTx/>
              <a:buFontTx/>
              <a:buNone/>
            </a:pPr>
            <a:r>
              <a:rPr lang="en-US" altLang="en-US" sz="1000" smtClean="0"/>
              <a:t>The Design Lab at Rensselaer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en-US" altLang="en-US" smtClean="0"/>
              <a:t>Team Type Table</a:t>
            </a:r>
          </a:p>
        </p:txBody>
      </p:sp>
      <p:grpSp>
        <p:nvGrpSpPr>
          <p:cNvPr id="20483" name="Group 13"/>
          <p:cNvGrpSpPr>
            <a:grpSpLocks/>
          </p:cNvGrpSpPr>
          <p:nvPr/>
        </p:nvGrpSpPr>
        <p:grpSpPr bwMode="auto">
          <a:xfrm>
            <a:off x="1676400" y="1524000"/>
            <a:ext cx="5791200" cy="2978150"/>
            <a:chOff x="576" y="1200"/>
            <a:chExt cx="4608" cy="2688"/>
          </a:xfrm>
        </p:grpSpPr>
        <p:grpSp>
          <p:nvGrpSpPr>
            <p:cNvPr id="20488" name="Group 14"/>
            <p:cNvGrpSpPr>
              <a:grpSpLocks/>
            </p:cNvGrpSpPr>
            <p:nvPr/>
          </p:nvGrpSpPr>
          <p:grpSpPr bwMode="auto">
            <a:xfrm>
              <a:off x="576" y="1200"/>
              <a:ext cx="4608" cy="2688"/>
              <a:chOff x="576" y="432"/>
              <a:chExt cx="4608" cy="3456"/>
            </a:xfrm>
          </p:grpSpPr>
          <p:sp>
            <p:nvSpPr>
              <p:cNvPr id="20505" name="Rectangle 15"/>
              <p:cNvSpPr>
                <a:spLocks noChangeArrowheads="1"/>
              </p:cNvSpPr>
              <p:nvPr/>
            </p:nvSpPr>
            <p:spPr bwMode="auto">
              <a:xfrm>
                <a:off x="576" y="432"/>
                <a:ext cx="4608" cy="345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endParaRPr lang="en-US" altLang="en-US" sz="1800"/>
              </a:p>
            </p:txBody>
          </p:sp>
          <p:sp>
            <p:nvSpPr>
              <p:cNvPr id="20506" name="Line 16"/>
              <p:cNvSpPr>
                <a:spLocks noChangeShapeType="1"/>
              </p:cNvSpPr>
              <p:nvPr/>
            </p:nvSpPr>
            <p:spPr bwMode="auto">
              <a:xfrm>
                <a:off x="1728" y="432"/>
                <a:ext cx="0" cy="34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7" name="Line 17"/>
              <p:cNvSpPr>
                <a:spLocks noChangeShapeType="1"/>
              </p:cNvSpPr>
              <p:nvPr/>
            </p:nvSpPr>
            <p:spPr bwMode="auto">
              <a:xfrm>
                <a:off x="2880" y="432"/>
                <a:ext cx="0" cy="34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8" name="Line 18"/>
              <p:cNvSpPr>
                <a:spLocks noChangeShapeType="1"/>
              </p:cNvSpPr>
              <p:nvPr/>
            </p:nvSpPr>
            <p:spPr bwMode="auto">
              <a:xfrm>
                <a:off x="4032" y="432"/>
                <a:ext cx="0" cy="3456"/>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09" name="Line 19"/>
              <p:cNvSpPr>
                <a:spLocks noChangeShapeType="1"/>
              </p:cNvSpPr>
              <p:nvPr/>
            </p:nvSpPr>
            <p:spPr bwMode="auto">
              <a:xfrm>
                <a:off x="576" y="1248"/>
                <a:ext cx="46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0" name="Line 20"/>
              <p:cNvSpPr>
                <a:spLocks noChangeShapeType="1"/>
              </p:cNvSpPr>
              <p:nvPr/>
            </p:nvSpPr>
            <p:spPr bwMode="auto">
              <a:xfrm>
                <a:off x="576" y="2064"/>
                <a:ext cx="46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511" name="Line 21"/>
              <p:cNvSpPr>
                <a:spLocks noChangeShapeType="1"/>
              </p:cNvSpPr>
              <p:nvPr/>
            </p:nvSpPr>
            <p:spPr bwMode="auto">
              <a:xfrm>
                <a:off x="576" y="2976"/>
                <a:ext cx="4608"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0489" name="Text Box 22"/>
            <p:cNvSpPr txBox="1">
              <a:spLocks noChangeArrowheads="1"/>
            </p:cNvSpPr>
            <p:nvPr/>
          </p:nvSpPr>
          <p:spPr bwMode="auto">
            <a:xfrm>
              <a:off x="912" y="1276"/>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ISTJ</a:t>
              </a:r>
            </a:p>
          </p:txBody>
        </p:sp>
        <p:sp>
          <p:nvSpPr>
            <p:cNvPr id="20490" name="Text Box 23"/>
            <p:cNvSpPr txBox="1">
              <a:spLocks noChangeArrowheads="1"/>
            </p:cNvSpPr>
            <p:nvPr/>
          </p:nvSpPr>
          <p:spPr bwMode="auto">
            <a:xfrm>
              <a:off x="912" y="1900"/>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ISTP</a:t>
              </a:r>
            </a:p>
          </p:txBody>
        </p:sp>
        <p:sp>
          <p:nvSpPr>
            <p:cNvPr id="20491" name="Text Box 24"/>
            <p:cNvSpPr txBox="1">
              <a:spLocks noChangeArrowheads="1"/>
            </p:cNvSpPr>
            <p:nvPr/>
          </p:nvSpPr>
          <p:spPr bwMode="auto">
            <a:xfrm>
              <a:off x="912" y="252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ESTP</a:t>
              </a:r>
            </a:p>
          </p:txBody>
        </p:sp>
        <p:sp>
          <p:nvSpPr>
            <p:cNvPr id="20492" name="Text Box 25"/>
            <p:cNvSpPr txBox="1">
              <a:spLocks noChangeArrowheads="1"/>
            </p:cNvSpPr>
            <p:nvPr/>
          </p:nvSpPr>
          <p:spPr bwMode="auto">
            <a:xfrm>
              <a:off x="912" y="324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ESTJ</a:t>
              </a:r>
            </a:p>
          </p:txBody>
        </p:sp>
        <p:sp>
          <p:nvSpPr>
            <p:cNvPr id="20493" name="Text Box 26"/>
            <p:cNvSpPr txBox="1">
              <a:spLocks noChangeArrowheads="1"/>
            </p:cNvSpPr>
            <p:nvPr/>
          </p:nvSpPr>
          <p:spPr bwMode="auto">
            <a:xfrm>
              <a:off x="2064" y="1296"/>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ISFJ</a:t>
              </a:r>
            </a:p>
          </p:txBody>
        </p:sp>
        <p:sp>
          <p:nvSpPr>
            <p:cNvPr id="20494" name="Text Box 27"/>
            <p:cNvSpPr txBox="1">
              <a:spLocks noChangeArrowheads="1"/>
            </p:cNvSpPr>
            <p:nvPr/>
          </p:nvSpPr>
          <p:spPr bwMode="auto">
            <a:xfrm>
              <a:off x="2064" y="1900"/>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ISFP</a:t>
              </a:r>
            </a:p>
          </p:txBody>
        </p:sp>
        <p:sp>
          <p:nvSpPr>
            <p:cNvPr id="20495" name="Text Box 28"/>
            <p:cNvSpPr txBox="1">
              <a:spLocks noChangeArrowheads="1"/>
            </p:cNvSpPr>
            <p:nvPr/>
          </p:nvSpPr>
          <p:spPr bwMode="auto">
            <a:xfrm>
              <a:off x="2064" y="252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ESFP</a:t>
              </a:r>
            </a:p>
          </p:txBody>
        </p:sp>
        <p:sp>
          <p:nvSpPr>
            <p:cNvPr id="20496" name="Text Box 29"/>
            <p:cNvSpPr txBox="1">
              <a:spLocks noChangeArrowheads="1"/>
            </p:cNvSpPr>
            <p:nvPr/>
          </p:nvSpPr>
          <p:spPr bwMode="auto">
            <a:xfrm>
              <a:off x="2064" y="324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ESFJ</a:t>
              </a:r>
            </a:p>
          </p:txBody>
        </p:sp>
        <p:sp>
          <p:nvSpPr>
            <p:cNvPr id="20497" name="Text Box 30"/>
            <p:cNvSpPr txBox="1">
              <a:spLocks noChangeArrowheads="1"/>
            </p:cNvSpPr>
            <p:nvPr/>
          </p:nvSpPr>
          <p:spPr bwMode="auto">
            <a:xfrm>
              <a:off x="3216" y="1276"/>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INFJ</a:t>
              </a:r>
            </a:p>
          </p:txBody>
        </p:sp>
        <p:sp>
          <p:nvSpPr>
            <p:cNvPr id="20498" name="Text Box 31"/>
            <p:cNvSpPr txBox="1">
              <a:spLocks noChangeArrowheads="1"/>
            </p:cNvSpPr>
            <p:nvPr/>
          </p:nvSpPr>
          <p:spPr bwMode="auto">
            <a:xfrm>
              <a:off x="3216" y="1900"/>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INFP</a:t>
              </a:r>
            </a:p>
          </p:txBody>
        </p:sp>
        <p:sp>
          <p:nvSpPr>
            <p:cNvPr id="20499" name="Text Box 32"/>
            <p:cNvSpPr txBox="1">
              <a:spLocks noChangeArrowheads="1"/>
            </p:cNvSpPr>
            <p:nvPr/>
          </p:nvSpPr>
          <p:spPr bwMode="auto">
            <a:xfrm>
              <a:off x="3216" y="254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ENFP</a:t>
              </a:r>
            </a:p>
          </p:txBody>
        </p:sp>
        <p:sp>
          <p:nvSpPr>
            <p:cNvPr id="20500" name="Text Box 33"/>
            <p:cNvSpPr txBox="1">
              <a:spLocks noChangeArrowheads="1"/>
            </p:cNvSpPr>
            <p:nvPr/>
          </p:nvSpPr>
          <p:spPr bwMode="auto">
            <a:xfrm>
              <a:off x="3216" y="326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ENFJ</a:t>
              </a:r>
            </a:p>
          </p:txBody>
        </p:sp>
        <p:sp>
          <p:nvSpPr>
            <p:cNvPr id="20501" name="Text Box 34"/>
            <p:cNvSpPr txBox="1">
              <a:spLocks noChangeArrowheads="1"/>
            </p:cNvSpPr>
            <p:nvPr/>
          </p:nvSpPr>
          <p:spPr bwMode="auto">
            <a:xfrm>
              <a:off x="4368" y="1296"/>
              <a:ext cx="576"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400" b="1">
                  <a:solidFill>
                    <a:srgbClr val="0033CC"/>
                  </a:solidFill>
                </a:rPr>
                <a:t>INTJ</a:t>
              </a:r>
            </a:p>
          </p:txBody>
        </p:sp>
        <p:sp>
          <p:nvSpPr>
            <p:cNvPr id="20502" name="Text Box 35"/>
            <p:cNvSpPr txBox="1">
              <a:spLocks noChangeArrowheads="1"/>
            </p:cNvSpPr>
            <p:nvPr/>
          </p:nvSpPr>
          <p:spPr bwMode="auto">
            <a:xfrm>
              <a:off x="4368" y="1900"/>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INTP</a:t>
              </a:r>
            </a:p>
          </p:txBody>
        </p:sp>
        <p:sp>
          <p:nvSpPr>
            <p:cNvPr id="20503" name="Text Box 36"/>
            <p:cNvSpPr txBox="1">
              <a:spLocks noChangeArrowheads="1"/>
            </p:cNvSpPr>
            <p:nvPr/>
          </p:nvSpPr>
          <p:spPr bwMode="auto">
            <a:xfrm>
              <a:off x="4368" y="252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ENTP</a:t>
              </a:r>
            </a:p>
          </p:txBody>
        </p:sp>
        <p:sp>
          <p:nvSpPr>
            <p:cNvPr id="20504" name="Text Box 37"/>
            <p:cNvSpPr txBox="1">
              <a:spLocks noChangeArrowheads="1"/>
            </p:cNvSpPr>
            <p:nvPr/>
          </p:nvSpPr>
          <p:spPr bwMode="auto">
            <a:xfrm>
              <a:off x="4368" y="3264"/>
              <a:ext cx="57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eaLnBrk="1" hangingPunct="1">
                <a:spcBef>
                  <a:spcPct val="50000"/>
                </a:spcBef>
                <a:buClrTx/>
                <a:buFontTx/>
                <a:buNone/>
              </a:pPr>
              <a:r>
                <a:rPr lang="en-US" altLang="en-US" sz="1600" b="1">
                  <a:solidFill>
                    <a:srgbClr val="0033CC"/>
                  </a:solidFill>
                </a:rPr>
                <a:t>ENTJ</a:t>
              </a:r>
            </a:p>
          </p:txBody>
        </p:sp>
      </p:grpSp>
      <p:sp>
        <p:nvSpPr>
          <p:cNvPr id="20484" name="Text Box 39"/>
          <p:cNvSpPr txBox="1">
            <a:spLocks noChangeArrowheads="1"/>
          </p:cNvSpPr>
          <p:nvPr/>
        </p:nvSpPr>
        <p:spPr bwMode="auto">
          <a:xfrm>
            <a:off x="1066800" y="4572000"/>
            <a:ext cx="71247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600" b="1">
                <a:solidFill>
                  <a:srgbClr val="3333CC"/>
                </a:solidFill>
              </a:rPr>
              <a:t>E:_____        S:______        T:______        J:______         Group</a:t>
            </a:r>
          </a:p>
          <a:p>
            <a:pPr>
              <a:spcBef>
                <a:spcPct val="0"/>
              </a:spcBef>
              <a:buClrTx/>
              <a:buFontTx/>
              <a:buNone/>
            </a:pPr>
            <a:r>
              <a:rPr lang="en-US" altLang="en-US" sz="1600" b="1">
                <a:solidFill>
                  <a:srgbClr val="3333CC"/>
                </a:solidFill>
              </a:rPr>
              <a:t>I:______       N:______        F:______        P:______         Type: __ __ __ __</a:t>
            </a:r>
          </a:p>
        </p:txBody>
      </p:sp>
      <p:sp>
        <p:nvSpPr>
          <p:cNvPr id="20485" name="Slide Number Placeholder 2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58AAC5CF-C827-413D-9B71-007F41A21EEB}" type="slidenum">
              <a:rPr lang="en-US" altLang="en-US" sz="1000" smtClean="0"/>
              <a:pPr>
                <a:spcBef>
                  <a:spcPct val="0"/>
                </a:spcBef>
                <a:buClrTx/>
                <a:buFontTx/>
                <a:buNone/>
              </a:pPr>
              <a:t>4</a:t>
            </a:fld>
            <a:endParaRPr lang="en-US" altLang="en-US" sz="1000" smtClean="0"/>
          </a:p>
        </p:txBody>
      </p:sp>
      <p:sp>
        <p:nvSpPr>
          <p:cNvPr id="20486" name="Footer Placeholder 4"/>
          <p:cNvSpPr>
            <a:spLocks noGrp="1"/>
          </p:cNvSpPr>
          <p:nvPr>
            <p:ph type="ftr" sz="quarter" idx="11"/>
          </p:nvPr>
        </p:nvSpPr>
        <p:spPr>
          <a:xfrm>
            <a:off x="452438" y="6494463"/>
            <a:ext cx="8239125" cy="211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 / The Design Lab at Rensselaer</a:t>
            </a:r>
          </a:p>
        </p:txBody>
      </p:sp>
      <p:sp>
        <p:nvSpPr>
          <p:cNvPr id="2" name="TextBox 1"/>
          <p:cNvSpPr txBox="1"/>
          <p:nvPr/>
        </p:nvSpPr>
        <p:spPr>
          <a:xfrm>
            <a:off x="914400" y="5573713"/>
            <a:ext cx="7277100" cy="646331"/>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t>Copy Onto Whiteboard and Tally The Quantity of Each </a:t>
            </a:r>
            <a:r>
              <a:rPr lang="en-US" b="1" dirty="0" smtClean="0"/>
              <a:t>Type</a:t>
            </a:r>
            <a:br>
              <a:rPr lang="en-US" b="1" dirty="0" smtClean="0"/>
            </a:br>
            <a:r>
              <a:rPr lang="en-US" b="1" dirty="0" smtClean="0"/>
              <a:t>To Determine your Overall Group’s Type</a:t>
            </a:r>
            <a:endParaRPr lang="en-US"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algn="ctr" eaLnBrk="1" hangingPunct="1"/>
            <a:r>
              <a:rPr lang="en-US" altLang="en-US" smtClean="0"/>
              <a:t>MBTI Discussion Questions</a:t>
            </a:r>
          </a:p>
        </p:txBody>
      </p:sp>
      <p:sp>
        <p:nvSpPr>
          <p:cNvPr id="7171" name="Content Placeholder 2"/>
          <p:cNvSpPr>
            <a:spLocks noGrp="1"/>
          </p:cNvSpPr>
          <p:nvPr>
            <p:ph idx="1"/>
          </p:nvPr>
        </p:nvSpPr>
        <p:spPr>
          <a:xfrm>
            <a:off x="457200" y="1447800"/>
            <a:ext cx="8229600" cy="5105400"/>
          </a:xfrm>
        </p:spPr>
        <p:txBody>
          <a:bodyPr/>
          <a:lstStyle/>
          <a:p>
            <a:pPr eaLnBrk="1" hangingPunct="1">
              <a:buFont typeface="Wingdings" panose="05000000000000000000" pitchFamily="2" charset="2"/>
              <a:buNone/>
              <a:defRPr/>
            </a:pPr>
            <a:r>
              <a:rPr lang="en-US" sz="2400" dirty="0" smtClean="0"/>
              <a:t>In relation to type… </a:t>
            </a:r>
          </a:p>
          <a:p>
            <a:pPr eaLnBrk="1" hangingPunct="1">
              <a:buFont typeface="Wingdings" panose="05000000000000000000" pitchFamily="2" charset="2"/>
              <a:buNone/>
              <a:defRPr/>
            </a:pPr>
            <a:endParaRPr lang="en-US" sz="1200" dirty="0" smtClean="0"/>
          </a:p>
          <a:p>
            <a:pPr marL="687388" indent="-225425" eaLnBrk="1" hangingPunct="1">
              <a:spcBef>
                <a:spcPts val="0"/>
              </a:spcBef>
              <a:defRPr/>
            </a:pPr>
            <a:r>
              <a:rPr lang="en-US" sz="1800" dirty="0" smtClean="0"/>
              <a:t>what could  be some strengths of your team?</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what problems might occur on your team?</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what would you want a leader need to contribute?</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what does this team need in order to be optimally effective?</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where do we have preferences in common?</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how will we most effectively use those commonalities?</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Where are we lacking?</a:t>
            </a:r>
          </a:p>
          <a:p>
            <a:pPr marL="687388" indent="-225425" eaLnBrk="1" hangingPunct="1">
              <a:spcBef>
                <a:spcPts val="0"/>
              </a:spcBef>
              <a:defRPr/>
            </a:pPr>
            <a:endParaRPr lang="en-US" sz="1800" dirty="0" smtClean="0"/>
          </a:p>
          <a:p>
            <a:pPr marL="687388" indent="-225425" eaLnBrk="1" hangingPunct="1">
              <a:spcBef>
                <a:spcPts val="0"/>
              </a:spcBef>
              <a:defRPr/>
            </a:pPr>
            <a:r>
              <a:rPr lang="en-US" sz="1800" dirty="0" smtClean="0"/>
              <a:t>How can we leverage individual preferences to help our team be stronger?</a:t>
            </a:r>
          </a:p>
          <a:p>
            <a:pPr eaLnBrk="1" hangingPunct="1">
              <a:defRPr/>
            </a:pPr>
            <a:endParaRPr lang="en-US" sz="1100" dirty="0" smtClean="0"/>
          </a:p>
        </p:txBody>
      </p:sp>
      <p:sp>
        <p:nvSpPr>
          <p:cNvPr id="2150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2D671991-1216-43AD-841E-893F0632C6A8}" type="slidenum">
              <a:rPr lang="en-US" altLang="en-US" sz="1000" smtClean="0"/>
              <a:pPr>
                <a:spcBef>
                  <a:spcPct val="0"/>
                </a:spcBef>
                <a:buClrTx/>
                <a:buFontTx/>
                <a:buNone/>
              </a:pPr>
              <a:t>5</a:t>
            </a:fld>
            <a:endParaRPr lang="en-US" altLang="en-US" sz="1000" smtClean="0"/>
          </a:p>
        </p:txBody>
      </p:sp>
      <p:sp>
        <p:nvSpPr>
          <p:cNvPr id="21509" name="Footer Placeholder 4"/>
          <p:cNvSpPr>
            <a:spLocks noGrp="1"/>
          </p:cNvSpPr>
          <p:nvPr>
            <p:ph type="ftr" sz="quarter" idx="11"/>
          </p:nvPr>
        </p:nvSpPr>
        <p:spPr>
          <a:xfrm>
            <a:off x="452438" y="6494463"/>
            <a:ext cx="8239125" cy="211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 / The Design Lab at Rensselaer</a:t>
            </a:r>
          </a:p>
        </p:txBody>
      </p:sp>
      <p:sp>
        <p:nvSpPr>
          <p:cNvPr id="6" name="TextBox 5"/>
          <p:cNvSpPr txBox="1"/>
          <p:nvPr/>
        </p:nvSpPr>
        <p:spPr>
          <a:xfrm>
            <a:off x="6248400" y="1752600"/>
            <a:ext cx="2177592" cy="121920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defRPr/>
            </a:pPr>
            <a:r>
              <a:rPr lang="en-US" b="1" dirty="0"/>
              <a:t>Start this Discussion Now, </a:t>
            </a:r>
            <a:r>
              <a:rPr lang="en-US" b="1" dirty="0" smtClean="0"/>
              <a:t>Finish </a:t>
            </a:r>
            <a:r>
              <a:rPr lang="en-US" b="1" dirty="0"/>
              <a:t>at Next Team Meeting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en-US" altLang="en-US" smtClean="0"/>
              <a:t>Team Ground Rules</a:t>
            </a:r>
          </a:p>
        </p:txBody>
      </p:sp>
      <p:sp>
        <p:nvSpPr>
          <p:cNvPr id="23555" name="Rectangle 3"/>
          <p:cNvSpPr>
            <a:spLocks noGrp="1" noChangeArrowheads="1"/>
          </p:cNvSpPr>
          <p:nvPr>
            <p:ph type="body" idx="1"/>
          </p:nvPr>
        </p:nvSpPr>
        <p:spPr/>
        <p:txBody>
          <a:bodyPr/>
          <a:lstStyle/>
          <a:p>
            <a:pPr marL="0" indent="0" eaLnBrk="1" hangingPunct="1">
              <a:buFont typeface="Wingdings" panose="05000000000000000000" pitchFamily="2" charset="2"/>
              <a:buNone/>
              <a:defRPr/>
            </a:pPr>
            <a:r>
              <a:rPr lang="en-US" altLang="en-US" dirty="0" smtClean="0"/>
              <a:t>Address topics like: </a:t>
            </a:r>
          </a:p>
          <a:p>
            <a:pPr eaLnBrk="1" hangingPunct="1">
              <a:buFont typeface="Arial" panose="020B0604020202020204" pitchFamily="34" charset="0"/>
              <a:buChar char="•"/>
              <a:defRPr/>
            </a:pPr>
            <a:r>
              <a:rPr lang="en-US" altLang="en-US" dirty="0" smtClean="0"/>
              <a:t> Meeting attendance</a:t>
            </a:r>
          </a:p>
          <a:p>
            <a:pPr eaLnBrk="1" hangingPunct="1">
              <a:buFont typeface="Arial" panose="020B0604020202020204" pitchFamily="34" charset="0"/>
              <a:buChar char="•"/>
              <a:defRPr/>
            </a:pPr>
            <a:r>
              <a:rPr lang="en-US" altLang="en-US" dirty="0" smtClean="0"/>
              <a:t> Timeliness for Delivery of Work</a:t>
            </a:r>
          </a:p>
          <a:p>
            <a:pPr eaLnBrk="1" hangingPunct="1">
              <a:buFont typeface="Arial" panose="020B0604020202020204" pitchFamily="34" charset="0"/>
              <a:buChar char="•"/>
              <a:defRPr/>
            </a:pPr>
            <a:r>
              <a:rPr lang="en-US" altLang="en-US" dirty="0" smtClean="0"/>
              <a:t> etc. </a:t>
            </a:r>
          </a:p>
          <a:p>
            <a:pPr eaLnBrk="1" hangingPunct="1">
              <a:defRPr/>
            </a:pPr>
            <a:endParaRPr lang="en-US" altLang="en-US" dirty="0" smtClean="0"/>
          </a:p>
          <a:p>
            <a:pPr eaLnBrk="1" hangingPunct="1">
              <a:defRPr/>
            </a:pPr>
            <a:endParaRPr lang="en-US" altLang="en-US" dirty="0" smtClean="0"/>
          </a:p>
        </p:txBody>
      </p:sp>
      <p:sp>
        <p:nvSpPr>
          <p:cNvPr id="2355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4BE5B6E8-DA86-455F-B509-DC6A0D5F889D}" type="slidenum">
              <a:rPr lang="en-US" altLang="en-US" sz="1000" smtClean="0"/>
              <a:pPr>
                <a:spcBef>
                  <a:spcPct val="0"/>
                </a:spcBef>
                <a:buClrTx/>
                <a:buFontTx/>
                <a:buNone/>
              </a:pPr>
              <a:t>6</a:t>
            </a:fld>
            <a:endParaRPr lang="en-US" altLang="en-US" sz="1000" smtClean="0"/>
          </a:p>
        </p:txBody>
      </p:sp>
      <p:sp>
        <p:nvSpPr>
          <p:cNvPr id="23557" name="Footer Placeholder 4"/>
          <p:cNvSpPr>
            <a:spLocks noGrp="1"/>
          </p:cNvSpPr>
          <p:nvPr>
            <p:ph type="ftr" sz="quarter" idx="11"/>
          </p:nvPr>
        </p:nvSpPr>
        <p:spPr>
          <a:xfrm>
            <a:off x="2724150" y="6248400"/>
            <a:ext cx="36957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a:t>
            </a:r>
          </a:p>
          <a:p>
            <a:pPr>
              <a:spcBef>
                <a:spcPct val="0"/>
              </a:spcBef>
              <a:buClrTx/>
              <a:buFontTx/>
              <a:buNone/>
            </a:pPr>
            <a:r>
              <a:rPr lang="en-US" altLang="en-US" sz="1000" smtClean="0"/>
              <a:t>The Design Lab at Rensselaer</a:t>
            </a:r>
          </a:p>
        </p:txBody>
      </p:sp>
      <p:sp>
        <p:nvSpPr>
          <p:cNvPr id="7" name="TextBox 6"/>
          <p:cNvSpPr txBox="1"/>
          <p:nvPr/>
        </p:nvSpPr>
        <p:spPr>
          <a:xfrm>
            <a:off x="914400" y="5573713"/>
            <a:ext cx="7277100"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t>Start this Discussion Now, Finish at Next Team Meeting</a:t>
            </a:r>
          </a:p>
        </p:txBody>
      </p:sp>
      <p:sp>
        <p:nvSpPr>
          <p:cNvPr id="8" name="TextBox 7"/>
          <p:cNvSpPr txBox="1"/>
          <p:nvPr/>
        </p:nvSpPr>
        <p:spPr>
          <a:xfrm>
            <a:off x="914400" y="4350603"/>
            <a:ext cx="7277100" cy="830997"/>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lgn="ctr">
              <a:defRPr/>
            </a:pPr>
            <a:r>
              <a:rPr lang="en-US" sz="2400" b="1" dirty="0" smtClean="0"/>
              <a:t>What Rules Did Your IED Team Have?</a:t>
            </a:r>
          </a:p>
          <a:p>
            <a:pPr algn="ctr">
              <a:defRPr/>
            </a:pPr>
            <a:r>
              <a:rPr lang="en-US" sz="2400" b="1" dirty="0" smtClean="0"/>
              <a:t>How Would They Still Apply?</a:t>
            </a:r>
            <a:endParaRPr lang="en-US" sz="24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en-US" altLang="en-US" smtClean="0"/>
              <a:t>Process for Civilized Disagreement</a:t>
            </a:r>
          </a:p>
        </p:txBody>
      </p:sp>
      <p:sp>
        <p:nvSpPr>
          <p:cNvPr id="28675" name="Rectangle 3"/>
          <p:cNvSpPr>
            <a:spLocks noGrp="1" noChangeArrowheads="1"/>
          </p:cNvSpPr>
          <p:nvPr>
            <p:ph type="body" idx="1"/>
          </p:nvPr>
        </p:nvSpPr>
        <p:spPr>
          <a:xfrm>
            <a:off x="457200" y="1600200"/>
            <a:ext cx="8229600" cy="3200400"/>
          </a:xfrm>
        </p:spPr>
        <p:txBody>
          <a:bodyPr/>
          <a:lstStyle/>
          <a:p>
            <a:pPr marL="0" indent="0" eaLnBrk="1" hangingPunct="1">
              <a:buFont typeface="Wingdings" panose="05000000000000000000" pitchFamily="2" charset="2"/>
              <a:buNone/>
            </a:pPr>
            <a:r>
              <a:rPr lang="en-US" altLang="en-US" sz="1600" b="1" dirty="0" smtClean="0"/>
              <a:t>Civilized Disagreement</a:t>
            </a:r>
            <a:r>
              <a:rPr lang="en-US" altLang="en-US" sz="1600" dirty="0" smtClean="0"/>
              <a:t>:  An effective team is comfortable with disagreements, and shows no signs of avoiding, smoothing over, or suppressing conflict.  What processes or systems will your team use to facilitate discussions when conflict, or differing opinions begin to hinder your team’s performance?</a:t>
            </a:r>
          </a:p>
        </p:txBody>
      </p:sp>
      <p:sp>
        <p:nvSpPr>
          <p:cNvPr id="28676" name="Rectangle 4"/>
          <p:cNvSpPr>
            <a:spLocks noChangeArrowheads="1"/>
          </p:cNvSpPr>
          <p:nvPr/>
        </p:nvSpPr>
        <p:spPr bwMode="auto">
          <a:xfrm>
            <a:off x="914400" y="3048000"/>
            <a:ext cx="7315200" cy="19351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en-US" dirty="0"/>
              <a:t>Use the whiteboards!</a:t>
            </a:r>
          </a:p>
        </p:txBody>
      </p:sp>
      <p:sp>
        <p:nvSpPr>
          <p:cNvPr id="28677"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FCCDFD4D-BB0D-4BB7-9855-8848CEA44EA1}" type="slidenum">
              <a:rPr lang="en-US" altLang="en-US" sz="1000" smtClean="0"/>
              <a:pPr>
                <a:spcBef>
                  <a:spcPct val="0"/>
                </a:spcBef>
                <a:buClrTx/>
                <a:buFontTx/>
                <a:buNone/>
              </a:pPr>
              <a:t>7</a:t>
            </a:fld>
            <a:endParaRPr lang="en-US" altLang="en-US" sz="1000" smtClean="0"/>
          </a:p>
        </p:txBody>
      </p:sp>
      <p:sp>
        <p:nvSpPr>
          <p:cNvPr id="28678" name="Footer Placeholder 4"/>
          <p:cNvSpPr>
            <a:spLocks noGrp="1"/>
          </p:cNvSpPr>
          <p:nvPr>
            <p:ph type="ftr" sz="quarter" idx="11"/>
          </p:nvPr>
        </p:nvSpPr>
        <p:spPr>
          <a:xfrm>
            <a:off x="2724150" y="6248400"/>
            <a:ext cx="36957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a:t>
            </a:r>
          </a:p>
          <a:p>
            <a:pPr>
              <a:spcBef>
                <a:spcPct val="0"/>
              </a:spcBef>
              <a:buClrTx/>
              <a:buFontTx/>
              <a:buNone/>
            </a:pPr>
            <a:r>
              <a:rPr lang="en-US" altLang="en-US" sz="1000" smtClean="0"/>
              <a:t>The Design Lab at Rensselaer</a:t>
            </a:r>
          </a:p>
        </p:txBody>
      </p:sp>
      <p:sp>
        <p:nvSpPr>
          <p:cNvPr id="7" name="TextBox 6"/>
          <p:cNvSpPr txBox="1"/>
          <p:nvPr/>
        </p:nvSpPr>
        <p:spPr>
          <a:xfrm>
            <a:off x="914400" y="5573713"/>
            <a:ext cx="7277100" cy="369887"/>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n-US" b="1" dirty="0"/>
              <a:t>Start this Discussion Now, Finish by End of Second Week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noFill/>
        </p:spPr>
        <p:txBody>
          <a:bodyPr/>
          <a:lstStyle/>
          <a:p>
            <a:pPr algn="ctr" eaLnBrk="1" hangingPunct="1"/>
            <a:r>
              <a:rPr lang="en-US" altLang="en-US" smtClean="0"/>
              <a:t>Team Signatures</a:t>
            </a:r>
          </a:p>
        </p:txBody>
      </p:sp>
      <p:sp>
        <p:nvSpPr>
          <p:cNvPr id="29699" name="Rectangle 3"/>
          <p:cNvSpPr>
            <a:spLocks noChangeArrowheads="1"/>
          </p:cNvSpPr>
          <p:nvPr/>
        </p:nvSpPr>
        <p:spPr bwMode="auto">
          <a:xfrm>
            <a:off x="457200" y="2662238"/>
            <a:ext cx="82296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eaLnBrk="1" hangingPunct="1">
              <a:buFont typeface="Wingdings" panose="05000000000000000000" pitchFamily="2" charset="2"/>
              <a:buNone/>
            </a:pPr>
            <a:r>
              <a:rPr lang="en-US" altLang="en-US" sz="2000"/>
              <a:t>In IED, each member signed this packet to verify that they actively participated in the completion of this consultation packet and that everyone understands and agrees with the policies and procedures established by the team.  </a:t>
            </a:r>
          </a:p>
          <a:p>
            <a:pPr algn="ctr" eaLnBrk="1" hangingPunct="1">
              <a:buFont typeface="Wingdings" panose="05000000000000000000" pitchFamily="2" charset="2"/>
              <a:buNone/>
            </a:pPr>
            <a:endParaRPr lang="en-US" altLang="en-US" sz="2000"/>
          </a:p>
          <a:p>
            <a:pPr eaLnBrk="1" hangingPunct="1">
              <a:buFont typeface="Wingdings" panose="05000000000000000000" pitchFamily="2" charset="2"/>
              <a:buNone/>
            </a:pPr>
            <a:r>
              <a:rPr lang="en-US" altLang="en-US" sz="2000"/>
              <a:t>For Capstone, your postings act as your signature.</a:t>
            </a:r>
          </a:p>
        </p:txBody>
      </p:sp>
      <p:sp>
        <p:nvSpPr>
          <p:cNvPr id="29700" name="Slide Number Placeholder 17"/>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fld id="{46DAE493-1D40-45B9-85A3-391BEDAD99B2}" type="slidenum">
              <a:rPr lang="en-US" altLang="en-US" sz="1000" smtClean="0"/>
              <a:pPr>
                <a:spcBef>
                  <a:spcPct val="0"/>
                </a:spcBef>
                <a:buClrTx/>
                <a:buFontTx/>
                <a:buNone/>
              </a:pPr>
              <a:t>8</a:t>
            </a:fld>
            <a:endParaRPr lang="en-US" altLang="en-US" sz="1000" smtClean="0"/>
          </a:p>
        </p:txBody>
      </p:sp>
      <p:sp>
        <p:nvSpPr>
          <p:cNvPr id="29701" name="Footer Placeholder 4"/>
          <p:cNvSpPr>
            <a:spLocks noGrp="1"/>
          </p:cNvSpPr>
          <p:nvPr>
            <p:ph type="ftr" sz="quarter" idx="11"/>
          </p:nvPr>
        </p:nvSpPr>
        <p:spPr>
          <a:xfrm>
            <a:off x="452438" y="6494463"/>
            <a:ext cx="8239125" cy="2111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Font typeface="Wingdings" panose="05000000000000000000" pitchFamily="2" charset="2"/>
              <a:buChar char="l"/>
              <a:defRPr sz="3200">
                <a:solidFill>
                  <a:schemeClr val="tx1"/>
                </a:solidFill>
                <a:latin typeface="Arial" panose="020B0604020202020204" pitchFamily="34" charset="0"/>
              </a:defRPr>
            </a:lvl1pPr>
            <a:lvl2pPr marL="742950" indent="-285750">
              <a:spcBef>
                <a:spcPct val="20000"/>
              </a:spcBef>
              <a:buClr>
                <a:schemeClr val="accent1"/>
              </a:buClr>
              <a:buFont typeface="Wingdings" panose="05000000000000000000" pitchFamily="2" charset="2"/>
              <a:buChar char="¡"/>
              <a:defRPr sz="2700">
                <a:solidFill>
                  <a:schemeClr val="tx1"/>
                </a:solidFill>
                <a:latin typeface="Arial" panose="020B0604020202020204" pitchFamily="34" charset="0"/>
              </a:defRPr>
            </a:lvl2pPr>
            <a:lvl3pPr marL="1143000" indent="-228600">
              <a:spcBef>
                <a:spcPct val="20000"/>
              </a:spcBef>
              <a:buClr>
                <a:schemeClr val="accent1"/>
              </a:buClr>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accent1"/>
              </a:buClr>
              <a:buChar char="•"/>
              <a:defRPr sz="2000">
                <a:solidFill>
                  <a:schemeClr val="tx1"/>
                </a:solidFill>
                <a:latin typeface="Arial" panose="020B0604020202020204" pitchFamily="34" charset="0"/>
              </a:defRPr>
            </a:lvl4pPr>
            <a:lvl5pPr marL="2057400" indent="-228600">
              <a:spcBef>
                <a:spcPct val="20000"/>
              </a:spcBef>
              <a:buClr>
                <a:schemeClr val="accent1"/>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accent1"/>
              </a:buClr>
              <a:buFont typeface="Wingdings" panose="05000000000000000000" pitchFamily="2" charset="2"/>
              <a:buChar char=""/>
              <a:defRPr sz="2000">
                <a:solidFill>
                  <a:schemeClr val="tx1"/>
                </a:solidFill>
                <a:latin typeface="Arial" panose="020B0604020202020204" pitchFamily="34" charset="0"/>
              </a:defRPr>
            </a:lvl9pPr>
          </a:lstStyle>
          <a:p>
            <a:pPr>
              <a:spcBef>
                <a:spcPct val="0"/>
              </a:spcBef>
              <a:buClrTx/>
              <a:buFontTx/>
              <a:buNone/>
            </a:pPr>
            <a:r>
              <a:rPr lang="en-US" altLang="en-US" sz="1000" smtClean="0"/>
              <a:t>The Archer Center for Student Leadership Development / The Design Lab at Rensselaer</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Watermark</Template>
  <TotalTime>1999</TotalTime>
  <Words>582</Words>
  <Application>Microsoft Office PowerPoint</Application>
  <PresentationFormat>On-screen Show (4:3)</PresentationFormat>
  <Paragraphs>104</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Times New Roman</vt:lpstr>
      <vt:lpstr>Wingdings</vt:lpstr>
      <vt:lpstr>Watermark</vt:lpstr>
      <vt:lpstr>Capstone Team Packet </vt:lpstr>
      <vt:lpstr>Team Information</vt:lpstr>
      <vt:lpstr>Individual Questions</vt:lpstr>
      <vt:lpstr>Team Type Table</vt:lpstr>
      <vt:lpstr>MBTI Discussion Questions</vt:lpstr>
      <vt:lpstr>Team Ground Rules</vt:lpstr>
      <vt:lpstr>Process for Civilized Disagreement</vt:lpstr>
      <vt:lpstr>Team Signatures</vt:lpstr>
    </vt:vector>
  </TitlesOfParts>
  <Company>RPI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 Consultation First Session</dc:title>
  <dc:subject>based on the IED Team Consultation Packet</dc:subject>
  <dc:creator>Tracy Schierenbeck;Mark Anderson</dc:creator>
  <cp:keywords>IED;Capstone</cp:keywords>
  <cp:lastModifiedBy>Anderson, Mark</cp:lastModifiedBy>
  <cp:revision>61</cp:revision>
  <cp:lastPrinted>2018-08-27T15:36:52Z</cp:lastPrinted>
  <dcterms:created xsi:type="dcterms:W3CDTF">2006-07-10T15:28:04Z</dcterms:created>
  <dcterms:modified xsi:type="dcterms:W3CDTF">2019-08-26T14:31:20Z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ies>
</file>