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316" r:id="rId4"/>
    <p:sldId id="257" r:id="rId5"/>
    <p:sldId id="269" r:id="rId6"/>
    <p:sldId id="317" r:id="rId7"/>
    <p:sldId id="310" r:id="rId8"/>
    <p:sldId id="276" r:id="rId9"/>
    <p:sldId id="275" r:id="rId10"/>
    <p:sldId id="272" r:id="rId11"/>
    <p:sldId id="273" r:id="rId12"/>
    <p:sldId id="274" r:id="rId13"/>
    <p:sldId id="270" r:id="rId14"/>
    <p:sldId id="262" r:id="rId15"/>
    <p:sldId id="258" r:id="rId16"/>
    <p:sldId id="265" r:id="rId17"/>
    <p:sldId id="311" r:id="rId18"/>
    <p:sldId id="281" r:id="rId19"/>
    <p:sldId id="279" r:id="rId20"/>
    <p:sldId id="280" r:id="rId21"/>
    <p:sldId id="292" r:id="rId22"/>
    <p:sldId id="283" r:id="rId23"/>
    <p:sldId id="264" r:id="rId24"/>
    <p:sldId id="263" r:id="rId25"/>
    <p:sldId id="259" r:id="rId26"/>
    <p:sldId id="260" r:id="rId27"/>
    <p:sldId id="266" r:id="rId28"/>
    <p:sldId id="318" r:id="rId29"/>
    <p:sldId id="285" r:id="rId30"/>
    <p:sldId id="286" r:id="rId31"/>
    <p:sldId id="326" r:id="rId32"/>
    <p:sldId id="327" r:id="rId33"/>
    <p:sldId id="328" r:id="rId34"/>
    <p:sldId id="329" r:id="rId35"/>
    <p:sldId id="330" r:id="rId36"/>
    <p:sldId id="331" r:id="rId37"/>
    <p:sldId id="284" r:id="rId38"/>
    <p:sldId id="291" r:id="rId39"/>
    <p:sldId id="287" r:id="rId40"/>
    <p:sldId id="333" r:id="rId41"/>
    <p:sldId id="334" r:id="rId42"/>
    <p:sldId id="289" r:id="rId43"/>
    <p:sldId id="288" r:id="rId44"/>
    <p:sldId id="290" r:id="rId45"/>
    <p:sldId id="307" r:id="rId46"/>
    <p:sldId id="293" r:id="rId47"/>
    <p:sldId id="315" r:id="rId48"/>
    <p:sldId id="313" r:id="rId49"/>
    <p:sldId id="332" r:id="rId50"/>
    <p:sldId id="324" r:id="rId51"/>
    <p:sldId id="325" r:id="rId52"/>
    <p:sldId id="294" r:id="rId53"/>
    <p:sldId id="298" r:id="rId54"/>
    <p:sldId id="309" r:id="rId55"/>
    <p:sldId id="297" r:id="rId56"/>
    <p:sldId id="300" r:id="rId57"/>
    <p:sldId id="308" r:id="rId58"/>
    <p:sldId id="299" r:id="rId59"/>
    <p:sldId id="302" r:id="rId60"/>
    <p:sldId id="301" r:id="rId61"/>
    <p:sldId id="304" r:id="rId62"/>
    <p:sldId id="303" r:id="rId63"/>
    <p:sldId id="306" r:id="rId64"/>
    <p:sldId id="30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C8778-BB3C-4D15-9A01-A090E6196126}" v="34" dt="2020-08-10T17:55:34.009"/>
    <p1510:client id="{459FB2ED-ABA0-48F6-A8F0-CB4BC97699F1}" v="593" dt="2020-08-18T16:01:24.726"/>
    <p1510:client id="{24F331D8-10B4-49F8-9C4A-A84148BBE140}" v="14" dt="2020-08-10T17:56:58.327"/>
    <p1510:client id="{3178F9A1-EFA8-4C4D-BB8A-A30A1B9E0B8A}" v="168" dt="2020-07-28T19:17:45.056"/>
    <p1510:client id="{70A8E117-50DA-47A8-AEC1-E93904120080}" v="795" dt="2020-08-19T20:05:20.611"/>
    <p1510:client id="{43DD23A0-7480-4EAC-AF77-94275ACAC052}" v="10" dt="2020-08-10T18:49:28.503"/>
    <p1510:client id="{3E2663B0-A35B-4459-A017-40CFF2F35260}" v="1017" dt="2020-08-20T19:54:14.003"/>
    <p1510:client id="{5D5CC065-74D4-42D2-9CCC-3D9A44FD9D62}" v="1666" dt="2020-08-28T18:59:58.958"/>
    <p1510:client id="{50BB1936-0D87-4A11-87EB-554C7D1B873E}" v="197" dt="2020-08-11T14:06:11.929"/>
    <p1510:client id="{800C4647-BD70-4737-BF0C-44F77A27DBBA}" v="2442" dt="2020-08-10T19:57:45.949"/>
    <p1510:client id="{BC051E09-CB16-47FB-B00F-822AA1CD5111}" v="83" dt="2020-08-28T18:52:54.273"/>
    <p1510:client id="{C333B064-4BB1-4714-8A02-D0FCB101106D}" v="60" dt="2020-08-25T23:15:47.659"/>
    <p1510:client id="{D1082EDD-4600-4B4E-9CDA-5618E8F96443}" v="3323" dt="2020-08-19T15:22:55.026"/>
    <p1510:client id="{F6828B9F-513B-41D7-892B-5FEECA0E1027}" v="367" dt="2020-08-10T18:29:37.799"/>
    <p1510:client id="{D9F74A4E-AB0C-49F7-8B88-95F65F818E85}" v="498" dt="2020-08-19T13:31:15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2-4986-8999-A8A41900D1D6}"/>
              </c:ext>
            </c:extLst>
          </c:dPt>
          <c:dPt>
            <c:idx val="1"/>
            <c:bubble3D val="0"/>
            <c:spPr>
              <a:pattFill prst="dkHorz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2-4986-8999-A8A41900D1D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2-4986-8999-A8A41900D1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2-4986-8999-A8A41900D1D6}"/>
              </c:ext>
            </c:extLst>
          </c:dPt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  <c:pt idx="3">
                  <c:v>multi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2-4986-8999-A8A41900D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9D18E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D-4960-9BAF-0FC7F4C100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D-4960-9BAF-0FC7F4C1008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D-4960-9BAF-0FC7F4C1008E}"/>
              </c:ext>
            </c:extLst>
          </c:dPt>
          <c:dPt>
            <c:idx val="3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D-4960-9BAF-0FC7F4C1008E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D-4960-9BAF-0FC7F4C1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486677707491"/>
          <c:y val="7.0170151315376406E-2"/>
          <c:w val="0.64170582635407902"/>
          <c:h val="0.859659697369247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A-4492-9D1E-57BA10DC17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A-4492-9D1E-57BA10DC17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A-4492-9D1E-57BA10DC17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A-4492-9D1E-57BA10DC173A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1A-4492-9D1E-57BA10DC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Instructor Guided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70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380-8E9E-E3118E0F8A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Team Guided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380-8E9E-E3118E0F8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882408"/>
        <c:axId val="569883720"/>
      </c:barChart>
      <c:catAx>
        <c:axId val="56988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3720"/>
        <c:crosses val="autoZero"/>
        <c:auto val="1"/>
        <c:lblAlgn val="ctr"/>
        <c:lblOffset val="100"/>
        <c:noMultiLvlLbl val="0"/>
      </c:catAx>
      <c:valAx>
        <c:axId val="56988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 should remind</a:t>
            </a:r>
            <a:r>
              <a:rPr lang="en-US" baseline="0" dirty="0"/>
              <a:t> each team</a:t>
            </a:r>
            <a:r>
              <a:rPr lang="en-US" dirty="0"/>
              <a:t> which day they are remote vs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4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E9971-5323-49BB-B202-5B26F1DB1B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3784600"/>
            <a:ext cx="13622338" cy="10215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animated. Shows only the question – PE should ask students and get some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7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 of all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Point</a:t>
            </a:r>
            <a:r>
              <a:rPr lang="en-US" baseline="0" dirty="0">
                <a:ea typeface="+mn-lt"/>
                <a:cs typeface="+mn-lt"/>
              </a:rPr>
              <a:t> students to other PE/</a:t>
            </a:r>
            <a:r>
              <a:rPr lang="en-US" dirty="0">
                <a:ea typeface="+mn-lt"/>
                <a:cs typeface="+mn-lt"/>
              </a:rPr>
              <a:t>CE/profs as appropriate who are resources for Category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1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4F135-270C-4D91-B46E-B84CA8EC48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FECE-025D-4F61-8AB3-C921C18C53B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AF77-2CEA-4402-BBB5-AB7A0A92B6B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4E90-26EB-4A55-A105-BBFE03AD486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17B1-7C79-45AB-AF70-0C1DA4B8BFE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D76-6CA5-42AF-B762-EE369FE6662D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1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97CD-4947-449E-A106-ABAFB47ECEC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4BF7-4C6E-4C1F-B83F-F23AC9D882A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3EF-A06D-43BF-BAE9-F824D4A8A67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7E7-AD4E-45B0-8780-6A3CCEC83DB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78-01CA-4830-87DF-3EE440A49B2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6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CF39-2DF2-4EBF-96CA-214EE11D6B6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D78C-9DDF-4CBE-8ED2-64CA794A14D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959B-B000-4DD3-9EF5-2021D506DC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31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82F6-443A-4959-9C97-F699D081CE8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8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878-3E1A-4633-BB4E-4D5EB3D7E11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8D0-882E-4FAA-BDC7-45A4525D845D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B801-FEDA-4224-B3DE-56F14E3B4F5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6DD5-E019-4055-B820-68C141A70EF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FDE-A98C-443D-A18B-5619A24BF9B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726-0BAA-4377-A3FC-D6749970D5F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C88-04BF-4A27-900D-6F04B930DB13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3027-51E3-4C03-86D4-F471766D412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2E84-48E0-48B3-A27A-96EDB031A74D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AA91-F958-4D2A-8CC2-27CD503A262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11.jpg"/><Relationship Id="rId21" Type="http://schemas.openxmlformats.org/officeDocument/2006/relationships/image" Target="../media/image26.jpeg"/><Relationship Id="rId7" Type="http://schemas.microsoft.com/office/2007/relationships/hdphoto" Target="../media/hdphoto4.wdp"/><Relationship Id="rId12" Type="http://schemas.openxmlformats.org/officeDocument/2006/relationships/image" Target="../media/image17.jpg"/><Relationship Id="rId17" Type="http://schemas.openxmlformats.org/officeDocument/2006/relationships/image" Target="../media/image22.jpeg"/><Relationship Id="rId2" Type="http://schemas.openxmlformats.org/officeDocument/2006/relationships/image" Target="../media/image8.wmf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Tasks_and_Due_Dates" TargetMode="External"/><Relationship Id="rId2" Type="http://schemas.openxmlformats.org/officeDocument/2006/relationships/hyperlink" Target="https://designlab.eng.rpi.edu/edn/attachments/download/109925/Common%20Course%20Syllabu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ignlab.eng.rpi.edu/edn/projects/capstone-support-dev/wiki/Syllabus_or_Grading_questions" TargetMode="External"/><Relationship Id="rId4" Type="http://schemas.openxmlformats.org/officeDocument/2006/relationships/hyperlink" Target="mailto:kanaij@rpi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v@rpi.edu" TargetMode="External"/><Relationship Id="rId2" Type="http://schemas.openxmlformats.org/officeDocument/2006/relationships/hyperlink" Target="https://designlab.eng.rpi.edu/edn/projects/capstone-support-dev/wiki/Confidentiality_Requiremen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pi.app.box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" TargetMode="External"/><Relationship Id="rId2" Type="http://schemas.openxmlformats.org/officeDocument/2006/relationships/hyperlink" Target="https://forms.gle/jDFyUZtew9cb45n7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enisgood.ne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urve.coventry.ac.uk/open/items/590998d1-0b42-f321-aca3-06e63956f2b3/1/final.zip/cwlln/resources/WorkPackage2/about.html" TargetMode="External"/><Relationship Id="rId7" Type="http://schemas.openxmlformats.org/officeDocument/2006/relationships/hyperlink" Target="https://en.wikipedia.org/wiki/Engineering_managemen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hyperlink" Target="https://teensrc.wordpress.com/2012/11/06/wcl-teens-tag-groups-and-beyond-in-wellington-county/" TargetMode="Externa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Capstone_Class_Agendas" TargetMode="External"/><Relationship Id="rId2" Type="http://schemas.openxmlformats.org/officeDocument/2006/relationships/hyperlink" Target="https://designlab.eng.rpi.edu/edn/projects/capstone-support-dev/repository/changes/Fall%202020%20Playbook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/Why_Electronic_Design_Notebook_is_the_ONLY_choice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ite.mms.rpi.edu/Mediasite5/Channel/anderm8winrpiedu-engr-2050/watch/87d950eccc2942038b1d06530e9217841d" TargetMode="External"/><Relationship Id="rId2" Type="http://schemas.openxmlformats.org/officeDocument/2006/relationships/hyperlink" Target="https://forms.gle/EpXvm4hr6xPCtv8T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site.mms.rpi.edu/Mediasite5/Channel/anderm8winrpiedu-engr-2050/watch/96dceab44ae7447d812f5a216afa97cf1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Project_Documentation" TargetMode="External"/><Relationship Id="rId2" Type="http://schemas.openxmlformats.org/officeDocument/2006/relationships/hyperlink" Target="https://designlab.eng.rpi.edu/edn/projects/capstone-support-dev/repository/raw/training/Intro%20to%20the%20EDN.mp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ercipio.co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cipio.com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cGzPoJYMSpJrepQ8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/Templates_and_Forms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fahNCHu9zFo7Qeze6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to Capstone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 and Expectations</a:t>
            </a:r>
          </a:p>
          <a:p>
            <a:r>
              <a:rPr lang="en-US" dirty="0">
                <a:cs typeface="Calibri"/>
              </a:rPr>
              <a:t>First Class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08B6-9078-4A0F-9E7F-F680153B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17930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9232" y="410148"/>
            <a:ext cx="4451048" cy="580571"/>
          </a:xfrm>
          <a:prstGeom prst="rect">
            <a:avLst/>
          </a:prstGeom>
        </p:spPr>
        <p:txBody>
          <a:bodyPr vert="horz" lIns="58057" tIns="29029" rIns="58057" bIns="2902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48" b="1" dirty="0"/>
              <a:t>Faculty – Chief Engineers</a:t>
            </a:r>
            <a:endParaRPr lang="en-US" sz="1524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5" y="547071"/>
            <a:ext cx="1784450" cy="57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242" y="5204663"/>
            <a:ext cx="615827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ISE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73264" y="5224219"/>
            <a:ext cx="69644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MSE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126873" y="4727741"/>
            <a:ext cx="979194" cy="1553173"/>
            <a:chOff x="7081182" y="6974405"/>
            <a:chExt cx="1542231" cy="288061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941" y="6974405"/>
              <a:ext cx="1490472" cy="2379645"/>
            </a:xfrm>
            <a:prstGeom prst="rect">
              <a:avLst/>
            </a:prstGeom>
          </p:spPr>
        </p:pic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7081182" y="9357567"/>
              <a:ext cx="1495950" cy="4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Rahmi Ozisik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34951" y="4727741"/>
            <a:ext cx="1344110" cy="1721173"/>
            <a:chOff x="9793673" y="7014593"/>
            <a:chExt cx="2116973" cy="27108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" r="4308" b="8646"/>
            <a:stretch/>
          </p:blipFill>
          <p:spPr>
            <a:xfrm>
              <a:off x="10093224" y="7014593"/>
              <a:ext cx="1496962" cy="202176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793673" y="9026395"/>
              <a:ext cx="2116973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Kathryn</a:t>
              </a:r>
              <a:br>
                <a:rPr lang="en-US" sz="1142" dirty="0"/>
              </a:br>
              <a:r>
                <a:rPr lang="en-US" sz="1142" dirty="0"/>
                <a:t>Dannemann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2325" y="4727742"/>
            <a:ext cx="1179751" cy="1536625"/>
            <a:chOff x="907505" y="6947826"/>
            <a:chExt cx="1858109" cy="2420183"/>
          </a:xfrm>
        </p:grpSpPr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6946" r="52871"/>
            <a:stretch/>
          </p:blipFill>
          <p:spPr>
            <a:xfrm>
              <a:off x="1144296" y="6947826"/>
              <a:ext cx="1490472" cy="202082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07505" y="8945571"/>
              <a:ext cx="1858109" cy="422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00" dirty="0"/>
                <a:t>Mark Embrechts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71723" y="4727741"/>
            <a:ext cx="950452" cy="1557030"/>
            <a:chOff x="8006805" y="15761115"/>
            <a:chExt cx="3421626" cy="560530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/>
            <a:srcRect l="52887" t="6945" r="3590" b="3844"/>
            <a:stretch/>
          </p:blipFill>
          <p:spPr>
            <a:xfrm>
              <a:off x="8006805" y="15761115"/>
              <a:ext cx="3421626" cy="4617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8113897" y="20400850"/>
              <a:ext cx="3195791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Cheng Hsu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087" y="1571511"/>
            <a:ext cx="936046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 </a:t>
            </a:r>
            <a:r>
              <a:rPr lang="en-US" sz="2032" b="1" dirty="0"/>
              <a:t>MANE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99846" y="1270000"/>
            <a:ext cx="988493" cy="1717297"/>
            <a:chOff x="3599446" y="3200400"/>
            <a:chExt cx="3558576" cy="6182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3" t="6335" r="4729"/>
            <a:stretch/>
          </p:blipFill>
          <p:spPr bwMode="auto">
            <a:xfrm>
              <a:off x="3747310" y="3200400"/>
              <a:ext cx="3410712" cy="46446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3599446" y="7783924"/>
              <a:ext cx="3533077" cy="159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Bharat Bagepalli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22341" y="1270000"/>
            <a:ext cx="1043941" cy="1752289"/>
            <a:chOff x="4882844" y="1231447"/>
            <a:chExt cx="1808628" cy="2759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61" y="1231447"/>
              <a:ext cx="1642708" cy="202025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82844" y="3292256"/>
              <a:ext cx="1808628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Matt Oehlschlaeger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59962" y="1270000"/>
            <a:ext cx="952046" cy="1552813"/>
            <a:chOff x="8303230" y="1200065"/>
            <a:chExt cx="1649418" cy="285677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17"/>
            <a:stretch/>
          </p:blipFill>
          <p:spPr>
            <a:xfrm>
              <a:off x="8303230" y="1200065"/>
              <a:ext cx="1641405" cy="237407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315895" y="3563397"/>
              <a:ext cx="1636753" cy="49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Dan Walczyk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56543" y="1270000"/>
            <a:ext cx="1144441" cy="1747131"/>
            <a:chOff x="5663366" y="2368490"/>
            <a:chExt cx="2262836" cy="32127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r="3809"/>
            <a:stretch/>
          </p:blipFill>
          <p:spPr>
            <a:xfrm>
              <a:off x="5961179" y="2368490"/>
              <a:ext cx="1895474" cy="2358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5663366" y="4764594"/>
              <a:ext cx="2262836" cy="81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Sandipan Mishra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55664" y="1270000"/>
            <a:ext cx="951786" cy="1596495"/>
            <a:chOff x="11605879" y="3116416"/>
            <a:chExt cx="3426430" cy="57473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" r="6524"/>
            <a:stretch/>
          </p:blipFill>
          <p:spPr>
            <a:xfrm>
              <a:off x="11605879" y="3116416"/>
              <a:ext cx="3426430" cy="461772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744162" y="7898224"/>
              <a:ext cx="3097084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/>
                <a:t>Josh Hurst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61591" y="4727741"/>
            <a:ext cx="1026158" cy="1552097"/>
            <a:chOff x="11309985" y="6734844"/>
            <a:chExt cx="1616199" cy="24445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985" y="6734844"/>
              <a:ext cx="1491614" cy="202124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1343281" y="8756958"/>
              <a:ext cx="1582903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Daniel Lewis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75828" y="3121841"/>
            <a:ext cx="1039556" cy="1563824"/>
            <a:chOff x="4047359" y="3830983"/>
            <a:chExt cx="1637300" cy="246302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2" r="5584"/>
            <a:stretch/>
          </p:blipFill>
          <p:spPr>
            <a:xfrm>
              <a:off x="4047359" y="3830983"/>
              <a:ext cx="1492187" cy="203233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128268" y="5871567"/>
              <a:ext cx="155639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Junichi Kanai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85123" y="3121841"/>
            <a:ext cx="1043006" cy="1550088"/>
            <a:chOff x="5790849" y="3882247"/>
            <a:chExt cx="1642734" cy="244138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r="5911"/>
            <a:stretch/>
          </p:blipFill>
          <p:spPr>
            <a:xfrm>
              <a:off x="5847697" y="3882247"/>
              <a:ext cx="1483518" cy="2020253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790849" y="5901197"/>
              <a:ext cx="1642734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Shayla Sawyer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57337" y="3121841"/>
            <a:ext cx="978998" cy="1559692"/>
            <a:chOff x="7660834" y="3884364"/>
            <a:chExt cx="1541922" cy="245651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34" y="3884364"/>
              <a:ext cx="1490472" cy="201985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712285" y="5918441"/>
              <a:ext cx="149047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Manoj Shah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31267" y="3112236"/>
            <a:ext cx="969821" cy="1557406"/>
            <a:chOff x="9555423" y="3887967"/>
            <a:chExt cx="1527469" cy="245291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7"/>
            <a:stretch/>
          </p:blipFill>
          <p:spPr>
            <a:xfrm>
              <a:off x="9555423" y="3887967"/>
              <a:ext cx="1479312" cy="202025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9592420" y="5918442"/>
              <a:ext cx="1490472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Partha Dutta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52247" y="3113719"/>
            <a:ext cx="946331" cy="1561038"/>
            <a:chOff x="11499003" y="3761684"/>
            <a:chExt cx="1490472" cy="2458635"/>
          </a:xfrm>
        </p:grpSpPr>
        <p:sp>
          <p:nvSpPr>
            <p:cNvPr id="92" name="TextBox 91"/>
            <p:cNvSpPr txBox="1"/>
            <p:nvPr/>
          </p:nvSpPr>
          <p:spPr>
            <a:xfrm>
              <a:off x="11716810" y="5797880"/>
              <a:ext cx="1250245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Kyle Wilt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r="17255"/>
            <a:stretch/>
          </p:blipFill>
          <p:spPr>
            <a:xfrm>
              <a:off x="11499003" y="3761684"/>
              <a:ext cx="1490472" cy="2018194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04722" y="3449235"/>
            <a:ext cx="767652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ECSE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04939" y="4727741"/>
            <a:ext cx="939270" cy="1551043"/>
            <a:chOff x="6666271" y="15757244"/>
            <a:chExt cx="3381371" cy="55837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01" r="-6410"/>
            <a:stretch/>
          </p:blipFill>
          <p:spPr>
            <a:xfrm>
              <a:off x="6666271" y="15757244"/>
              <a:ext cx="3381371" cy="461772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216426" y="20375887"/>
              <a:ext cx="2574935" cy="965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42" dirty="0"/>
                <a:t>Bill Foley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1216" y="1270000"/>
            <a:ext cx="914401" cy="1562060"/>
            <a:chOff x="6691216" y="1283597"/>
            <a:chExt cx="914401" cy="1562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r="12757"/>
            <a:stretch/>
          </p:blipFill>
          <p:spPr>
            <a:xfrm>
              <a:off x="6691216" y="1283597"/>
              <a:ext cx="914401" cy="1275593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734203" y="2577442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Sarah Felix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1279" y="3109189"/>
            <a:ext cx="972337" cy="1552064"/>
            <a:chOff x="7782221" y="1285078"/>
            <a:chExt cx="972337" cy="15520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r="9227"/>
            <a:stretch/>
          </p:blipFill>
          <p:spPr>
            <a:xfrm>
              <a:off x="7782221" y="1285078"/>
              <a:ext cx="972337" cy="126727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849458" y="2568927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Ali </a:t>
              </a:r>
              <a:r>
                <a:rPr lang="en-US" sz="1143" dirty="0"/>
                <a:t>Tajer</a:t>
              </a:r>
              <a:endParaRPr lang="en-US" sz="1143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7F7F3-5970-4456-A03E-DD62BE7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Arrive to Class On Time / Stay until class ends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We encourage use of video</a:t>
            </a:r>
          </a:p>
          <a:p>
            <a:r>
              <a:rPr lang="en-US" dirty="0">
                <a:cs typeface="Calibri"/>
              </a:rPr>
              <a:t>Be present in Class and Team Meetings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Listen, Engage, Participate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Not distracted on your Phone or other tasks</a:t>
            </a:r>
          </a:p>
          <a:p>
            <a:r>
              <a:rPr lang="en-US" dirty="0">
                <a:cs typeface="Calibri"/>
              </a:rPr>
              <a:t>3 Credit Hour course mandates: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4 Hours per week IN class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5 Hours per week OUT of class</a:t>
            </a:r>
          </a:p>
          <a:p>
            <a:r>
              <a:rPr lang="en-US" dirty="0">
                <a:cs typeface="Calibri"/>
              </a:rPr>
              <a:t>Read communication from Design Lab staff and team mates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Emails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Webex chat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EDN posts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5379F-ED73-4D32-BFA4-A126480B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8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4145-72A2-4A0D-B475-DD94CDE3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6" y="12970"/>
            <a:ext cx="89030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Capstone is TEAM work not GROUP work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7D6C0-552D-47F3-A24F-91AFCE02E23F}"/>
              </a:ext>
            </a:extLst>
          </p:cNvPr>
          <p:cNvSpPr txBox="1"/>
          <p:nvPr/>
        </p:nvSpPr>
        <p:spPr>
          <a:xfrm>
            <a:off x="2432077" y="4917271"/>
            <a:ext cx="50197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4AF224-1A58-455A-B992-6E46BD73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0" y="1155970"/>
            <a:ext cx="8229600" cy="2438400"/>
          </a:xfrm>
        </p:spPr>
        <p:txBody>
          <a:bodyPr vert="horz" lIns="91440" tIns="45720" rIns="91440" bIns="45720" numCol="2" rtlCol="0" anchor="t"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Team Work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collaborative effort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peer review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Student managed</a:t>
            </a: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Group Work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divide and conquer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low interaction with team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Supervisor managed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3" y="3429000"/>
            <a:ext cx="6180913" cy="33497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76C63-E3AF-4093-A90A-BFCE4A03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12381" y="6338629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0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AD50-8DB8-4041-942F-5AF2135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F680-A653-4C13-B33C-4FB90717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Syllabus</a:t>
            </a:r>
          </a:p>
          <a:p>
            <a:pPr lvl="1"/>
            <a:r>
              <a:rPr lang="en-US" sz="1200" dirty="0">
                <a:cs typeface="Calibri"/>
                <a:hlinkClick r:id="rId2"/>
              </a:rPr>
              <a:t>https://designlab.eng.rpi.edu/edn/attachments/download/109925/Common%20Course%20Syllabus.pdf</a:t>
            </a:r>
            <a:r>
              <a:rPr lang="en-US" sz="1200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Tasks and Due Dates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https://designlab.eng.rpi.edu/edn/projects/capstone-support-dev/wiki/Tasks_and_Due_Dates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Pose any questions to </a:t>
            </a:r>
            <a:r>
              <a:rPr lang="en-US" dirty="0">
                <a:cs typeface="Calibri"/>
                <a:hlinkClick r:id="rId4"/>
              </a:rPr>
              <a:t>kanaij@rpi.edu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Answers will be posted to EDN</a:t>
            </a:r>
          </a:p>
          <a:p>
            <a:pPr marL="457200" lvl="1" indent="0">
              <a:buNone/>
            </a:pPr>
            <a:r>
              <a:rPr lang="en-US" sz="1400" dirty="0">
                <a:ea typeface="+mn-lt"/>
                <a:cs typeface="+mn-lt"/>
                <a:hlinkClick r:id="rId5"/>
              </a:rPr>
              <a:t>https://designlab.eng.rpi.edu/edn/projects/capstone-support-dev/wiki/Syllabus_or_Grading_questions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06505-532E-4038-9C45-A359383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Behavior</a:t>
            </a:r>
            <a:r>
              <a:rPr lang="en-US" dirty="0"/>
              <a:t>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580"/>
            <a:ext cx="8229600" cy="5428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Q: “How will you interact with your boss and peers in 6 months?”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start doing this NOW in</a:t>
            </a:r>
            <a:r>
              <a:rPr lang="en-US" dirty="0">
                <a:cs typeface="Calibri"/>
              </a:rPr>
              <a:t> Capstone Design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 Accountable. </a:t>
            </a:r>
          </a:p>
          <a:p>
            <a:pPr lvl="2"/>
            <a:r>
              <a:rPr lang="en-US" dirty="0"/>
              <a:t>To your teammates, to Chief/Project Engineer, and to project sponsor.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Be Professional.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your work VISIBLE.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Post/share as you go. No need to hide from team until its perfect or completely finished.</a:t>
            </a:r>
          </a:p>
          <a:p>
            <a:pPr lvl="2"/>
            <a:r>
              <a:rPr lang="en-US" dirty="0">
                <a:cs typeface="Calibri"/>
              </a:rPr>
              <a:t>Use Electronic Design Notebook (EDN)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FCCA3-4970-4A0F-A692-08CA2884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9257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4588-B2B5-4F7E-8A52-ACC5670E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Capstone Orientation Packet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6653-441A-4ED1-B249-2A4AC3E4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9600"/>
            <a:ext cx="7886700" cy="175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More information</a:t>
            </a:r>
          </a:p>
          <a:p>
            <a:pPr lvl="1"/>
            <a:r>
              <a:rPr lang="en-US" sz="1200" dirty="0">
                <a:ea typeface="+mn-lt"/>
                <a:cs typeface="+mn-lt"/>
                <a:hlinkClick r:id="rId2"/>
              </a:rPr>
              <a:t>https://designlab.eng.rpi.edu/edn/projects/capstone-support-dev/wiki/Confidentiality_Requirements</a:t>
            </a:r>
            <a:r>
              <a:rPr lang="en-US" sz="1200" dirty="0">
                <a:ea typeface="+mn-lt"/>
                <a:cs typeface="+mn-lt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77648"/>
              </p:ext>
            </p:extLst>
          </p:nvPr>
        </p:nvGraphicFramePr>
        <p:xfrm>
          <a:off x="612437" y="1447799"/>
          <a:ext cx="8150559" cy="30337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36274">
                  <a:extLst>
                    <a:ext uri="{9D8B030D-6E8A-4147-A177-3AD203B41FA5}">
                      <a16:colId xmlns:a16="http://schemas.microsoft.com/office/drawing/2014/main" val="1686985803"/>
                    </a:ext>
                  </a:extLst>
                </a:gridCol>
                <a:gridCol w="1671791">
                  <a:extLst>
                    <a:ext uri="{9D8B030D-6E8A-4147-A177-3AD203B41FA5}">
                      <a16:colId xmlns:a16="http://schemas.microsoft.com/office/drawing/2014/main" val="1076356727"/>
                    </a:ext>
                  </a:extLst>
                </a:gridCol>
                <a:gridCol w="1404096">
                  <a:extLst>
                    <a:ext uri="{9D8B030D-6E8A-4147-A177-3AD203B41FA5}">
                      <a16:colId xmlns:a16="http://schemas.microsoft.com/office/drawing/2014/main" val="2215888949"/>
                    </a:ext>
                  </a:extLst>
                </a:gridCol>
                <a:gridCol w="2438398">
                  <a:extLst>
                    <a:ext uri="{9D8B030D-6E8A-4147-A177-3AD203B41FA5}">
                      <a16:colId xmlns:a16="http://schemas.microsoft.com/office/drawing/2014/main" val="1596972483"/>
                    </a:ext>
                  </a:extLst>
                </a:gridCol>
              </a:tblGrid>
              <a:tr h="458737">
                <a:tc>
                  <a:txBody>
                    <a:bodyPr/>
                    <a:lstStyle/>
                    <a:p>
                      <a:pPr lvl="1"/>
                      <a:r>
                        <a:rPr lang="en-US" strike="noStrike" dirty="0"/>
                        <a:t>Director’s Introduction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/>
                        <a:t>Read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18618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Instructions for electronic signatures in Adobe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Later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for last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411215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Project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Should have already 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  <a:r>
                        <a:rPr lang="en-US" baseline="0" dirty="0"/>
                        <a:t> 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974254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Recognition Waiver and Release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later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Sign</a:t>
                      </a:r>
                      <a:r>
                        <a:rPr lang="en-US" baseline="0" dirty="0"/>
                        <a:t> PDF or print and scan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Email to </a:t>
                      </a:r>
                      <a:r>
                        <a:rPr lang="en-US" dirty="0">
                          <a:hlinkClick r:id="rId3"/>
                        </a:rPr>
                        <a:t>mastev@rpi.edu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441112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Sponsorship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652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204C-E1D9-4E9B-BBC4-CC1E9730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8"/>
          <a:stretch/>
        </p:blipFill>
        <p:spPr>
          <a:xfrm>
            <a:off x="533400" y="3338513"/>
            <a:ext cx="838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50"/>
            <a:ext cx="7886700" cy="1325563"/>
          </a:xfrm>
        </p:spPr>
        <p:txBody>
          <a:bodyPr/>
          <a:lstStyle/>
          <a:p>
            <a:r>
              <a:rPr lang="en-US" dirty="0"/>
              <a:t>Collaboration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team has a Box folder pre-loaded with files</a:t>
            </a:r>
          </a:p>
          <a:p>
            <a:pPr lvl="1"/>
            <a:r>
              <a:rPr lang="en-US" dirty="0">
                <a:hlinkClick r:id="rId3"/>
              </a:rPr>
              <a:t>https://rpi.app.box.com/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Login using RPI credentials</a:t>
            </a:r>
          </a:p>
          <a:p>
            <a:r>
              <a:rPr lang="en-US" dirty="0"/>
              <a:t>EVERYONE open “</a:t>
            </a:r>
            <a:r>
              <a:rPr lang="en-US" sz="2000" dirty="0">
                <a:solidFill>
                  <a:srgbClr val="00B050"/>
                </a:solidFill>
                <a:cs typeface="Calibri"/>
              </a:rPr>
              <a:t>20 min Poster - Webex enabled.pptx</a:t>
            </a:r>
            <a:r>
              <a:rPr lang="en-US" dirty="0"/>
              <a:t>” file in PowerPoint </a:t>
            </a:r>
            <a:r>
              <a:rPr lang="en-US" b="1" dirty="0"/>
              <a:t>Online</a:t>
            </a:r>
          </a:p>
          <a:p>
            <a:pPr lvl="1"/>
            <a:r>
              <a:rPr lang="en-US" dirty="0"/>
              <a:t>This will allow simultaneous group editing</a:t>
            </a:r>
          </a:p>
          <a:p>
            <a:pPr lvl="1"/>
            <a:r>
              <a:rPr lang="en-US" dirty="0"/>
              <a:t>(warning/notice) Online version lacks MANY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7715-5A74-4F49-BFA3-372AC3A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02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35 min - Team Ideation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7055-CD9E-4DE0-BA65-2F7D056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21" y="1127637"/>
            <a:ext cx="7798096" cy="4652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Time boxed exercise. It will feel rushed, things won't feel complete. </a:t>
            </a:r>
            <a:r>
              <a:rPr lang="en-US" sz="2000" b="1" dirty="0">
                <a:cs typeface="Calibri"/>
              </a:rPr>
              <a:t>THAT'S OK.</a:t>
            </a:r>
            <a:endParaRPr lang="en-US" b="1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You'll want more time. You can't have it. Team </a:t>
            </a:r>
            <a:r>
              <a:rPr lang="en-US" sz="2000" b="1" dirty="0">
                <a:cs typeface="Calibri"/>
              </a:rPr>
              <a:t>must </a:t>
            </a:r>
            <a:r>
              <a:rPr lang="en-US" sz="2000" dirty="0">
                <a:cs typeface="Calibri"/>
              </a:rPr>
              <a:t>move on.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For EACH section of presentation slides:</a:t>
            </a:r>
            <a:endParaRPr lang="en-US" dirty="0"/>
          </a:p>
          <a:p>
            <a:r>
              <a:rPr lang="en-US" sz="2000" dirty="0">
                <a:cs typeface="Calibri"/>
              </a:rPr>
              <a:t>2 min</a:t>
            </a:r>
            <a:endParaRPr lang="en-US" sz="2000" dirty="0"/>
          </a:p>
          <a:p>
            <a:pPr lvl="1"/>
            <a:r>
              <a:rPr lang="en-US" sz="2000" dirty="0">
                <a:cs typeface="Calibri"/>
              </a:rPr>
              <a:t>Individual silent thought on content</a:t>
            </a:r>
          </a:p>
          <a:p>
            <a:pPr lvl="1"/>
            <a:r>
              <a:rPr lang="en-US" sz="2000" dirty="0">
                <a:cs typeface="Calibri"/>
              </a:rPr>
              <a:t>Type thoughts into text editor (Word, Notepad, etc...)</a:t>
            </a:r>
          </a:p>
          <a:p>
            <a:r>
              <a:rPr lang="en-US" sz="2000" dirty="0">
                <a:cs typeface="Calibri"/>
              </a:rPr>
              <a:t>2 min</a:t>
            </a:r>
          </a:p>
          <a:p>
            <a:pPr lvl="1"/>
            <a:r>
              <a:rPr lang="en-US" sz="2000" dirty="0">
                <a:cs typeface="Calibri"/>
              </a:rPr>
              <a:t>Copy answers into shared Team PPT on Box</a:t>
            </a:r>
          </a:p>
          <a:p>
            <a:pPr lvl="1"/>
            <a:r>
              <a:rPr lang="en-US" sz="2000" dirty="0">
                <a:cs typeface="Calibri"/>
              </a:rPr>
              <a:t>Quick discussion of similar, unique, or new answers</a:t>
            </a:r>
          </a:p>
          <a:p>
            <a:r>
              <a:rPr lang="en-US" sz="2000" dirty="0">
                <a:cs typeface="Calibri"/>
              </a:rPr>
              <a:t>Move on to next section of Ideation PPT as a team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PE will send chat messages to PE Space to help remind team to move on to each section of presentation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D45D7-F4BE-48EE-8AF6-0A7FFA5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8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20 min - Team Ideation Presentation Summary</a:t>
            </a:r>
            <a:endParaRPr lang="en-US" sz="30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unique skills does each person bring to the team?</a:t>
            </a:r>
          </a:p>
          <a:p>
            <a:r>
              <a:rPr lang="en-US" sz="2000" dirty="0"/>
              <a:t>What skills do members share in common?</a:t>
            </a:r>
          </a:p>
          <a:p>
            <a:r>
              <a:rPr lang="en-US" sz="2000" dirty="0"/>
              <a:t>What specific team or organizational strength will each person contribute?</a:t>
            </a:r>
          </a:p>
          <a:p>
            <a:r>
              <a:rPr lang="en-US" sz="2000" dirty="0"/>
              <a:t>What team or organizational weakness or areas for growth does each person have?</a:t>
            </a:r>
          </a:p>
          <a:p>
            <a:r>
              <a:rPr lang="en-US" sz="2000" dirty="0"/>
              <a:t>How can team make best use of each individual’s skills and talents?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Does every team member have a TECHNICAL action item to complete by next class?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Note: This is something that should happen by end of every class. 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8FA8-2A5F-4638-9F96-7B004230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7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582"/>
            <a:ext cx="7886700" cy="5559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10 </a:t>
            </a:r>
            <a:r>
              <a:rPr lang="en-US" dirty="0"/>
              <a:t>min - Team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366440"/>
            <a:ext cx="8562975" cy="4829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5445" indent="-385445">
              <a:buFont typeface="+mj-lt"/>
              <a:buAutoNum type="arabicPeriod"/>
            </a:pPr>
            <a:r>
              <a:rPr lang="en-US" sz="2000" dirty="0"/>
              <a:t>What part of your IED experience do you NOT want to repeat? </a:t>
            </a:r>
            <a:r>
              <a:rPr lang="en-US" sz="2000" dirty="0" smtClean="0"/>
              <a:t>- 4 </a:t>
            </a:r>
            <a:r>
              <a:rPr lang="en-US" sz="2000" dirty="0"/>
              <a:t>min</a:t>
            </a:r>
            <a:endParaRPr lang="en-US" dirty="0">
              <a:cs typeface="Calibri"/>
            </a:endParaRP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Personality conflicts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Time management (ran out of time)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Unequal division of labor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Communication breakdown</a:t>
            </a:r>
          </a:p>
          <a:p>
            <a:pPr marL="685800" lvl="1" indent="-342900">
              <a:buFont typeface="+mj-lt"/>
              <a:buAutoNum type="alphaUcPeriod"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How ready is your team to move forward on project?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 (low) - 10 (high) scale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 </a:t>
            </a:r>
            <a:r>
              <a:rPr lang="en-US" sz="2000" dirty="0"/>
              <a:t>min - Pick individual </a:t>
            </a:r>
            <a:r>
              <a:rPr lang="en-US" sz="2000" dirty="0" smtClean="0"/>
              <a:t>answer</a:t>
            </a:r>
            <a:endParaRPr lang="en-US" sz="2400" dirty="0">
              <a:cs typeface="Calibri"/>
            </a:endParaRPr>
          </a:p>
          <a:p>
            <a:pPr marL="403225" indent="-403225">
              <a:buFont typeface="+mj-lt"/>
              <a:buAutoNum type="arabicPeriod" startAt="3"/>
            </a:pPr>
            <a:r>
              <a:rPr lang="en-US" sz="2000" dirty="0" smtClean="0"/>
              <a:t>Move </a:t>
            </a:r>
            <a:r>
              <a:rPr lang="en-US" sz="2000" dirty="0"/>
              <a:t>to PROJECT SPACE, discuss as a team, and come to consensus. </a:t>
            </a:r>
            <a:r>
              <a:rPr lang="en-US" sz="2000" dirty="0" smtClean="0"/>
              <a:t>- 5 min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en-US" sz="2000" dirty="0" smtClean="0"/>
              <a:t>Return </a:t>
            </a:r>
            <a:r>
              <a:rPr lang="en-US" sz="2000" dirty="0"/>
              <a:t>to PE SPACE for full class debrief. </a:t>
            </a:r>
            <a:r>
              <a:rPr lang="en-US" sz="2000" dirty="0" smtClean="0"/>
              <a:t>- 5 </a:t>
            </a:r>
            <a:r>
              <a:rPr lang="en-US" sz="2000" dirty="0"/>
              <a:t>min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F293-0BB7-43F1-BC34-D1AB6E10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&amp; Team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474023" y="6010987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ja-JP" b="1" dirty="0" bmk="">
                <a:latin typeface="Calibri" panose="020F0502020204030204" pitchFamily="34" charset="0"/>
                <a:cs typeface="Calibri" panose="020F0502020204030204" pitchFamily="34" charset="0"/>
              </a:rPr>
              <a:t>evision History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333479"/>
              </p:ext>
            </p:extLst>
          </p:nvPr>
        </p:nvGraphicFramePr>
        <p:xfrm>
          <a:off x="381000" y="1066801"/>
          <a:ext cx="8382000" cy="51249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846502489"/>
                    </a:ext>
                  </a:extLst>
                </a:gridCol>
                <a:gridCol w="1266753">
                  <a:extLst>
                    <a:ext uri="{9D8B030D-6E8A-4147-A177-3AD203B41FA5}">
                      <a16:colId xmlns:a16="http://schemas.microsoft.com/office/drawing/2014/main" val="2089326855"/>
                    </a:ext>
                  </a:extLst>
                </a:gridCol>
                <a:gridCol w="1102895">
                  <a:extLst>
                    <a:ext uri="{9D8B030D-6E8A-4147-A177-3AD203B41FA5}">
                      <a16:colId xmlns:a16="http://schemas.microsoft.com/office/drawing/2014/main" val="3466481815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987015841"/>
                    </a:ext>
                  </a:extLst>
                </a:gridCol>
              </a:tblGrid>
              <a:tr h="1380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Version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Reason for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832967"/>
                  </a:ext>
                </a:extLst>
              </a:tr>
              <a:tr h="2641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+mn-ea"/>
                        </a:rPr>
                        <a:t>0.80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7/1/20-8/29/20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Initial document. Days 1</a:t>
                      </a:r>
                      <a:r>
                        <a:rPr lang="en-US" sz="1200" baseline="0" dirty="0">
                          <a:effectLst/>
                          <a:latin typeface="+mj-lt"/>
                        </a:rPr>
                        <a:t> through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4 are 87% complete. Future days less accurate. Document will be updated as the semester progresses.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214357"/>
                  </a:ext>
                </a:extLst>
              </a:tr>
              <a:tr h="138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0.90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8/29/20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Added</a:t>
                      </a:r>
                      <a:r>
                        <a:rPr lang="en-US" sz="1200" baseline="0" dirty="0">
                          <a:effectLst/>
                          <a:latin typeface="+mj-lt"/>
                          <a:ea typeface="MS Mincho"/>
                        </a:rPr>
                        <a:t> urls of key documents and info in Capstone Support Wiki and Repository.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28146"/>
                  </a:ext>
                </a:extLst>
              </a:tr>
              <a:tr h="2641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</a:rPr>
                        <a:t>1.0</a:t>
                      </a:r>
                      <a:endParaRPr lang="en-US" sz="1200" b="1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8/30/20 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j-lt"/>
                          <a:ea typeface="+mn-ea"/>
                        </a:rPr>
                        <a:t>Link for syllabus questions 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+mn-ea"/>
                        </a:rPr>
                        <a:t>updated (p. 13)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ormatting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15)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Official release of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369288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1.1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8/31/20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B. DeBoer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Specified entry and exit doors for MDL (p. 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Corrected Shop Room No., added notes requiring PE permission to use shop and requirement for online safety training prior to using shop (p. 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296702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1.2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8/31/20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Table formatting (p.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 2)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Small time shifts for group wrap-up (p. 19)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Out-of-class meeting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 added (p. 21)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Removed some ‘behind the scenes’ notes (p. secret)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893570"/>
                  </a:ext>
                </a:extLst>
              </a:tr>
              <a:tr h="288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1.3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9/1/20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Retitled activity on Day 1 Agenda (p. 7)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Corrected whenisgood.NET url (p. 21)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New EDN &amp; Documentation content (p. 30-35, 48-50)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MS Mincho"/>
                        </a:rPr>
                        <a:t>Added Design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Process content (p. 39-41)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563216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10734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399495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202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620-40DE-47B1-B496-6CBF59BB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5 min – Ticket 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6C68-3FA5-428D-8EF9-0488BECE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Design Lab wants your 'immediate' feedback on the course and your experience.</a:t>
            </a:r>
          </a:p>
          <a:p>
            <a:r>
              <a:rPr lang="en-US" dirty="0">
                <a:cs typeface="Calibri"/>
              </a:rPr>
              <a:t>These 'surveys' after many classes will help us help you.</a:t>
            </a:r>
          </a:p>
          <a:p>
            <a:r>
              <a:rPr lang="en-US" dirty="0">
                <a:cs typeface="Calibri"/>
              </a:rPr>
              <a:t>Collected anonymously using Google Forms.</a:t>
            </a:r>
          </a:p>
          <a:p>
            <a:pPr lvl="1"/>
            <a:r>
              <a:rPr lang="en-US" dirty="0">
                <a:cs typeface="Calibri"/>
              </a:rPr>
              <a:t>If you ever want an individual response from PE/CE/Director, be sure to INCLUDE your name.</a:t>
            </a:r>
          </a:p>
          <a:p>
            <a:r>
              <a:rPr lang="en-US" dirty="0">
                <a:cs typeface="Calibri"/>
              </a:rPr>
              <a:t>You can also always use email or Webex to reach out to PE/CE with any questions.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7474-08A9-449F-BBD0-2F05C894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0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Class Tasks </a:t>
            </a:r>
            <a:r>
              <a:rPr lang="en-US" sz="900" dirty="0"/>
              <a:t>(what you might call homework, complete </a:t>
            </a:r>
            <a:r>
              <a:rPr lang="en-US" sz="900" b="1" dirty="0"/>
              <a:t>BEFORE</a:t>
            </a:r>
            <a:r>
              <a:rPr lang="en-US" sz="900" dirty="0"/>
              <a:t> Class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Complete </a:t>
            </a:r>
            <a:r>
              <a:rPr lang="en-US" dirty="0"/>
              <a:t>Class 1 Ticket Out</a:t>
            </a:r>
            <a:endParaRPr lang="en-US" sz="2300" dirty="0">
              <a:solidFill>
                <a:srgbClr val="C00000"/>
              </a:solidFill>
              <a:cs typeface="Calibri"/>
            </a:endParaRPr>
          </a:p>
          <a:p>
            <a:pPr marL="800100" lvl="1" indent="-342900">
              <a:buChar char="•"/>
            </a:pPr>
            <a:r>
              <a:rPr lang="en-US" sz="2300" dirty="0">
                <a:hlinkClick r:id="rId2"/>
              </a:rPr>
              <a:t>https</a:t>
            </a:r>
            <a:r>
              <a:rPr lang="en-US" sz="23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300" dirty="0" smtClean="0">
                <a:solidFill>
                  <a:srgbClr val="C00000"/>
                </a:solidFill>
                <a:hlinkClick r:id="rId2"/>
              </a:rPr>
              <a:t>forms.gle/jDFyUZtew9cb45n7A</a:t>
            </a:r>
            <a:endParaRPr lang="en-US" sz="23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 </a:t>
            </a:r>
            <a:endParaRPr lang="en-US" sz="1900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Register for EDN – </a:t>
            </a:r>
            <a:r>
              <a:rPr lang="en-US" sz="2300" dirty="0">
                <a:hlinkClick r:id="rId3"/>
              </a:rPr>
              <a:t>https://designlab.eng.rpi.edu/edn/</a:t>
            </a:r>
            <a:r>
              <a:rPr lang="en-US" sz="2300" dirty="0"/>
              <a:t> </a:t>
            </a:r>
            <a:endParaRPr lang="en-US" sz="2300" dirty="0">
              <a:ea typeface="+mn-lt"/>
              <a:cs typeface="+mn-lt"/>
            </a:endParaRPr>
          </a:p>
          <a:p>
            <a:pPr marL="857250" lvl="1" indent="-457200">
              <a:buChar char="•"/>
            </a:pPr>
            <a:r>
              <a:rPr lang="en-US" sz="2900" dirty="0"/>
              <a:t>Registration button in upper right hand corner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/>
              <a:t>Login must be your RCSID (RPI email </a:t>
            </a:r>
            <a:r>
              <a:rPr lang="en-US" b="1" dirty="0"/>
              <a:t>before </a:t>
            </a:r>
            <a:r>
              <a:rPr lang="en-US" dirty="0"/>
              <a:t>the @ symbol)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Email must be your RPI email</a:t>
            </a: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Bookmark this site. You will use it A LOT for this course</a:t>
            </a:r>
            <a:r>
              <a:rPr lang="en-US" dirty="0" smtClean="0">
                <a:cs typeface="Calibri"/>
              </a:rPr>
              <a:t>.</a:t>
            </a:r>
          </a:p>
          <a:p>
            <a:pPr marL="857250" lvl="1" indent="-457200">
              <a:buChar char="•"/>
            </a:pPr>
            <a:endParaRPr lang="en-US" dirty="0" smtClean="0">
              <a:cs typeface="Calibri"/>
            </a:endParaRPr>
          </a:p>
          <a:p>
            <a:pPr marL="346075" indent="-346075"/>
            <a:r>
              <a:rPr lang="en-US" dirty="0">
                <a:cs typeface="Calibri"/>
              </a:rPr>
              <a:t>Choose a one hour out-of-class team meeting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  <a:hlinkClick r:id="rId4"/>
              </a:rPr>
              <a:t>www.WhenIsGood.net</a:t>
            </a:r>
            <a:r>
              <a:rPr lang="en-US" dirty="0" smtClean="0">
                <a:cs typeface="Calibri"/>
              </a:rPr>
              <a:t> works </a:t>
            </a:r>
            <a:r>
              <a:rPr lang="en-US" dirty="0">
                <a:cs typeface="Calibri"/>
              </a:rPr>
              <a:t>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NOT RECOMMENDED </a:t>
            </a:r>
            <a:r>
              <a:rPr lang="en-US" dirty="0">
                <a:cs typeface="Calibri"/>
              </a:rPr>
              <a:t>to use this time every week for the full team. That’s what class time is for. Instead </a:t>
            </a:r>
            <a:r>
              <a:rPr lang="en-US" dirty="0" smtClean="0">
                <a:cs typeface="Calibri"/>
              </a:rPr>
              <a:t>use this time </a:t>
            </a:r>
            <a:r>
              <a:rPr lang="en-US" dirty="0">
                <a:cs typeface="Calibri"/>
              </a:rPr>
              <a:t>for occasional </a:t>
            </a:r>
            <a:r>
              <a:rPr lang="en-US" dirty="0" smtClean="0">
                <a:cs typeface="Calibri"/>
              </a:rPr>
              <a:t>needed planning </a:t>
            </a:r>
            <a:r>
              <a:rPr lang="en-US" dirty="0">
                <a:cs typeface="Calibri"/>
              </a:rPr>
              <a:t>meetings, or for smaller sub groups to meet about project.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Post evidence of progress on your project task assignment to team's Box folder as Word file. Filename should be RCSID-topic. Ex: pastea-FreeBodyDiagram.docx</a:t>
            </a:r>
            <a:endParaRPr lang="en-US" dirty="0">
              <a:cs typeface="Calibri"/>
            </a:endParaRP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Web link of research AND summary of why it's important or useful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Calculations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Sketch of concept idea</a:t>
            </a:r>
          </a:p>
          <a:p>
            <a:pPr lvl="1"/>
            <a:endParaRPr lang="en-US" u="sng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NOTE – These tasks are posted on EDN along with all class agendas</a:t>
            </a:r>
            <a:endParaRPr lang="en-US" b="1" dirty="0">
              <a:solidFill>
                <a:srgbClr val="FF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070C0"/>
                </a:solidFill>
              </a:rPr>
              <a:t>https://designlab.eng.rpi.edu/edn/projects/capstone-support-dev/wiki/Capstone_Class_Agendas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2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2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077"/>
            <a:ext cx="9144000" cy="29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5DB4-2B65-46E4-B13A-6BBB6D7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Capstone Design – Why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28A2-D947-41CB-B1FE-6C5875A5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What is a "real world experience"?</a:t>
            </a:r>
          </a:p>
          <a:p>
            <a:r>
              <a:rPr lang="en-US" sz="2400" dirty="0">
                <a:ea typeface="+mn-lt"/>
                <a:cs typeface="+mn-lt"/>
              </a:rPr>
              <a:t>What is difference between IED and Capstone Design?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Why is Capstone a required course?</a:t>
            </a:r>
            <a:endParaRPr lang="en-US" sz="2400" dirty="0"/>
          </a:p>
          <a:p>
            <a:r>
              <a:rPr lang="en-US" sz="2400" dirty="0">
                <a:cs typeface="Calibri"/>
              </a:rPr>
              <a:t>What is goal of this course?</a:t>
            </a:r>
          </a:p>
          <a:p>
            <a:r>
              <a:rPr lang="en-US" sz="2400" dirty="0">
                <a:cs typeface="Calibri"/>
              </a:rPr>
              <a:t>What is a successful outcome for </a:t>
            </a:r>
          </a:p>
          <a:p>
            <a:pPr lvl="1"/>
            <a:r>
              <a:rPr lang="en-US" sz="2400" dirty="0">
                <a:cs typeface="Calibri"/>
              </a:rPr>
              <a:t>Project Sponsor? </a:t>
            </a:r>
          </a:p>
          <a:p>
            <a:pPr lvl="1"/>
            <a:r>
              <a:rPr lang="en-US" sz="2400" dirty="0">
                <a:cs typeface="Calibri"/>
              </a:rPr>
              <a:t>Student? </a:t>
            </a:r>
          </a:p>
          <a:p>
            <a:pPr lvl="1"/>
            <a:r>
              <a:rPr lang="en-US" sz="2400" dirty="0">
                <a:cs typeface="Calibri"/>
              </a:rPr>
              <a:t>RPI?</a:t>
            </a:r>
          </a:p>
          <a:p>
            <a:r>
              <a:rPr lang="en-US" sz="2400" dirty="0">
                <a:ea typeface="+mn-lt"/>
                <a:cs typeface="+mn-lt"/>
              </a:rPr>
              <a:t>What is the Engineering Design Process?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E0D5B-3239-4201-BE92-E26510C3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133066549"/>
              </p:ext>
            </p:extLst>
          </p:nvPr>
        </p:nvGraphicFramePr>
        <p:xfrm>
          <a:off x="6505323" y="1787086"/>
          <a:ext cx="2027367" cy="169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7" y="250610"/>
            <a:ext cx="6858000" cy="741404"/>
          </a:xfrm>
        </p:spPr>
        <p:txBody>
          <a:bodyPr>
            <a:normAutofit/>
          </a:bodyPr>
          <a:lstStyle/>
          <a:p>
            <a:r>
              <a:rPr lang="en-US" sz="4400" dirty="0"/>
              <a:t>Design Course Progression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169" y="4724404"/>
            <a:ext cx="6858000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/>
              <a:t>Instructor time: prepared lecture and skill instruction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Student project time: research and experimentation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Graded activities: presentation of results, HW/quiz/test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Project work reviewed/graded continuously rather than formally submitted</a:t>
            </a:r>
            <a:endParaRPr lang="en-US" sz="1600" dirty="0"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810025"/>
            <a:ext cx="547181" cy="2261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5197435"/>
            <a:ext cx="547181" cy="226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584845"/>
            <a:ext cx="547181" cy="226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44" y="3721489"/>
            <a:ext cx="232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Instructor Ownership (content)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042" y="3721489"/>
            <a:ext cx="2906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Company/Organization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241" y="3733164"/>
            <a:ext cx="265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Student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5241" y="1188260"/>
            <a:ext cx="25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Intro Engineering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188261"/>
            <a:ext cx="215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General Coursework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3786" y="1181756"/>
            <a:ext cx="177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Capstone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09488201"/>
              </p:ext>
            </p:extLst>
          </p:nvPr>
        </p:nvGraphicFramePr>
        <p:xfrm>
          <a:off x="382047" y="1758088"/>
          <a:ext cx="2229766" cy="17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40478"/>
              </p:ext>
            </p:extLst>
          </p:nvPr>
        </p:nvGraphicFramePr>
        <p:xfrm>
          <a:off x="3235752" y="1775025"/>
          <a:ext cx="2409850" cy="17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066800" y="5969543"/>
            <a:ext cx="547181" cy="226168"/>
          </a:xfrm>
          <a:prstGeom prst="roundRect">
            <a:avLst/>
          </a:prstGeom>
          <a:pattFill prst="dkHorz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Block Arc 8"/>
          <p:cNvSpPr/>
          <p:nvPr/>
        </p:nvSpPr>
        <p:spPr>
          <a:xfrm flipV="1">
            <a:off x="3546535" y="1753838"/>
            <a:ext cx="2010015" cy="1850376"/>
          </a:xfrm>
          <a:prstGeom prst="blockArc">
            <a:avLst>
              <a:gd name="adj1" fmla="val 9726864"/>
              <a:gd name="adj2" fmla="val 1228151"/>
              <a:gd name="adj3" fmla="val 690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Block Arc 21"/>
          <p:cNvSpPr/>
          <p:nvPr/>
        </p:nvSpPr>
        <p:spPr>
          <a:xfrm flipV="1">
            <a:off x="6522675" y="1722103"/>
            <a:ext cx="2010015" cy="1850376"/>
          </a:xfrm>
          <a:prstGeom prst="blockArc">
            <a:avLst>
              <a:gd name="adj1" fmla="val 8895481"/>
              <a:gd name="adj2" fmla="val 3113333"/>
              <a:gd name="adj3" fmla="val 678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5087" y="1557592"/>
            <a:ext cx="11470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200" dirty="0">
                <a:latin typeface="Calibri" panose="020F0502020204030204"/>
              </a:rPr>
              <a:t>On-going Feedback from Instructor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70601" y="2201024"/>
            <a:ext cx="469380" cy="299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059504" y="2203922"/>
            <a:ext cx="415391" cy="3023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631EAC-A608-4EAA-9310-34852664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5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9652" y="3843798"/>
            <a:ext cx="3576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Instructor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Lecture &amp; Lab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Quiz/Test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Structured Activities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Student/team performance feedback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Submit only finished work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95" y="3843798"/>
            <a:ext cx="3833497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/>
            <a:r>
              <a:rPr lang="en-US" sz="1600" b="1" dirty="0">
                <a:latin typeface="Calibri" panose="020F0502020204030204"/>
              </a:rPr>
              <a:t>Team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Meetings (in &amp; out of class)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Design / Build / Test (Engineering Design Process)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Presentations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Peer to peer feedback &amp; review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Iterative design &amp; documentation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891" y="6019800"/>
            <a:ext cx="771784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600" b="1" dirty="0">
                <a:latin typeface="Calibri" panose="020F0502020204030204"/>
              </a:rPr>
              <a:t>Capstone instructor-guided activities will be primarily in first 5 weeks of semester</a:t>
            </a:r>
            <a:endParaRPr lang="en-US" sz="1600" dirty="0"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69309645"/>
              </p:ext>
            </p:extLst>
          </p:nvPr>
        </p:nvGraphicFramePr>
        <p:xfrm>
          <a:off x="228600" y="1056390"/>
          <a:ext cx="8839200" cy="265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8966" y="337946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Typical Course Content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C8285-5185-49DE-BC2E-58B02A3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9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E48-91CD-4B58-BF1E-994115C7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>
                <a:cs typeface="Calibri Light"/>
              </a:rPr>
              <a:t>Capstone Design – How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1B41-BF57-4DD5-945D-184CD30C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6089241" cy="4729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Solve </a:t>
            </a:r>
            <a:r>
              <a:rPr lang="en-US" sz="2000" b="1" dirty="0">
                <a:ea typeface="+mn-lt"/>
                <a:cs typeface="+mn-lt"/>
              </a:rPr>
              <a:t>Open Ended Project </a:t>
            </a:r>
            <a:r>
              <a:rPr lang="en-US" sz="2000" dirty="0">
                <a:ea typeface="+mn-lt"/>
                <a:cs typeface="+mn-lt"/>
              </a:rPr>
              <a:t>by</a:t>
            </a:r>
            <a:endParaRPr lang="en-US" dirty="0"/>
          </a:p>
          <a:p>
            <a:r>
              <a:rPr lang="en-US" sz="2000" dirty="0">
                <a:ea typeface="+mn-lt"/>
                <a:cs typeface="+mn-lt"/>
              </a:rPr>
              <a:t>Applying what you've already learned in 15+ years of courses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Including re-learning whatever you've forgotten</a:t>
            </a:r>
          </a:p>
          <a:p>
            <a:r>
              <a:rPr lang="en-US" sz="2000" dirty="0">
                <a:ea typeface="+mn-lt"/>
                <a:cs typeface="+mn-lt"/>
              </a:rPr>
              <a:t>AND self-learning new skills as needed</a:t>
            </a:r>
          </a:p>
          <a:p>
            <a:endParaRPr lang="en-US" sz="2000" b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Begin the shift from 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793FF-C5DF-4A87-878A-19D158C9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0C25B6C-4BE0-475B-B2F6-56FC6D6E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6197" y="914063"/>
            <a:ext cx="2324100" cy="1939265"/>
          </a:xfrm>
          <a:prstGeom prst="rect">
            <a:avLst/>
          </a:prstGeom>
        </p:spPr>
      </p:pic>
      <p:pic>
        <p:nvPicPr>
          <p:cNvPr id="43" name="Picture 4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E6ECD70-A8FF-445F-BC84-7ABFC058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110" y="3919484"/>
            <a:ext cx="2743199" cy="1821226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4CE358C-22CD-4F58-BD94-F6BFAC1F2410}"/>
              </a:ext>
            </a:extLst>
          </p:cNvPr>
          <p:cNvGrpSpPr/>
          <p:nvPr/>
        </p:nvGrpSpPr>
        <p:grpSpPr>
          <a:xfrm>
            <a:off x="1679267" y="5923329"/>
            <a:ext cx="5049888" cy="391652"/>
            <a:chOff x="8399616" y="3541259"/>
            <a:chExt cx="5049888" cy="39165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BE1B4F7-FFFE-465D-B5E4-CD1FA62D65D9}"/>
                </a:ext>
              </a:extLst>
            </p:cNvPr>
            <p:cNvSpPr txBox="1"/>
            <p:nvPr/>
          </p:nvSpPr>
          <p:spPr>
            <a:xfrm>
              <a:off x="8399616" y="3563579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Engineering </a:t>
              </a:r>
              <a:r>
                <a:rPr lang="en-US" b="1" dirty="0">
                  <a:cs typeface="Calibri"/>
                </a:rPr>
                <a:t>Student</a:t>
              </a:r>
              <a:endParaRPr lang="en-US" dirty="0"/>
            </a:p>
          </p:txBody>
        </p:sp>
        <p:sp>
          <p:nvSpPr>
            <p:cNvPr id="158" name="Arrow: Right 157">
              <a:extLst>
                <a:ext uri="{FF2B5EF4-FFF2-40B4-BE49-F238E27FC236}">
                  <a16:creationId xmlns:a16="http://schemas.microsoft.com/office/drawing/2014/main" id="{FDAE85DF-E7F7-4757-8A1B-4C4BBC24DF21}"/>
                </a:ext>
              </a:extLst>
            </p:cNvPr>
            <p:cNvSpPr/>
            <p:nvPr/>
          </p:nvSpPr>
          <p:spPr>
            <a:xfrm>
              <a:off x="11000814" y="3541259"/>
              <a:ext cx="584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3F181FF-101E-4F73-AB74-ECC8EFC677E8}"/>
                </a:ext>
              </a:extLst>
            </p:cNvPr>
            <p:cNvSpPr txBox="1"/>
            <p:nvPr/>
          </p:nvSpPr>
          <p:spPr>
            <a:xfrm>
              <a:off x="12395404" y="3563579"/>
              <a:ext cx="10541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cs typeface="Calibri"/>
                </a:rPr>
                <a:t>Engineer</a:t>
              </a:r>
            </a:p>
          </p:txBody>
        </p:sp>
      </p:grpSp>
      <p:pic>
        <p:nvPicPr>
          <p:cNvPr id="46" name="Picture 4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83D2438-20C1-44B7-BFA2-22BDD5FB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30546" y="3973289"/>
            <a:ext cx="2743200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AE5-5A2A-4BDE-9B8D-53238006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Roles and Responsibilities of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1151-745B-49D9-B5B7-2FA9942C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YOU (students) are OWNER of this project process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Sponsor (company) is OWNER of the project output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Design Lab Instructors are coaches, not teachers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Offer guidance and help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Point you to proper book, equation, or process, but students will do the math/analysis to justify their suggested solution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Project Engineer (PE) – day to day operations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Chief Engineer (CE) – grading/evaluation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E6143-F323-41CD-8FB0-224987A6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478BC-ADED-4382-9304-01450CAE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0419-F2E3-4ABB-B075-425EF753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15 min - Generate Project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8C84-D32B-4E10-81F2-4D7D8A4A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01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These questions can be about any aspect of the project, but by the end of the class include questions targeted to: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Customer Needs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Project Specifications / Technical Requirements</a:t>
            </a:r>
          </a:p>
          <a:p>
            <a:pPr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Same inclusive discussion format as yesterday</a:t>
            </a:r>
          </a:p>
          <a:p>
            <a:pPr lvl="1"/>
            <a:r>
              <a:rPr lang="en-US" dirty="0">
                <a:ea typeface="+mn-lt"/>
                <a:cs typeface="+mn-lt"/>
              </a:rPr>
              <a:t>2 min. silent question generation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Then begin copying into </a:t>
            </a: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Project Questions.xlsx </a:t>
            </a:r>
            <a:r>
              <a:rPr lang="en-US" dirty="0">
                <a:ea typeface="+mn-lt"/>
                <a:cs typeface="+mn-lt"/>
              </a:rPr>
              <a:t>spreadsheet in Box.</a:t>
            </a:r>
          </a:p>
          <a:p>
            <a:pPr lvl="1"/>
            <a:r>
              <a:rPr lang="en-US" dirty="0">
                <a:cs typeface="Calibri"/>
              </a:rPr>
              <a:t>Combine duplicates/similar questions</a:t>
            </a:r>
          </a:p>
          <a:p>
            <a:pPr lvl="1"/>
            <a:r>
              <a:rPr lang="en-US" dirty="0">
                <a:cs typeface="Calibri"/>
              </a:rPr>
              <a:t>Add more to list as you think of them during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2162E-CBB5-4D19-A27A-0D388DCE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4145-CFBF-4EE9-AC57-6E239E79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455"/>
            <a:ext cx="7886700" cy="576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cs typeface="Calibri"/>
              </a:rPr>
              <a:t>5 min – Classify Questions</a:t>
            </a:r>
            <a:endParaRPr lang="en-US" dirty="0"/>
          </a:p>
          <a:p>
            <a:r>
              <a:rPr lang="en-US" dirty="0">
                <a:cs typeface="Calibri"/>
              </a:rPr>
              <a:t>Classify all questions generated into one of three categories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cs typeface="Calibri"/>
              </a:rPr>
              <a:t>Things</a:t>
            </a:r>
            <a:r>
              <a:rPr lang="en-US" dirty="0">
                <a:ea typeface="+mn-lt"/>
                <a:cs typeface="+mn-lt"/>
              </a:rPr>
              <a:t> team members can research/answer themselves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ea typeface="+mn-lt"/>
                <a:cs typeface="+mn-lt"/>
              </a:rPr>
              <a:t>Things PE will answer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>
                <a:ea typeface="+mn-lt"/>
                <a:cs typeface="+mn-lt"/>
              </a:rPr>
              <a:t>Things to ask sponsor during kick-off meeting</a:t>
            </a:r>
          </a:p>
          <a:p>
            <a:pPr marL="342900" indent="-342900">
              <a:buAutoNum type="alphaUcPeriod"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40 min – Split between a) Meet w/ PE and </a:t>
            </a:r>
            <a:br>
              <a:rPr lang="en-US" sz="3200" dirty="0">
                <a:cs typeface="Calibri"/>
              </a:rPr>
            </a:br>
            <a:r>
              <a:rPr lang="en-US" sz="3200" dirty="0">
                <a:cs typeface="Calibri"/>
              </a:rPr>
              <a:t>                b) Assign and work on questions</a:t>
            </a:r>
          </a:p>
          <a:p>
            <a:r>
              <a:rPr lang="en-US" dirty="0">
                <a:ea typeface="+mn-lt"/>
                <a:cs typeface="+mn-lt"/>
              </a:rPr>
              <a:t>Project Engineer meets with each team to review categories and confirm/correct. When not meeting with your PE, team members work on researching the A category questions</a:t>
            </a:r>
          </a:p>
          <a:p>
            <a:r>
              <a:rPr lang="en-US" dirty="0">
                <a:ea typeface="+mn-lt"/>
                <a:cs typeface="+mn-lt"/>
              </a:rPr>
              <a:t>Team assigns owner to all questions in category A</a:t>
            </a:r>
          </a:p>
          <a:p>
            <a:r>
              <a:rPr lang="en-US" dirty="0">
                <a:ea typeface="+mn-lt"/>
                <a:cs typeface="+mn-lt"/>
              </a:rPr>
              <a:t>Add question classification and ownership to spreadsheet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7C90-8BFE-4002-A2D0-0F40C73B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&amp; PE Space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1BCC-7988-412B-9C66-2806226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42DE-BAC5-46EE-B662-07B50942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7" y="1600200"/>
            <a:ext cx="8745792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All students (in person &amp; remote) should attend class meetings using Webex Teams</a:t>
            </a:r>
          </a:p>
          <a:p>
            <a:pPr lvl="1"/>
            <a:r>
              <a:rPr lang="en-US" sz="3200" dirty="0">
                <a:cs typeface="Calibri"/>
              </a:rPr>
              <a:t>Project Space (ex: GSK Toothpaste Flow)</a:t>
            </a:r>
          </a:p>
          <a:p>
            <a:pPr lvl="1"/>
            <a:r>
              <a:rPr lang="en-US" sz="3200" dirty="0">
                <a:cs typeface="Calibri"/>
              </a:rPr>
              <a:t>Project Engineer Space (ex: Paster-F20-sec1)</a:t>
            </a:r>
          </a:p>
          <a:p>
            <a:r>
              <a:rPr lang="en-US" dirty="0">
                <a:cs typeface="Calibri"/>
              </a:rPr>
              <a:t>This PPT is available on Electronic Design Notebook and will guide the first 10 classes</a:t>
            </a:r>
          </a:p>
          <a:p>
            <a:pPr lvl="1"/>
            <a:r>
              <a:rPr lang="en-US" sz="2200" u="sng" dirty="0">
                <a:hlinkClick r:id="rId2"/>
              </a:rPr>
              <a:t>https://designlab.eng.rpi.edu/edn/projects/capstone-support-dev/repository/changes/Fall%202020%20Playbook.pptx</a:t>
            </a:r>
            <a:r>
              <a:rPr lang="en-US" dirty="0"/>
              <a:t> </a:t>
            </a:r>
            <a:endParaRPr lang="en-US" sz="3200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Daily Class Agendas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https://designlab.eng.rpi.edu/edn/projects/capstone-support-dev/wiki/Capstone_Class_Agendas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8CF1D-1919-4E8F-AC11-7895E4B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5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smtClean="0"/>
              <a:t>min - Electronic </a:t>
            </a:r>
            <a:r>
              <a:rPr lang="en-US" dirty="0" smtClean="0"/>
              <a:t>Design Notebook (EDN) </a:t>
            </a:r>
            <a:r>
              <a:rPr lang="en-US" dirty="0"/>
              <a:t>&amp;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Topics </a:t>
            </a:r>
          </a:p>
          <a:p>
            <a:pPr lvl="1"/>
            <a:r>
              <a:rPr lang="en-US" sz="2400" dirty="0" smtClean="0"/>
              <a:t>What is Documentation?</a:t>
            </a:r>
          </a:p>
          <a:p>
            <a:pPr lvl="1"/>
            <a:r>
              <a:rPr lang="en-US" sz="2400" dirty="0" smtClean="0"/>
              <a:t>Why bother?</a:t>
            </a:r>
          </a:p>
          <a:p>
            <a:pPr lvl="1"/>
            <a:r>
              <a:rPr lang="en-US" sz="2400" dirty="0" smtClean="0"/>
              <a:t>How is it done in Capstone?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Living record of your work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Evolution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your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product/design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traceable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work (experiment)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reproducible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Your work can be understood by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others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Extension of your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memory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Who, What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When, Where, Why, How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that others can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collaborate and continue the work</a:t>
            </a: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Facilitates teamwork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that others can review/understand your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work</a:t>
            </a:r>
          </a:p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Legal ramifications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Contractual/legal defense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Patent application</a:t>
            </a:r>
          </a:p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Efficiently and Effectively move the project forwards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7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Capstone Course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2928"/>
            <a:ext cx="7886700" cy="35270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Design Notebook - REQUIRED for all collaboration</a:t>
            </a:r>
          </a:p>
          <a:p>
            <a:r>
              <a:rPr lang="en-US" dirty="0" err="1" smtClean="0"/>
              <a:t>GroupMe</a:t>
            </a:r>
            <a:r>
              <a:rPr lang="en-US" dirty="0" smtClean="0"/>
              <a:t> – team logistics</a:t>
            </a:r>
          </a:p>
          <a:p>
            <a:r>
              <a:rPr lang="en-US" dirty="0"/>
              <a:t>When </a:t>
            </a:r>
            <a:r>
              <a:rPr lang="en-US" dirty="0" smtClean="0"/>
              <a:t>Is </a:t>
            </a:r>
            <a:r>
              <a:rPr lang="en-US" dirty="0" smtClean="0"/>
              <a:t>Good – meeting scheduling</a:t>
            </a:r>
            <a:endParaRPr lang="en-US" dirty="0"/>
          </a:p>
          <a:p>
            <a:endParaRPr lang="en-US" dirty="0"/>
          </a:p>
          <a:p>
            <a:r>
              <a:rPr lang="en-US" u="sng" dirty="0" smtClean="0"/>
              <a:t>Not Permitted</a:t>
            </a:r>
          </a:p>
          <a:p>
            <a:pPr lvl="1"/>
            <a:r>
              <a:rPr lang="en-US" dirty="0" smtClean="0"/>
              <a:t>Slack for chatting</a:t>
            </a:r>
          </a:p>
          <a:p>
            <a:pPr lvl="1"/>
            <a:r>
              <a:rPr lang="en-US" dirty="0" smtClean="0"/>
              <a:t>Google Drive for file storage</a:t>
            </a:r>
          </a:p>
          <a:p>
            <a:pPr lvl="1"/>
            <a:r>
              <a:rPr lang="en-US" dirty="0" smtClean="0"/>
              <a:t>Google Suite for document creation</a:t>
            </a:r>
            <a:endParaRPr lang="en-US" dirty="0"/>
          </a:p>
          <a:p>
            <a:pPr lvl="1"/>
            <a:r>
              <a:rPr lang="en-US" dirty="0" smtClean="0"/>
              <a:t>Other cloud based tools for any use (schematics, mind maps, drawings, analysis, etc</a:t>
            </a:r>
            <a:r>
              <a:rPr lang="en-US" dirty="0" smtClean="0"/>
              <a:t>…)</a:t>
            </a:r>
          </a:p>
          <a:p>
            <a:pPr lvl="1"/>
            <a:endParaRPr lang="en-US" dirty="0"/>
          </a:p>
          <a:p>
            <a:r>
              <a:rPr lang="en-US" dirty="0" smtClean="0"/>
              <a:t>Webex Teams is good for chat and live meetings, but project documentation MUST be transferred to EDN Forum or Repository.</a:t>
            </a:r>
          </a:p>
          <a:p>
            <a:pPr lvl="1"/>
            <a:r>
              <a:rPr lang="en-US" dirty="0" smtClean="0"/>
              <a:t>Simple/easy solution is to never put it on Webex to begin with.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454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 Will You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5930"/>
            <a:ext cx="8058150" cy="3534043"/>
          </a:xfrm>
        </p:spPr>
        <p:txBody>
          <a:bodyPr>
            <a:normAutofit fontScale="40000" lnSpcReduction="20000"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5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Electronic </a:t>
            </a:r>
            <a:r>
              <a:rPr lang="en-US" sz="5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 Notebook (EDN)</a:t>
            </a:r>
          </a:p>
          <a:p>
            <a:pPr lvl="1"/>
            <a:r>
              <a:rPr lang="en-US" sz="5000" dirty="0" smtClean="0"/>
              <a:t>Integrated Project Management</a:t>
            </a:r>
          </a:p>
          <a:p>
            <a:pPr lvl="1"/>
            <a:r>
              <a:rPr lang="en-US" sz="5000" dirty="0" smtClean="0"/>
              <a:t>Threaded Communication by topic, rather than a single unorganized stream</a:t>
            </a:r>
          </a:p>
          <a:p>
            <a:pPr lvl="1"/>
            <a:r>
              <a:rPr lang="en-US" sz="5000" dirty="0" smtClean="0"/>
              <a:t>IP protection</a:t>
            </a:r>
          </a:p>
          <a:p>
            <a:pPr lvl="1"/>
            <a:r>
              <a:rPr lang="en-US" sz="5000" dirty="0" smtClean="0"/>
              <a:t>Grading - accountability and visibility</a:t>
            </a:r>
          </a:p>
          <a:p>
            <a:pPr lvl="1"/>
            <a:r>
              <a:rPr lang="en-US" sz="5000" dirty="0" smtClean="0"/>
              <a:t>Secure access to team and sponsor</a:t>
            </a:r>
          </a:p>
          <a:p>
            <a:pPr lvl="1"/>
            <a:r>
              <a:rPr lang="en-US" sz="5000" dirty="0" smtClean="0"/>
              <a:t>Backed up daily !</a:t>
            </a:r>
          </a:p>
          <a:p>
            <a:pPr marL="342900" lvl="1" indent="0">
              <a:buNone/>
            </a:pPr>
            <a:endParaRPr lang="en-US" sz="5000" dirty="0" smtClean="0"/>
          </a:p>
          <a:p>
            <a:pPr marL="342900" lvl="1" indent="0">
              <a:buNone/>
            </a:pPr>
            <a:r>
              <a:rPr lang="en-US" sz="5000" dirty="0" smtClean="0"/>
              <a:t>The </a:t>
            </a:r>
            <a:r>
              <a:rPr lang="en-US" sz="5000" dirty="0"/>
              <a:t>EDN software may not </a:t>
            </a:r>
            <a:r>
              <a:rPr lang="en-US" sz="5000" dirty="0" smtClean="0"/>
              <a:t>be the </a:t>
            </a:r>
            <a:r>
              <a:rPr lang="en-US" sz="5000" dirty="0"/>
              <a:t>PERFECT choice, but nothing is. </a:t>
            </a:r>
            <a:endParaRPr lang="en-US" sz="5000" dirty="0" smtClean="0"/>
          </a:p>
          <a:p>
            <a:pPr marL="342900" lvl="1" indent="0">
              <a:buNone/>
            </a:pPr>
            <a:r>
              <a:rPr lang="en-US" sz="5000" dirty="0" smtClean="0"/>
              <a:t>It </a:t>
            </a:r>
            <a:r>
              <a:rPr lang="en-US" sz="5000" dirty="0"/>
              <a:t>meets the Design Lab's needs better than the </a:t>
            </a:r>
            <a:r>
              <a:rPr lang="en-US" sz="5000" dirty="0" smtClean="0"/>
              <a:t>alternatives*.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sz="1000" dirty="0" smtClean="0"/>
          </a:p>
          <a:p>
            <a:pPr marL="342900" lvl="1" indent="0">
              <a:buNone/>
            </a:pPr>
            <a:r>
              <a:rPr lang="en-US" sz="1300" dirty="0" smtClean="0"/>
              <a:t>* </a:t>
            </a:r>
            <a:r>
              <a:rPr lang="en-US" sz="2300" dirty="0" smtClean="0">
                <a:hlinkClick r:id="rId2"/>
              </a:rPr>
              <a:t>https</a:t>
            </a:r>
            <a:r>
              <a:rPr lang="en-US" sz="2300" dirty="0">
                <a:hlinkClick r:id="rId2"/>
              </a:rPr>
              <a:t>://</a:t>
            </a:r>
            <a:r>
              <a:rPr lang="en-US" sz="2300" dirty="0" smtClean="0">
                <a:hlinkClick r:id="rId2"/>
              </a:rPr>
              <a:t>designlab.eng.rpi.edu/edn/projects/capstone-support-dev/wiki/Why_Electronic_Design_Notebook_is_the_ONLY_choice</a:t>
            </a:r>
            <a:r>
              <a:rPr lang="en-US" sz="2300" dirty="0" smtClean="0"/>
              <a:t> </a:t>
            </a:r>
            <a:endParaRPr lang="en-US" sz="2300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7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Should I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6" y="2032505"/>
            <a:ext cx="8541327" cy="3493727"/>
          </a:xfrm>
        </p:spPr>
        <p:txBody>
          <a:bodyPr>
            <a:noAutofit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Everything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Research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web links, notes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Interviews and observations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Ideas, concepts, sketches, charts, diagrams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Calculations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Analyses – technical and non-technical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Experiments, debugging, tests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Hypothesis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procedures, equipment used, steps taken, data, results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Future </a:t>
            </a: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work/ideas</a:t>
            </a: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D959-E25D-4993-8C31-6A768E7C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10 min – Full class Wrap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224D-2DFB-4F13-9FFB-3DE36AD7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Information should be complete before documented? </a:t>
            </a:r>
            <a:endParaRPr lang="en-US" dirty="0">
              <a:cs typeface="Calibri" panose="020F0502020204030204"/>
            </a:endParaRP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 dirty="0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It is necessary to document negative results? </a:t>
            </a: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 dirty="0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Teammates share responsibility with PE/CE to offer technical feedback on EDN posts?</a:t>
            </a:r>
          </a:p>
          <a:p>
            <a:pPr lvl="1" indent="0" algn="ctr"/>
            <a:r>
              <a:rPr lang="en-US" dirty="0">
                <a:cs typeface="Calibri"/>
              </a:rPr>
              <a:t> True or 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</a:t>
            </a:r>
            <a:r>
              <a:rPr lang="en-US" sz="900" dirty="0">
                <a:ea typeface="+mj-lt"/>
                <a:cs typeface="+mj-lt"/>
              </a:rPr>
              <a:t>what you might call homework, complete </a:t>
            </a:r>
            <a:r>
              <a:rPr lang="en-US" sz="900" b="1" dirty="0">
                <a:ea typeface="+mj-lt"/>
                <a:cs typeface="+mj-lt"/>
              </a:rPr>
              <a:t>BEFORE</a:t>
            </a:r>
            <a:r>
              <a:rPr lang="en-US" sz="900" dirty="0">
                <a:ea typeface="+mj-lt"/>
                <a:cs typeface="+mj-lt"/>
              </a:rPr>
              <a:t> Class 3)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2 Ticket Out</a:t>
            </a:r>
          </a:p>
          <a:p>
            <a:pPr lvl="1"/>
            <a:r>
              <a:rPr lang="en-US" dirty="0">
                <a:hlinkClick r:id="rId2"/>
              </a:rPr>
              <a:t>https://forms.gle/EpXvm4hr6xPCtv8T7</a:t>
            </a:r>
            <a:r>
              <a:rPr lang="en-US" dirty="0"/>
              <a:t> </a:t>
            </a:r>
          </a:p>
          <a:p>
            <a:r>
              <a:rPr lang="en-US" dirty="0">
                <a:ea typeface="+mn-lt"/>
                <a:cs typeface="+mn-lt"/>
              </a:rPr>
              <a:t>Enter contact info to EDN Wiki</a:t>
            </a:r>
          </a:p>
          <a:p>
            <a:r>
              <a:rPr lang="en-US" dirty="0">
                <a:ea typeface="+mn-lt"/>
                <a:cs typeface="+mn-lt"/>
              </a:rPr>
              <a:t>Find answer(s) to assigned question(s) &amp; post to Box folder</a:t>
            </a:r>
          </a:p>
          <a:p>
            <a:r>
              <a:rPr lang="en-US" dirty="0">
                <a:ea typeface="+mn-lt"/>
                <a:cs typeface="+mn-lt"/>
              </a:rPr>
              <a:t>Watch Customer Needs video (9 min) 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3"/>
              </a:rPr>
              <a:t>https://mediasite.mms.rpi.edu/Mediasite5/Channel/anderm8winrpiedu-engr-2050/watch/87d950eccc2942038b1d06530e9217841d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Watch Requirements video (11 min)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https://mediasite.mms.rpi.edu/Mediasite5/Channel/anderm8winrpiedu-engr-2050/watch/96dceab44ae7447d812f5a216afa97cf1d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Identify one </a:t>
            </a:r>
            <a:r>
              <a:rPr lang="en-US" b="1" dirty="0">
                <a:ea typeface="+mn-lt"/>
                <a:cs typeface="+mn-lt"/>
              </a:rPr>
              <a:t>Customer Need </a:t>
            </a:r>
            <a:r>
              <a:rPr lang="en-US" dirty="0">
                <a:ea typeface="+mn-lt"/>
                <a:cs typeface="+mn-lt"/>
              </a:rPr>
              <a:t>for your project and translate it into an </a:t>
            </a:r>
            <a:r>
              <a:rPr lang="en-US" b="1" dirty="0">
                <a:ea typeface="+mn-lt"/>
                <a:cs typeface="+mn-lt"/>
              </a:rPr>
              <a:t>Engineering Requirement</a:t>
            </a:r>
            <a:endParaRPr lang="en-US" b="1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8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3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6639-957B-4B89-93EA-15A82196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98"/>
            <a:ext cx="9144000" cy="21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6" y="1135471"/>
            <a:ext cx="3505200" cy="52578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379857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is Day Two of class</a:t>
            </a:r>
          </a:p>
          <a:p>
            <a:r>
              <a:rPr lang="en-US" dirty="0" smtClean="0"/>
              <a:t>Let’s look at steps ONE &amp; TWO</a:t>
            </a:r>
          </a:p>
          <a:p>
            <a:endParaRPr lang="en-US" dirty="0"/>
          </a:p>
          <a:p>
            <a:r>
              <a:rPr lang="en-US" dirty="0" smtClean="0"/>
              <a:t>Customer Needs &amp; </a:t>
            </a:r>
          </a:p>
          <a:p>
            <a:r>
              <a:rPr lang="en-US" dirty="0" smtClean="0"/>
              <a:t>Engineering Requirements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2743200" y="1828801"/>
            <a:ext cx="1981200" cy="1289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2895600" y="2521581"/>
            <a:ext cx="1828800" cy="596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6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6F85-F23F-438B-ACDA-3DE53FBE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Covid-19 related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3284-C4A6-4B26-9D1B-82EF6DD6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992"/>
            <a:ext cx="7886700" cy="49074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Projects were chosen and scoped to still be possible even in the event RPI semester goes full remote</a:t>
            </a:r>
          </a:p>
          <a:p>
            <a:r>
              <a:rPr lang="en-US" dirty="0">
                <a:cs typeface="Calibri"/>
              </a:rPr>
              <a:t>Off campus and out of country students should strive to stay as synchronous as possible with team meetings and project progress</a:t>
            </a:r>
          </a:p>
          <a:p>
            <a:r>
              <a:rPr lang="en-US" dirty="0">
                <a:cs typeface="Calibri"/>
              </a:rPr>
              <a:t>All course material is available online (EDN)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Nearly all interactions will take place online</a:t>
            </a:r>
          </a:p>
          <a:p>
            <a:pPr lvl="1"/>
            <a:r>
              <a:rPr lang="en-US" dirty="0">
                <a:cs typeface="Calibri"/>
              </a:rPr>
              <a:t>In Class Activities – Webex Team Spaces</a:t>
            </a:r>
          </a:p>
          <a:p>
            <a:pPr lvl="2"/>
            <a:r>
              <a:rPr lang="en-US" dirty="0">
                <a:cs typeface="Calibri"/>
              </a:rPr>
              <a:t>Project Space</a:t>
            </a:r>
          </a:p>
          <a:p>
            <a:pPr lvl="2"/>
            <a:r>
              <a:rPr lang="en-US" dirty="0">
                <a:cs typeface="Calibri"/>
              </a:rPr>
              <a:t>PE Space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Class time - Webex Project Space or Sub-team Spaces</a:t>
            </a:r>
          </a:p>
          <a:p>
            <a:pPr lvl="1"/>
            <a:r>
              <a:rPr lang="en-US" dirty="0">
                <a:cs typeface="Calibri"/>
              </a:rPr>
              <a:t>Sponsor meetings – Webex meetings</a:t>
            </a:r>
          </a:p>
          <a:p>
            <a:pPr lvl="1"/>
            <a:r>
              <a:rPr lang="en-US" dirty="0">
                <a:cs typeface="Calibri"/>
              </a:rPr>
              <a:t>PE/CE Office hours – Webex private rooms</a:t>
            </a:r>
          </a:p>
          <a:p>
            <a:r>
              <a:rPr lang="en-US" dirty="0">
                <a:cs typeface="Calibri"/>
              </a:rPr>
              <a:t>Classroom</a:t>
            </a:r>
          </a:p>
          <a:p>
            <a:pPr lvl="1"/>
            <a:r>
              <a:rPr lang="en-US" dirty="0">
                <a:cs typeface="Calibri"/>
              </a:rPr>
              <a:t>One-way entry/exit</a:t>
            </a:r>
          </a:p>
          <a:p>
            <a:pPr lvl="2"/>
            <a:r>
              <a:rPr lang="en-US" dirty="0">
                <a:cs typeface="Calibri"/>
              </a:rPr>
              <a:t>Enter @ JEC3332 door (SoE Hub side), exit @ JEC 3232 door</a:t>
            </a:r>
          </a:p>
          <a:p>
            <a:pPr lvl="1"/>
            <a:r>
              <a:rPr lang="en-US" dirty="0">
                <a:cs typeface="Calibri"/>
              </a:rPr>
              <a:t>No use of physical whiteboards. Webex teams has whiteboard functionality</a:t>
            </a:r>
          </a:p>
          <a:p>
            <a:pPr lvl="1"/>
            <a:r>
              <a:rPr lang="en-US" dirty="0">
                <a:cs typeface="Calibri"/>
              </a:rPr>
              <a:t>Chairs stay on X’s at 6 foot separation</a:t>
            </a:r>
          </a:p>
          <a:p>
            <a:pPr lvl="1"/>
            <a:r>
              <a:rPr lang="en-US" dirty="0">
                <a:cs typeface="Calibri"/>
              </a:rPr>
              <a:t>4 additional tables available for smaller 2 person meetings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B7823-EADD-41FD-BE50-3433863D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2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- Customer Needs &amp; Engineering Requirements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 </a:t>
            </a:r>
            <a:r>
              <a:rPr lang="en-US" b="1" dirty="0" smtClean="0"/>
              <a:t>Vehicle</a:t>
            </a:r>
          </a:p>
          <a:p>
            <a:pPr lvl="1"/>
            <a:r>
              <a:rPr lang="en-US" dirty="0" smtClean="0"/>
              <a:t>What are Customer needs</a:t>
            </a:r>
          </a:p>
          <a:p>
            <a:pPr lvl="1"/>
            <a:r>
              <a:rPr lang="en-US" dirty="0" smtClean="0"/>
              <a:t>Translate those to Engineering Requirements</a:t>
            </a:r>
          </a:p>
          <a:p>
            <a:endParaRPr lang="en-US" dirty="0"/>
          </a:p>
          <a:p>
            <a:r>
              <a:rPr lang="en-US" dirty="0" smtClean="0"/>
              <a:t>With this done an informed customer could go to a dealership and talk about “marketing specifications”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5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FE06-9C49-45E0-9782-9540230D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Customer Needs/Eng.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5A71-F96A-4FBF-AC05-59BE9CCE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cs typeface="Calibri"/>
              </a:rPr>
              <a:t>Needs and Requirements workbook.xlsx </a:t>
            </a:r>
            <a:r>
              <a:rPr lang="en-US" dirty="0">
                <a:cs typeface="Calibri"/>
              </a:rPr>
              <a:t>spreadsheet is in team Box folder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projects – start w/ blank template</a:t>
            </a:r>
          </a:p>
          <a:p>
            <a:pPr lvl="1"/>
            <a:r>
              <a:rPr lang="en-US" dirty="0"/>
              <a:t>Continuing project – start w/ latest version from previous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14501-0640-4509-9310-EA7CE12F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5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70F4-24EC-4F95-85D7-DD05E31B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Sponsor Kick-Off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E9E-BD4B-4C6F-A6B5-193303FB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Meeting Agenda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Team introductions to sponsor (name, major, relevant experience/skills)</a:t>
            </a:r>
          </a:p>
          <a:p>
            <a:pPr lvl="1"/>
            <a:r>
              <a:rPr lang="en-US" dirty="0">
                <a:cs typeface="Calibri"/>
              </a:rPr>
              <a:t>Sponsor introduction to team</a:t>
            </a:r>
          </a:p>
          <a:p>
            <a:pPr lvl="1"/>
            <a:r>
              <a:rPr lang="en-US" dirty="0">
                <a:cs typeface="Calibri"/>
              </a:rPr>
              <a:t>Sponsor describes project "in their words“</a:t>
            </a:r>
          </a:p>
          <a:p>
            <a:pPr lvl="2"/>
            <a:r>
              <a:rPr lang="en-US" dirty="0">
                <a:cs typeface="Calibri"/>
              </a:rPr>
              <a:t>History, ultimate and semester goals, deliverables, etc…</a:t>
            </a:r>
          </a:p>
          <a:p>
            <a:pPr lvl="1"/>
            <a:r>
              <a:rPr lang="en-US" dirty="0">
                <a:cs typeface="Calibri"/>
              </a:rPr>
              <a:t>Open Q&amp;A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CB1CA-242E-4724-802B-5C6EE976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Webex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586240" y="6001530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6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3C6-C763-40BC-A567-FCAC8FD0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Prior Presentation (if applicable)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4B6D-61E9-4A05-904C-87D0DDA3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Team should review (outside of class) the final PPT presentation given by previous semester team</a:t>
            </a:r>
          </a:p>
          <a:p>
            <a:pPr lvl="1"/>
            <a:r>
              <a:rPr lang="en-US" dirty="0"/>
              <a:t>Forums-&gt;Final Deliverables</a:t>
            </a:r>
          </a:p>
          <a:p>
            <a:pPr lvl="1"/>
            <a:r>
              <a:rPr lang="en-US" dirty="0"/>
              <a:t>Repository-&gt;Reports-&gt;Final Reports</a:t>
            </a:r>
          </a:p>
          <a:p>
            <a:r>
              <a:rPr lang="en-US" dirty="0"/>
              <a:t>Quickly walk (30 min) PE/CE through slide deck and discuss what you feel previous team would say about: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Accomplishments / Successes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Next steps</a:t>
            </a:r>
          </a:p>
          <a:p>
            <a:r>
              <a:rPr lang="en-US" dirty="0"/>
              <a:t>PE/CE will help to clear up confusion and answer any questions current team may have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C97DA-F9DD-473A-93CA-7514DDB8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662439" y="6037266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3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(what you might call homework, complete </a:t>
            </a:r>
            <a:r>
              <a:rPr lang="en-US" sz="900" b="1" dirty="0">
                <a:latin typeface="Calibri Light"/>
                <a:cs typeface="Calibri Light"/>
              </a:rPr>
              <a:t>BEFORE</a:t>
            </a:r>
            <a:r>
              <a:rPr lang="en-US" sz="900" dirty="0">
                <a:latin typeface="Calibri Light"/>
                <a:cs typeface="Calibri Light"/>
              </a:rPr>
              <a:t> Class 4)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Update Needs/</a:t>
            </a:r>
            <a:r>
              <a:rPr lang="en-US" dirty="0">
                <a:ea typeface="+mn-lt"/>
                <a:cs typeface="+mn-lt"/>
              </a:rPr>
              <a:t>Reqs</a:t>
            </a:r>
            <a:r>
              <a:rPr lang="en-US" dirty="0">
                <a:ea typeface="+mn-lt"/>
                <a:cs typeface="+mn-lt"/>
              </a:rPr>
              <a:t> matrix based on feedback (in Box folder)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Choose sponsor liaison</a:t>
            </a:r>
          </a:p>
          <a:p>
            <a:pPr lvl="1"/>
            <a:r>
              <a:rPr lang="en-US" dirty="0">
                <a:ea typeface="+mn-lt"/>
                <a:cs typeface="+mn-lt"/>
              </a:rPr>
              <a:t>This person will be the focal point for emails to/from your sponsor. They are not the team's "spokesperson" at meetings, conference calls, in class, etc.</a:t>
            </a:r>
          </a:p>
          <a:p>
            <a:r>
              <a:rPr lang="en-US" dirty="0"/>
              <a:t>Watch Intro to EDN video (5/min)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https://designlab.eng.rpi.edu/edn/projects/capstone-support-dev/repository/raw/training/Intro%20to%20the%20EDN.mp4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/>
              <a:t>Read Project Documentation page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https://designlab.eng.rpi.edu/edn/projects/capstone-support-dev/wiki/Project_Documentation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Complete the Online Safety Training in </a:t>
            </a:r>
            <a:r>
              <a:rPr lang="en-US" dirty="0">
                <a:ea typeface="+mn-lt"/>
                <a:cs typeface="+mn-lt"/>
              </a:rPr>
              <a:t>Percipio</a:t>
            </a:r>
            <a:r>
              <a:rPr lang="en-US" dirty="0">
                <a:ea typeface="+mn-lt"/>
                <a:cs typeface="+mn-lt"/>
              </a:rPr>
              <a:t> by end of 3rd week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ea typeface="+mn-lt"/>
                <a:cs typeface="+mn-lt"/>
              </a:rPr>
              <a:t>Rensselaer Manufacturing and Prototyping Laboratories-Safety Orientation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 indent="-285750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57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4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839"/>
            <a:ext cx="9144000" cy="2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4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min - CE </a:t>
            </a:r>
            <a:r>
              <a:rPr lang="en-US" dirty="0"/>
              <a:t>Meeting with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Chief Engineer led discussion of:</a:t>
            </a:r>
          </a:p>
          <a:p>
            <a:pPr lvl="1"/>
            <a:r>
              <a:rPr lang="en-US" sz="2400" dirty="0" smtClean="0"/>
              <a:t>Course</a:t>
            </a:r>
          </a:p>
          <a:p>
            <a:pPr lvl="2"/>
            <a:r>
              <a:rPr lang="en-US" sz="2400" dirty="0" smtClean="0"/>
              <a:t>Course </a:t>
            </a:r>
            <a:r>
              <a:rPr lang="en-US" sz="2400" dirty="0"/>
              <a:t>grading</a:t>
            </a:r>
          </a:p>
          <a:p>
            <a:pPr lvl="2"/>
            <a:r>
              <a:rPr lang="en-US" sz="2400" dirty="0"/>
              <a:t>Student expectations</a:t>
            </a:r>
          </a:p>
          <a:p>
            <a:pPr lvl="1"/>
            <a:r>
              <a:rPr lang="en-US" sz="2400" dirty="0" smtClean="0"/>
              <a:t>CE </a:t>
            </a:r>
            <a:r>
              <a:rPr lang="en-US" sz="2400" dirty="0"/>
              <a:t>background and </a:t>
            </a:r>
            <a:r>
              <a:rPr lang="en-US" sz="2400" dirty="0" smtClean="0"/>
              <a:t>experience</a:t>
            </a:r>
            <a:endParaRPr lang="en-US" sz="2400" dirty="0"/>
          </a:p>
          <a:p>
            <a:pPr lvl="1"/>
            <a:r>
              <a:rPr lang="en-US" sz="2400" dirty="0"/>
              <a:t>Project impressions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 descr="[無料イラスト] 黒板と博士 - パブリックドメインQ：著作権フリー画像素材集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7366"/>
            <a:ext cx="3200400" cy="25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3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Tools and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What techniques, software, calculations will be used to address the problems in front of team? Ex: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Mechanical aspects – Free Body diagram, torque 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Software – flow chart of system control loop, storyboard of user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 – conduct customer interviews of toddler caregivers, create Standard Operating Procedure for system startup and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1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 min - Documentation &amp; EDN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post your work</a:t>
            </a:r>
          </a:p>
          <a:p>
            <a:r>
              <a:rPr lang="en-US" dirty="0" smtClean="0"/>
              <a:t>How to create post (which buttons/links on EDN)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81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information?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86700" cy="28778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Capstone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9713" y="1421444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Forums Tab</a:t>
            </a:r>
            <a:endParaRPr lang="en-US" sz="21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3777596" y="1879772"/>
            <a:ext cx="682760" cy="71156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5883" y="4849259"/>
            <a:ext cx="2326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Technical Work</a:t>
            </a:r>
            <a:endParaRPr lang="en-US" sz="21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690878" y="3915270"/>
            <a:ext cx="3425006" cy="113019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2516" y="1231591"/>
            <a:ext cx="210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Poster Summary, Task Assignments</a:t>
            </a:r>
            <a:endParaRPr lang="en-US" sz="21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2120647" y="1947171"/>
            <a:ext cx="5426786" cy="136128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5486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 through examples of actual files in Box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57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00CC-853B-4C88-8421-470C384B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Class meeting 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94C0-A52B-4002-A3ED-239F12AD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Bring laptop, charger, headphones/earbuds to in-person classes</a:t>
            </a:r>
          </a:p>
          <a:p>
            <a:r>
              <a:rPr lang="en-US" dirty="0">
                <a:cs typeface="Calibri"/>
              </a:rPr>
              <a:t>Wear a mask at all times</a:t>
            </a:r>
          </a:p>
          <a:p>
            <a:r>
              <a:rPr lang="en-US" dirty="0">
                <a:cs typeface="Calibri"/>
              </a:rPr>
              <a:t>Teams may wish to record their meetings for any members who are 'absent' or have connection issues.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ALWAYS encouraged to take meeting minutes and post to EDN for future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D35EA-1571-4562-BA9E-35972A5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DC43A-1C98-4254-9328-EA503E91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13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92566"/>
            <a:ext cx="7886700" cy="20970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Capstone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4408" y="1929058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New Message</a:t>
            </a:r>
            <a:endParaRPr lang="en-US" sz="21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115050" y="2321473"/>
            <a:ext cx="1675638" cy="153500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76600" y="3352800"/>
            <a:ext cx="838200" cy="50368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2590800"/>
            <a:ext cx="532638" cy="68437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5957" y="2045314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Forums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486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Live demonstration of shifting actual files from Box to Project Forums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581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4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https://forms.gle/J6EBfnh2hjTJbPse8</a:t>
            </a:r>
          </a:p>
          <a:p>
            <a:r>
              <a:rPr lang="en-US" dirty="0">
                <a:ea typeface="+mn-lt"/>
                <a:cs typeface="+mn-lt"/>
              </a:rPr>
              <a:t>Post to EDN </a:t>
            </a:r>
            <a:r>
              <a:rPr lang="en-US" dirty="0">
                <a:ea typeface="+mn-lt"/>
                <a:cs typeface="+mn-lt"/>
              </a:rPr>
              <a:t>SoW</a:t>
            </a:r>
            <a:r>
              <a:rPr lang="en-US" dirty="0">
                <a:ea typeface="+mn-lt"/>
                <a:cs typeface="+mn-lt"/>
              </a:rPr>
              <a:t> forum</a:t>
            </a:r>
          </a:p>
          <a:p>
            <a:pPr lvl="1" indent="-285750"/>
            <a:r>
              <a:rPr lang="en-US" dirty="0">
                <a:cs typeface="Calibri"/>
              </a:rPr>
              <a:t>Updated Needs/</a:t>
            </a:r>
            <a:r>
              <a:rPr lang="en-US" dirty="0">
                <a:cs typeface="Calibri"/>
              </a:rPr>
              <a:t>Reqs</a:t>
            </a:r>
            <a:r>
              <a:rPr lang="en-US" dirty="0">
                <a:cs typeface="Calibri"/>
              </a:rPr>
              <a:t> Matrix</a:t>
            </a:r>
          </a:p>
          <a:p>
            <a:pPr lvl="1" indent="-285750"/>
            <a:r>
              <a:rPr lang="en-US" dirty="0">
                <a:cs typeface="Calibri"/>
              </a:rPr>
              <a:t>Bulleted list of </a:t>
            </a:r>
            <a:r>
              <a:rPr lang="en-US" dirty="0" smtClean="0">
                <a:cs typeface="Calibri"/>
              </a:rPr>
              <a:t>Engineering Tools and Methods</a:t>
            </a:r>
            <a:endParaRPr lang="en-US" dirty="0">
              <a:cs typeface="Calibri"/>
            </a:endParaRPr>
          </a:p>
          <a:p>
            <a:pPr lvl="1" indent="-285750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Complete the Online Safety Training in </a:t>
            </a:r>
            <a:r>
              <a:rPr lang="en-US" dirty="0">
                <a:cs typeface="Calibri"/>
              </a:rPr>
              <a:t>Percipio</a:t>
            </a:r>
            <a:r>
              <a:rPr lang="en-US" dirty="0">
                <a:cs typeface="Calibri"/>
              </a:rPr>
              <a:t> by end of 3rd week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  <a:hlinkClick r:id="rId2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</a:rPr>
              <a:t>Rensselaer Manufacturing and Prototyping Laboratories-Safety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30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5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32" y="2410577"/>
            <a:ext cx="6013535" cy="31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3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Statement of Work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815"/>
            <a:ext cx="7886700" cy="3549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min – Break into 3 groups</a:t>
            </a:r>
          </a:p>
          <a:p>
            <a:pPr lvl="1"/>
            <a:r>
              <a:rPr lang="en-US" dirty="0"/>
              <a:t>Long Term Objectives (1-5+ years, from Customer Perspective)</a:t>
            </a:r>
          </a:p>
          <a:p>
            <a:pPr lvl="1"/>
            <a:r>
              <a:rPr lang="en-US" dirty="0"/>
              <a:t>Current Semester Objectives (3 months!)</a:t>
            </a:r>
          </a:p>
          <a:p>
            <a:pPr lvl="1"/>
            <a:r>
              <a:rPr lang="en-US" dirty="0"/>
              <a:t>Deliverables (Be S.M.A.R.T.!)</a:t>
            </a:r>
          </a:p>
          <a:p>
            <a:r>
              <a:rPr lang="en-US" dirty="0"/>
              <a:t>10 min - Team review – Long Term and Current Semester Objectives</a:t>
            </a:r>
          </a:p>
          <a:p>
            <a:r>
              <a:rPr lang="en-US" dirty="0"/>
              <a:t>15 min - Team review – Deliverables</a:t>
            </a:r>
          </a:p>
          <a:p>
            <a:r>
              <a:rPr lang="en-US" dirty="0"/>
              <a:t>55 min </a:t>
            </a:r>
          </a:p>
          <a:p>
            <a:pPr lvl="1"/>
            <a:r>
              <a:rPr lang="en-US" dirty="0"/>
              <a:t>PE/CE review of Deliverables</a:t>
            </a:r>
          </a:p>
          <a:p>
            <a:pPr lvl="1"/>
            <a:r>
              <a:rPr lang="en-US" dirty="0"/>
              <a:t>Team development of Dates and Engineering Tools and Methods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Create threads in Statement of Work Forum for notes on each section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5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https://forms.gle/WcGzPoJYMSpJrepQ8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Wordsmith and polish </a:t>
            </a:r>
            <a:r>
              <a:rPr lang="en-US" dirty="0">
                <a:ea typeface="+mn-lt"/>
                <a:cs typeface="+mn-lt"/>
              </a:rPr>
              <a:t>SoW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Statement of Work to EDN - </a:t>
            </a:r>
            <a:r>
              <a:rPr lang="en-US" dirty="0">
                <a:ea typeface="+mn-lt"/>
                <a:cs typeface="+mn-lt"/>
              </a:rPr>
              <a:t>SoW</a:t>
            </a:r>
            <a:r>
              <a:rPr lang="en-US" dirty="0">
                <a:ea typeface="+mn-lt"/>
                <a:cs typeface="+mn-lt"/>
              </a:rPr>
              <a:t> Forum prior to class 6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3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6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45" y="2410573"/>
            <a:ext cx="5460509" cy="3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E056-C962-4913-9972-7C71E194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C894-8E5F-44E6-BC8E-020B17FF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45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Continue technical work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progress to Design Forum threads</a:t>
            </a:r>
          </a:p>
          <a:p>
            <a:r>
              <a:rPr lang="en-US" dirty="0">
                <a:ea typeface="+mn-lt"/>
                <a:cs typeface="+mn-lt"/>
              </a:rPr>
              <a:t>Add deliverables from Statement of Work into EDN as milestones (versions)</a:t>
            </a:r>
          </a:p>
          <a:p>
            <a:r>
              <a:rPr lang="en-US" dirty="0">
                <a:ea typeface="+mn-lt"/>
                <a:cs typeface="+mn-lt"/>
              </a:rPr>
              <a:t> Brainstorm 6 individual tasks which need to be accomplished to reach project goals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51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7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9" y="2808736"/>
            <a:ext cx="6695562" cy="23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Create draft of Status Report topics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pPr lvl="1" indent="-285750"/>
            <a:r>
              <a:rPr lang="en-US" dirty="0">
                <a:ea typeface="+mn-lt"/>
                <a:cs typeface="+mn-lt"/>
              </a:rPr>
              <a:t>Template - </a:t>
            </a:r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https://designlab.eng.rpi.edu/edn/projects/capstone-support-dev/wiki/Templates_and_Forms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Create agenda for 30 </a:t>
            </a:r>
            <a:r>
              <a:rPr lang="en-US" dirty="0">
                <a:ea typeface="+mn-lt"/>
                <a:cs typeface="+mn-lt"/>
              </a:rPr>
              <a:t>mins</a:t>
            </a:r>
            <a:r>
              <a:rPr lang="en-US" dirty="0">
                <a:ea typeface="+mn-lt"/>
                <a:cs typeface="+mn-lt"/>
              </a:rPr>
              <a:t> of Class 8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Add tasks identified in Gantt Chart exercise into EDN as </a:t>
            </a:r>
            <a:r>
              <a:rPr lang="en-US" i="1" dirty="0">
                <a:ea typeface="+mn-lt"/>
                <a:cs typeface="+mn-lt"/>
              </a:rPr>
              <a:t>Issues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Attend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Comm+D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workshop on PPT/posters(Weds 2/12) ??</a:t>
            </a:r>
            <a:endParaRPr lang="en-US" dirty="0">
              <a:ea typeface="+mn-lt"/>
              <a:cs typeface="+mn-lt"/>
            </a:endParaRPr>
          </a:p>
          <a:p>
            <a:endParaRPr lang="en-US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2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175098"/>
            <a:ext cx="8229600" cy="1143000"/>
          </a:xfrm>
        </p:spPr>
        <p:txBody>
          <a:bodyPr/>
          <a:lstStyle/>
          <a:p>
            <a:r>
              <a:rPr lang="en-US" dirty="0"/>
              <a:t>Class “location”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12954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Hybrid schedule to reduce campus density</a:t>
            </a:r>
          </a:p>
          <a:p>
            <a:pPr lvl="1"/>
            <a:r>
              <a:rPr lang="en-US" dirty="0"/>
              <a:t>Your team will meet remote one day and in classroom one day each week</a:t>
            </a:r>
          </a:p>
          <a:p>
            <a:pPr lvl="1"/>
            <a:r>
              <a:rPr lang="en-US" dirty="0"/>
              <a:t>Approx. 30% of students chose to be all remote</a:t>
            </a:r>
          </a:p>
          <a:p>
            <a:r>
              <a:rPr lang="en-US" dirty="0"/>
              <a:t>Capstone shop (JEC 2332) will be open 9am-4pm for hands-on work</a:t>
            </a:r>
          </a:p>
          <a:p>
            <a:pPr lvl="1"/>
            <a:r>
              <a:rPr lang="en-US" dirty="0"/>
              <a:t>Due to COVID, students must request permission to use shop from PE to ensure staffing – walk-ins are not allowed</a:t>
            </a:r>
          </a:p>
          <a:p>
            <a:pPr lvl="1"/>
            <a:r>
              <a:rPr lang="en-US" dirty="0"/>
              <a:t>Students MUST complete online safety training prior to using shop (PE will send info)</a:t>
            </a:r>
          </a:p>
          <a:p>
            <a:r>
              <a:rPr lang="en-US" dirty="0"/>
              <a:t>Bounce between Project Space and PE Space</a:t>
            </a:r>
          </a:p>
          <a:p>
            <a:pPr lvl="1"/>
            <a:r>
              <a:rPr lang="en-US" dirty="0"/>
              <a:t>Agenda and this PPT will continuously remind you of proper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575870" y="575980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027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8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6" y="2590800"/>
            <a:ext cx="7460627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Address any feedback on status update PPT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Sponsor liaison should email PPT to sponsor </a:t>
            </a:r>
            <a:r>
              <a:rPr lang="en-US" b="1" dirty="0">
                <a:ea typeface="+mn-lt"/>
                <a:cs typeface="+mn-lt"/>
              </a:rPr>
              <a:t>24 hours prior</a:t>
            </a:r>
            <a:r>
              <a:rPr lang="en-US" dirty="0">
                <a:ea typeface="+mn-lt"/>
                <a:cs typeface="+mn-lt"/>
              </a:rPr>
              <a:t> to call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individual project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4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9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8" y="2736340"/>
            <a:ext cx="5791503" cy="25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4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Class 9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https://forms.gle/fahNCHu9zFo7Qeze6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Upload poster draft to EDN - PDR Forum</a:t>
            </a:r>
          </a:p>
          <a:p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class agendas and individual project tasks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7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1 Agenda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7" y="1417638"/>
            <a:ext cx="7197906" cy="4373562"/>
          </a:xfrm>
        </p:spPr>
      </p:pic>
    </p:spTree>
    <p:extLst>
      <p:ext uri="{BB962C8B-B14F-4D97-AF65-F5344CB8AC3E}">
        <p14:creationId xmlns:p14="http://schemas.microsoft.com/office/powerpoint/2010/main" val="57513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A2E-423B-4367-8B79-060E528E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RPI Design Lab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2769-FEB3-4546-A37A-FDB5ED46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8795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Our Mission is to Develop High Performing Engineers by Mentoring Students in Professional and Engineering Design Practices Through Project Based Learning.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 textbook, NO lecture</a:t>
            </a:r>
          </a:p>
          <a:p>
            <a:r>
              <a:rPr lang="en-US" dirty="0">
                <a:cs typeface="Calibri"/>
              </a:rPr>
              <a:t>It is a Team EXPERIENCE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Guided/assisted by Project Engineer (PE)</a:t>
            </a:r>
          </a:p>
          <a:p>
            <a:r>
              <a:rPr lang="en-US" dirty="0">
                <a:cs typeface="Calibri"/>
              </a:rPr>
              <a:t>Graded/assisted by Chief Engineer (CE)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76AA9-DC85-4859-B433-F6B5C0CB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1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35" y="4412792"/>
            <a:ext cx="1126309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036" r="7206" b="13233"/>
          <a:stretch/>
        </p:blipFill>
        <p:spPr>
          <a:xfrm>
            <a:off x="810999" y="1957917"/>
            <a:ext cx="1125220" cy="1449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" r="13687"/>
          <a:stretch/>
        </p:blipFill>
        <p:spPr>
          <a:xfrm>
            <a:off x="5386917" y="1968859"/>
            <a:ext cx="1125220" cy="1452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4186"/>
          <a:stretch/>
        </p:blipFill>
        <p:spPr>
          <a:xfrm>
            <a:off x="2275417" y="1977154"/>
            <a:ext cx="1121833" cy="145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4" r="5931"/>
          <a:stretch/>
        </p:blipFill>
        <p:spPr>
          <a:xfrm>
            <a:off x="3778250" y="1968851"/>
            <a:ext cx="1132417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2309" b="3460"/>
          <a:stretch/>
        </p:blipFill>
        <p:spPr>
          <a:xfrm>
            <a:off x="5916787" y="4417424"/>
            <a:ext cx="1125220" cy="15073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42076" y="403266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Project Engineers</a:t>
            </a:r>
            <a:r>
              <a:rPr lang="en-US" sz="1869" dirty="0"/>
              <a:t>			 </a:t>
            </a:r>
            <a:endParaRPr lang="en-US" sz="1869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4" y="585296"/>
            <a:ext cx="2633069" cy="84505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67" y="674794"/>
            <a:ext cx="6007975" cy="4666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/>
              <a:t>Design Lab Team</a:t>
            </a:r>
            <a:endParaRPr lang="en-US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8767" r="7338" b="7024"/>
          <a:stretch/>
        </p:blipFill>
        <p:spPr>
          <a:xfrm>
            <a:off x="3796399" y="4416421"/>
            <a:ext cx="1131336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4591" y="5997924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Brad DeBoer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2482" y="5997924"/>
            <a:ext cx="12990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Mark Anderson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5746" y="5997924"/>
            <a:ext cx="112626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Aren Paster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5260"/>
          <a:stretch/>
        </p:blipFill>
        <p:spPr>
          <a:xfrm>
            <a:off x="6941954" y="1963280"/>
            <a:ext cx="1125220" cy="1444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3621" y="3553027"/>
            <a:ext cx="161997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Kathryn Dannemann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9795" y="1309533"/>
            <a:ext cx="128764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Shop Technician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9259" y="130953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Manufacturing Manager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6785" y="1309535"/>
            <a:ext cx="1250950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Admin Specialist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78333" y="1347743"/>
            <a:ext cx="1118917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Associate Director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516" y="1552685"/>
            <a:ext cx="1125282" cy="37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Director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7516" y="3553028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Junichi Kanai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0938" y="3553027"/>
            <a:ext cx="14291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Valerie Masterson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6917" y="3555610"/>
            <a:ext cx="12229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Sam Chiappone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4697" y="3555610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Scott Yerbury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9F47A2-F1DA-4F40-A2DB-369F3AF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Microsoft Office PowerPoint</Application>
  <PresentationFormat>On-screen Show (4:3)</PresentationFormat>
  <Paragraphs>675</Paragraphs>
  <Slides>63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Welcome to Capstone Design</vt:lpstr>
      <vt:lpstr>Revision History </vt:lpstr>
      <vt:lpstr>Logistics</vt:lpstr>
      <vt:lpstr>Covid-19 related challenges</vt:lpstr>
      <vt:lpstr>Class meeting logistics</vt:lpstr>
      <vt:lpstr>Class “location”</vt:lpstr>
      <vt:lpstr>Day 1 Agenda</vt:lpstr>
      <vt:lpstr>RPI Design Lab </vt:lpstr>
      <vt:lpstr>Design Lab Team</vt:lpstr>
      <vt:lpstr>PowerPoint Presentation</vt:lpstr>
      <vt:lpstr>Participation Expectations</vt:lpstr>
      <vt:lpstr>Capstone is TEAM work not GROUP work</vt:lpstr>
      <vt:lpstr>Grading</vt:lpstr>
      <vt:lpstr>Behavior Expectations</vt:lpstr>
      <vt:lpstr>Capstone Orientation Packet</vt:lpstr>
      <vt:lpstr>Collaboration Logistics</vt:lpstr>
      <vt:lpstr>35 min - Team Ideation Presentation</vt:lpstr>
      <vt:lpstr>20 min - Team Ideation Presentation Summary</vt:lpstr>
      <vt:lpstr>10 min - Team Questions </vt:lpstr>
      <vt:lpstr>5 min – Ticket Out</vt:lpstr>
      <vt:lpstr>Out of Class Tasks (what you might call homework, complete BEFORE Class 2)</vt:lpstr>
      <vt:lpstr>Class 2 Agenda</vt:lpstr>
      <vt:lpstr>Capstone Design – Why we do it</vt:lpstr>
      <vt:lpstr>Design Course Progression</vt:lpstr>
      <vt:lpstr>PowerPoint Presentation</vt:lpstr>
      <vt:lpstr>Capstone Design – How We Do It</vt:lpstr>
      <vt:lpstr>Roles and Responsibilities of Team</vt:lpstr>
      <vt:lpstr>15 min - Generate Project Questions</vt:lpstr>
      <vt:lpstr>PowerPoint Presentation</vt:lpstr>
      <vt:lpstr>30 min - Electronic Design Notebook (EDN) &amp; Documentation</vt:lpstr>
      <vt:lpstr>What is Documentation?</vt:lpstr>
      <vt:lpstr>Why Document?</vt:lpstr>
      <vt:lpstr>Capstone Course Policies</vt:lpstr>
      <vt:lpstr>What Tool Will You Use?</vt:lpstr>
      <vt:lpstr>What Should I Document?</vt:lpstr>
      <vt:lpstr>10 min – Full class Wrap up</vt:lpstr>
      <vt:lpstr>Out of Class Tasks (what you might call homework, complete BEFORE Class 3)</vt:lpstr>
      <vt:lpstr>Day 3 Agenda</vt:lpstr>
      <vt:lpstr>Engineering Design Process</vt:lpstr>
      <vt:lpstr>10 mins - Customer Needs &amp; Engineering Requirements Example</vt:lpstr>
      <vt:lpstr>Customer Needs/Eng. Requirements</vt:lpstr>
      <vt:lpstr>Sponsor Kick-Off Meeting</vt:lpstr>
      <vt:lpstr>Prior Presentation (if applicable)</vt:lpstr>
      <vt:lpstr>Out of Class Tasks (what you might call homework, complete BEFORE Class 4)</vt:lpstr>
      <vt:lpstr>Class 4 Agenda</vt:lpstr>
      <vt:lpstr>30 min - CE Meeting with Team</vt:lpstr>
      <vt:lpstr>Engineering Tools and Methods</vt:lpstr>
      <vt:lpstr>35 min - Documentation &amp; EDN Usage</vt:lpstr>
      <vt:lpstr>Where to put information?</vt:lpstr>
      <vt:lpstr>How to post</vt:lpstr>
      <vt:lpstr>Out of Class Task / Action Items:</vt:lpstr>
      <vt:lpstr>Class 5 Agenda</vt:lpstr>
      <vt:lpstr>Statement of Work Exercise</vt:lpstr>
      <vt:lpstr>Out of Class Task / Action Items:</vt:lpstr>
      <vt:lpstr>Class 6 Agenda</vt:lpstr>
      <vt:lpstr>PowerPoint Presentation</vt:lpstr>
      <vt:lpstr>Out of Class Task / Action Items:</vt:lpstr>
      <vt:lpstr>Class 7 Agenda</vt:lpstr>
      <vt:lpstr>Out of Class Task / Action Items:</vt:lpstr>
      <vt:lpstr>Class 8 Agenda</vt:lpstr>
      <vt:lpstr>Out of Class Task / Action Items:</vt:lpstr>
      <vt:lpstr>Class 9 Agenda</vt:lpstr>
      <vt:lpstr>Out of Class Task / Action Items: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/>
  <cp:lastModifiedBy/>
  <cp:revision>1513</cp:revision>
  <dcterms:created xsi:type="dcterms:W3CDTF">2012-08-24T00:53:15Z</dcterms:created>
  <dcterms:modified xsi:type="dcterms:W3CDTF">2020-09-01T20:54:10Z</dcterms:modified>
</cp:coreProperties>
</file>