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71"/>
  </p:notesMasterIdLst>
  <p:sldIdLst>
    <p:sldId id="256" r:id="rId3"/>
    <p:sldId id="338" r:id="rId4"/>
    <p:sldId id="316" r:id="rId5"/>
    <p:sldId id="339" r:id="rId6"/>
    <p:sldId id="257" r:id="rId7"/>
    <p:sldId id="269" r:id="rId8"/>
    <p:sldId id="317" r:id="rId9"/>
    <p:sldId id="310" r:id="rId10"/>
    <p:sldId id="276" r:id="rId11"/>
    <p:sldId id="275" r:id="rId12"/>
    <p:sldId id="272" r:id="rId13"/>
    <p:sldId id="273" r:id="rId14"/>
    <p:sldId id="274" r:id="rId15"/>
    <p:sldId id="270" r:id="rId16"/>
    <p:sldId id="262" r:id="rId17"/>
    <p:sldId id="258" r:id="rId18"/>
    <p:sldId id="265" r:id="rId19"/>
    <p:sldId id="311" r:id="rId20"/>
    <p:sldId id="281" r:id="rId21"/>
    <p:sldId id="279" r:id="rId22"/>
    <p:sldId id="280" r:id="rId23"/>
    <p:sldId id="292" r:id="rId24"/>
    <p:sldId id="283" r:id="rId25"/>
    <p:sldId id="264" r:id="rId26"/>
    <p:sldId id="335" r:id="rId27"/>
    <p:sldId id="263" r:id="rId28"/>
    <p:sldId id="259" r:id="rId29"/>
    <p:sldId id="260" r:id="rId30"/>
    <p:sldId id="266" r:id="rId31"/>
    <p:sldId id="318" r:id="rId32"/>
    <p:sldId id="285" r:id="rId33"/>
    <p:sldId id="286" r:id="rId34"/>
    <p:sldId id="326" r:id="rId35"/>
    <p:sldId id="327" r:id="rId36"/>
    <p:sldId id="328" r:id="rId37"/>
    <p:sldId id="329" r:id="rId38"/>
    <p:sldId id="330" r:id="rId39"/>
    <p:sldId id="331" r:id="rId40"/>
    <p:sldId id="284" r:id="rId41"/>
    <p:sldId id="291" r:id="rId42"/>
    <p:sldId id="287" r:id="rId43"/>
    <p:sldId id="336" r:id="rId44"/>
    <p:sldId id="333" r:id="rId45"/>
    <p:sldId id="334" r:id="rId46"/>
    <p:sldId id="337" r:id="rId47"/>
    <p:sldId id="289" r:id="rId48"/>
    <p:sldId id="288" r:id="rId49"/>
    <p:sldId id="290" r:id="rId50"/>
    <p:sldId id="307" r:id="rId51"/>
    <p:sldId id="293" r:id="rId52"/>
    <p:sldId id="315" r:id="rId53"/>
    <p:sldId id="313" r:id="rId54"/>
    <p:sldId id="332" r:id="rId55"/>
    <p:sldId id="324" r:id="rId56"/>
    <p:sldId id="325" r:id="rId57"/>
    <p:sldId id="294" r:id="rId58"/>
    <p:sldId id="298" r:id="rId59"/>
    <p:sldId id="309" r:id="rId60"/>
    <p:sldId id="297" r:id="rId61"/>
    <p:sldId id="300" r:id="rId62"/>
    <p:sldId id="308" r:id="rId63"/>
    <p:sldId id="299" r:id="rId64"/>
    <p:sldId id="302" r:id="rId65"/>
    <p:sldId id="301" r:id="rId66"/>
    <p:sldId id="304" r:id="rId67"/>
    <p:sldId id="303" r:id="rId68"/>
    <p:sldId id="306" r:id="rId69"/>
    <p:sldId id="30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9/8/2020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11</a:t>
            </a:fld>
            <a:endParaRPr lang="en-US" dirty="0"/>
          </a:p>
        </p:txBody>
      </p:sp>
      <p:sp>
        <p:nvSpPr>
          <p:cNvPr id="30723" name="Rectangle 2"/>
          <p:cNvSpPr>
            <a:spLocks noGrp="1" noRot="1" noChangeAspect="1" noChangeArrowheads="1" noTextEdit="1"/>
          </p:cNvSpPr>
          <p:nvPr>
            <p:ph type="sldImg"/>
          </p:nvPr>
        </p:nvSpPr>
        <p:spPr>
          <a:xfrm>
            <a:off x="2838450" y="3784600"/>
            <a:ext cx="13622338" cy="1021556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32</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34</a:t>
            </a:fld>
            <a:endParaRPr lang="en-US"/>
          </a:p>
        </p:txBody>
      </p:sp>
    </p:spTree>
    <p:extLst>
      <p:ext uri="{BB962C8B-B14F-4D97-AF65-F5344CB8AC3E}">
        <p14:creationId xmlns:p14="http://schemas.microsoft.com/office/powerpoint/2010/main" val="33176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9/8/2020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9/8/2020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9/8/2020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9/8/2020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9/8/2020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9/8/2020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9/8/2020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jDFyUZtew9cb45n7A" TargetMode="External"/><Relationship Id="rId1" Type="http://schemas.openxmlformats.org/officeDocument/2006/relationships/slideLayout" Target="../slideLayouts/slideLayout2.xml"/><Relationship Id="rId4" Type="http://schemas.openxmlformats.org/officeDocument/2006/relationships/hyperlink" Target="http://www.whenisgood.ne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slide" Target="slide57.xml"/><Relationship Id="rId4" Type="http://schemas.openxmlformats.org/officeDocument/2006/relationships/slide" Target="slide50.xml"/></Relationships>
</file>

<file path=ppt/slides/_rels/slide4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mtClean="0"/>
              <a:t>11</a:t>
            </a:fld>
            <a:endParaRPr lang="en-US" dirty="0"/>
          </a:p>
        </p:txBody>
      </p:sp>
    </p:spTree>
    <p:extLst>
      <p:ext uri="{BB962C8B-B14F-4D97-AF65-F5344CB8AC3E}">
        <p14:creationId xmlns:p14="http://schemas.microsoft.com/office/powerpoint/2010/main" val="4207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mtClean="0"/>
              <a:t>12</a:t>
            </a:fld>
            <a:endParaRPr lang="en-US" dirty="0"/>
          </a:p>
        </p:txBody>
      </p:sp>
    </p:spTree>
    <p:extLst>
      <p:ext uri="{BB962C8B-B14F-4D97-AF65-F5344CB8AC3E}">
        <p14:creationId xmlns:p14="http://schemas.microsoft.com/office/powerpoint/2010/main" val="138815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628650" y="4419600"/>
            <a:ext cx="7886700" cy="1757363"/>
          </a:xfrm>
        </p:spPr>
        <p:txBody>
          <a:bodyPr vert="horz" lIns="91440" tIns="45720" rIns="91440" bIns="45720" rtlCol="0" anchor="t">
            <a:normAutofit/>
          </a:bodyPr>
          <a:lstStyle/>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3519877648"/>
              </p:ext>
            </p:extLst>
          </p:nvPr>
        </p:nvGraphicFramePr>
        <p:xfrm>
          <a:off x="612437" y="1447799"/>
          <a:ext cx="8150559" cy="3033763"/>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1671791">
                  <a:extLst>
                    <a:ext uri="{9D8B030D-6E8A-4147-A177-3AD203B41FA5}">
                      <a16:colId xmlns:a16="http://schemas.microsoft.com/office/drawing/2014/main" val="1076356727"/>
                    </a:ext>
                  </a:extLst>
                </a:gridCol>
                <a:gridCol w="1404096">
                  <a:extLst>
                    <a:ext uri="{9D8B030D-6E8A-4147-A177-3AD203B41FA5}">
                      <a16:colId xmlns:a16="http://schemas.microsoft.com/office/drawing/2014/main" val="2215888949"/>
                    </a:ext>
                  </a:extLst>
                </a:gridCol>
                <a:gridCol w="2438398">
                  <a:extLst>
                    <a:ext uri="{9D8B030D-6E8A-4147-A177-3AD203B41FA5}">
                      <a16:colId xmlns:a16="http://schemas.microsoft.com/office/drawing/2014/main" val="1596972483"/>
                    </a:ext>
                  </a:extLst>
                </a:gridCol>
              </a:tblGrid>
              <a:tr h="458737">
                <a:tc>
                  <a:txBody>
                    <a:bodyPr/>
                    <a:lstStyle/>
                    <a:p>
                      <a:pPr lvl="1"/>
                      <a:r>
                        <a:rPr lang="en-US"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t>Read Later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0318618"/>
                  </a:ext>
                </a:extLst>
              </a:tr>
              <a:tr h="622122">
                <a:tc>
                  <a:txBody>
                    <a:bodyPr/>
                    <a:lstStyle/>
                    <a:p>
                      <a:pPr lvl="1"/>
                      <a:r>
                        <a:rPr lang="en-US" dirty="0"/>
                        <a:t>Instructions for electronic signatures in Adobe</a:t>
                      </a:r>
                    </a:p>
                  </a:txBody>
                  <a:tcPr anchor="ctr"/>
                </a:tc>
                <a:tc>
                  <a:txBody>
                    <a:bodyPr/>
                    <a:lstStyle/>
                    <a:p>
                      <a:r>
                        <a:rPr lang="en-US" dirty="0"/>
                        <a:t>Read Later</a:t>
                      </a:r>
                    </a:p>
                  </a:txBody>
                  <a:tcPr anchor="ctr"/>
                </a:tc>
                <a:tc>
                  <a:txBody>
                    <a:bodyPr/>
                    <a:lstStyle/>
                    <a:p>
                      <a:r>
                        <a:rPr lang="en-US" dirty="0"/>
                        <a:t>Reference for last steps</a:t>
                      </a:r>
                    </a:p>
                  </a:txBody>
                  <a:tcPr anchor="ctr"/>
                </a:tc>
                <a:tc>
                  <a:txBody>
                    <a:bodyPr/>
                    <a:lstStyle/>
                    <a:p>
                      <a:endParaRPr lang="en-US" dirty="0"/>
                    </a:p>
                  </a:txBody>
                  <a:tcPr anchor="ctr"/>
                </a:tc>
                <a:extLst>
                  <a:ext uri="{0D108BD9-81ED-4DB2-BD59-A6C34878D82A}">
                    <a16:rowId xmlns:a16="http://schemas.microsoft.com/office/drawing/2014/main" val="3923411215"/>
                  </a:ext>
                </a:extLst>
              </a:tr>
              <a:tr h="622122">
                <a:tc>
                  <a:txBody>
                    <a:bodyPr/>
                    <a:lstStyle/>
                    <a:p>
                      <a:pPr lvl="1"/>
                      <a:r>
                        <a:rPr lang="en-US" dirty="0"/>
                        <a:t>Project Description</a:t>
                      </a:r>
                    </a:p>
                  </a:txBody>
                  <a:tcPr anchor="ctr"/>
                </a:tc>
                <a:tc>
                  <a:txBody>
                    <a:bodyPr/>
                    <a:lstStyle/>
                    <a:p>
                      <a:r>
                        <a:rPr lang="en-US" dirty="0"/>
                        <a:t>Should have already read</a:t>
                      </a:r>
                    </a:p>
                  </a:txBody>
                  <a:tcPr anchor="ctr"/>
                </a:tc>
                <a:tc>
                  <a:txBody>
                    <a:bodyPr/>
                    <a:lstStyle/>
                    <a:p>
                      <a:r>
                        <a:rPr lang="en-US" dirty="0"/>
                        <a:t>Reference</a:t>
                      </a:r>
                      <a:r>
                        <a:rPr lang="en-US" baseline="0" dirty="0"/>
                        <a:t> now</a:t>
                      </a:r>
                      <a:endParaRPr lang="en-US" dirty="0"/>
                    </a:p>
                  </a:txBody>
                  <a:tcPr anchor="ctr"/>
                </a:tc>
                <a:tc>
                  <a:txBody>
                    <a:bodyPr/>
                    <a:lstStyle/>
                    <a:p>
                      <a:endParaRPr lang="en-US" dirty="0"/>
                    </a:p>
                  </a:txBody>
                  <a:tcPr anchor="ctr"/>
                </a:tc>
                <a:extLst>
                  <a:ext uri="{0D108BD9-81ED-4DB2-BD59-A6C34878D82A}">
                    <a16:rowId xmlns:a16="http://schemas.microsoft.com/office/drawing/2014/main" val="1515974254"/>
                  </a:ext>
                </a:extLst>
              </a:tr>
              <a:tr h="622122">
                <a:tc>
                  <a:txBody>
                    <a:bodyPr/>
                    <a:lstStyle/>
                    <a:p>
                      <a:pPr lvl="1"/>
                      <a:r>
                        <a:rPr lang="en-US" dirty="0"/>
                        <a:t>Recognition Waiver and Release</a:t>
                      </a:r>
                    </a:p>
                    <a:p>
                      <a:endParaRPr lang="en-US" dirty="0"/>
                    </a:p>
                  </a:txBody>
                  <a:tcPr anchor="ctr"/>
                </a:tc>
                <a:tc rowSpan="2">
                  <a:txBody>
                    <a:bodyPr/>
                    <a:lstStyle/>
                    <a:p>
                      <a:r>
                        <a:rPr lang="en-US" dirty="0"/>
                        <a:t>Read</a:t>
                      </a:r>
                      <a:r>
                        <a:rPr lang="en-US" baseline="0" dirty="0"/>
                        <a:t> later</a:t>
                      </a:r>
                      <a:endParaRPr lang="en-US" dirty="0"/>
                    </a:p>
                  </a:txBody>
                  <a:tcPr anchor="ctr"/>
                </a:tc>
                <a:tc rowSpan="2">
                  <a:txBody>
                    <a:bodyPr/>
                    <a:lstStyle/>
                    <a:p>
                      <a:r>
                        <a:rPr lang="en-US" dirty="0"/>
                        <a:t>Sign</a:t>
                      </a:r>
                      <a:r>
                        <a:rPr lang="en-US" baseline="0" dirty="0"/>
                        <a:t> PDF or print and scan</a:t>
                      </a:r>
                      <a:endParaRPr lang="en-US" dirty="0"/>
                    </a:p>
                  </a:txBody>
                  <a:tcPr anchor="ctr"/>
                </a:tc>
                <a:tc rowSpan="2">
                  <a:txBody>
                    <a:bodyPr/>
                    <a:lstStyle/>
                    <a:p>
                      <a:r>
                        <a:rPr lang="en-US" dirty="0"/>
                        <a:t>Email to </a:t>
                      </a:r>
                      <a:r>
                        <a:rPr lang="en-US" dirty="0">
                          <a:hlinkClick r:id="rId3"/>
                        </a:rPr>
                        <a:t>mastev@rpi.edu</a:t>
                      </a:r>
                      <a:r>
                        <a:rPr lang="en-US" dirty="0"/>
                        <a:t> </a:t>
                      </a:r>
                    </a:p>
                  </a:txBody>
                  <a:tcPr anchor="ctr"/>
                </a:tc>
                <a:extLst>
                  <a:ext uri="{0D108BD9-81ED-4DB2-BD59-A6C34878D82A}">
                    <a16:rowId xmlns:a16="http://schemas.microsoft.com/office/drawing/2014/main" val="1666441112"/>
                  </a:ext>
                </a:extLst>
              </a:tr>
              <a:tr h="622122">
                <a:tc>
                  <a:txBody>
                    <a:bodyPr/>
                    <a:lstStyle/>
                    <a:p>
                      <a:pPr lvl="1"/>
                      <a:r>
                        <a:rPr lang="en-US" dirty="0"/>
                        <a:t>Sponsorship Agreement</a:t>
                      </a:r>
                    </a:p>
                    <a:p>
                      <a:endParaRPr 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17</a:t>
            </a:fld>
            <a:endParaRPr lang="en-US" dirty="0"/>
          </a:p>
        </p:txBody>
      </p:sp>
    </p:spTree>
    <p:extLst>
      <p:ext uri="{BB962C8B-B14F-4D97-AF65-F5344CB8AC3E}">
        <p14:creationId xmlns:p14="http://schemas.microsoft.com/office/powerpoint/2010/main" val="427790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628650" y="990600"/>
            <a:ext cx="78867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PowerPoint </a:t>
            </a:r>
            <a:r>
              <a:rPr lang="en-US" b="1" dirty="0"/>
              <a:t>Online</a:t>
            </a:r>
          </a:p>
          <a:p>
            <a:pPr lvl="1"/>
            <a:r>
              <a:rPr lang="en-US" dirty="0"/>
              <a:t>This will allow simultaneous group editing</a:t>
            </a:r>
          </a:p>
          <a:p>
            <a:pPr lvl="1"/>
            <a:r>
              <a:rPr lang="en-US" dirty="0"/>
              <a:t>(warning/notice) Online version lacks MANY features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18</a:t>
            </a:fld>
            <a:endParaRPr lang="en-US" dirty="0"/>
          </a:p>
        </p:txBody>
      </p:sp>
    </p:spTree>
    <p:extLst>
      <p:ext uri="{BB962C8B-B14F-4D97-AF65-F5344CB8AC3E}">
        <p14:creationId xmlns:p14="http://schemas.microsoft.com/office/powerpoint/2010/main" val="115856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798096"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19</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4283237"/>
              </p:ext>
            </p:extLst>
          </p:nvPr>
        </p:nvGraphicFramePr>
        <p:xfrm>
          <a:off x="381000" y="846138"/>
          <a:ext cx="8382000" cy="557998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0.80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7/1/20-8/29/20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Initial document. Days 1</a:t>
                      </a:r>
                      <a:r>
                        <a:rPr lang="en-US" sz="1200" baseline="0" dirty="0">
                          <a:effectLst/>
                          <a:latin typeface="+mj-lt"/>
                        </a:rPr>
                        <a:t> through </a:t>
                      </a:r>
                      <a:r>
                        <a:rPr lang="en-US" sz="1200" dirty="0">
                          <a:effectLst/>
                          <a:latin typeface="+mj-lt"/>
                        </a:rPr>
                        <a:t>4 are 87% complete. Future days less accurate. Document will be updated as the semester progresses.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dirty="0">
                          <a:effectLst/>
                          <a:latin typeface="+mj-lt"/>
                          <a:ea typeface="MS Mincho"/>
                        </a:rPr>
                        <a:t>0.90</a:t>
                      </a:r>
                    </a:p>
                  </a:txBody>
                  <a:tcPr marL="68580" marR="68580" marT="0" marB="0"/>
                </a:tc>
                <a:tc>
                  <a:txBody>
                    <a:bodyPr/>
                    <a:lstStyle/>
                    <a:p>
                      <a:pPr marL="0" marR="0" algn="l">
                        <a:spcBef>
                          <a:spcPts val="0"/>
                        </a:spcBef>
                        <a:spcAft>
                          <a:spcPts val="0"/>
                        </a:spcAft>
                      </a:pPr>
                      <a:r>
                        <a:rPr lang="en-US" sz="1200" dirty="0">
                          <a:effectLst/>
                          <a:latin typeface="+mj-lt"/>
                          <a:ea typeface="MS Mincho"/>
                        </a:rPr>
                        <a:t>8/29/20</a:t>
                      </a:r>
                    </a:p>
                  </a:txBody>
                  <a:tcPr marL="68580" marR="68580" marT="0" marB="0"/>
                </a:tc>
                <a:tc>
                  <a:txBody>
                    <a:bodyPr/>
                    <a:lstStyle/>
                    <a:p>
                      <a:pPr marL="0" marR="0" algn="l">
                        <a:spcBef>
                          <a:spcPts val="0"/>
                        </a:spcBef>
                        <a:spcAft>
                          <a:spcPts val="0"/>
                        </a:spcAft>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urls of key documents and info in Capstone Support Wiki and Repository.</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1" dirty="0">
                          <a:effectLst/>
                          <a:latin typeface="+mj-lt"/>
                        </a:rPr>
                        <a:t>1.0</a:t>
                      </a:r>
                      <a:endParaRPr lang="en-US" sz="1200" b="1"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8/30/20 </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baseline="0" dirty="0">
                          <a:effectLst/>
                          <a:latin typeface="+mj-lt"/>
                          <a:ea typeface="+mn-ea"/>
                        </a:rPr>
                        <a:t>Link for syllabus questions updated (p. 13)</a:t>
                      </a:r>
                    </a:p>
                    <a:p>
                      <a:pPr marL="0" marR="0" algn="l">
                        <a:spcBef>
                          <a:spcPts val="0"/>
                        </a:spcBef>
                        <a:spcAft>
                          <a:spcPts val="0"/>
                        </a:spcAft>
                      </a:pPr>
                      <a:r>
                        <a:rPr lang="en-US" sz="1200" kern="1200" baseline="0" dirty="0">
                          <a:solidFill>
                            <a:schemeClr val="dk1"/>
                          </a:solidFill>
                          <a:effectLst/>
                          <a:latin typeface="+mn-lt"/>
                          <a:ea typeface="+mn-ea"/>
                          <a:cs typeface="+mn-cs"/>
                        </a:rPr>
                        <a:t>Table f</a:t>
                      </a:r>
                      <a:r>
                        <a:rPr lang="en-US" sz="1200" kern="1200" dirty="0">
                          <a:solidFill>
                            <a:schemeClr val="dk1"/>
                          </a:solidFill>
                          <a:effectLst/>
                          <a:latin typeface="+mn-lt"/>
                          <a:ea typeface="+mn-ea"/>
                          <a:cs typeface="+mn-cs"/>
                        </a:rPr>
                        <a:t>ormatting</a:t>
                      </a:r>
                      <a:r>
                        <a:rPr lang="en-US" sz="1200" kern="1200" baseline="0" dirty="0">
                          <a:solidFill>
                            <a:schemeClr val="dk1"/>
                          </a:solidFill>
                          <a:effectLst/>
                          <a:latin typeface="+mn-lt"/>
                          <a:ea typeface="+mn-ea"/>
                          <a:cs typeface="+mn-cs"/>
                        </a:rPr>
                        <a:t> (p. 15)</a:t>
                      </a:r>
                    </a:p>
                    <a:p>
                      <a:pPr marL="0" marR="0" algn="l">
                        <a:spcBef>
                          <a:spcPts val="0"/>
                        </a:spcBef>
                        <a:spcAft>
                          <a:spcPts val="0"/>
                        </a:spcAft>
                      </a:pPr>
                      <a:r>
                        <a:rPr lang="en-US" sz="1200" kern="1200" baseline="0" dirty="0">
                          <a:solidFill>
                            <a:schemeClr val="dk1"/>
                          </a:solidFill>
                          <a:effectLst/>
                          <a:latin typeface="+mn-lt"/>
                          <a:ea typeface="+mn-ea"/>
                          <a:cs typeface="+mn-cs"/>
                        </a:rPr>
                        <a:t>Official release of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2647369288"/>
                  </a:ext>
                </a:extLst>
              </a:tr>
              <a:tr h="595434">
                <a:tc>
                  <a:txBody>
                    <a:bodyPr/>
                    <a:lstStyle/>
                    <a:p>
                      <a:pPr marL="0" marR="0" algn="l">
                        <a:spcBef>
                          <a:spcPts val="0"/>
                        </a:spcBef>
                        <a:spcAft>
                          <a:spcPts val="0"/>
                        </a:spcAft>
                      </a:pPr>
                      <a:r>
                        <a:rPr lang="en-US" sz="1200" dirty="0">
                          <a:effectLst/>
                          <a:latin typeface="+mj-lt"/>
                        </a:rPr>
                        <a:t>1.1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8/31/20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B. DeBoer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Specified entry and exit doors for MDL (p. 4)</a:t>
                      </a:r>
                    </a:p>
                    <a:p>
                      <a:pPr marL="0" marR="0" algn="l">
                        <a:spcBef>
                          <a:spcPts val="0"/>
                        </a:spcBef>
                        <a:spcAft>
                          <a:spcPts val="0"/>
                        </a:spcAft>
                      </a:pPr>
                      <a:r>
                        <a:rPr lang="en-US" sz="1200" dirty="0">
                          <a:effectLst/>
                          <a:latin typeface="+mj-lt"/>
                          <a:ea typeface="MS Mincho"/>
                        </a:rPr>
                        <a:t>Corrected Shop Room No., added notes requiring PE permission to use shop and requirement for online safety training prior to using shop (p. 6)</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dirty="0">
                          <a:effectLst/>
                          <a:latin typeface="+mj-lt"/>
                          <a:ea typeface="MS Mincho"/>
                        </a:rPr>
                        <a:t>1.2</a:t>
                      </a:r>
                    </a:p>
                  </a:txBody>
                  <a:tcPr marL="68580" marR="68580" marT="0" marB="0"/>
                </a:tc>
                <a:tc>
                  <a:txBody>
                    <a:bodyPr/>
                    <a:lstStyle/>
                    <a:p>
                      <a:pPr marL="0" marR="0" algn="l">
                        <a:spcBef>
                          <a:spcPts val="0"/>
                        </a:spcBef>
                        <a:spcAft>
                          <a:spcPts val="0"/>
                        </a:spcAft>
                      </a:pPr>
                      <a:r>
                        <a:rPr lang="en-US" sz="1200" dirty="0">
                          <a:effectLst/>
                          <a:latin typeface="+mj-lt"/>
                          <a:ea typeface="MS Mincho"/>
                        </a:rPr>
                        <a:t>8/31/20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Table formatting (p.</a:t>
                      </a:r>
                      <a:r>
                        <a:rPr lang="en-US" sz="1200" baseline="0" dirty="0">
                          <a:effectLst/>
                          <a:latin typeface="+mj-lt"/>
                          <a:ea typeface="MS Mincho"/>
                        </a:rPr>
                        <a:t> 2)</a:t>
                      </a:r>
                    </a:p>
                    <a:p>
                      <a:pPr marL="0" marR="0" algn="l">
                        <a:spcBef>
                          <a:spcPts val="0"/>
                        </a:spcBef>
                        <a:spcAft>
                          <a:spcPts val="0"/>
                        </a:spcAft>
                      </a:pPr>
                      <a:r>
                        <a:rPr lang="en-US" sz="1200" baseline="0" dirty="0">
                          <a:effectLst/>
                          <a:latin typeface="+mj-lt"/>
                          <a:ea typeface="MS Mincho"/>
                        </a:rPr>
                        <a:t>Small time shifts for group wrap-up (p. 19)</a:t>
                      </a:r>
                    </a:p>
                    <a:p>
                      <a:pPr marL="0" marR="0" algn="l">
                        <a:spcBef>
                          <a:spcPts val="0"/>
                        </a:spcBef>
                        <a:spcAft>
                          <a:spcPts val="0"/>
                        </a:spcAft>
                      </a:pPr>
                      <a:r>
                        <a:rPr lang="en-US" sz="1200" dirty="0">
                          <a:effectLst/>
                          <a:latin typeface="+mj-lt"/>
                          <a:ea typeface="MS Mincho"/>
                        </a:rPr>
                        <a:t>Out-of-class meeting</a:t>
                      </a:r>
                      <a:r>
                        <a:rPr lang="en-US" sz="1200" baseline="0" dirty="0">
                          <a:effectLst/>
                          <a:latin typeface="+mj-lt"/>
                          <a:ea typeface="MS Mincho"/>
                        </a:rPr>
                        <a:t> added (p. 21)</a:t>
                      </a:r>
                    </a:p>
                    <a:p>
                      <a:pPr marL="0" marR="0" algn="l">
                        <a:spcBef>
                          <a:spcPts val="0"/>
                        </a:spcBef>
                        <a:spcAft>
                          <a:spcPts val="0"/>
                        </a:spcAft>
                      </a:pPr>
                      <a:r>
                        <a:rPr lang="en-US" sz="1200" baseline="0" dirty="0">
                          <a:effectLst/>
                          <a:latin typeface="+mj-lt"/>
                          <a:ea typeface="MS Mincho"/>
                        </a:rPr>
                        <a:t>Removed some ‘behind the scenes’ notes (p. secret)</a:t>
                      </a:r>
                      <a:endParaRPr lang="en-US" sz="120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9/1/20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Retitled activity on Day 1 Agenda (p. 7)</a:t>
                      </a:r>
                    </a:p>
                    <a:p>
                      <a:pPr marL="0" marR="0" algn="l">
                        <a:spcBef>
                          <a:spcPts val="0"/>
                        </a:spcBef>
                        <a:spcAft>
                          <a:spcPts val="0"/>
                        </a:spcAft>
                      </a:pPr>
                      <a:r>
                        <a:rPr lang="en-US" sz="1200" dirty="0">
                          <a:effectLst/>
                          <a:latin typeface="+mj-lt"/>
                          <a:ea typeface="MS Mincho"/>
                        </a:rPr>
                        <a:t>Corrected whenisgood.NET url (p. 21)</a:t>
                      </a:r>
                    </a:p>
                    <a:p>
                      <a:pPr marL="0" marR="0" algn="l">
                        <a:spcBef>
                          <a:spcPts val="0"/>
                        </a:spcBef>
                        <a:spcAft>
                          <a:spcPts val="0"/>
                        </a:spcAft>
                      </a:pPr>
                      <a:r>
                        <a:rPr lang="en-US" sz="1200" dirty="0">
                          <a:effectLst/>
                          <a:latin typeface="+mj-lt"/>
                          <a:ea typeface="MS Mincho"/>
                        </a:rPr>
                        <a:t>New EDN &amp; Documentation content (p. 30-35, 48-50)</a:t>
                      </a:r>
                    </a:p>
                    <a:p>
                      <a:pPr marL="0" marR="0" algn="l">
                        <a:spcBef>
                          <a:spcPts val="0"/>
                        </a:spcBef>
                        <a:spcAft>
                          <a:spcPts val="0"/>
                        </a:spcAft>
                      </a:pPr>
                      <a:r>
                        <a:rPr lang="en-US" sz="1200" dirty="0">
                          <a:effectLst/>
                          <a:latin typeface="+mj-lt"/>
                          <a:ea typeface="MS Mincho"/>
                        </a:rPr>
                        <a:t>Added Design Process content (p. 39-41)</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dirty="0">
                          <a:effectLst/>
                          <a:latin typeface="+mj-lt"/>
                          <a:ea typeface="MS Mincho"/>
                        </a:rPr>
                        <a:t>1.4</a:t>
                      </a:r>
                    </a:p>
                  </a:txBody>
                  <a:tcPr marL="68580" marR="68580" marT="0" marB="0"/>
                </a:tc>
                <a:tc>
                  <a:txBody>
                    <a:bodyPr/>
                    <a:lstStyle/>
                    <a:p>
                      <a:pPr marL="0" marR="0" algn="l">
                        <a:spcBef>
                          <a:spcPts val="0"/>
                        </a:spcBef>
                        <a:spcAft>
                          <a:spcPts val="0"/>
                        </a:spcAft>
                      </a:pPr>
                      <a:r>
                        <a:rPr lang="en-US" sz="1200" dirty="0">
                          <a:effectLst/>
                          <a:latin typeface="+mj-lt"/>
                          <a:ea typeface="MS Mincho"/>
                        </a:rPr>
                        <a:t>9/2/20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Revision</a:t>
                      </a:r>
                      <a:r>
                        <a:rPr lang="en-US" sz="1200" baseline="0" dirty="0">
                          <a:effectLst/>
                          <a:latin typeface="+mj-lt"/>
                          <a:ea typeface="MS Mincho"/>
                        </a:rPr>
                        <a:t>s to Day 2 formatting</a:t>
                      </a:r>
                    </a:p>
                    <a:p>
                      <a:pPr marL="0" marR="0" algn="l">
                        <a:spcBef>
                          <a:spcPts val="0"/>
                        </a:spcBef>
                        <a:spcAft>
                          <a:spcPts val="0"/>
                        </a:spcAft>
                      </a:pPr>
                      <a:r>
                        <a:rPr lang="en-US" sz="1200" baseline="0" dirty="0">
                          <a:effectLst/>
                          <a:latin typeface="+mj-lt"/>
                          <a:ea typeface="MS Mincho"/>
                        </a:rPr>
                        <a:t>IED reference (p.40)</a:t>
                      </a:r>
                    </a:p>
                    <a:p>
                      <a:pPr marL="0" marR="0" algn="l">
                        <a:spcBef>
                          <a:spcPts val="0"/>
                        </a:spcBef>
                        <a:spcAft>
                          <a:spcPts val="0"/>
                        </a:spcAft>
                      </a:pPr>
                      <a:r>
                        <a:rPr lang="en-US" sz="1200" baseline="0" dirty="0">
                          <a:effectLst/>
                          <a:latin typeface="+mj-lt"/>
                          <a:ea typeface="MS Mincho"/>
                        </a:rPr>
                        <a:t>Fixed ‘location’ footer throughout</a:t>
                      </a:r>
                    </a:p>
                    <a:p>
                      <a:pPr marL="0" marR="0" algn="l">
                        <a:spcBef>
                          <a:spcPts val="0"/>
                        </a:spcBef>
                        <a:spcAft>
                          <a:spcPts val="0"/>
                        </a:spcAft>
                      </a:pPr>
                      <a:r>
                        <a:rPr lang="en-US" sz="1200" baseline="0" dirty="0">
                          <a:effectLst/>
                          <a:latin typeface="+mj-lt"/>
                          <a:ea typeface="MS Mincho"/>
                        </a:rPr>
                        <a:t>User Stories (p. 43)</a:t>
                      </a:r>
                      <a:endParaRPr lang="en-US" sz="120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1.5</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p>
                      <a:pPr marL="0" marR="0" indent="0" algn="l">
                        <a:spcBef>
                          <a:spcPts val="0"/>
                        </a:spcBef>
                        <a:spcAft>
                          <a:spcPts val="0"/>
                        </a:spcAft>
                        <a:buFontTx/>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section time callouts throughout</a:t>
                      </a:r>
                      <a:r>
                        <a:rPr lang="en-US" sz="1200" baseline="0" dirty="0">
                          <a:effectLst/>
                          <a:latin typeface="+mj-lt"/>
                          <a:ea typeface="MS Mincho"/>
                        </a:rPr>
                        <a:t> Day 3</a:t>
                      </a:r>
                    </a:p>
                    <a:p>
                      <a:pPr marL="0" marR="0" algn="l">
                        <a:spcBef>
                          <a:spcPts val="0"/>
                        </a:spcBef>
                        <a:spcAft>
                          <a:spcPts val="0"/>
                        </a:spcAft>
                      </a:pPr>
                      <a:r>
                        <a:rPr lang="en-US" sz="1200" baseline="0" dirty="0">
                          <a:effectLst/>
                          <a:latin typeface="+mj-lt"/>
                          <a:ea typeface="MS Mincho"/>
                        </a:rPr>
                        <a:t>Updated footer location throughout Day 4</a:t>
                      </a:r>
                    </a:p>
                    <a:p>
                      <a:pPr marL="0" marR="0" algn="l">
                        <a:spcBef>
                          <a:spcPts val="0"/>
                        </a:spcBef>
                        <a:spcAft>
                          <a:spcPts val="0"/>
                        </a:spcAft>
                      </a:pPr>
                      <a:r>
                        <a:rPr lang="en-US" sz="1200" baseline="0" dirty="0">
                          <a:effectLst/>
                          <a:latin typeface="+mj-lt"/>
                          <a:ea typeface="MS Mincho"/>
                        </a:rPr>
                        <a:t>Purchasing (p. 36)</a:t>
                      </a: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1.6</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time error on Day 3 agenda (p. 39)</a:t>
                      </a:r>
                    </a:p>
                    <a:p>
                      <a:pPr marL="0" marR="0" algn="l">
                        <a:spcBef>
                          <a:spcPts val="0"/>
                        </a:spcBef>
                        <a:spcAft>
                          <a:spcPts val="0"/>
                        </a:spcAft>
                      </a:pPr>
                      <a:r>
                        <a:rPr lang="en-US" sz="1200" dirty="0">
                          <a:effectLst/>
                          <a:latin typeface="+mj-lt"/>
                          <a:ea typeface="MS Mincho"/>
                        </a:rPr>
                        <a:t>User Story content (p. 42)</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about prior semesters’ presentations to Out of Class Tasks for Day 2</a:t>
                      </a: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71277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2"/>
              </a:rPr>
              <a:t>https</a:t>
            </a:r>
            <a:r>
              <a:rPr lang="en-US" sz="2300" dirty="0">
                <a:solidFill>
                  <a:srgbClr val="C00000"/>
                </a:solidFill>
                <a:hlinkClick r:id="rId2"/>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3"/>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Choose a one hour out-of-class team meeting time</a:t>
            </a:r>
          </a:p>
          <a:p>
            <a:pPr marL="857250" lvl="1" indent="-457200">
              <a:buFont typeface="Arial" panose="020B0604020202020204" pitchFamily="34" charset="0"/>
              <a:buChar char="•"/>
            </a:pPr>
            <a:r>
              <a:rPr lang="en-US" dirty="0">
                <a:cs typeface="Calibri"/>
                <a:hlinkClick r:id="rId4"/>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https://designlab.eng.rpi.edu/edn/projects/capstone-support-dev/wiki/Capstone_Class_Agendas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25</a:t>
            </a:fld>
            <a:endParaRPr lang="en-US" dirty="0"/>
          </a:p>
        </p:txBody>
      </p:sp>
    </p:spTree>
    <p:extLst>
      <p:ext uri="{BB962C8B-B14F-4D97-AF65-F5344CB8AC3E}">
        <p14:creationId xmlns:p14="http://schemas.microsoft.com/office/powerpoint/2010/main" val="173469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26</a:t>
            </a:fld>
            <a:endParaRPr lang="en-US" dirty="0"/>
          </a:p>
        </p:txBody>
      </p:sp>
    </p:spTree>
    <p:extLst>
      <p:ext uri="{BB962C8B-B14F-4D97-AF65-F5344CB8AC3E}">
        <p14:creationId xmlns:p14="http://schemas.microsoft.com/office/powerpoint/2010/main" val="276817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mtClean="0"/>
              <a:t>27</a:t>
            </a:fld>
            <a:endParaRPr lang="en-US" dirty="0"/>
          </a:p>
        </p:txBody>
      </p:sp>
    </p:spTree>
    <p:extLst>
      <p:ext uri="{BB962C8B-B14F-4D97-AF65-F5344CB8AC3E}">
        <p14:creationId xmlns:p14="http://schemas.microsoft.com/office/powerpoint/2010/main" val="291185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28</a:t>
            </a:fld>
            <a:endParaRPr lang="en-US" dirty="0"/>
          </a:p>
        </p:txBody>
      </p:sp>
    </p:spTree>
    <p:extLst>
      <p:ext uri="{BB962C8B-B14F-4D97-AF65-F5344CB8AC3E}">
        <p14:creationId xmlns:p14="http://schemas.microsoft.com/office/powerpoint/2010/main" val="226068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29</a:t>
            </a:fld>
            <a:endParaRPr lang="en-US"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1201876"/>
              </p:ext>
            </p:extLst>
          </p:nvPr>
        </p:nvGraphicFramePr>
        <p:xfrm>
          <a:off x="381000" y="846138"/>
          <a:ext cx="8382000" cy="150983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595434">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another page for revisions. </a:t>
                      </a:r>
                      <a:br>
                        <a:rPr lang="en-US" sz="1200" dirty="0">
                          <a:effectLst/>
                          <a:latin typeface="+mj-lt"/>
                          <a:ea typeface="MS Mincho"/>
                        </a:rPr>
                      </a:br>
                      <a:r>
                        <a:rPr lang="en-US" sz="1200" dirty="0">
                          <a:effectLst/>
                          <a:latin typeface="+mj-lt"/>
                          <a:ea typeface="MS Mincho"/>
                        </a:rPr>
                        <a:t>Added hyperlinks to the class agenda for faster jumping. Note that these link to the slide # - so adding slides before that agenda will throw off the link. Since class 2 is done, the link to class 3 should remain valid</a:t>
                      </a:r>
                    </a:p>
                  </a:txBody>
                  <a:tcPr marL="68580" marR="68580" marT="0" marB="0"/>
                </a:tc>
                <a:extLst>
                  <a:ext uri="{0D108BD9-81ED-4DB2-BD59-A6C34878D82A}">
                    <a16:rowId xmlns:a16="http://schemas.microsoft.com/office/drawing/2014/main" val="4024693244"/>
                  </a:ext>
                </a:extLst>
              </a:tr>
              <a:tr h="595434">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“Day Two” to “Day Three” for Design Process slide (presently slide 43)</a:t>
                      </a:r>
                    </a:p>
                  </a:txBody>
                  <a:tcPr marL="68580" marR="68580" marT="0" marB="0"/>
                </a:tc>
                <a:extLst>
                  <a:ext uri="{0D108BD9-81ED-4DB2-BD59-A6C34878D82A}">
                    <a16:rowId xmlns:a16="http://schemas.microsoft.com/office/drawing/2014/main" val="140546165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mtClean="0"/>
              <a:t>30</a:t>
            </a:fld>
            <a:endParaRPr lang="en-US" dirty="0"/>
          </a:p>
        </p:txBody>
      </p:sp>
    </p:spTree>
    <p:extLst>
      <p:ext uri="{BB962C8B-B14F-4D97-AF65-F5344CB8AC3E}">
        <p14:creationId xmlns:p14="http://schemas.microsoft.com/office/powerpoint/2010/main" val="1993272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351338"/>
          </a:xfrm>
        </p:spPr>
        <p:txBody>
          <a:bodyPr vert="horz" lIns="91440" tIns="45720" rIns="91440" bIns="45720" rtlCol="0" anchor="t">
            <a:normAutofit/>
          </a:bodyPr>
          <a:lstStyle/>
          <a:p>
            <a:pPr>
              <a:buFont typeface="Arial"/>
              <a:buChar char="•"/>
            </a:pPr>
            <a:r>
              <a:rPr lang="en-US" dirty="0">
                <a:ea typeface="+mn-lt"/>
                <a:cs typeface="+mn-lt"/>
              </a:rPr>
              <a:t>These questions can be about any aspect of the project, but by the end of the class include questions targeted to:</a:t>
            </a:r>
          </a:p>
          <a:p>
            <a:pPr marL="800100" lvl="1" indent="-285750">
              <a:buFont typeface="Arial"/>
              <a:buChar char="•"/>
            </a:pPr>
            <a:r>
              <a:rPr lang="en-US" dirty="0">
                <a:ea typeface="+mn-lt"/>
                <a:cs typeface="+mn-lt"/>
              </a:rPr>
              <a:t>Customer Needs</a:t>
            </a:r>
          </a:p>
          <a:p>
            <a:pPr marL="800100" lvl="1" indent="-285750">
              <a:buFont typeface="Arial"/>
              <a:buChar char="•"/>
            </a:pPr>
            <a:r>
              <a:rPr lang="en-US" dirty="0">
                <a:ea typeface="+mn-lt"/>
                <a:cs typeface="+mn-lt"/>
              </a:rPr>
              <a:t>Project Specifications / Technical Requirements</a:t>
            </a:r>
          </a:p>
          <a:p>
            <a:pPr lvl="1" indent="0">
              <a:buNone/>
            </a:pPr>
            <a:endParaRPr lang="en-US" dirty="0">
              <a:ea typeface="+mn-lt"/>
              <a:cs typeface="+mn-lt"/>
            </a:endParaRPr>
          </a:p>
          <a:p>
            <a:r>
              <a:rPr lang="en-US" dirty="0">
                <a:ea typeface="+mn-lt"/>
                <a:cs typeface="+mn-lt"/>
              </a:rPr>
              <a:t>Same inclusive discussion format as first class</a:t>
            </a:r>
          </a:p>
          <a:p>
            <a:pPr lvl="1"/>
            <a:r>
              <a:rPr lang="en-US" dirty="0">
                <a:ea typeface="+mn-lt"/>
                <a:cs typeface="+mn-lt"/>
              </a:rPr>
              <a:t>2 min. silent question generation</a:t>
            </a:r>
            <a:endParaRPr lang="en-US" dirty="0">
              <a:cs typeface="Calibri"/>
            </a:endParaRPr>
          </a:p>
          <a:p>
            <a:pPr lvl="1"/>
            <a:r>
              <a:rPr lang="en-US" dirty="0">
                <a:ea typeface="+mn-lt"/>
                <a:cs typeface="+mn-lt"/>
              </a:rPr>
              <a:t>Then begin copying into </a:t>
            </a:r>
            <a:r>
              <a:rPr lang="en-US" dirty="0">
                <a:solidFill>
                  <a:schemeClr val="accent6"/>
                </a:solidFill>
                <a:ea typeface="+mn-lt"/>
                <a:cs typeface="+mn-lt"/>
              </a:rPr>
              <a:t>Project Questions.xlsx </a:t>
            </a:r>
            <a:r>
              <a:rPr lang="en-US" dirty="0">
                <a:ea typeface="+mn-lt"/>
                <a:cs typeface="+mn-lt"/>
              </a:rPr>
              <a:t>spreadsheet in Box.</a:t>
            </a:r>
          </a:p>
          <a:p>
            <a:pPr lvl="1"/>
            <a:r>
              <a:rPr lang="en-US" dirty="0">
                <a:cs typeface="Calibri"/>
              </a:rPr>
              <a:t>Combine duplicates/similar questions</a:t>
            </a:r>
          </a:p>
          <a:p>
            <a:pPr lvl="1"/>
            <a:r>
              <a:rPr lang="en-US"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31</a:t>
            </a:fld>
            <a:endParaRPr lang="en-US" dirty="0"/>
          </a:p>
        </p:txBody>
      </p:sp>
    </p:spTree>
    <p:extLst>
      <p:ext uri="{BB962C8B-B14F-4D97-AF65-F5344CB8AC3E}">
        <p14:creationId xmlns:p14="http://schemas.microsoft.com/office/powerpoint/2010/main" val="1265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28650" y="957651"/>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 to discuss project, review question &amp; categories, and confirm/correct. When not meeting with your PE, team members generate/discuss questions.</a:t>
            </a:r>
          </a:p>
          <a:p>
            <a:pPr marL="0" indent="0">
              <a:buNone/>
            </a:pP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dirty="0">
                <a:ea typeface="+mn-lt"/>
                <a:cs typeface="+mn-lt"/>
              </a:rPr>
              <a:t>Team &amp; PE Space</a:t>
            </a:r>
            <a:endParaRPr lang="en-US" dirty="0"/>
          </a:p>
        </p:txBody>
      </p:sp>
      <p:sp>
        <p:nvSpPr>
          <p:cNvPr id="2" name="Slide Number Placeholder 1"/>
          <p:cNvSpPr>
            <a:spLocks noGrp="1"/>
          </p:cNvSpPr>
          <p:nvPr>
            <p:ph type="sldNum" sz="quarter" idx="12"/>
          </p:nvPr>
        </p:nvSpPr>
        <p:spPr/>
        <p:txBody>
          <a:bodyPr/>
          <a:lstStyle/>
          <a:p>
            <a:fld id="{028FE254-016A-4E51-98AE-D4B4E3F12C32}" type="slidenum">
              <a:rPr lang="en-US" smtClean="0"/>
              <a:t>32</a:t>
            </a:fld>
            <a:endParaRPr lang="en-US" dirty="0"/>
          </a:p>
        </p:txBody>
      </p:sp>
    </p:spTree>
    <p:extLst>
      <p:ext uri="{BB962C8B-B14F-4D97-AF65-F5344CB8AC3E}">
        <p14:creationId xmlns:p14="http://schemas.microsoft.com/office/powerpoint/2010/main" val="283814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98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a:t>
            </a:r>
          </a:p>
        </p:txBody>
      </p:sp>
      <p:sp>
        <p:nvSpPr>
          <p:cNvPr id="4" name="Slide Number Placeholder 3"/>
          <p:cNvSpPr>
            <a:spLocks noGrp="1"/>
          </p:cNvSpPr>
          <p:nvPr>
            <p:ph type="sldNum" sz="quarter" idx="12"/>
          </p:nvPr>
        </p:nvSpPr>
        <p:spPr/>
        <p:txBody>
          <a:bodyPr/>
          <a:lstStyle/>
          <a:p>
            <a:fld id="{1E53C9B5-D1E4-41C4-9032-1ACE4595E517}" type="slidenum">
              <a:rPr lang="en-US" smtClean="0"/>
              <a:t>34</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2191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35</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01399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962928"/>
            <a:ext cx="7886700" cy="3527045"/>
          </a:xfrm>
        </p:spPr>
        <p:txBody>
          <a:bodyPr>
            <a:normAutofit fontScale="85000" lnSpcReduction="20000"/>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480454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955930"/>
            <a:ext cx="8058150" cy="3534043"/>
          </a:xfrm>
        </p:spPr>
        <p:txBody>
          <a:bodyPr>
            <a:normAutofit fontScale="400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37</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3454057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18656" y="2032505"/>
            <a:ext cx="8541327" cy="3493727"/>
          </a:xfrm>
        </p:spPr>
        <p:txBody>
          <a:bodyPr>
            <a:noAutofit/>
          </a:bodyPr>
          <a:lstStyle/>
          <a:p>
            <a:pPr marL="257310" indent="-257040">
              <a:spcBef>
                <a:spcPts val="481"/>
              </a:spcBef>
              <a:buClr>
                <a:srgbClr val="000000"/>
              </a:buClr>
              <a:buFont typeface="Arial"/>
              <a:buChar char="•"/>
            </a:pPr>
            <a:r>
              <a:rPr lang="en-US" sz="33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mtClean="0"/>
              <a:t>38</a:t>
            </a:fld>
            <a:endParaRPr lang="en-US"/>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84217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39</a:t>
            </a:fld>
            <a:endParaRPr lang="en-US" dirty="0"/>
          </a:p>
        </p:txBody>
      </p:sp>
    </p:spTree>
    <p:extLst>
      <p:ext uri="{BB962C8B-B14F-4D97-AF65-F5344CB8AC3E}">
        <p14:creationId xmlns:p14="http://schemas.microsoft.com/office/powerpoint/2010/main" val="156586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lstStyle/>
          <a:p>
            <a:r>
              <a:rPr lang="en-US" dirty="0"/>
              <a:t>Class 1</a:t>
            </a:r>
          </a:p>
          <a:p>
            <a:r>
              <a:rPr lang="en-US" dirty="0">
                <a:hlinkClick r:id="rId2" action="ppaction://hlinksldjump"/>
              </a:rPr>
              <a:t>Class 2</a:t>
            </a:r>
            <a:endParaRPr lang="en-US" dirty="0"/>
          </a:p>
          <a:p>
            <a:r>
              <a:rPr lang="en-US" dirty="0">
                <a:hlinkClick r:id="rId3" action="ppaction://hlinksldjump"/>
              </a:rPr>
              <a:t>Class 3</a:t>
            </a:r>
            <a:endParaRPr lang="en-US" dirty="0"/>
          </a:p>
          <a:p>
            <a:r>
              <a:rPr lang="en-US" dirty="0">
                <a:hlinkClick r:id="rId4" action="ppaction://hlinksldjump"/>
              </a:rPr>
              <a:t>Class 4</a:t>
            </a:r>
            <a:endParaRPr lang="en-US" dirty="0"/>
          </a:p>
          <a:p>
            <a:r>
              <a:rPr lang="en-US" dirty="0">
                <a:hlinkClick r:id="rId5" action="ppaction://hlinksldjump"/>
              </a:rPr>
              <a:t>Class 5</a:t>
            </a:r>
            <a:endParaRPr lang="en-US" dirty="0"/>
          </a:p>
          <a:p>
            <a:r>
              <a:rPr lang="en-US" dirty="0"/>
              <a:t>Class 6</a:t>
            </a:r>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a:ea typeface="+mn-lt"/>
                <a:cs typeface="+mn-lt"/>
              </a:rPr>
              <a:t>Enter contact info to EDN Wiki</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a:ea typeface="+mn-lt"/>
                <a:cs typeface="+mn-lt"/>
              </a:rPr>
              <a:t>For ongoing projects, review prior semesters’ final presentations IAW PE instructions for class discussion in Class 3/4</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40</a:t>
            </a:fld>
            <a:endParaRPr lang="en-US" dirty="0"/>
          </a:p>
        </p:txBody>
      </p:sp>
    </p:spTree>
    <p:extLst>
      <p:ext uri="{BB962C8B-B14F-4D97-AF65-F5344CB8AC3E}">
        <p14:creationId xmlns:p14="http://schemas.microsoft.com/office/powerpoint/2010/main" val="4017358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 y="2514600"/>
            <a:ext cx="9144000" cy="2193910"/>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Quick refresher of what that means and how your team can apply it to your Capstone project</a:t>
            </a:r>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42</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44</a:t>
            </a:fld>
            <a:endParaRPr lang="en-US" dirty="0"/>
          </a:p>
        </p:txBody>
      </p:sp>
    </p:spTree>
    <p:extLst>
      <p:ext uri="{BB962C8B-B14F-4D97-AF65-F5344CB8AC3E}">
        <p14:creationId xmlns:p14="http://schemas.microsoft.com/office/powerpoint/2010/main" val="3535945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Update Needs/Reqs matrix based on feedback (in Box folder)</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endParaRPr lang="en-US" dirty="0">
              <a:solidFill>
                <a:srgbClr val="000000"/>
              </a:solidFill>
              <a:cs typeface="Calibri"/>
            </a:endParaRP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49</a:t>
            </a:fld>
            <a:endParaRPr lang="en-US" dirty="0"/>
          </a:p>
        </p:txBody>
      </p:sp>
    </p:spTree>
    <p:extLst>
      <p:ext uri="{BB962C8B-B14F-4D97-AF65-F5344CB8AC3E}">
        <p14:creationId xmlns:p14="http://schemas.microsoft.com/office/powerpoint/2010/main" val="384355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92500" lnSpcReduction="1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and will guide the first 10 classes</a:t>
            </a:r>
          </a:p>
          <a:p>
            <a:pPr lvl="1"/>
            <a:r>
              <a:rPr lang="en-US" sz="2200" u="sng" dirty="0">
                <a:hlinkClick r:id="rId2"/>
              </a:rPr>
              <a:t>https://designlab.eng.rpi.edu/edn/projects/capstone-support-dev/repository/changes/Fall%202020%20Playbook.pptx</a:t>
            </a:r>
            <a:r>
              <a:rPr lang="en-US" dirty="0"/>
              <a:t> </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6839"/>
            <a:ext cx="9144000" cy="2664322"/>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CE Meeting with Team</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467366"/>
            <a:ext cx="3200400" cy="2556153"/>
          </a:xfrm>
          <a:prstGeom prst="rect">
            <a:avLst/>
          </a:prstGeom>
        </p:spPr>
      </p:pic>
    </p:spTree>
    <p:extLst>
      <p:ext uri="{BB962C8B-B14F-4D97-AF65-F5344CB8AC3E}">
        <p14:creationId xmlns:p14="http://schemas.microsoft.com/office/powerpoint/2010/main" val="900963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35 min - Documentation &amp; EDN Usage</a:t>
            </a:r>
          </a:p>
        </p:txBody>
      </p:sp>
      <p:sp>
        <p:nvSpPr>
          <p:cNvPr id="3" name="Content Placeholder 2"/>
          <p:cNvSpPr>
            <a:spLocks noGrp="1"/>
          </p:cNvSpPr>
          <p:nvPr>
            <p:ph idx="1"/>
          </p:nvPr>
        </p:nvSpPr>
        <p:spPr/>
        <p:txBody>
          <a:bodyPr/>
          <a:lstStyle/>
          <a:p>
            <a:r>
              <a:rPr lang="en-US" dirty="0"/>
              <a:t>Where to post your work</a:t>
            </a:r>
          </a:p>
          <a:p>
            <a:r>
              <a:rPr lang="en-US" dirty="0"/>
              <a:t>How to create post (which buttons/links on EDN)</a:t>
            </a:r>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681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1E53C9B5-D1E4-41C4-9032-1ACE4595E517}" type="slidenum">
              <a:rPr lang="en-US" smtClean="0"/>
              <a:t>54</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738664"/>
          </a:xfrm>
          <a:prstGeom prst="rect">
            <a:avLst/>
          </a:prstGeom>
          <a:noFill/>
        </p:spPr>
        <p:txBody>
          <a:bodyPr wrap="square" rtlCol="0">
            <a:spAutoFit/>
          </a:bodyPr>
          <a:lstStyle/>
          <a:p>
            <a:r>
              <a:rPr lang="en-US" sz="2100" dirty="0"/>
              <a:t>Poster Summary, Task Assignments</a:t>
            </a:r>
          </a:p>
        </p:txBody>
      </p:sp>
      <p:cxnSp>
        <p:nvCxnSpPr>
          <p:cNvPr id="14" name="Straight Arrow Connector 13"/>
          <p:cNvCxnSpPr>
            <a:stCxn id="13" idx="2"/>
          </p:cNvCxnSpPr>
          <p:nvPr/>
        </p:nvCxnSpPr>
        <p:spPr>
          <a:xfrm flipH="1">
            <a:off x="2120647" y="1947171"/>
            <a:ext cx="5426786" cy="1361288"/>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examples of actual files in Box</a:t>
            </a:r>
          </a:p>
        </p:txBody>
      </p:sp>
    </p:spTree>
    <p:extLst>
      <p:ext uri="{BB962C8B-B14F-4D97-AF65-F5344CB8AC3E}">
        <p14:creationId xmlns:p14="http://schemas.microsoft.com/office/powerpoint/2010/main" val="821570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1E53C9B5-D1E4-41C4-9032-1ACE4595E517}" type="slidenum">
              <a:rPr lang="en-US" smtClean="0"/>
              <a:t>55</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shifting actual files from Box to Project Forums</a:t>
            </a:r>
          </a:p>
        </p:txBody>
      </p:sp>
    </p:spTree>
    <p:extLst>
      <p:ext uri="{BB962C8B-B14F-4D97-AF65-F5344CB8AC3E}">
        <p14:creationId xmlns:p14="http://schemas.microsoft.com/office/powerpoint/2010/main" val="2886581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rPr>
              <a:t>https://forms.gle/J6EBfnh2hjTJbPse8</a:t>
            </a:r>
          </a:p>
          <a:p>
            <a:r>
              <a:rPr lang="en-US" dirty="0">
                <a:ea typeface="+mn-lt"/>
                <a:cs typeface="+mn-lt"/>
              </a:rPr>
              <a:t>Post to EDN SoW forum</a:t>
            </a:r>
          </a:p>
          <a:p>
            <a:pPr lvl="1" indent="-285750"/>
            <a:r>
              <a:rPr lang="en-US" dirty="0">
                <a:cs typeface="Calibri"/>
              </a:rPr>
              <a:t>Updated Needs/Reqs Matrix</a:t>
            </a:r>
          </a:p>
          <a:p>
            <a:pPr lvl="1" indent="-285750"/>
            <a:r>
              <a:rPr lang="en-US" dirty="0">
                <a:cs typeface="Calibri"/>
              </a:rPr>
              <a:t>Bulleted list of Engineering Tools and Methods</a:t>
            </a:r>
          </a:p>
          <a:p>
            <a:pPr lvl="1" indent="-285750"/>
            <a:endParaRPr lang="en-US" dirty="0">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56</a:t>
            </a:fld>
            <a:endParaRPr lang="en-US" dirty="0"/>
          </a:p>
        </p:txBody>
      </p:sp>
    </p:spTree>
    <p:extLst>
      <p:ext uri="{BB962C8B-B14F-4D97-AF65-F5344CB8AC3E}">
        <p14:creationId xmlns:p14="http://schemas.microsoft.com/office/powerpoint/2010/main" val="39895430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232" y="2410577"/>
            <a:ext cx="6013535" cy="3181434"/>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Statement of Work Exercise</a:t>
            </a:r>
          </a:p>
        </p:txBody>
      </p:sp>
      <p:sp>
        <p:nvSpPr>
          <p:cNvPr id="3" name="Content Placeholder 2"/>
          <p:cNvSpPr>
            <a:spLocks noGrp="1"/>
          </p:cNvSpPr>
          <p:nvPr>
            <p:ph idx="1"/>
          </p:nvPr>
        </p:nvSpPr>
        <p:spPr>
          <a:xfrm>
            <a:off x="628650" y="1940815"/>
            <a:ext cx="7886700" cy="3549158"/>
          </a:xfrm>
        </p:spPr>
        <p:txBody>
          <a:bodyPr>
            <a:normAutofit lnSpcReduction="10000"/>
          </a:bodyPr>
          <a:lstStyle/>
          <a:p>
            <a:r>
              <a:rPr lang="en-US" dirty="0"/>
              <a:t>10 min – Break into 3 groups</a:t>
            </a:r>
          </a:p>
          <a:p>
            <a:pPr lvl="1"/>
            <a:r>
              <a:rPr lang="en-US" dirty="0"/>
              <a:t>Long Term Objectives (1-5+ years, from Customer Perspective)</a:t>
            </a:r>
          </a:p>
          <a:p>
            <a:pPr lvl="1"/>
            <a:r>
              <a:rPr lang="en-US" dirty="0"/>
              <a:t>Current Semester Objectives (3 months!)</a:t>
            </a:r>
          </a:p>
          <a:p>
            <a:pPr lvl="1"/>
            <a:r>
              <a:rPr lang="en-US" dirty="0"/>
              <a:t>Deliverables (Be S.M.A.R.T.!)</a:t>
            </a:r>
          </a:p>
          <a:p>
            <a:r>
              <a:rPr lang="en-US" dirty="0"/>
              <a:t>10 min - Team review – Long Term and Current Semester Objectives</a:t>
            </a:r>
          </a:p>
          <a:p>
            <a:r>
              <a:rPr lang="en-US" dirty="0"/>
              <a:t>15 min - Team review – Deliverables</a:t>
            </a:r>
          </a:p>
          <a:p>
            <a:r>
              <a:rPr lang="en-US" dirty="0"/>
              <a:t>55 min </a:t>
            </a:r>
          </a:p>
          <a:p>
            <a:pPr lvl="1"/>
            <a:r>
              <a:rPr lang="en-US" dirty="0"/>
              <a:t>PE/CE review of Deliverables</a:t>
            </a:r>
          </a:p>
          <a:p>
            <a:pPr lvl="1"/>
            <a:r>
              <a:rPr lang="en-US" dirty="0"/>
              <a:t>Team development of Dates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58</a:t>
            </a:fld>
            <a:endParaRPr lang="en-US" dirty="0"/>
          </a:p>
        </p:txBody>
      </p:sp>
    </p:spTree>
    <p:extLst>
      <p:ext uri="{BB962C8B-B14F-4D97-AF65-F5344CB8AC3E}">
        <p14:creationId xmlns:p14="http://schemas.microsoft.com/office/powerpoint/2010/main" val="246385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SoW</a:t>
            </a:r>
            <a:endParaRPr lang="en-US" dirty="0">
              <a:solidFill>
                <a:srgbClr val="C00000"/>
              </a:solidFill>
              <a:ea typeface="+mn-lt"/>
              <a:cs typeface="+mn-lt"/>
            </a:endParaRPr>
          </a:p>
          <a:p>
            <a:r>
              <a:rPr lang="en-US" dirty="0">
                <a:ea typeface="+mn-lt"/>
                <a:cs typeface="+mn-lt"/>
              </a:rPr>
              <a:t>Post Statement of Work to EDN - SoW Forum prior to class 6</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59</a:t>
            </a:fld>
            <a:endParaRPr lang="en-US" dirty="0"/>
          </a:p>
        </p:txBody>
      </p:sp>
    </p:spTree>
    <p:extLst>
      <p:ext uri="{BB962C8B-B14F-4D97-AF65-F5344CB8AC3E}">
        <p14:creationId xmlns:p14="http://schemas.microsoft.com/office/powerpoint/2010/main" val="379741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a:t>
            </a:fld>
            <a:endParaRPr lang="en-US" dirty="0"/>
          </a:p>
        </p:txBody>
      </p:sp>
    </p:spTree>
    <p:extLst>
      <p:ext uri="{BB962C8B-B14F-4D97-AF65-F5344CB8AC3E}">
        <p14:creationId xmlns:p14="http://schemas.microsoft.com/office/powerpoint/2010/main" val="3347432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745" y="2410573"/>
            <a:ext cx="5460509" cy="3181441"/>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61</a:t>
            </a:fld>
            <a:endParaRPr lang="en-US" dirty="0"/>
          </a:p>
        </p:txBody>
      </p:sp>
    </p:spTree>
    <p:extLst>
      <p:ext uri="{BB962C8B-B14F-4D97-AF65-F5344CB8AC3E}">
        <p14:creationId xmlns:p14="http://schemas.microsoft.com/office/powerpoint/2010/main" val="1122145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 Brainstorm 6 individual tasks which need to be accomplished to reach project goals</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62</a:t>
            </a:fld>
            <a:endParaRPr lang="en-US" dirty="0"/>
          </a:p>
        </p:txBody>
      </p:sp>
    </p:spTree>
    <p:extLst>
      <p:ext uri="{BB962C8B-B14F-4D97-AF65-F5344CB8AC3E}">
        <p14:creationId xmlns:p14="http://schemas.microsoft.com/office/powerpoint/2010/main" val="2419251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219" y="2808736"/>
            <a:ext cx="6695562" cy="238511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Create draft of Status Report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30 mins of Class 8</a:t>
            </a:r>
            <a:endParaRPr lang="en-US" dirty="0">
              <a:solidFill>
                <a:srgbClr val="C00000"/>
              </a:solidFill>
              <a:ea typeface="+mn-lt"/>
              <a:cs typeface="+mn-lt"/>
            </a:endParaRPr>
          </a:p>
          <a:p>
            <a:r>
              <a:rPr lang="en-US" dirty="0">
                <a:ea typeface="+mn-lt"/>
                <a:cs typeface="+mn-lt"/>
              </a:rPr>
              <a:t>Add tasks identified in Gantt Chart exercise into EDN as </a:t>
            </a:r>
            <a:r>
              <a:rPr lang="en-US" i="1" dirty="0">
                <a:ea typeface="+mn-lt"/>
                <a:cs typeface="+mn-lt"/>
              </a:rPr>
              <a:t>Issues</a:t>
            </a:r>
          </a:p>
          <a:p>
            <a:r>
              <a:rPr lang="en-US" dirty="0">
                <a:solidFill>
                  <a:srgbClr val="FF0000"/>
                </a:solidFill>
                <a:cs typeface="Calibri"/>
              </a:rPr>
              <a:t>Attend Comm+D workshop on PPT/posters(Weds 2/12) ??</a:t>
            </a:r>
            <a:endParaRPr lang="en-US"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64</a:t>
            </a:fld>
            <a:endParaRPr lang="en-US" dirty="0"/>
          </a:p>
        </p:txBody>
      </p:sp>
    </p:spTree>
    <p:extLst>
      <p:ext uri="{BB962C8B-B14F-4D97-AF65-F5344CB8AC3E}">
        <p14:creationId xmlns:p14="http://schemas.microsoft.com/office/powerpoint/2010/main" val="2661020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86" y="2590800"/>
            <a:ext cx="7460627" cy="2240474"/>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spTree>
    <p:extLst>
      <p:ext uri="{BB962C8B-B14F-4D97-AF65-F5344CB8AC3E}">
        <p14:creationId xmlns:p14="http://schemas.microsoft.com/office/powerpoint/2010/main" val="15848948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class agendas and individual project tasks	</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spTree>
    <p:extLst>
      <p:ext uri="{BB962C8B-B14F-4D97-AF65-F5344CB8AC3E}">
        <p14:creationId xmlns:p14="http://schemas.microsoft.com/office/powerpoint/2010/main" val="371547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headphones/earbuds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047" y="1417638"/>
            <a:ext cx="7197906" cy="4373562"/>
          </a:xfrm>
        </p:spPr>
      </p:pic>
    </p:spTree>
    <p:extLst>
      <p:ext uri="{BB962C8B-B14F-4D97-AF65-F5344CB8AC3E}">
        <p14:creationId xmlns:p14="http://schemas.microsoft.com/office/powerpoint/2010/main" val="57513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4468</Words>
  <Application>Microsoft Office PowerPoint</Application>
  <PresentationFormat>On-screen Show (4:3)</PresentationFormat>
  <Paragraphs>746</Paragraphs>
  <Slides>68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68</vt:i4>
      </vt:variant>
    </vt:vector>
  </HeadingPairs>
  <TitlesOfParts>
    <vt:vector size="76" baseType="lpstr">
      <vt:lpstr>MS Mincho</vt:lpstr>
      <vt:lpstr>ＭＳ Ｐゴシック</vt:lpstr>
      <vt:lpstr>Arial</vt:lpstr>
      <vt:lpstr>Calibri</vt:lpstr>
      <vt:lpstr>Calibri Light</vt:lpstr>
      <vt:lpstr>Times New Roman</vt:lpstr>
      <vt:lpstr>Office Theme</vt:lpstr>
      <vt:lpstr>1_Office Theme</vt:lpstr>
      <vt:lpstr>Welcome to Capstone Design</vt:lpstr>
      <vt:lpstr>Revision History </vt:lpstr>
      <vt:lpstr>Revision History - continued </vt:lpstr>
      <vt:lpstr>Link to Agendas</vt:lpstr>
      <vt:lpstr>Logistics</vt:lpstr>
      <vt:lpstr>Covid-19 related challenges</vt:lpstr>
      <vt:lpstr>Class meeting logistics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vt:lpstr>
      <vt:lpstr>Collaboration Logistics</vt:lpstr>
      <vt:lpstr>35 min - Team Ideation Presentation</vt:lpstr>
      <vt:lpstr>20 min - Team Ideation Presentation Summary</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30 min - CE Meeting with Team</vt:lpstr>
      <vt:lpstr>20 min - Engineering Tools and Methods</vt:lpstr>
      <vt:lpstr>35 min - Documentation &amp; EDN Usage</vt:lpstr>
      <vt:lpstr>Where to put information?</vt:lpstr>
      <vt:lpstr>How to post</vt:lpstr>
      <vt:lpstr>Out of Class Task / Action Items:</vt:lpstr>
      <vt:lpstr>Class 5 Agenda</vt:lpstr>
      <vt:lpstr>Statement of Work Exercise</vt:lpstr>
      <vt:lpstr>Out of Class Task / Action Items:</vt:lpstr>
      <vt:lpstr>Class 6 Agenda</vt:lpstr>
      <vt:lpstr>PowerPoint Presentation</vt:lpstr>
      <vt:lpstr>Out of Class Task / Action Items:</vt:lpstr>
      <vt:lpstr>Class 7 Agenda</vt:lpstr>
      <vt:lpstr>Out of Class Task / Action Items:</vt:lpstr>
      <vt:lpstr>Class 8 Agenda</vt:lpstr>
      <vt:lpstr>Out of Class Task / Action Items:</vt:lpstr>
      <vt:lpstr>Class 9 Agenda</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2020-09-08T13:09:01Z</dcterms:modified>
</cp:coreProperties>
</file>