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3">
  <p:sldMasterIdLst>
    <p:sldMasterId id="2147483648" r:id="rId1"/>
    <p:sldMasterId id="2147483660" r:id="rId2"/>
  </p:sldMasterIdLst>
  <p:notesMasterIdLst>
    <p:notesMasterId r:id="rId71"/>
  </p:notesMasterIdLst>
  <p:sldIdLst>
    <p:sldId id="256" r:id="rId3"/>
    <p:sldId id="338" r:id="rId4"/>
    <p:sldId id="316" r:id="rId5"/>
    <p:sldId id="339" r:id="rId6"/>
    <p:sldId id="257" r:id="rId7"/>
    <p:sldId id="269" r:id="rId8"/>
    <p:sldId id="317" r:id="rId9"/>
    <p:sldId id="310" r:id="rId10"/>
    <p:sldId id="276" r:id="rId11"/>
    <p:sldId id="275" r:id="rId12"/>
    <p:sldId id="272" r:id="rId13"/>
    <p:sldId id="273" r:id="rId14"/>
    <p:sldId id="274" r:id="rId15"/>
    <p:sldId id="270" r:id="rId16"/>
    <p:sldId id="262" r:id="rId17"/>
    <p:sldId id="258" r:id="rId18"/>
    <p:sldId id="265" r:id="rId19"/>
    <p:sldId id="311" r:id="rId20"/>
    <p:sldId id="281" r:id="rId21"/>
    <p:sldId id="279" r:id="rId22"/>
    <p:sldId id="280" r:id="rId23"/>
    <p:sldId id="292" r:id="rId24"/>
    <p:sldId id="283" r:id="rId25"/>
    <p:sldId id="264" r:id="rId26"/>
    <p:sldId id="335" r:id="rId27"/>
    <p:sldId id="263" r:id="rId28"/>
    <p:sldId id="259" r:id="rId29"/>
    <p:sldId id="260" r:id="rId30"/>
    <p:sldId id="266" r:id="rId31"/>
    <p:sldId id="318" r:id="rId32"/>
    <p:sldId id="285" r:id="rId33"/>
    <p:sldId id="286" r:id="rId34"/>
    <p:sldId id="326" r:id="rId35"/>
    <p:sldId id="327" r:id="rId36"/>
    <p:sldId id="328" r:id="rId37"/>
    <p:sldId id="329" r:id="rId38"/>
    <p:sldId id="330" r:id="rId39"/>
    <p:sldId id="331" r:id="rId40"/>
    <p:sldId id="284" r:id="rId41"/>
    <p:sldId id="291" r:id="rId42"/>
    <p:sldId id="287" r:id="rId43"/>
    <p:sldId id="336" r:id="rId44"/>
    <p:sldId id="333" r:id="rId45"/>
    <p:sldId id="334" r:id="rId46"/>
    <p:sldId id="337" r:id="rId47"/>
    <p:sldId id="289" r:id="rId48"/>
    <p:sldId id="288" r:id="rId49"/>
    <p:sldId id="290" r:id="rId50"/>
    <p:sldId id="307" r:id="rId51"/>
    <p:sldId id="293" r:id="rId52"/>
    <p:sldId id="315" r:id="rId53"/>
    <p:sldId id="313" r:id="rId54"/>
    <p:sldId id="332" r:id="rId55"/>
    <p:sldId id="324" r:id="rId56"/>
    <p:sldId id="325" r:id="rId57"/>
    <p:sldId id="294" r:id="rId58"/>
    <p:sldId id="298" r:id="rId59"/>
    <p:sldId id="309" r:id="rId60"/>
    <p:sldId id="297" r:id="rId61"/>
    <p:sldId id="300" r:id="rId62"/>
    <p:sldId id="308" r:id="rId63"/>
    <p:sldId id="299" r:id="rId64"/>
    <p:sldId id="302" r:id="rId65"/>
    <p:sldId id="301" r:id="rId66"/>
    <p:sldId id="304" r:id="rId67"/>
    <p:sldId id="303" r:id="rId68"/>
    <p:sldId id="306" r:id="rId69"/>
    <p:sldId id="305"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26"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1A2-4986-8999-A8A41900D1D6}"/>
              </c:ext>
            </c:extLst>
          </c:dPt>
          <c:dPt>
            <c:idx val="1"/>
            <c:bubble3D val="0"/>
            <c:spPr>
              <a:pattFill prst="dkHorz">
                <a:fgClr>
                  <a:schemeClr val="accent2">
                    <a:lumMod val="40000"/>
                    <a:lumOff val="60000"/>
                  </a:schemeClr>
                </a:fgClr>
                <a:bgClr>
                  <a:schemeClr val="accent6">
                    <a:lumMod val="60000"/>
                    <a:lumOff val="40000"/>
                  </a:schemeClr>
                </a:bgClr>
              </a:pattFill>
              <a:ln w="19050">
                <a:solidFill>
                  <a:schemeClr val="lt1"/>
                </a:solidFill>
              </a:ln>
              <a:effectLst/>
            </c:spPr>
            <c:extLst>
              <c:ext xmlns:c16="http://schemas.microsoft.com/office/drawing/2014/chart" uri="{C3380CC4-5D6E-409C-BE32-E72D297353CC}">
                <c16:uniqueId val="{00000003-81A2-4986-8999-A8A41900D1D6}"/>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81A2-4986-8999-A8A41900D1D6}"/>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1A2-4986-8999-A8A41900D1D6}"/>
              </c:ext>
            </c:extLst>
          </c:dPt>
          <c:cat>
            <c:strRef>
              <c:f>Sheet1!$A$2:$A$5</c:f>
              <c:strCache>
                <c:ptCount val="4"/>
                <c:pt idx="0">
                  <c:v>Instructor</c:v>
                </c:pt>
                <c:pt idx="1">
                  <c:v>Project</c:v>
                </c:pt>
                <c:pt idx="2">
                  <c:v>Assessment</c:v>
                </c:pt>
                <c:pt idx="3">
                  <c:v>multi</c:v>
                </c:pt>
              </c:strCache>
            </c:strRef>
          </c:cat>
          <c:val>
            <c:numRef>
              <c:f>Sheet1!$B$2:$B$5</c:f>
              <c:numCache>
                <c:formatCode>General</c:formatCode>
                <c:ptCount val="4"/>
                <c:pt idx="0">
                  <c:v>0.1</c:v>
                </c:pt>
                <c:pt idx="1">
                  <c:v>0.5</c:v>
                </c:pt>
                <c:pt idx="2">
                  <c:v>0.25</c:v>
                </c:pt>
                <c:pt idx="3">
                  <c:v>0.15</c:v>
                </c:pt>
              </c:numCache>
            </c:numRef>
          </c:val>
          <c:extLst>
            <c:ext xmlns:c16="http://schemas.microsoft.com/office/drawing/2014/chart" uri="{C3380CC4-5D6E-409C-BE32-E72D297353CC}">
              <c16:uniqueId val="{00000008-81A2-4986-8999-A8A41900D1D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A9D18E"/>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29D-4960-9BAF-0FC7F4C1008E}"/>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429D-4960-9BAF-0FC7F4C1008E}"/>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429D-4960-9BAF-0FC7F4C1008E}"/>
              </c:ext>
            </c:extLst>
          </c:dPt>
          <c:dPt>
            <c:idx val="3"/>
            <c:bubble3D val="0"/>
            <c:spPr>
              <a:solidFill>
                <a:srgbClr val="A9D18E"/>
              </a:solidFill>
              <a:ln w="19050">
                <a:solidFill>
                  <a:schemeClr val="lt1"/>
                </a:solidFill>
              </a:ln>
              <a:effectLst/>
            </c:spPr>
            <c:extLst>
              <c:ext xmlns:c16="http://schemas.microsoft.com/office/drawing/2014/chart" uri="{C3380CC4-5D6E-409C-BE32-E72D297353CC}">
                <c16:uniqueId val="{00000007-429D-4960-9BAF-0FC7F4C1008E}"/>
              </c:ext>
            </c:extLst>
          </c:dPt>
          <c:cat>
            <c:strRef>
              <c:f>Sheet1!$A$2:$A$5</c:f>
              <c:strCache>
                <c:ptCount val="3"/>
                <c:pt idx="0">
                  <c:v>Instructor</c:v>
                </c:pt>
                <c:pt idx="1">
                  <c:v>Project</c:v>
                </c:pt>
                <c:pt idx="2">
                  <c:v>Assessment</c:v>
                </c:pt>
              </c:strCache>
            </c:strRef>
          </c:cat>
          <c:val>
            <c:numRef>
              <c:f>Sheet1!$B$2:$B$5</c:f>
              <c:numCache>
                <c:formatCode>General</c:formatCode>
                <c:ptCount val="4"/>
                <c:pt idx="0">
                  <c:v>0.75</c:v>
                </c:pt>
                <c:pt idx="1">
                  <c:v>0.1</c:v>
                </c:pt>
                <c:pt idx="2">
                  <c:v>0.15</c:v>
                </c:pt>
              </c:numCache>
            </c:numRef>
          </c:val>
          <c:extLst>
            <c:ext xmlns:c16="http://schemas.microsoft.com/office/drawing/2014/chart" uri="{C3380CC4-5D6E-409C-BE32-E72D297353CC}">
              <c16:uniqueId val="{00000008-429D-4960-9BAF-0FC7F4C100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676486677707491"/>
          <c:y val="7.0170151315376406E-2"/>
          <c:w val="0.64170582635407902"/>
          <c:h val="0.85965969736924719"/>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1A-4492-9D1E-57BA10DC173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A91A-4492-9D1E-57BA10DC173A}"/>
              </c:ext>
            </c:extLst>
          </c:dPt>
          <c:dPt>
            <c:idx val="2"/>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5-A91A-4492-9D1E-57BA10DC173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1A-4492-9D1E-57BA10DC173A}"/>
              </c:ext>
            </c:extLst>
          </c:dPt>
          <c:cat>
            <c:strRef>
              <c:f>Sheet1!$A$2:$A$5</c:f>
              <c:strCache>
                <c:ptCount val="3"/>
                <c:pt idx="0">
                  <c:v>Instructor</c:v>
                </c:pt>
                <c:pt idx="1">
                  <c:v>Project</c:v>
                </c:pt>
                <c:pt idx="2">
                  <c:v>Assessment</c:v>
                </c:pt>
              </c:strCache>
            </c:strRef>
          </c:cat>
          <c:val>
            <c:numRef>
              <c:f>Sheet1!$B$2:$B$5</c:f>
              <c:numCache>
                <c:formatCode>General</c:formatCode>
                <c:ptCount val="4"/>
                <c:pt idx="0">
                  <c:v>0.2</c:v>
                </c:pt>
                <c:pt idx="1">
                  <c:v>0.6</c:v>
                </c:pt>
                <c:pt idx="2">
                  <c:v>0.2</c:v>
                </c:pt>
              </c:numCache>
            </c:numRef>
          </c:val>
          <c:extLst>
            <c:ext xmlns:c16="http://schemas.microsoft.com/office/drawing/2014/chart" uri="{C3380CC4-5D6E-409C-BE32-E72D297353CC}">
              <c16:uniqueId val="{00000008-A91A-4492-9D1E-57BA10DC173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Instructor Guided</c:v>
                </c:pt>
              </c:strCache>
            </c:strRef>
          </c:tx>
          <c:spPr>
            <a:solidFill>
              <a:schemeClr val="accent1"/>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Sheet1!$B$2:$B$4</c:f>
              <c:numCache>
                <c:formatCode>General</c:formatCode>
                <c:ptCount val="3"/>
                <c:pt idx="0">
                  <c:v>90</c:v>
                </c:pt>
                <c:pt idx="1">
                  <c:v>70</c:v>
                </c:pt>
                <c:pt idx="2">
                  <c:v>40</c:v>
                </c:pt>
              </c:numCache>
            </c:numRef>
          </c:val>
          <c:extLst>
            <c:ext xmlns:c16="http://schemas.microsoft.com/office/drawing/2014/chart" uri="{C3380CC4-5D6E-409C-BE32-E72D297353CC}">
              <c16:uniqueId val="{00000000-F5DD-4380-8E9E-E3118E0F8A1F}"/>
            </c:ext>
          </c:extLst>
        </c:ser>
        <c:ser>
          <c:idx val="1"/>
          <c:order val="1"/>
          <c:tx>
            <c:strRef>
              <c:f>Sheet1!$C$1</c:f>
              <c:strCache>
                <c:ptCount val="1"/>
                <c:pt idx="0">
                  <c:v>Team Guided</c:v>
                </c:pt>
              </c:strCache>
            </c:strRef>
          </c:tx>
          <c:spPr>
            <a:solidFill>
              <a:schemeClr val="accent2"/>
            </a:solidFill>
            <a:ln>
              <a:noFill/>
            </a:ln>
            <a:effectLst/>
          </c:spPr>
          <c:invertIfNegative val="0"/>
          <c:cat>
            <c:strRef>
              <c:f>Sheet1!$A$2:$A$4</c:f>
              <c:strCache>
                <c:ptCount val="3"/>
                <c:pt idx="0">
                  <c:v>General Coursework</c:v>
                </c:pt>
                <c:pt idx="1">
                  <c:v>Introduction to Engineering Design</c:v>
                </c:pt>
                <c:pt idx="2">
                  <c:v>Capstone Design</c:v>
                </c:pt>
              </c:strCache>
            </c:strRef>
          </c:cat>
          <c:val>
            <c:numRef>
              <c:f>Sheet1!$C$2:$C$4</c:f>
              <c:numCache>
                <c:formatCode>General</c:formatCode>
                <c:ptCount val="3"/>
                <c:pt idx="0">
                  <c:v>10</c:v>
                </c:pt>
                <c:pt idx="1">
                  <c:v>30</c:v>
                </c:pt>
                <c:pt idx="2">
                  <c:v>60</c:v>
                </c:pt>
              </c:numCache>
            </c:numRef>
          </c:val>
          <c:extLst>
            <c:ext xmlns:c16="http://schemas.microsoft.com/office/drawing/2014/chart" uri="{C3380CC4-5D6E-409C-BE32-E72D297353CC}">
              <c16:uniqueId val="{00000001-F5DD-4380-8E9E-E3118E0F8A1F}"/>
            </c:ext>
          </c:extLst>
        </c:ser>
        <c:dLbls>
          <c:showLegendKey val="0"/>
          <c:showVal val="0"/>
          <c:showCatName val="0"/>
          <c:showSerName val="0"/>
          <c:showPercent val="0"/>
          <c:showBubbleSize val="0"/>
        </c:dLbls>
        <c:gapWidth val="219"/>
        <c:overlap val="-27"/>
        <c:axId val="569882408"/>
        <c:axId val="569883720"/>
      </c:barChart>
      <c:catAx>
        <c:axId val="56988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569883720"/>
        <c:crosses val="autoZero"/>
        <c:auto val="1"/>
        <c:lblAlgn val="ctr"/>
        <c:lblOffset val="100"/>
        <c:noMultiLvlLbl val="0"/>
      </c:catAx>
      <c:valAx>
        <c:axId val="569883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882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FE861C-486B-4E18-A0E9-A790238A915C}" type="datetimeFigureOut">
              <a:rPr lang="en-US" smtClean="0"/>
              <a:t>9/8/2020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11</a:t>
            </a:fld>
            <a:endParaRPr lang="en-US" dirty="0"/>
          </a:p>
        </p:txBody>
      </p:sp>
      <p:sp>
        <p:nvSpPr>
          <p:cNvPr id="30723" name="Rectangle 2"/>
          <p:cNvSpPr>
            <a:spLocks noGrp="1" noRot="1" noChangeAspect="1" noChangeArrowheads="1" noTextEdit="1"/>
          </p:cNvSpPr>
          <p:nvPr>
            <p:ph type="sldImg"/>
          </p:nvPr>
        </p:nvSpPr>
        <p:spPr>
          <a:xfrm>
            <a:off x="2838450" y="3784600"/>
            <a:ext cx="13622338" cy="10215563"/>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discussion of all questions</a:t>
            </a:r>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467497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mn-lt"/>
                <a:cs typeface="+mn-lt"/>
              </a:rPr>
              <a:t>Point</a:t>
            </a:r>
            <a:r>
              <a:rPr lang="en-US" baseline="0" dirty="0">
                <a:ea typeface="+mn-lt"/>
                <a:cs typeface="+mn-lt"/>
              </a:rPr>
              <a:t> students to other PE/</a:t>
            </a:r>
            <a:r>
              <a:rPr lang="en-US" dirty="0">
                <a:ea typeface="+mn-lt"/>
                <a:cs typeface="+mn-lt"/>
              </a:rPr>
              <a:t>CE/profs as appropriate who are resources for Category A</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32</a:t>
            </a:fld>
            <a:endParaRPr lang="en-US" dirty="0"/>
          </a:p>
        </p:txBody>
      </p:sp>
    </p:spTree>
    <p:extLst>
      <p:ext uri="{BB962C8B-B14F-4D97-AF65-F5344CB8AC3E}">
        <p14:creationId xmlns:p14="http://schemas.microsoft.com/office/powerpoint/2010/main" val="1911111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94F135-270C-4D91-B46E-B84CA8EC4807}" type="slidenum">
              <a:rPr lang="en-US" smtClean="0"/>
              <a:t>34</a:t>
            </a:fld>
            <a:endParaRPr lang="en-US"/>
          </a:p>
        </p:txBody>
      </p:sp>
    </p:spTree>
    <p:extLst>
      <p:ext uri="{BB962C8B-B14F-4D97-AF65-F5344CB8AC3E}">
        <p14:creationId xmlns:p14="http://schemas.microsoft.com/office/powerpoint/2010/main" val="3317653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9/8/2020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9/8/2020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9/8/2020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9/8/2020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9/8/2020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9/8/2020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9/8/2020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9/8/2020</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9/8/2020</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9/8/2020</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9/8/2020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9/8/2020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9/8/2020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9/8/2020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9/8/2020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9/8/2020</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9/8/2020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9/8/2020</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9/8/2020</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9/8/2020</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9/8/2020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9/8/2020</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9/8/2020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9/8/2020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8.jpg"/><Relationship Id="rId18" Type="http://schemas.openxmlformats.org/officeDocument/2006/relationships/image" Target="../media/image23.jpg"/><Relationship Id="rId3" Type="http://schemas.openxmlformats.org/officeDocument/2006/relationships/image" Target="../media/image11.jpg"/><Relationship Id="rId21" Type="http://schemas.openxmlformats.org/officeDocument/2006/relationships/image" Target="../media/image26.jpeg"/><Relationship Id="rId7" Type="http://schemas.microsoft.com/office/2007/relationships/hdphoto" Target="../media/hdphoto4.wdp"/><Relationship Id="rId12" Type="http://schemas.openxmlformats.org/officeDocument/2006/relationships/image" Target="../media/image17.jpg"/><Relationship Id="rId17" Type="http://schemas.openxmlformats.org/officeDocument/2006/relationships/image" Target="../media/image22.jpeg"/><Relationship Id="rId2" Type="http://schemas.openxmlformats.org/officeDocument/2006/relationships/image" Target="../media/image8.wmf"/><Relationship Id="rId16" Type="http://schemas.openxmlformats.org/officeDocument/2006/relationships/image" Target="../media/image21.jpeg"/><Relationship Id="rId20" Type="http://schemas.openxmlformats.org/officeDocument/2006/relationships/image" Target="../media/image25.jpeg"/><Relationship Id="rId1" Type="http://schemas.openxmlformats.org/officeDocument/2006/relationships/slideLayout" Target="../slideLayouts/slideLayout12.xml"/><Relationship Id="rId6" Type="http://schemas.openxmlformats.org/officeDocument/2006/relationships/image" Target="../media/image13.png"/><Relationship Id="rId11" Type="http://schemas.microsoft.com/office/2007/relationships/hdphoto" Target="../media/hdphoto5.wdp"/><Relationship Id="rId5" Type="http://schemas.microsoft.com/office/2007/relationships/hdphoto" Target="../media/hdphoto3.wdp"/><Relationship Id="rId15" Type="http://schemas.openxmlformats.org/officeDocument/2006/relationships/image" Target="../media/image20.jpg"/><Relationship Id="rId23" Type="http://schemas.openxmlformats.org/officeDocument/2006/relationships/image" Target="../media/image28.PNG"/><Relationship Id="rId10" Type="http://schemas.openxmlformats.org/officeDocument/2006/relationships/image" Target="../media/image16.png"/><Relationship Id="rId19" Type="http://schemas.openxmlformats.org/officeDocument/2006/relationships/image" Target="../media/image24.jpe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19.PNG"/><Relationship Id="rId22" Type="http://schemas.openxmlformats.org/officeDocument/2006/relationships/image" Target="../media/image27.jf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attachments/download/109925/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astev@rpi.edu" TargetMode="External"/><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forms.gle/jDFyUZtew9cb45n7A" TargetMode="External"/><Relationship Id="rId1" Type="http://schemas.openxmlformats.org/officeDocument/2006/relationships/slideLayout" Target="../slideLayouts/slideLayout2.xml"/><Relationship Id="rId4" Type="http://schemas.openxmlformats.org/officeDocument/2006/relationships/hyperlink" Target="http://www.whenisgood.net/"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http://curve.coventry.ac.uk/open/items/590998d1-0b42-f321-aca3-06e63956f2b3/1/final.zip/cwlln/resources/WorkPackage2/about.html" TargetMode="External"/><Relationship Id="rId7" Type="http://schemas.openxmlformats.org/officeDocument/2006/relationships/hyperlink" Target="https://en.wikipedia.org/wiki/Engineering_management" TargetMode="External"/><Relationship Id="rId2"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34.jpeg"/><Relationship Id="rId5" Type="http://schemas.openxmlformats.org/officeDocument/2006/relationships/hyperlink" Target="https://teensrc.wordpress.com/2012/11/06/wcl-teens-tag-groups-and-beyond-in-wellington-county/" TargetMode="Externa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slide" Target="slide63.xml"/><Relationship Id="rId3" Type="http://schemas.openxmlformats.org/officeDocument/2006/relationships/slide" Target="slide24.xml"/><Relationship Id="rId7" Type="http://schemas.openxmlformats.org/officeDocument/2006/relationships/slide" Target="slide60.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0.xml"/><Relationship Id="rId10" Type="http://schemas.openxmlformats.org/officeDocument/2006/relationships/slide" Target="slide67.xml"/><Relationship Id="rId4" Type="http://schemas.openxmlformats.org/officeDocument/2006/relationships/slide" Target="slide41.xml"/><Relationship Id="rId9" Type="http://schemas.openxmlformats.org/officeDocument/2006/relationships/slide" Target="slide65.xml"/></Relationships>
</file>

<file path=ppt/slides/_rels/slide40.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forms.gle/EpXvm4hr6xPCtv8T7" TargetMode="External"/><Relationship Id="rId1" Type="http://schemas.openxmlformats.org/officeDocument/2006/relationships/slideLayout" Target="../slideLayouts/slideLayout13.xml"/><Relationship Id="rId4" Type="http://schemas.openxmlformats.org/officeDocument/2006/relationships/hyperlink" Target="https://mediasite.mms.rpi.edu/Mediasite5/Channel/anderm8winrpiedu-engr-2050/watch/96dceab44ae7447d812f5a216afa97cf1d"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Documentation" TargetMode="External"/><Relationship Id="rId2" Type="http://schemas.openxmlformats.org/officeDocument/2006/relationships/hyperlink" Target="https://designlab.eng.rpi.edu/edn/projects/capstone-support-dev/repository/raw/training/Intro%20to%20the%20EDN.mp4" TargetMode="External"/><Relationship Id="rId1" Type="http://schemas.openxmlformats.org/officeDocument/2006/relationships/slideLayout" Target="../slideLayouts/slideLayout13.xml"/><Relationship Id="rId4" Type="http://schemas.openxmlformats.org/officeDocument/2006/relationships/hyperlink" Target="https://www.percipio.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changes/Fall%202020%20Playbook.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www.percipio.com/" TargetMode="Externa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hyperlink" Target="https://forms.gle/WcGzPoJYMSpJrepQ8"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hyperlink" Target="https://forms.gle/fahNCHu9zFo7Qeze6"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Introduction and Expectations</a:t>
            </a:r>
          </a:p>
          <a:p>
            <a:r>
              <a:rPr lang="en-US" dirty="0">
                <a:cs typeface="Calibri"/>
              </a:rPr>
              <a:t>First Class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92500" lnSpcReduction="2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mtClean="0"/>
              <a:t>11</a:t>
            </a:fld>
            <a:endParaRPr lang="en-US" dirty="0"/>
          </a:p>
        </p:txBody>
      </p:sp>
    </p:spTree>
    <p:extLst>
      <p:ext uri="{BB962C8B-B14F-4D97-AF65-F5344CB8AC3E}">
        <p14:creationId xmlns:p14="http://schemas.microsoft.com/office/powerpoint/2010/main" val="42072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39232" y="410148"/>
            <a:ext cx="4451048" cy="580571"/>
          </a:xfrm>
          <a:prstGeom prst="rect">
            <a:avLst/>
          </a:prstGeom>
        </p:spPr>
        <p:txBody>
          <a:bodyPr vert="horz" lIns="58057" tIns="29029" rIns="58057" bIns="29029"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48" b="1" dirty="0"/>
              <a:t>Faculty – Chief Engineers</a:t>
            </a:r>
            <a:endParaRPr lang="en-US" sz="1524" b="1"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85" y="547071"/>
            <a:ext cx="1784450" cy="572700"/>
          </a:xfrm>
          <a:prstGeom prst="rect">
            <a:avLst/>
          </a:prstGeom>
        </p:spPr>
      </p:pic>
      <p:sp>
        <p:nvSpPr>
          <p:cNvPr id="8" name="TextBox 7"/>
          <p:cNvSpPr txBox="1"/>
          <p:nvPr/>
        </p:nvSpPr>
        <p:spPr>
          <a:xfrm>
            <a:off x="281242" y="5204663"/>
            <a:ext cx="615827" cy="405047"/>
          </a:xfrm>
          <a:prstGeom prst="rect">
            <a:avLst/>
          </a:prstGeom>
          <a:noFill/>
        </p:spPr>
        <p:txBody>
          <a:bodyPr wrap="square" rtlCol="0">
            <a:spAutoFit/>
          </a:bodyPr>
          <a:lstStyle/>
          <a:p>
            <a:r>
              <a:rPr lang="en-US" sz="2032" b="1" dirty="0"/>
              <a:t>ISE</a:t>
            </a:r>
          </a:p>
        </p:txBody>
      </p:sp>
      <p:sp>
        <p:nvSpPr>
          <p:cNvPr id="45" name="TextBox 44"/>
          <p:cNvSpPr txBox="1"/>
          <p:nvPr/>
        </p:nvSpPr>
        <p:spPr>
          <a:xfrm>
            <a:off x="4273264" y="5224219"/>
            <a:ext cx="696442" cy="365934"/>
          </a:xfrm>
          <a:prstGeom prst="rect">
            <a:avLst/>
          </a:prstGeom>
          <a:noFill/>
        </p:spPr>
        <p:txBody>
          <a:bodyPr wrap="square" rtlCol="0">
            <a:spAutoFit/>
          </a:bodyPr>
          <a:lstStyle/>
          <a:p>
            <a:r>
              <a:rPr lang="en-US" sz="1778" b="1" dirty="0"/>
              <a:t>MSE</a:t>
            </a:r>
          </a:p>
        </p:txBody>
      </p:sp>
      <p:grpSp>
        <p:nvGrpSpPr>
          <p:cNvPr id="28" name="Group 27"/>
          <p:cNvGrpSpPr/>
          <p:nvPr/>
        </p:nvGrpSpPr>
        <p:grpSpPr>
          <a:xfrm>
            <a:off x="7126873" y="4727741"/>
            <a:ext cx="979194" cy="1553173"/>
            <a:chOff x="7081182" y="6974405"/>
            <a:chExt cx="1542231" cy="2880610"/>
          </a:xfrm>
        </p:grpSpPr>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56" name="TextBox 55"/>
            <p:cNvSpPr txBox="1">
              <a:spLocks/>
            </p:cNvSpPr>
            <p:nvPr/>
          </p:nvSpPr>
          <p:spPr>
            <a:xfrm>
              <a:off x="7081182" y="9357567"/>
              <a:ext cx="1495950" cy="497448"/>
            </a:xfrm>
            <a:prstGeom prst="rect">
              <a:avLst/>
            </a:prstGeom>
            <a:noFill/>
          </p:spPr>
          <p:txBody>
            <a:bodyPr wrap="square" rtlCol="0">
              <a:spAutoFit/>
            </a:bodyPr>
            <a:lstStyle/>
            <a:p>
              <a:pPr algn="ctr">
                <a:tabLst>
                  <a:tab pos="149186" algn="l"/>
                </a:tabLst>
              </a:pPr>
              <a:r>
                <a:rPr lang="en-US" sz="1143" dirty="0"/>
                <a:t>Rahmi Ozisik</a:t>
              </a:r>
            </a:p>
          </p:txBody>
        </p:sp>
      </p:grpSp>
      <p:grpSp>
        <p:nvGrpSpPr>
          <p:cNvPr id="27" name="Group 26"/>
          <p:cNvGrpSpPr/>
          <p:nvPr/>
        </p:nvGrpSpPr>
        <p:grpSpPr>
          <a:xfrm>
            <a:off x="4734951" y="4727741"/>
            <a:ext cx="1344110" cy="1721173"/>
            <a:chOff x="9793673" y="7014593"/>
            <a:chExt cx="2116973" cy="2710849"/>
          </a:xfrm>
        </p:grpSpPr>
        <p:pic>
          <p:nvPicPr>
            <p:cNvPr id="13" name="Picture 1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10093224" y="7014593"/>
              <a:ext cx="1496962" cy="2021765"/>
            </a:xfrm>
            <a:prstGeom prst="rect">
              <a:avLst/>
            </a:prstGeom>
          </p:spPr>
        </p:pic>
        <p:sp>
          <p:nvSpPr>
            <p:cNvPr id="57" name="TextBox 56"/>
            <p:cNvSpPr txBox="1"/>
            <p:nvPr/>
          </p:nvSpPr>
          <p:spPr>
            <a:xfrm>
              <a:off x="9793673" y="9026395"/>
              <a:ext cx="2116973" cy="699047"/>
            </a:xfrm>
            <a:prstGeom prst="rect">
              <a:avLst/>
            </a:prstGeom>
            <a:noFill/>
          </p:spPr>
          <p:txBody>
            <a:bodyPr wrap="square" rtlCol="0">
              <a:spAutoFit/>
            </a:bodyPr>
            <a:lstStyle/>
            <a:p>
              <a:pPr algn="ctr">
                <a:tabLst>
                  <a:tab pos="149186" algn="l"/>
                </a:tabLst>
              </a:pPr>
              <a:r>
                <a:rPr lang="en-US" sz="1142" dirty="0"/>
                <a:t>Kathryn</a:t>
              </a:r>
              <a:br>
                <a:rPr lang="en-US" sz="1142" dirty="0"/>
              </a:br>
              <a:r>
                <a:rPr lang="en-US" sz="1142" dirty="0"/>
                <a:t>Dannemann</a:t>
              </a:r>
            </a:p>
          </p:txBody>
        </p:sp>
      </p:grpSp>
      <p:grpSp>
        <p:nvGrpSpPr>
          <p:cNvPr id="31" name="Group 30"/>
          <p:cNvGrpSpPr/>
          <p:nvPr/>
        </p:nvGrpSpPr>
        <p:grpSpPr>
          <a:xfrm>
            <a:off x="892325" y="4727742"/>
            <a:ext cx="1179751" cy="1536625"/>
            <a:chOff x="907505" y="6947826"/>
            <a:chExt cx="1858109" cy="2420183"/>
          </a:xfrm>
        </p:grpSpPr>
        <p:pic>
          <p:nvPicPr>
            <p:cNvPr id="10" name="Picture 9"/>
            <p:cNvPicPr>
              <a:picLocks/>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Lst>
            </a:blip>
            <a:srcRect t="6946" r="52871"/>
            <a:stretch/>
          </p:blipFill>
          <p:spPr>
            <a:xfrm>
              <a:off x="1144296" y="6947826"/>
              <a:ext cx="1490472" cy="2020824"/>
            </a:xfrm>
            <a:prstGeom prst="rect">
              <a:avLst/>
            </a:prstGeom>
          </p:spPr>
        </p:pic>
        <p:sp>
          <p:nvSpPr>
            <p:cNvPr id="61" name="TextBox 60"/>
            <p:cNvSpPr txBox="1"/>
            <p:nvPr/>
          </p:nvSpPr>
          <p:spPr>
            <a:xfrm>
              <a:off x="907505" y="8945571"/>
              <a:ext cx="1858109" cy="422438"/>
            </a:xfrm>
            <a:prstGeom prst="rect">
              <a:avLst/>
            </a:prstGeom>
            <a:noFill/>
          </p:spPr>
          <p:txBody>
            <a:bodyPr wrap="square" lIns="91440" tIns="45720" rIns="91440" bIns="45720" rtlCol="0" anchor="t">
              <a:spAutoFit/>
            </a:bodyPr>
            <a:lstStyle/>
            <a:p>
              <a:pPr algn="ctr">
                <a:tabLst>
                  <a:tab pos="149186" algn="l"/>
                </a:tabLst>
              </a:pPr>
              <a:r>
                <a:rPr lang="en-US" sz="1100" dirty="0"/>
                <a:t>Mark Embrechts</a:t>
              </a:r>
            </a:p>
          </p:txBody>
        </p:sp>
      </p:grpSp>
      <p:grpSp>
        <p:nvGrpSpPr>
          <p:cNvPr id="22" name="Group 21"/>
          <p:cNvGrpSpPr/>
          <p:nvPr/>
        </p:nvGrpSpPr>
        <p:grpSpPr>
          <a:xfrm>
            <a:off x="3171723" y="4727741"/>
            <a:ext cx="950452" cy="1557030"/>
            <a:chOff x="8006805" y="15761115"/>
            <a:chExt cx="3421626" cy="5605309"/>
          </a:xfrm>
        </p:grpSpPr>
        <p:pic>
          <p:nvPicPr>
            <p:cNvPr id="59" name="Picture 58"/>
            <p:cNvPicPr>
              <a:picLocks noChangeAspect="1"/>
            </p:cNvPicPr>
            <p:nvPr/>
          </p:nvPicPr>
          <p:blipFill rotWithShape="1">
            <a:blip r:embed="rId8"/>
            <a:srcRect l="52887" t="6945" r="3590" b="3844"/>
            <a:stretch/>
          </p:blipFill>
          <p:spPr>
            <a:xfrm>
              <a:off x="8006805" y="15761115"/>
              <a:ext cx="3421626" cy="4617720"/>
            </a:xfrm>
            <a:prstGeom prst="rect">
              <a:avLst/>
            </a:prstGeom>
            <a:ln>
              <a:solidFill>
                <a:schemeClr val="tx1"/>
              </a:solidFill>
            </a:ln>
          </p:spPr>
        </p:pic>
        <p:sp>
          <p:nvSpPr>
            <p:cNvPr id="62" name="TextBox 61"/>
            <p:cNvSpPr txBox="1"/>
            <p:nvPr/>
          </p:nvSpPr>
          <p:spPr>
            <a:xfrm>
              <a:off x="8113897" y="20400850"/>
              <a:ext cx="3195791" cy="965574"/>
            </a:xfrm>
            <a:prstGeom prst="rect">
              <a:avLst/>
            </a:prstGeom>
            <a:noFill/>
          </p:spPr>
          <p:txBody>
            <a:bodyPr wrap="square" rtlCol="0">
              <a:spAutoFit/>
            </a:bodyPr>
            <a:lstStyle/>
            <a:p>
              <a:pPr algn="ctr">
                <a:tabLst>
                  <a:tab pos="149186" algn="l"/>
                </a:tabLst>
              </a:pPr>
              <a:r>
                <a:rPr lang="en-US" sz="1143" dirty="0"/>
                <a:t>Cheng Hsu</a:t>
              </a:r>
            </a:p>
          </p:txBody>
        </p:sp>
      </p:grpSp>
      <p:sp>
        <p:nvSpPr>
          <p:cNvPr id="6" name="TextBox 5"/>
          <p:cNvSpPr txBox="1"/>
          <p:nvPr/>
        </p:nvSpPr>
        <p:spPr>
          <a:xfrm>
            <a:off x="124087" y="1571511"/>
            <a:ext cx="936046" cy="405047"/>
          </a:xfrm>
          <a:prstGeom prst="rect">
            <a:avLst/>
          </a:prstGeom>
          <a:noFill/>
        </p:spPr>
        <p:txBody>
          <a:bodyPr wrap="square" rtlCol="0">
            <a:spAutoFit/>
          </a:bodyPr>
          <a:lstStyle/>
          <a:p>
            <a:r>
              <a:rPr lang="en-US" sz="1778" b="1" dirty="0"/>
              <a:t> </a:t>
            </a:r>
            <a:r>
              <a:rPr lang="en-US" sz="2032" b="1" dirty="0"/>
              <a:t>MANE</a:t>
            </a:r>
          </a:p>
        </p:txBody>
      </p:sp>
      <p:grpSp>
        <p:nvGrpSpPr>
          <p:cNvPr id="37" name="Group 36"/>
          <p:cNvGrpSpPr/>
          <p:nvPr/>
        </p:nvGrpSpPr>
        <p:grpSpPr>
          <a:xfrm>
            <a:off x="999846" y="1270000"/>
            <a:ext cx="988493" cy="1717297"/>
            <a:chOff x="3599446" y="3200400"/>
            <a:chExt cx="3558576" cy="6182270"/>
          </a:xfrm>
        </p:grpSpPr>
        <p:pic>
          <p:nvPicPr>
            <p:cNvPr id="11"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l="9733" t="6335" r="4729"/>
            <a:stretch/>
          </p:blipFill>
          <p:spPr bwMode="auto">
            <a:xfrm>
              <a:off x="3747310" y="3200400"/>
              <a:ext cx="3410712" cy="4644690"/>
            </a:xfrm>
            <a:prstGeom prst="rect">
              <a:avLst/>
            </a:prstGeom>
            <a:noFill/>
            <a:ln>
              <a:noFill/>
            </a:ln>
            <a:effectLst/>
          </p:spPr>
        </p:pic>
        <p:sp>
          <p:nvSpPr>
            <p:cNvPr id="50" name="TextBox 49"/>
            <p:cNvSpPr txBox="1"/>
            <p:nvPr/>
          </p:nvSpPr>
          <p:spPr>
            <a:xfrm>
              <a:off x="3599446" y="7783924"/>
              <a:ext cx="3533077" cy="1598746"/>
            </a:xfrm>
            <a:prstGeom prst="rect">
              <a:avLst/>
            </a:prstGeom>
            <a:noFill/>
          </p:spPr>
          <p:txBody>
            <a:bodyPr wrap="square" rtlCol="0">
              <a:spAutoFit/>
            </a:bodyPr>
            <a:lstStyle/>
            <a:p>
              <a:pPr algn="ctr">
                <a:tabLst>
                  <a:tab pos="149186" algn="l"/>
                </a:tabLst>
              </a:pPr>
              <a:r>
                <a:rPr lang="en-US" sz="1143" dirty="0"/>
                <a:t>Bharat Bagepalli</a:t>
              </a:r>
            </a:p>
          </p:txBody>
        </p:sp>
      </p:grpSp>
      <p:grpSp>
        <p:nvGrpSpPr>
          <p:cNvPr id="24" name="Group 23"/>
          <p:cNvGrpSpPr/>
          <p:nvPr/>
        </p:nvGrpSpPr>
        <p:grpSpPr>
          <a:xfrm>
            <a:off x="4322341" y="1270000"/>
            <a:ext cx="1043941" cy="1752289"/>
            <a:chOff x="4882844" y="1231447"/>
            <a:chExt cx="1808628" cy="2759856"/>
          </a:xfrm>
        </p:grpSpPr>
        <p:pic>
          <p:nvPicPr>
            <p:cNvPr id="15" name="Picture 14"/>
            <p:cNvPicPr>
              <a:picLocks noChangeAspect="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p:spPr>
        </p:pic>
        <p:sp>
          <p:nvSpPr>
            <p:cNvPr id="52" name="TextBox 51"/>
            <p:cNvSpPr txBox="1"/>
            <p:nvPr/>
          </p:nvSpPr>
          <p:spPr>
            <a:xfrm>
              <a:off x="4882844" y="3292256"/>
              <a:ext cx="1808628" cy="699047"/>
            </a:xfrm>
            <a:prstGeom prst="rect">
              <a:avLst/>
            </a:prstGeom>
            <a:noFill/>
          </p:spPr>
          <p:txBody>
            <a:bodyPr wrap="square" rtlCol="0">
              <a:spAutoFit/>
            </a:bodyPr>
            <a:lstStyle/>
            <a:p>
              <a:pPr algn="ctr">
                <a:tabLst>
                  <a:tab pos="149186" algn="l"/>
                </a:tabLst>
              </a:pPr>
              <a:r>
                <a:rPr lang="en-US" sz="1142" dirty="0"/>
                <a:t>Matt Oehlschlaeger</a:t>
              </a:r>
            </a:p>
          </p:txBody>
        </p:sp>
      </p:grpSp>
      <p:grpSp>
        <p:nvGrpSpPr>
          <p:cNvPr id="17" name="Group 16"/>
          <p:cNvGrpSpPr/>
          <p:nvPr/>
        </p:nvGrpSpPr>
        <p:grpSpPr>
          <a:xfrm>
            <a:off x="5559962" y="1270000"/>
            <a:ext cx="952046" cy="1552813"/>
            <a:chOff x="8303230" y="1200065"/>
            <a:chExt cx="1649418" cy="2856779"/>
          </a:xfrm>
        </p:grpSpPr>
        <p:pic>
          <p:nvPicPr>
            <p:cNvPr id="68" name="Picture 67"/>
            <p:cNvPicPr>
              <a:picLocks noChangeAspect="1"/>
            </p:cNvPicPr>
            <p:nvPr/>
          </p:nvPicPr>
          <p:blipFill rotWithShape="1">
            <a:blip r:embed="rId12">
              <a:extLst>
                <a:ext uri="{28A0092B-C50C-407E-A947-70E740481C1C}">
                  <a14:useLocalDpi xmlns:a14="http://schemas.microsoft.com/office/drawing/2010/main" val="0"/>
                </a:ext>
              </a:extLst>
            </a:blip>
            <a:srcRect b="9517"/>
            <a:stretch/>
          </p:blipFill>
          <p:spPr>
            <a:xfrm>
              <a:off x="8303230" y="1200065"/>
              <a:ext cx="1641405" cy="2374074"/>
            </a:xfrm>
            <a:prstGeom prst="rect">
              <a:avLst/>
            </a:prstGeom>
          </p:spPr>
        </p:pic>
        <p:sp>
          <p:nvSpPr>
            <p:cNvPr id="69" name="TextBox 68"/>
            <p:cNvSpPr txBox="1"/>
            <p:nvPr/>
          </p:nvSpPr>
          <p:spPr>
            <a:xfrm>
              <a:off x="8315895" y="3563397"/>
              <a:ext cx="1636753" cy="493447"/>
            </a:xfrm>
            <a:prstGeom prst="rect">
              <a:avLst/>
            </a:prstGeom>
            <a:noFill/>
          </p:spPr>
          <p:txBody>
            <a:bodyPr wrap="square" rtlCol="0">
              <a:spAutoFit/>
            </a:bodyPr>
            <a:lstStyle/>
            <a:p>
              <a:pPr algn="ctr">
                <a:tabLst>
                  <a:tab pos="149186" algn="l"/>
                </a:tabLst>
              </a:pPr>
              <a:r>
                <a:rPr lang="en-US" sz="1143" dirty="0"/>
                <a:t>Dan Walczyk</a:t>
              </a:r>
            </a:p>
          </p:txBody>
        </p:sp>
      </p:grpSp>
      <p:grpSp>
        <p:nvGrpSpPr>
          <p:cNvPr id="60" name="Group 59"/>
          <p:cNvGrpSpPr/>
          <p:nvPr/>
        </p:nvGrpSpPr>
        <p:grpSpPr>
          <a:xfrm>
            <a:off x="3156543" y="1270000"/>
            <a:ext cx="1144441" cy="1747131"/>
            <a:chOff x="5663366" y="2368490"/>
            <a:chExt cx="2262836" cy="3212736"/>
          </a:xfrm>
        </p:grpSpPr>
        <p:pic>
          <p:nvPicPr>
            <p:cNvPr id="72" name="Picture 71"/>
            <p:cNvPicPr>
              <a:picLocks noChangeAspect="1"/>
            </p:cNvPicPr>
            <p:nvPr/>
          </p:nvPicPr>
          <p:blipFill rotWithShape="1">
            <a:blip r:embed="rId13">
              <a:extLst>
                <a:ext uri="{28A0092B-C50C-407E-A947-70E740481C1C}">
                  <a14:useLocalDpi xmlns:a14="http://schemas.microsoft.com/office/drawing/2010/main" val="0"/>
                </a:ext>
              </a:extLst>
            </a:blip>
            <a:srcRect l="3577" r="3809"/>
            <a:stretch/>
          </p:blipFill>
          <p:spPr>
            <a:xfrm>
              <a:off x="5961179" y="2368490"/>
              <a:ext cx="1895474" cy="2358710"/>
            </a:xfrm>
            <a:prstGeom prst="rect">
              <a:avLst/>
            </a:prstGeom>
            <a:ln>
              <a:solidFill>
                <a:schemeClr val="tx1"/>
              </a:solidFill>
            </a:ln>
          </p:spPr>
        </p:pic>
        <p:sp>
          <p:nvSpPr>
            <p:cNvPr id="73" name="TextBox 72"/>
            <p:cNvSpPr txBox="1"/>
            <p:nvPr/>
          </p:nvSpPr>
          <p:spPr>
            <a:xfrm>
              <a:off x="5663366" y="4764594"/>
              <a:ext cx="2262836" cy="816632"/>
            </a:xfrm>
            <a:prstGeom prst="rect">
              <a:avLst/>
            </a:prstGeom>
            <a:noFill/>
          </p:spPr>
          <p:txBody>
            <a:bodyPr wrap="square" rtlCol="0">
              <a:spAutoFit/>
            </a:bodyPr>
            <a:lstStyle/>
            <a:p>
              <a:pPr algn="ctr">
                <a:tabLst>
                  <a:tab pos="149186" algn="l"/>
                </a:tabLst>
              </a:pPr>
              <a:r>
                <a:rPr lang="en-US" sz="1143" dirty="0"/>
                <a:t>Sandipan Mishra</a:t>
              </a:r>
            </a:p>
          </p:txBody>
        </p:sp>
      </p:grpSp>
      <p:grpSp>
        <p:nvGrpSpPr>
          <p:cNvPr id="38" name="Group 37"/>
          <p:cNvGrpSpPr/>
          <p:nvPr/>
        </p:nvGrpSpPr>
        <p:grpSpPr>
          <a:xfrm>
            <a:off x="2155664" y="1270000"/>
            <a:ext cx="951786" cy="1596495"/>
            <a:chOff x="11605879" y="3116416"/>
            <a:chExt cx="3426430" cy="5747382"/>
          </a:xfrm>
        </p:grpSpPr>
        <p:pic>
          <p:nvPicPr>
            <p:cNvPr id="2" name="Picture 1"/>
            <p:cNvPicPr>
              <a:picLocks noChangeAspect="1"/>
            </p:cNvPicPr>
            <p:nvPr/>
          </p:nvPicPr>
          <p:blipFill rotWithShape="1">
            <a:blip r:embed="rId14">
              <a:extLst>
                <a:ext uri="{28A0092B-C50C-407E-A947-70E740481C1C}">
                  <a14:useLocalDpi xmlns:a14="http://schemas.microsoft.com/office/drawing/2010/main" val="0"/>
                </a:ext>
              </a:extLst>
            </a:blip>
            <a:srcRect l="3724" r="6524"/>
            <a:stretch/>
          </p:blipFill>
          <p:spPr>
            <a:xfrm>
              <a:off x="11605879" y="3116416"/>
              <a:ext cx="3426430" cy="4617720"/>
            </a:xfrm>
            <a:prstGeom prst="rect">
              <a:avLst/>
            </a:prstGeom>
          </p:spPr>
        </p:pic>
        <p:sp>
          <p:nvSpPr>
            <p:cNvPr id="23" name="TextBox 22"/>
            <p:cNvSpPr txBox="1"/>
            <p:nvPr/>
          </p:nvSpPr>
          <p:spPr>
            <a:xfrm>
              <a:off x="11744162" y="7898224"/>
              <a:ext cx="3097084" cy="965574"/>
            </a:xfrm>
            <a:prstGeom prst="rect">
              <a:avLst/>
            </a:prstGeom>
            <a:noFill/>
          </p:spPr>
          <p:txBody>
            <a:bodyPr wrap="square" rtlCol="0">
              <a:spAutoFit/>
            </a:bodyPr>
            <a:lstStyle/>
            <a:p>
              <a:pPr algn="ctr"/>
              <a:r>
                <a:rPr lang="en-US" sz="1143" dirty="0"/>
                <a:t>Josh Hurst</a:t>
              </a:r>
            </a:p>
          </p:txBody>
        </p:sp>
      </p:grpSp>
      <p:grpSp>
        <p:nvGrpSpPr>
          <p:cNvPr id="34" name="Group 33"/>
          <p:cNvGrpSpPr/>
          <p:nvPr/>
        </p:nvGrpSpPr>
        <p:grpSpPr>
          <a:xfrm>
            <a:off x="6061591" y="4727741"/>
            <a:ext cx="1026158" cy="1552097"/>
            <a:chOff x="11309985" y="6734844"/>
            <a:chExt cx="1616199" cy="2444553"/>
          </a:xfrm>
        </p:grpSpPr>
        <p:pic>
          <p:nvPicPr>
            <p:cNvPr id="14" name="Picture 1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309985" y="6734844"/>
              <a:ext cx="1491614" cy="2021246"/>
            </a:xfrm>
            <a:prstGeom prst="rect">
              <a:avLst/>
            </a:prstGeom>
          </p:spPr>
        </p:pic>
        <p:sp>
          <p:nvSpPr>
            <p:cNvPr id="33" name="TextBox 32"/>
            <p:cNvSpPr txBox="1"/>
            <p:nvPr/>
          </p:nvSpPr>
          <p:spPr>
            <a:xfrm>
              <a:off x="11343281" y="8756958"/>
              <a:ext cx="1582903" cy="422439"/>
            </a:xfrm>
            <a:prstGeom prst="rect">
              <a:avLst/>
            </a:prstGeom>
            <a:noFill/>
          </p:spPr>
          <p:txBody>
            <a:bodyPr wrap="square" rtlCol="0">
              <a:spAutoFit/>
            </a:bodyPr>
            <a:lstStyle/>
            <a:p>
              <a:r>
                <a:rPr lang="en-US" sz="1143" dirty="0"/>
                <a:t>Daniel Lewis</a:t>
              </a:r>
            </a:p>
          </p:txBody>
        </p:sp>
      </p:grpSp>
      <p:grpSp>
        <p:nvGrpSpPr>
          <p:cNvPr id="77" name="Group 76"/>
          <p:cNvGrpSpPr/>
          <p:nvPr/>
        </p:nvGrpSpPr>
        <p:grpSpPr>
          <a:xfrm>
            <a:off x="3275828" y="3121841"/>
            <a:ext cx="1039556" cy="1563824"/>
            <a:chOff x="4047359" y="3830983"/>
            <a:chExt cx="1637300" cy="2463023"/>
          </a:xfrm>
        </p:grpSpPr>
        <p:pic>
          <p:nvPicPr>
            <p:cNvPr id="78" name="Picture 77"/>
            <p:cNvPicPr>
              <a:picLocks noChangeAspect="1"/>
            </p:cNvPicPr>
            <p:nvPr/>
          </p:nvPicPr>
          <p:blipFill rotWithShape="1">
            <a:blip r:embed="rId16" cstate="print">
              <a:extLst>
                <a:ext uri="{28A0092B-C50C-407E-A947-70E740481C1C}">
                  <a14:useLocalDpi xmlns:a14="http://schemas.microsoft.com/office/drawing/2010/main" val="0"/>
                </a:ext>
              </a:extLst>
            </a:blip>
            <a:srcRect l="8062" r="5584"/>
            <a:stretch/>
          </p:blipFill>
          <p:spPr>
            <a:xfrm>
              <a:off x="4047359" y="3830983"/>
              <a:ext cx="1492187" cy="2032337"/>
            </a:xfrm>
            <a:prstGeom prst="rect">
              <a:avLst/>
            </a:prstGeom>
          </p:spPr>
        </p:pic>
        <p:sp>
          <p:nvSpPr>
            <p:cNvPr id="79" name="TextBox 78"/>
            <p:cNvSpPr txBox="1"/>
            <p:nvPr/>
          </p:nvSpPr>
          <p:spPr>
            <a:xfrm>
              <a:off x="4128268" y="5871567"/>
              <a:ext cx="1556391" cy="422439"/>
            </a:xfrm>
            <a:prstGeom prst="rect">
              <a:avLst/>
            </a:prstGeom>
            <a:noFill/>
          </p:spPr>
          <p:txBody>
            <a:bodyPr wrap="square" rtlCol="0">
              <a:spAutoFit/>
            </a:bodyPr>
            <a:lstStyle/>
            <a:p>
              <a:r>
                <a:rPr lang="en-US" sz="1143" dirty="0"/>
                <a:t>Junichi Kanai</a:t>
              </a:r>
            </a:p>
          </p:txBody>
        </p:sp>
      </p:grpSp>
      <p:grpSp>
        <p:nvGrpSpPr>
          <p:cNvPr id="80" name="Group 79"/>
          <p:cNvGrpSpPr/>
          <p:nvPr/>
        </p:nvGrpSpPr>
        <p:grpSpPr>
          <a:xfrm>
            <a:off x="4385123" y="3121841"/>
            <a:ext cx="1043006" cy="1550088"/>
            <a:chOff x="5790849" y="3882247"/>
            <a:chExt cx="1642734" cy="2441389"/>
          </a:xfrm>
        </p:grpSpPr>
        <p:pic>
          <p:nvPicPr>
            <p:cNvPr id="81" name="Picture 80"/>
            <p:cNvPicPr>
              <a:picLocks noChangeAspect="1"/>
            </p:cNvPicPr>
            <p:nvPr/>
          </p:nvPicPr>
          <p:blipFill rotWithShape="1">
            <a:blip r:embed="rId17" cstate="print">
              <a:extLst>
                <a:ext uri="{28A0092B-C50C-407E-A947-70E740481C1C}">
                  <a14:useLocalDpi xmlns:a14="http://schemas.microsoft.com/office/drawing/2010/main" val="0"/>
                </a:ext>
              </a:extLst>
            </a:blip>
            <a:srcRect l="6136" r="5911"/>
            <a:stretch/>
          </p:blipFill>
          <p:spPr>
            <a:xfrm>
              <a:off x="5847697" y="3882247"/>
              <a:ext cx="1483518" cy="2020253"/>
            </a:xfrm>
            <a:prstGeom prst="rect">
              <a:avLst/>
            </a:prstGeom>
          </p:spPr>
        </p:pic>
        <p:sp>
          <p:nvSpPr>
            <p:cNvPr id="82" name="TextBox 81"/>
            <p:cNvSpPr txBox="1"/>
            <p:nvPr/>
          </p:nvSpPr>
          <p:spPr>
            <a:xfrm>
              <a:off x="5790849" y="5901197"/>
              <a:ext cx="1642734" cy="422439"/>
            </a:xfrm>
            <a:prstGeom prst="rect">
              <a:avLst/>
            </a:prstGeom>
            <a:noFill/>
          </p:spPr>
          <p:txBody>
            <a:bodyPr wrap="square" rtlCol="0">
              <a:spAutoFit/>
            </a:bodyPr>
            <a:lstStyle/>
            <a:p>
              <a:r>
                <a:rPr lang="en-US" sz="1143" dirty="0"/>
                <a:t>Shayla Sawyer</a:t>
              </a:r>
            </a:p>
          </p:txBody>
        </p:sp>
      </p:grpSp>
      <p:grpSp>
        <p:nvGrpSpPr>
          <p:cNvPr id="83" name="Group 82"/>
          <p:cNvGrpSpPr/>
          <p:nvPr/>
        </p:nvGrpSpPr>
        <p:grpSpPr>
          <a:xfrm>
            <a:off x="5557337" y="3121841"/>
            <a:ext cx="978998" cy="1559692"/>
            <a:chOff x="7660834" y="3884364"/>
            <a:chExt cx="1541922" cy="2456516"/>
          </a:xfrm>
        </p:grpSpPr>
        <p:pic>
          <p:nvPicPr>
            <p:cNvPr id="84" name="Picture 8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p:spPr>
        </p:pic>
        <p:sp>
          <p:nvSpPr>
            <p:cNvPr id="85" name="TextBox 84"/>
            <p:cNvSpPr txBox="1"/>
            <p:nvPr/>
          </p:nvSpPr>
          <p:spPr>
            <a:xfrm>
              <a:off x="7712285" y="5918441"/>
              <a:ext cx="1490471" cy="422439"/>
            </a:xfrm>
            <a:prstGeom prst="rect">
              <a:avLst/>
            </a:prstGeom>
            <a:noFill/>
          </p:spPr>
          <p:txBody>
            <a:bodyPr wrap="square" rtlCol="0">
              <a:spAutoFit/>
            </a:bodyPr>
            <a:lstStyle/>
            <a:p>
              <a:r>
                <a:rPr lang="en-US" sz="1143" dirty="0"/>
                <a:t>Manoj Shah</a:t>
              </a:r>
            </a:p>
          </p:txBody>
        </p:sp>
      </p:grpSp>
      <p:grpSp>
        <p:nvGrpSpPr>
          <p:cNvPr id="86" name="Group 85"/>
          <p:cNvGrpSpPr/>
          <p:nvPr/>
        </p:nvGrpSpPr>
        <p:grpSpPr>
          <a:xfrm>
            <a:off x="2131267" y="3112236"/>
            <a:ext cx="969821" cy="1557406"/>
            <a:chOff x="9555423" y="3887967"/>
            <a:chExt cx="1527469" cy="2452914"/>
          </a:xfrm>
        </p:grpSpPr>
        <p:pic>
          <p:nvPicPr>
            <p:cNvPr id="88" name="Picture 87"/>
            <p:cNvPicPr>
              <a:picLocks noChangeAspect="1"/>
            </p:cNvPicPr>
            <p:nvPr/>
          </p:nvPicPr>
          <p:blipFill rotWithShape="1">
            <a:blip r:embed="rId19" cstate="print">
              <a:extLst>
                <a:ext uri="{28A0092B-C50C-407E-A947-70E740481C1C}">
                  <a14:useLocalDpi xmlns:a14="http://schemas.microsoft.com/office/drawing/2010/main" val="0"/>
                </a:ext>
              </a:extLst>
            </a:blip>
            <a:srcRect b="6267"/>
            <a:stretch/>
          </p:blipFill>
          <p:spPr>
            <a:xfrm>
              <a:off x="9555423" y="3887967"/>
              <a:ext cx="1479312" cy="2020252"/>
            </a:xfrm>
            <a:prstGeom prst="rect">
              <a:avLst/>
            </a:prstGeom>
          </p:spPr>
        </p:pic>
        <p:sp>
          <p:nvSpPr>
            <p:cNvPr id="90" name="TextBox 89"/>
            <p:cNvSpPr txBox="1"/>
            <p:nvPr/>
          </p:nvSpPr>
          <p:spPr>
            <a:xfrm>
              <a:off x="9592420" y="5918442"/>
              <a:ext cx="1490472" cy="422439"/>
            </a:xfrm>
            <a:prstGeom prst="rect">
              <a:avLst/>
            </a:prstGeom>
            <a:noFill/>
          </p:spPr>
          <p:txBody>
            <a:bodyPr wrap="square" rtlCol="0">
              <a:spAutoFit/>
            </a:bodyPr>
            <a:lstStyle/>
            <a:p>
              <a:r>
                <a:rPr lang="en-US" sz="1143" dirty="0"/>
                <a:t>Partha Dutta</a:t>
              </a:r>
            </a:p>
          </p:txBody>
        </p:sp>
      </p:grpSp>
      <p:grpSp>
        <p:nvGrpSpPr>
          <p:cNvPr id="91" name="Group 90"/>
          <p:cNvGrpSpPr/>
          <p:nvPr/>
        </p:nvGrpSpPr>
        <p:grpSpPr>
          <a:xfrm>
            <a:off x="6652247" y="3113719"/>
            <a:ext cx="946331" cy="1561038"/>
            <a:chOff x="11499003" y="3761684"/>
            <a:chExt cx="1490472" cy="2458635"/>
          </a:xfrm>
        </p:grpSpPr>
        <p:sp>
          <p:nvSpPr>
            <p:cNvPr id="92" name="TextBox 91"/>
            <p:cNvSpPr txBox="1"/>
            <p:nvPr/>
          </p:nvSpPr>
          <p:spPr>
            <a:xfrm>
              <a:off x="11716810" y="5797880"/>
              <a:ext cx="1250245" cy="422439"/>
            </a:xfrm>
            <a:prstGeom prst="rect">
              <a:avLst/>
            </a:prstGeom>
            <a:noFill/>
          </p:spPr>
          <p:txBody>
            <a:bodyPr wrap="square" rtlCol="0">
              <a:spAutoFit/>
            </a:bodyPr>
            <a:lstStyle/>
            <a:p>
              <a:pPr algn="ctr">
                <a:tabLst>
                  <a:tab pos="149186" algn="l"/>
                </a:tabLst>
              </a:pPr>
              <a:r>
                <a:rPr lang="en-US" sz="1143" dirty="0"/>
                <a:t>Kyle Wilt</a:t>
              </a:r>
            </a:p>
          </p:txBody>
        </p:sp>
        <p:pic>
          <p:nvPicPr>
            <p:cNvPr id="93" name="Picture 92"/>
            <p:cNvPicPr>
              <a:picLocks noChangeAspect="1"/>
            </p:cNvPicPr>
            <p:nvPr/>
          </p:nvPicPr>
          <p:blipFill rotWithShape="1">
            <a:blip r:embed="rId20" cstate="print">
              <a:extLst>
                <a:ext uri="{28A0092B-C50C-407E-A947-70E740481C1C}">
                  <a14:useLocalDpi xmlns:a14="http://schemas.microsoft.com/office/drawing/2010/main" val="0"/>
                </a:ext>
              </a:extLst>
            </a:blip>
            <a:srcRect l="12896" r="17255"/>
            <a:stretch/>
          </p:blipFill>
          <p:spPr>
            <a:xfrm>
              <a:off x="11499003" y="3761684"/>
              <a:ext cx="1490472" cy="2018194"/>
            </a:xfrm>
            <a:prstGeom prst="rect">
              <a:avLst/>
            </a:prstGeom>
          </p:spPr>
        </p:pic>
      </p:grpSp>
      <p:sp>
        <p:nvSpPr>
          <p:cNvPr id="35" name="TextBox 34"/>
          <p:cNvSpPr txBox="1"/>
          <p:nvPr/>
        </p:nvSpPr>
        <p:spPr>
          <a:xfrm>
            <a:off x="204722" y="3449235"/>
            <a:ext cx="767652" cy="405047"/>
          </a:xfrm>
          <a:prstGeom prst="rect">
            <a:avLst/>
          </a:prstGeom>
          <a:noFill/>
        </p:spPr>
        <p:txBody>
          <a:bodyPr wrap="square" rtlCol="0">
            <a:spAutoFit/>
          </a:bodyPr>
          <a:lstStyle/>
          <a:p>
            <a:r>
              <a:rPr lang="en-US" sz="2032" b="1" dirty="0"/>
              <a:t>ECSE</a:t>
            </a:r>
          </a:p>
        </p:txBody>
      </p:sp>
      <p:grpSp>
        <p:nvGrpSpPr>
          <p:cNvPr id="32" name="Group 31"/>
          <p:cNvGrpSpPr/>
          <p:nvPr/>
        </p:nvGrpSpPr>
        <p:grpSpPr>
          <a:xfrm>
            <a:off x="2104939" y="4727741"/>
            <a:ext cx="939270" cy="1551043"/>
            <a:chOff x="6666271" y="15757244"/>
            <a:chExt cx="3381371" cy="5583756"/>
          </a:xfrm>
        </p:grpSpPr>
        <p:pic>
          <p:nvPicPr>
            <p:cNvPr id="19" name="Picture 18"/>
            <p:cNvPicPr>
              <a:picLocks noChangeAspect="1"/>
            </p:cNvPicPr>
            <p:nvPr/>
          </p:nvPicPr>
          <p:blipFill rotWithShape="1">
            <a:blip r:embed="rId21" cstate="print">
              <a:extLst>
                <a:ext uri="{28A0092B-C50C-407E-A947-70E740481C1C}">
                  <a14:useLocalDpi xmlns:a14="http://schemas.microsoft.com/office/drawing/2010/main" val="0"/>
                </a:ext>
              </a:extLst>
            </a:blip>
            <a:srcRect l="-4901" r="-6410"/>
            <a:stretch/>
          </p:blipFill>
          <p:spPr>
            <a:xfrm>
              <a:off x="6666271" y="15757244"/>
              <a:ext cx="3381371" cy="4617720"/>
            </a:xfrm>
            <a:prstGeom prst="rect">
              <a:avLst/>
            </a:prstGeom>
          </p:spPr>
        </p:pic>
        <p:sp>
          <p:nvSpPr>
            <p:cNvPr id="29" name="Rectangle 28"/>
            <p:cNvSpPr/>
            <p:nvPr/>
          </p:nvSpPr>
          <p:spPr>
            <a:xfrm>
              <a:off x="7216426" y="20375887"/>
              <a:ext cx="2574935" cy="965113"/>
            </a:xfrm>
            <a:prstGeom prst="rect">
              <a:avLst/>
            </a:prstGeom>
          </p:spPr>
          <p:txBody>
            <a:bodyPr wrap="none">
              <a:spAutoFit/>
            </a:bodyPr>
            <a:lstStyle/>
            <a:p>
              <a:r>
                <a:rPr lang="en-US" sz="1142" dirty="0"/>
                <a:t>Bill Foley</a:t>
              </a:r>
            </a:p>
          </p:txBody>
        </p:sp>
      </p:grpSp>
      <p:grpSp>
        <p:nvGrpSpPr>
          <p:cNvPr id="25" name="Group 24"/>
          <p:cNvGrpSpPr/>
          <p:nvPr/>
        </p:nvGrpSpPr>
        <p:grpSpPr>
          <a:xfrm>
            <a:off x="6691216" y="1270000"/>
            <a:ext cx="914401" cy="1562060"/>
            <a:chOff x="6691216" y="1283597"/>
            <a:chExt cx="914401" cy="1562060"/>
          </a:xfrm>
        </p:grpSpPr>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l="15559" r="12757"/>
            <a:stretch/>
          </p:blipFill>
          <p:spPr>
            <a:xfrm>
              <a:off x="6691216" y="1283597"/>
              <a:ext cx="914401" cy="1275593"/>
            </a:xfrm>
            <a:prstGeom prst="rect">
              <a:avLst/>
            </a:prstGeom>
          </p:spPr>
        </p:pic>
        <p:sp>
          <p:nvSpPr>
            <p:cNvPr id="87" name="TextBox 86"/>
            <p:cNvSpPr txBox="1"/>
            <p:nvPr/>
          </p:nvSpPr>
          <p:spPr>
            <a:xfrm>
              <a:off x="6734203" y="2577442"/>
              <a:ext cx="843185" cy="268215"/>
            </a:xfrm>
            <a:prstGeom prst="rect">
              <a:avLst/>
            </a:prstGeom>
            <a:noFill/>
          </p:spPr>
          <p:txBody>
            <a:bodyPr wrap="square" rtlCol="0">
              <a:spAutoFit/>
            </a:bodyPr>
            <a:lstStyle/>
            <a:p>
              <a:pPr algn="ctr">
                <a:tabLst>
                  <a:tab pos="149186" algn="l"/>
                </a:tabLst>
              </a:pPr>
              <a:r>
                <a:rPr lang="en-US" sz="1143" dirty="0"/>
                <a:t>Sarah Felix</a:t>
              </a:r>
            </a:p>
          </p:txBody>
        </p:sp>
      </p:grpSp>
      <p:grpSp>
        <p:nvGrpSpPr>
          <p:cNvPr id="26" name="Group 25"/>
          <p:cNvGrpSpPr/>
          <p:nvPr/>
        </p:nvGrpSpPr>
        <p:grpSpPr>
          <a:xfrm>
            <a:off x="1031279" y="3109189"/>
            <a:ext cx="972337" cy="1552064"/>
            <a:chOff x="7782221" y="1285078"/>
            <a:chExt cx="972337" cy="1552064"/>
          </a:xfrm>
        </p:grpSpPr>
        <p:pic>
          <p:nvPicPr>
            <p:cNvPr id="16" name="Picture 15"/>
            <p:cNvPicPr>
              <a:picLocks noChangeAspect="1"/>
            </p:cNvPicPr>
            <p:nvPr/>
          </p:nvPicPr>
          <p:blipFill rotWithShape="1">
            <a:blip r:embed="rId23">
              <a:extLst>
                <a:ext uri="{28A0092B-C50C-407E-A947-70E740481C1C}">
                  <a14:useLocalDpi xmlns:a14="http://schemas.microsoft.com/office/drawing/2010/main" val="0"/>
                </a:ext>
              </a:extLst>
            </a:blip>
            <a:srcRect l="6442" r="9227"/>
            <a:stretch/>
          </p:blipFill>
          <p:spPr>
            <a:xfrm>
              <a:off x="7782221" y="1285078"/>
              <a:ext cx="972337" cy="1267273"/>
            </a:xfrm>
            <a:prstGeom prst="rect">
              <a:avLst/>
            </a:prstGeom>
          </p:spPr>
        </p:pic>
        <p:sp>
          <p:nvSpPr>
            <p:cNvPr id="94" name="TextBox 93"/>
            <p:cNvSpPr txBox="1"/>
            <p:nvPr/>
          </p:nvSpPr>
          <p:spPr>
            <a:xfrm>
              <a:off x="7849458" y="2568927"/>
              <a:ext cx="843185" cy="268215"/>
            </a:xfrm>
            <a:prstGeom prst="rect">
              <a:avLst/>
            </a:prstGeom>
            <a:noFill/>
          </p:spPr>
          <p:txBody>
            <a:bodyPr wrap="square" rtlCol="0">
              <a:spAutoFit/>
            </a:bodyPr>
            <a:lstStyle/>
            <a:p>
              <a:pPr algn="ctr">
                <a:tabLst>
                  <a:tab pos="149186" algn="l"/>
                </a:tabLst>
              </a:pPr>
              <a:r>
                <a:rPr lang="en-US" sz="1143" dirty="0"/>
                <a:t>Ali Tajer</a:t>
              </a:r>
            </a:p>
          </p:txBody>
        </p:sp>
      </p:grpSp>
      <p:sp>
        <p:nvSpPr>
          <p:cNvPr id="3"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mtClean="0"/>
              <a:t>12</a:t>
            </a:fld>
            <a:endParaRPr lang="en-US" dirty="0"/>
          </a:p>
        </p:txBody>
      </p:sp>
    </p:spTree>
    <p:extLst>
      <p:ext uri="{BB962C8B-B14F-4D97-AF65-F5344CB8AC3E}">
        <p14:creationId xmlns:p14="http://schemas.microsoft.com/office/powerpoint/2010/main" val="138815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video</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 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200" dirty="0">
                <a:cs typeface="Calibri"/>
                <a:hlinkClick r:id="rId2"/>
              </a:rPr>
              <a:t>https://designlab.eng.rpi.edu/edn/attachments/download/109925/Common%20Course%20Syllabus.pdf</a:t>
            </a:r>
            <a:r>
              <a:rPr lang="en-US" sz="1200" dirty="0">
                <a:cs typeface="Calibri"/>
              </a:rPr>
              <a:t> </a:t>
            </a: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lstStyle/>
          <a:p>
            <a:r>
              <a:rPr lang="en-US" dirty="0">
                <a:cs typeface="Calibri Light"/>
              </a:rPr>
              <a:t>Capstone Orientation Packet</a:t>
            </a:r>
            <a:endParaRPr lang="en-US"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628650" y="4419600"/>
            <a:ext cx="7886700" cy="1757363"/>
          </a:xfrm>
        </p:spPr>
        <p:txBody>
          <a:bodyPr vert="horz" lIns="91440" tIns="45720" rIns="91440" bIns="45720" rtlCol="0" anchor="t">
            <a:normAutofit/>
          </a:bodyPr>
          <a:lstStyle/>
          <a:p>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graphicFrame>
        <p:nvGraphicFramePr>
          <p:cNvPr id="4" name="Table 3"/>
          <p:cNvGraphicFramePr>
            <a:graphicFrameLocks noGrp="1"/>
          </p:cNvGraphicFramePr>
          <p:nvPr>
            <p:extLst>
              <p:ext uri="{D42A27DB-BD31-4B8C-83A1-F6EECF244321}">
                <p14:modId xmlns:p14="http://schemas.microsoft.com/office/powerpoint/2010/main" val="3519877648"/>
              </p:ext>
            </p:extLst>
          </p:nvPr>
        </p:nvGraphicFramePr>
        <p:xfrm>
          <a:off x="612437" y="1447799"/>
          <a:ext cx="8150559" cy="3033763"/>
        </p:xfrm>
        <a:graphic>
          <a:graphicData uri="http://schemas.openxmlformats.org/drawingml/2006/table">
            <a:tbl>
              <a:tblPr>
                <a:tableStyleId>{073A0DAA-6AF3-43AB-8588-CEC1D06C72B9}</a:tableStyleId>
              </a:tblPr>
              <a:tblGrid>
                <a:gridCol w="2636274">
                  <a:extLst>
                    <a:ext uri="{9D8B030D-6E8A-4147-A177-3AD203B41FA5}">
                      <a16:colId xmlns:a16="http://schemas.microsoft.com/office/drawing/2014/main" val="1686985803"/>
                    </a:ext>
                  </a:extLst>
                </a:gridCol>
                <a:gridCol w="1671791">
                  <a:extLst>
                    <a:ext uri="{9D8B030D-6E8A-4147-A177-3AD203B41FA5}">
                      <a16:colId xmlns:a16="http://schemas.microsoft.com/office/drawing/2014/main" val="1076356727"/>
                    </a:ext>
                  </a:extLst>
                </a:gridCol>
                <a:gridCol w="1404096">
                  <a:extLst>
                    <a:ext uri="{9D8B030D-6E8A-4147-A177-3AD203B41FA5}">
                      <a16:colId xmlns:a16="http://schemas.microsoft.com/office/drawing/2014/main" val="2215888949"/>
                    </a:ext>
                  </a:extLst>
                </a:gridCol>
                <a:gridCol w="2438398">
                  <a:extLst>
                    <a:ext uri="{9D8B030D-6E8A-4147-A177-3AD203B41FA5}">
                      <a16:colId xmlns:a16="http://schemas.microsoft.com/office/drawing/2014/main" val="1596972483"/>
                    </a:ext>
                  </a:extLst>
                </a:gridCol>
              </a:tblGrid>
              <a:tr h="458737">
                <a:tc>
                  <a:txBody>
                    <a:bodyPr/>
                    <a:lstStyle/>
                    <a:p>
                      <a:pPr lvl="1"/>
                      <a:r>
                        <a:rPr lang="en-US" strike="noStrike" dirty="0"/>
                        <a:t>Director’s Introduction letter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trike="noStrike" dirty="0"/>
                        <a:t>Read Later</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010318618"/>
                  </a:ext>
                </a:extLst>
              </a:tr>
              <a:tr h="622122">
                <a:tc>
                  <a:txBody>
                    <a:bodyPr/>
                    <a:lstStyle/>
                    <a:p>
                      <a:pPr lvl="1"/>
                      <a:r>
                        <a:rPr lang="en-US" dirty="0"/>
                        <a:t>Instructions for electronic signatures in Adobe</a:t>
                      </a:r>
                    </a:p>
                  </a:txBody>
                  <a:tcPr anchor="ctr"/>
                </a:tc>
                <a:tc>
                  <a:txBody>
                    <a:bodyPr/>
                    <a:lstStyle/>
                    <a:p>
                      <a:r>
                        <a:rPr lang="en-US" dirty="0"/>
                        <a:t>Read Later</a:t>
                      </a:r>
                    </a:p>
                  </a:txBody>
                  <a:tcPr anchor="ctr"/>
                </a:tc>
                <a:tc>
                  <a:txBody>
                    <a:bodyPr/>
                    <a:lstStyle/>
                    <a:p>
                      <a:r>
                        <a:rPr lang="en-US" dirty="0"/>
                        <a:t>Reference for last steps</a:t>
                      </a:r>
                    </a:p>
                  </a:txBody>
                  <a:tcPr anchor="ctr"/>
                </a:tc>
                <a:tc>
                  <a:txBody>
                    <a:bodyPr/>
                    <a:lstStyle/>
                    <a:p>
                      <a:endParaRPr lang="en-US" dirty="0"/>
                    </a:p>
                  </a:txBody>
                  <a:tcPr anchor="ctr"/>
                </a:tc>
                <a:extLst>
                  <a:ext uri="{0D108BD9-81ED-4DB2-BD59-A6C34878D82A}">
                    <a16:rowId xmlns:a16="http://schemas.microsoft.com/office/drawing/2014/main" val="3923411215"/>
                  </a:ext>
                </a:extLst>
              </a:tr>
              <a:tr h="622122">
                <a:tc>
                  <a:txBody>
                    <a:bodyPr/>
                    <a:lstStyle/>
                    <a:p>
                      <a:pPr lvl="1"/>
                      <a:r>
                        <a:rPr lang="en-US" dirty="0"/>
                        <a:t>Project Description</a:t>
                      </a:r>
                    </a:p>
                  </a:txBody>
                  <a:tcPr anchor="ctr"/>
                </a:tc>
                <a:tc>
                  <a:txBody>
                    <a:bodyPr/>
                    <a:lstStyle/>
                    <a:p>
                      <a:r>
                        <a:rPr lang="en-US" dirty="0"/>
                        <a:t>Should have already read</a:t>
                      </a:r>
                    </a:p>
                  </a:txBody>
                  <a:tcPr anchor="ctr"/>
                </a:tc>
                <a:tc>
                  <a:txBody>
                    <a:bodyPr/>
                    <a:lstStyle/>
                    <a:p>
                      <a:r>
                        <a:rPr lang="en-US" dirty="0"/>
                        <a:t>Reference</a:t>
                      </a:r>
                      <a:r>
                        <a:rPr lang="en-US" baseline="0" dirty="0"/>
                        <a:t> now</a:t>
                      </a:r>
                      <a:endParaRPr lang="en-US" dirty="0"/>
                    </a:p>
                  </a:txBody>
                  <a:tcPr anchor="ctr"/>
                </a:tc>
                <a:tc>
                  <a:txBody>
                    <a:bodyPr/>
                    <a:lstStyle/>
                    <a:p>
                      <a:endParaRPr lang="en-US" dirty="0"/>
                    </a:p>
                  </a:txBody>
                  <a:tcPr anchor="ctr"/>
                </a:tc>
                <a:extLst>
                  <a:ext uri="{0D108BD9-81ED-4DB2-BD59-A6C34878D82A}">
                    <a16:rowId xmlns:a16="http://schemas.microsoft.com/office/drawing/2014/main" val="1515974254"/>
                  </a:ext>
                </a:extLst>
              </a:tr>
              <a:tr h="622122">
                <a:tc>
                  <a:txBody>
                    <a:bodyPr/>
                    <a:lstStyle/>
                    <a:p>
                      <a:pPr lvl="1"/>
                      <a:r>
                        <a:rPr lang="en-US" dirty="0"/>
                        <a:t>Recognition Waiver and Release</a:t>
                      </a:r>
                    </a:p>
                    <a:p>
                      <a:endParaRPr lang="en-US" dirty="0"/>
                    </a:p>
                  </a:txBody>
                  <a:tcPr anchor="ctr"/>
                </a:tc>
                <a:tc rowSpan="2">
                  <a:txBody>
                    <a:bodyPr/>
                    <a:lstStyle/>
                    <a:p>
                      <a:r>
                        <a:rPr lang="en-US" dirty="0"/>
                        <a:t>Read</a:t>
                      </a:r>
                      <a:r>
                        <a:rPr lang="en-US" baseline="0" dirty="0"/>
                        <a:t> later</a:t>
                      </a:r>
                      <a:endParaRPr lang="en-US" dirty="0"/>
                    </a:p>
                  </a:txBody>
                  <a:tcPr anchor="ctr"/>
                </a:tc>
                <a:tc rowSpan="2">
                  <a:txBody>
                    <a:bodyPr/>
                    <a:lstStyle/>
                    <a:p>
                      <a:r>
                        <a:rPr lang="en-US" dirty="0"/>
                        <a:t>Sign</a:t>
                      </a:r>
                      <a:r>
                        <a:rPr lang="en-US" baseline="0" dirty="0"/>
                        <a:t> PDF or print and scan</a:t>
                      </a:r>
                      <a:endParaRPr lang="en-US" dirty="0"/>
                    </a:p>
                  </a:txBody>
                  <a:tcPr anchor="ctr"/>
                </a:tc>
                <a:tc rowSpan="2">
                  <a:txBody>
                    <a:bodyPr/>
                    <a:lstStyle/>
                    <a:p>
                      <a:r>
                        <a:rPr lang="en-US" dirty="0"/>
                        <a:t>Email to </a:t>
                      </a:r>
                      <a:r>
                        <a:rPr lang="en-US" dirty="0">
                          <a:hlinkClick r:id="rId3"/>
                        </a:rPr>
                        <a:t>mastev@rpi.edu</a:t>
                      </a:r>
                      <a:r>
                        <a:rPr lang="en-US" dirty="0"/>
                        <a:t> </a:t>
                      </a:r>
                    </a:p>
                  </a:txBody>
                  <a:tcPr anchor="ctr"/>
                </a:tc>
                <a:extLst>
                  <a:ext uri="{0D108BD9-81ED-4DB2-BD59-A6C34878D82A}">
                    <a16:rowId xmlns:a16="http://schemas.microsoft.com/office/drawing/2014/main" val="1666441112"/>
                  </a:ext>
                </a:extLst>
              </a:tr>
              <a:tr h="622122">
                <a:tc>
                  <a:txBody>
                    <a:bodyPr/>
                    <a:lstStyle/>
                    <a:p>
                      <a:pPr lvl="1"/>
                      <a:r>
                        <a:rPr lang="en-US" dirty="0"/>
                        <a:t>Sponsorship Agreement</a:t>
                      </a:r>
                    </a:p>
                    <a:p>
                      <a:endParaRPr lang="en-US"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2197396524"/>
                  </a:ext>
                </a:extLst>
              </a:tr>
            </a:tbl>
          </a:graphicData>
        </a:graphic>
      </p:graphicFrame>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17</a:t>
            </a:fld>
            <a:endParaRPr lang="en-US" dirty="0"/>
          </a:p>
        </p:txBody>
      </p:sp>
    </p:spTree>
    <p:extLst>
      <p:ext uri="{BB962C8B-B14F-4D97-AF65-F5344CB8AC3E}">
        <p14:creationId xmlns:p14="http://schemas.microsoft.com/office/powerpoint/2010/main" val="4277901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628650" y="990600"/>
            <a:ext cx="78867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PowerPoint </a:t>
            </a:r>
            <a:r>
              <a:rPr lang="en-US" b="1" dirty="0"/>
              <a:t>Online</a:t>
            </a:r>
          </a:p>
          <a:p>
            <a:pPr lvl="1"/>
            <a:r>
              <a:rPr lang="en-US" dirty="0"/>
              <a:t>This will allow simultaneous group editing</a:t>
            </a:r>
          </a:p>
          <a:p>
            <a:pPr lvl="1"/>
            <a:r>
              <a:rPr lang="en-US" dirty="0"/>
              <a:t>(warning/notice) Online version lacks MANY features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18</a:t>
            </a:fld>
            <a:endParaRPr lang="en-US" dirty="0"/>
          </a:p>
        </p:txBody>
      </p:sp>
    </p:spTree>
    <p:extLst>
      <p:ext uri="{BB962C8B-B14F-4D97-AF65-F5344CB8AC3E}">
        <p14:creationId xmlns:p14="http://schemas.microsoft.com/office/powerpoint/2010/main" val="1158563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35 min - Team Ideation Presentation</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798096"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19</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34283237"/>
              </p:ext>
            </p:extLst>
          </p:nvPr>
        </p:nvGraphicFramePr>
        <p:xfrm>
          <a:off x="381000" y="846138"/>
          <a:ext cx="8382000" cy="557998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n-ea"/>
                        </a:rPr>
                        <a:t>0.80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 7/1/20-8/29/20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Initial document. Days 1</a:t>
                      </a:r>
                      <a:r>
                        <a:rPr lang="en-US" sz="1200" baseline="0" dirty="0">
                          <a:effectLst/>
                          <a:latin typeface="+mj-lt"/>
                        </a:rPr>
                        <a:t> through </a:t>
                      </a:r>
                      <a:r>
                        <a:rPr lang="en-US" sz="1200" dirty="0">
                          <a:effectLst/>
                          <a:latin typeface="+mj-lt"/>
                        </a:rPr>
                        <a:t>4 are 87% complete. Future days less accurate. Document will be updated as the semester progresses.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dirty="0">
                          <a:effectLst/>
                          <a:latin typeface="+mj-lt"/>
                          <a:ea typeface="MS Mincho"/>
                        </a:rPr>
                        <a:t>0.90</a:t>
                      </a:r>
                    </a:p>
                  </a:txBody>
                  <a:tcPr marL="68580" marR="68580" marT="0" marB="0"/>
                </a:tc>
                <a:tc>
                  <a:txBody>
                    <a:bodyPr/>
                    <a:lstStyle/>
                    <a:p>
                      <a:pPr marL="0" marR="0" algn="l">
                        <a:spcBef>
                          <a:spcPts val="0"/>
                        </a:spcBef>
                        <a:spcAft>
                          <a:spcPts val="0"/>
                        </a:spcAft>
                      </a:pPr>
                      <a:r>
                        <a:rPr lang="en-US" sz="1200" dirty="0">
                          <a:effectLst/>
                          <a:latin typeface="+mj-lt"/>
                          <a:ea typeface="MS Mincho"/>
                        </a:rPr>
                        <a:t>8/29/20</a:t>
                      </a:r>
                    </a:p>
                  </a:txBody>
                  <a:tcPr marL="68580" marR="68580" marT="0" marB="0"/>
                </a:tc>
                <a:tc>
                  <a:txBody>
                    <a:bodyPr/>
                    <a:lstStyle/>
                    <a:p>
                      <a:pPr marL="0" marR="0" algn="l">
                        <a:spcBef>
                          <a:spcPts val="0"/>
                        </a:spcBef>
                        <a:spcAft>
                          <a:spcPts val="0"/>
                        </a:spcAft>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a:t>
                      </a:r>
                      <a:r>
                        <a:rPr lang="en-US" sz="1200" baseline="0" dirty="0">
                          <a:effectLst/>
                          <a:latin typeface="+mj-lt"/>
                          <a:ea typeface="MS Mincho"/>
                        </a:rPr>
                        <a:t> urls of key documents and info in Capstone Support Wiki and Repository.</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1" dirty="0">
                          <a:effectLst/>
                          <a:latin typeface="+mj-lt"/>
                        </a:rPr>
                        <a:t>1.0</a:t>
                      </a:r>
                      <a:endParaRPr lang="en-US" sz="1200" b="1"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8/30/20 </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baseline="0" dirty="0">
                          <a:effectLst/>
                          <a:latin typeface="+mj-lt"/>
                          <a:ea typeface="+mn-ea"/>
                        </a:rPr>
                        <a:t>Link for syllabus questions updated (p. 13)</a:t>
                      </a:r>
                    </a:p>
                    <a:p>
                      <a:pPr marL="0" marR="0" algn="l">
                        <a:spcBef>
                          <a:spcPts val="0"/>
                        </a:spcBef>
                        <a:spcAft>
                          <a:spcPts val="0"/>
                        </a:spcAft>
                      </a:pPr>
                      <a:r>
                        <a:rPr lang="en-US" sz="1200" kern="1200" baseline="0" dirty="0">
                          <a:solidFill>
                            <a:schemeClr val="dk1"/>
                          </a:solidFill>
                          <a:effectLst/>
                          <a:latin typeface="+mn-lt"/>
                          <a:ea typeface="+mn-ea"/>
                          <a:cs typeface="+mn-cs"/>
                        </a:rPr>
                        <a:t>Table f</a:t>
                      </a:r>
                      <a:r>
                        <a:rPr lang="en-US" sz="1200" kern="1200" dirty="0">
                          <a:solidFill>
                            <a:schemeClr val="dk1"/>
                          </a:solidFill>
                          <a:effectLst/>
                          <a:latin typeface="+mn-lt"/>
                          <a:ea typeface="+mn-ea"/>
                          <a:cs typeface="+mn-cs"/>
                        </a:rPr>
                        <a:t>ormatting</a:t>
                      </a:r>
                      <a:r>
                        <a:rPr lang="en-US" sz="1200" kern="1200" baseline="0" dirty="0">
                          <a:solidFill>
                            <a:schemeClr val="dk1"/>
                          </a:solidFill>
                          <a:effectLst/>
                          <a:latin typeface="+mn-lt"/>
                          <a:ea typeface="+mn-ea"/>
                          <a:cs typeface="+mn-cs"/>
                        </a:rPr>
                        <a:t> (p. 15)</a:t>
                      </a:r>
                    </a:p>
                    <a:p>
                      <a:pPr marL="0" marR="0" algn="l">
                        <a:spcBef>
                          <a:spcPts val="0"/>
                        </a:spcBef>
                        <a:spcAft>
                          <a:spcPts val="0"/>
                        </a:spcAft>
                      </a:pPr>
                      <a:r>
                        <a:rPr lang="en-US" sz="1200" kern="1200" baseline="0" dirty="0">
                          <a:solidFill>
                            <a:schemeClr val="dk1"/>
                          </a:solidFill>
                          <a:effectLst/>
                          <a:latin typeface="+mn-lt"/>
                          <a:ea typeface="+mn-ea"/>
                          <a:cs typeface="+mn-cs"/>
                        </a:rPr>
                        <a:t>Official release of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2647369288"/>
                  </a:ext>
                </a:extLst>
              </a:tr>
              <a:tr h="595434">
                <a:tc>
                  <a:txBody>
                    <a:bodyPr/>
                    <a:lstStyle/>
                    <a:p>
                      <a:pPr marL="0" marR="0" algn="l">
                        <a:spcBef>
                          <a:spcPts val="0"/>
                        </a:spcBef>
                        <a:spcAft>
                          <a:spcPts val="0"/>
                        </a:spcAft>
                      </a:pPr>
                      <a:r>
                        <a:rPr lang="en-US" sz="1200" dirty="0">
                          <a:effectLst/>
                          <a:latin typeface="+mj-lt"/>
                        </a:rPr>
                        <a:t>1.1</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 8/31/20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rPr>
                        <a:t>B. DeBoer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Specified entry and exit doors for MDL (p. 4)</a:t>
                      </a:r>
                    </a:p>
                    <a:p>
                      <a:pPr marL="0" marR="0" algn="l">
                        <a:spcBef>
                          <a:spcPts val="0"/>
                        </a:spcBef>
                        <a:spcAft>
                          <a:spcPts val="0"/>
                        </a:spcAft>
                      </a:pPr>
                      <a:r>
                        <a:rPr lang="en-US" sz="1200" dirty="0">
                          <a:effectLst/>
                          <a:latin typeface="+mj-lt"/>
                          <a:ea typeface="MS Mincho"/>
                        </a:rPr>
                        <a:t>Corrected Shop Room No., added notes requiring PE permission to use shop and requirement for online safety training prior to using shop (p. 6)</a:t>
                      </a:r>
                    </a:p>
                  </a:txBody>
                  <a:tcPr marL="68580" marR="68580" marT="0" marB="0"/>
                </a:tc>
                <a:extLst>
                  <a:ext uri="{0D108BD9-81ED-4DB2-BD59-A6C34878D82A}">
                    <a16:rowId xmlns:a16="http://schemas.microsoft.com/office/drawing/2014/main" val="1445296702"/>
                  </a:ext>
                </a:extLst>
              </a:tr>
              <a:tr h="595434">
                <a:tc>
                  <a:txBody>
                    <a:bodyPr/>
                    <a:lstStyle/>
                    <a:p>
                      <a:pPr marL="0" marR="0" algn="l">
                        <a:spcBef>
                          <a:spcPts val="0"/>
                        </a:spcBef>
                        <a:spcAft>
                          <a:spcPts val="0"/>
                        </a:spcAft>
                      </a:pPr>
                      <a:r>
                        <a:rPr lang="en-US" sz="1200" dirty="0">
                          <a:effectLst/>
                          <a:latin typeface="+mj-lt"/>
                          <a:ea typeface="MS Mincho"/>
                        </a:rPr>
                        <a:t>1.2</a:t>
                      </a:r>
                    </a:p>
                  </a:txBody>
                  <a:tcPr marL="68580" marR="68580" marT="0" marB="0"/>
                </a:tc>
                <a:tc>
                  <a:txBody>
                    <a:bodyPr/>
                    <a:lstStyle/>
                    <a:p>
                      <a:pPr marL="0" marR="0" algn="l">
                        <a:spcBef>
                          <a:spcPts val="0"/>
                        </a:spcBef>
                        <a:spcAft>
                          <a:spcPts val="0"/>
                        </a:spcAft>
                      </a:pPr>
                      <a:r>
                        <a:rPr lang="en-US" sz="1200" dirty="0">
                          <a:effectLst/>
                          <a:latin typeface="+mj-lt"/>
                          <a:ea typeface="MS Mincho"/>
                        </a:rPr>
                        <a:t>8/31/20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Table formatting (p.</a:t>
                      </a:r>
                      <a:r>
                        <a:rPr lang="en-US" sz="1200" baseline="0" dirty="0">
                          <a:effectLst/>
                          <a:latin typeface="+mj-lt"/>
                          <a:ea typeface="MS Mincho"/>
                        </a:rPr>
                        <a:t> 2)</a:t>
                      </a:r>
                    </a:p>
                    <a:p>
                      <a:pPr marL="0" marR="0" algn="l">
                        <a:spcBef>
                          <a:spcPts val="0"/>
                        </a:spcBef>
                        <a:spcAft>
                          <a:spcPts val="0"/>
                        </a:spcAft>
                      </a:pPr>
                      <a:r>
                        <a:rPr lang="en-US" sz="1200" baseline="0" dirty="0">
                          <a:effectLst/>
                          <a:latin typeface="+mj-lt"/>
                          <a:ea typeface="MS Mincho"/>
                        </a:rPr>
                        <a:t>Small time shifts for group wrap-up (p. 19)</a:t>
                      </a:r>
                    </a:p>
                    <a:p>
                      <a:pPr marL="0" marR="0" algn="l">
                        <a:spcBef>
                          <a:spcPts val="0"/>
                        </a:spcBef>
                        <a:spcAft>
                          <a:spcPts val="0"/>
                        </a:spcAft>
                      </a:pPr>
                      <a:r>
                        <a:rPr lang="en-US" sz="1200" dirty="0">
                          <a:effectLst/>
                          <a:latin typeface="+mj-lt"/>
                          <a:ea typeface="MS Mincho"/>
                        </a:rPr>
                        <a:t>Out-of-class meeting</a:t>
                      </a:r>
                      <a:r>
                        <a:rPr lang="en-US" sz="1200" baseline="0" dirty="0">
                          <a:effectLst/>
                          <a:latin typeface="+mj-lt"/>
                          <a:ea typeface="MS Mincho"/>
                        </a:rPr>
                        <a:t> added (p. 21)</a:t>
                      </a:r>
                    </a:p>
                    <a:p>
                      <a:pPr marL="0" marR="0" algn="l">
                        <a:spcBef>
                          <a:spcPts val="0"/>
                        </a:spcBef>
                        <a:spcAft>
                          <a:spcPts val="0"/>
                        </a:spcAft>
                      </a:pPr>
                      <a:r>
                        <a:rPr lang="en-US" sz="1200" baseline="0" dirty="0">
                          <a:effectLst/>
                          <a:latin typeface="+mj-lt"/>
                          <a:ea typeface="MS Mincho"/>
                        </a:rPr>
                        <a:t>Removed some ‘behind the scenes’ notes (p. secret)</a:t>
                      </a:r>
                      <a:endParaRPr lang="en-US" sz="120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dirty="0">
                          <a:effectLst/>
                          <a:latin typeface="+mj-lt"/>
                          <a:ea typeface="MS Mincho"/>
                        </a:rPr>
                        <a:t>1.3</a:t>
                      </a:r>
                    </a:p>
                  </a:txBody>
                  <a:tcPr marL="68580" marR="68580" marT="0" marB="0"/>
                </a:tc>
                <a:tc>
                  <a:txBody>
                    <a:bodyPr/>
                    <a:lstStyle/>
                    <a:p>
                      <a:pPr marL="0" marR="0" algn="l">
                        <a:spcBef>
                          <a:spcPts val="0"/>
                        </a:spcBef>
                        <a:spcAft>
                          <a:spcPts val="0"/>
                        </a:spcAft>
                      </a:pPr>
                      <a:r>
                        <a:rPr lang="en-US" sz="1200" dirty="0">
                          <a:effectLst/>
                          <a:latin typeface="+mj-lt"/>
                          <a:ea typeface="MS Mincho"/>
                        </a:rPr>
                        <a:t>9/1/20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Retitled activity on Day 1 Agenda (p. 7)</a:t>
                      </a:r>
                    </a:p>
                    <a:p>
                      <a:pPr marL="0" marR="0" algn="l">
                        <a:spcBef>
                          <a:spcPts val="0"/>
                        </a:spcBef>
                        <a:spcAft>
                          <a:spcPts val="0"/>
                        </a:spcAft>
                      </a:pPr>
                      <a:r>
                        <a:rPr lang="en-US" sz="1200" dirty="0">
                          <a:effectLst/>
                          <a:latin typeface="+mj-lt"/>
                          <a:ea typeface="MS Mincho"/>
                        </a:rPr>
                        <a:t>Corrected whenisgood.NET url (p. 21)</a:t>
                      </a:r>
                    </a:p>
                    <a:p>
                      <a:pPr marL="0" marR="0" algn="l">
                        <a:spcBef>
                          <a:spcPts val="0"/>
                        </a:spcBef>
                        <a:spcAft>
                          <a:spcPts val="0"/>
                        </a:spcAft>
                      </a:pPr>
                      <a:r>
                        <a:rPr lang="en-US" sz="1200" dirty="0">
                          <a:effectLst/>
                          <a:latin typeface="+mj-lt"/>
                          <a:ea typeface="MS Mincho"/>
                        </a:rPr>
                        <a:t>New EDN &amp; Documentation content (p. 30-35, 48-50)</a:t>
                      </a:r>
                    </a:p>
                    <a:p>
                      <a:pPr marL="0" marR="0" algn="l">
                        <a:spcBef>
                          <a:spcPts val="0"/>
                        </a:spcBef>
                        <a:spcAft>
                          <a:spcPts val="0"/>
                        </a:spcAft>
                      </a:pPr>
                      <a:r>
                        <a:rPr lang="en-US" sz="1200" dirty="0">
                          <a:effectLst/>
                          <a:latin typeface="+mj-lt"/>
                          <a:ea typeface="MS Mincho"/>
                        </a:rPr>
                        <a:t>Added Design Process content (p. 39-41)</a:t>
                      </a:r>
                    </a:p>
                  </a:txBody>
                  <a:tcPr marL="68580" marR="68580" marT="0" marB="0"/>
                </a:tc>
                <a:extLst>
                  <a:ext uri="{0D108BD9-81ED-4DB2-BD59-A6C34878D82A}">
                    <a16:rowId xmlns:a16="http://schemas.microsoft.com/office/drawing/2014/main" val="1138563216"/>
                  </a:ext>
                </a:extLst>
              </a:tr>
              <a:tr h="595434">
                <a:tc>
                  <a:txBody>
                    <a:bodyPr/>
                    <a:lstStyle/>
                    <a:p>
                      <a:pPr marL="0" marR="0" algn="l">
                        <a:spcBef>
                          <a:spcPts val="0"/>
                        </a:spcBef>
                        <a:spcAft>
                          <a:spcPts val="0"/>
                        </a:spcAft>
                      </a:pPr>
                      <a:r>
                        <a:rPr lang="en-US" sz="1200" dirty="0">
                          <a:effectLst/>
                          <a:latin typeface="+mj-lt"/>
                          <a:ea typeface="MS Mincho"/>
                        </a:rPr>
                        <a:t>1.4</a:t>
                      </a:r>
                    </a:p>
                  </a:txBody>
                  <a:tcPr marL="68580" marR="68580" marT="0" marB="0"/>
                </a:tc>
                <a:tc>
                  <a:txBody>
                    <a:bodyPr/>
                    <a:lstStyle/>
                    <a:p>
                      <a:pPr marL="0" marR="0" algn="l">
                        <a:spcBef>
                          <a:spcPts val="0"/>
                        </a:spcBef>
                        <a:spcAft>
                          <a:spcPts val="0"/>
                        </a:spcAft>
                      </a:pPr>
                      <a:r>
                        <a:rPr lang="en-US" sz="1200" dirty="0">
                          <a:effectLst/>
                          <a:latin typeface="+mj-lt"/>
                          <a:ea typeface="MS Mincho"/>
                        </a:rPr>
                        <a:t>9/2/20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Revision</a:t>
                      </a:r>
                      <a:r>
                        <a:rPr lang="en-US" sz="1200" baseline="0" dirty="0">
                          <a:effectLst/>
                          <a:latin typeface="+mj-lt"/>
                          <a:ea typeface="MS Mincho"/>
                        </a:rPr>
                        <a:t>s to Day 2 formatting</a:t>
                      </a:r>
                    </a:p>
                    <a:p>
                      <a:pPr marL="0" marR="0" algn="l">
                        <a:spcBef>
                          <a:spcPts val="0"/>
                        </a:spcBef>
                        <a:spcAft>
                          <a:spcPts val="0"/>
                        </a:spcAft>
                      </a:pPr>
                      <a:r>
                        <a:rPr lang="en-US" sz="1200" baseline="0" dirty="0">
                          <a:effectLst/>
                          <a:latin typeface="+mj-lt"/>
                          <a:ea typeface="MS Mincho"/>
                        </a:rPr>
                        <a:t>IED reference (p.40)</a:t>
                      </a:r>
                    </a:p>
                    <a:p>
                      <a:pPr marL="0" marR="0" algn="l">
                        <a:spcBef>
                          <a:spcPts val="0"/>
                        </a:spcBef>
                        <a:spcAft>
                          <a:spcPts val="0"/>
                        </a:spcAft>
                      </a:pPr>
                      <a:r>
                        <a:rPr lang="en-US" sz="1200" baseline="0" dirty="0">
                          <a:effectLst/>
                          <a:latin typeface="+mj-lt"/>
                          <a:ea typeface="MS Mincho"/>
                        </a:rPr>
                        <a:t>Fixed ‘location’ footer throughout</a:t>
                      </a:r>
                    </a:p>
                    <a:p>
                      <a:pPr marL="0" marR="0" algn="l">
                        <a:spcBef>
                          <a:spcPts val="0"/>
                        </a:spcBef>
                        <a:spcAft>
                          <a:spcPts val="0"/>
                        </a:spcAft>
                      </a:pPr>
                      <a:r>
                        <a:rPr lang="en-US" sz="1200" baseline="0" dirty="0">
                          <a:effectLst/>
                          <a:latin typeface="+mj-lt"/>
                          <a:ea typeface="MS Mincho"/>
                        </a:rPr>
                        <a:t>User Stories (p. 43)</a:t>
                      </a:r>
                      <a:endParaRPr lang="en-US" sz="120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1.5</a:t>
                      </a:r>
                    </a:p>
                  </a:txBody>
                  <a:tcPr marL="68580" marR="68580" marT="0" marB="0"/>
                </a:tc>
                <a:tc>
                  <a:txBody>
                    <a:bodyPr/>
                    <a:lstStyle/>
                    <a:p>
                      <a:pPr marL="0" marR="0" algn="l">
                        <a:spcBef>
                          <a:spcPts val="0"/>
                        </a:spcBef>
                        <a:spcAft>
                          <a:spcPts val="0"/>
                        </a:spcAft>
                      </a:pPr>
                      <a:r>
                        <a:rPr lang="en-US" sz="1200" dirty="0">
                          <a:effectLst/>
                          <a:latin typeface="+mj-lt"/>
                          <a:ea typeface="MS Mincho"/>
                        </a:rPr>
                        <a:t>9/3/20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p>
                      <a:pPr marL="0" marR="0" indent="0" algn="l">
                        <a:spcBef>
                          <a:spcPts val="0"/>
                        </a:spcBef>
                        <a:spcAft>
                          <a:spcPts val="0"/>
                        </a:spcAft>
                        <a:buFontTx/>
                        <a:buNone/>
                      </a:pPr>
                      <a:r>
                        <a:rPr lang="en-US" sz="1200" dirty="0">
                          <a:effectLst/>
                          <a:latin typeface="+mj-lt"/>
                          <a:ea typeface="MS Mincho"/>
                        </a:rPr>
                        <a:t>J. Kanai</a:t>
                      </a:r>
                    </a:p>
                  </a:txBody>
                  <a:tcPr marL="68580" marR="68580" marT="0" marB="0"/>
                </a:tc>
                <a:tc>
                  <a:txBody>
                    <a:bodyPr/>
                    <a:lstStyle/>
                    <a:p>
                      <a:pPr marL="0" marR="0" algn="l">
                        <a:spcBef>
                          <a:spcPts val="0"/>
                        </a:spcBef>
                        <a:spcAft>
                          <a:spcPts val="0"/>
                        </a:spcAft>
                      </a:pPr>
                      <a:r>
                        <a:rPr lang="en-US" sz="1200" dirty="0">
                          <a:effectLst/>
                          <a:latin typeface="+mj-lt"/>
                          <a:ea typeface="MS Mincho"/>
                        </a:rPr>
                        <a:t>Added section time callouts throughout</a:t>
                      </a:r>
                      <a:r>
                        <a:rPr lang="en-US" sz="1200" baseline="0" dirty="0">
                          <a:effectLst/>
                          <a:latin typeface="+mj-lt"/>
                          <a:ea typeface="MS Mincho"/>
                        </a:rPr>
                        <a:t> Day 3</a:t>
                      </a:r>
                    </a:p>
                    <a:p>
                      <a:pPr marL="0" marR="0" algn="l">
                        <a:spcBef>
                          <a:spcPts val="0"/>
                        </a:spcBef>
                        <a:spcAft>
                          <a:spcPts val="0"/>
                        </a:spcAft>
                      </a:pPr>
                      <a:r>
                        <a:rPr lang="en-US" sz="1200" baseline="0" dirty="0">
                          <a:effectLst/>
                          <a:latin typeface="+mj-lt"/>
                          <a:ea typeface="MS Mincho"/>
                        </a:rPr>
                        <a:t>Updated footer location throughout Day 4</a:t>
                      </a:r>
                    </a:p>
                    <a:p>
                      <a:pPr marL="0" marR="0" algn="l">
                        <a:spcBef>
                          <a:spcPts val="0"/>
                        </a:spcBef>
                        <a:spcAft>
                          <a:spcPts val="0"/>
                        </a:spcAft>
                      </a:pPr>
                      <a:r>
                        <a:rPr lang="en-US" sz="1200" baseline="0" dirty="0">
                          <a:effectLst/>
                          <a:latin typeface="+mj-lt"/>
                          <a:ea typeface="MS Mincho"/>
                        </a:rPr>
                        <a:t>Purchasing (p. 36)</a:t>
                      </a: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1.6</a:t>
                      </a:r>
                    </a:p>
                  </a:txBody>
                  <a:tcPr marL="68580" marR="68580" marT="0" marB="0"/>
                </a:tc>
                <a:tc>
                  <a:txBody>
                    <a:bodyPr/>
                    <a:lstStyle/>
                    <a:p>
                      <a:pPr marL="0" marR="0" algn="l">
                        <a:spcBef>
                          <a:spcPts val="0"/>
                        </a:spcBef>
                        <a:spcAft>
                          <a:spcPts val="0"/>
                        </a:spcAft>
                      </a:pPr>
                      <a:r>
                        <a:rPr lang="en-US" sz="1200" dirty="0">
                          <a:effectLst/>
                          <a:latin typeface="+mj-lt"/>
                          <a:ea typeface="MS Mincho"/>
                        </a:rPr>
                        <a:t>9/3/20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 Paster</a:t>
                      </a:r>
                    </a:p>
                  </a:txBody>
                  <a:tcPr marL="68580" marR="68580" marT="0" marB="0"/>
                </a:tc>
                <a:tc>
                  <a:txBody>
                    <a:bodyPr/>
                    <a:lstStyle/>
                    <a:p>
                      <a:pPr marL="0" marR="0" algn="l">
                        <a:spcBef>
                          <a:spcPts val="0"/>
                        </a:spcBef>
                        <a:spcAft>
                          <a:spcPts val="0"/>
                        </a:spcAft>
                      </a:pPr>
                      <a:r>
                        <a:rPr lang="en-US" sz="1200" dirty="0">
                          <a:effectLst/>
                          <a:latin typeface="+mj-lt"/>
                          <a:ea typeface="MS Mincho"/>
                        </a:rPr>
                        <a:t>Fixed time error on Day 3 agenda (p. 39)</a:t>
                      </a:r>
                    </a:p>
                    <a:p>
                      <a:pPr marL="0" marR="0" algn="l">
                        <a:spcBef>
                          <a:spcPts val="0"/>
                        </a:spcBef>
                        <a:spcAft>
                          <a:spcPts val="0"/>
                        </a:spcAft>
                      </a:pPr>
                      <a:r>
                        <a:rPr lang="en-US" sz="1200" dirty="0">
                          <a:effectLst/>
                          <a:latin typeface="+mj-lt"/>
                          <a:ea typeface="MS Mincho"/>
                        </a:rPr>
                        <a:t>User Story content (p. 42)</a:t>
                      </a:r>
                    </a:p>
                  </a:txBody>
                  <a:tcPr marL="68580" marR="68580" marT="0" marB="0"/>
                </a:tc>
                <a:extLst>
                  <a:ext uri="{0D108BD9-81ED-4DB2-BD59-A6C34878D82A}">
                    <a16:rowId xmlns:a16="http://schemas.microsoft.com/office/drawing/2014/main" val="2042202733"/>
                  </a:ext>
                </a:extLst>
              </a:tr>
              <a:tr h="595434">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9/4/20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note about prior semesters’ presentations to Out of Class Tasks for Day 2</a:t>
                      </a:r>
                    </a:p>
                  </a:txBody>
                  <a:tcPr marL="68580" marR="68580" marT="0" marB="0"/>
                </a:tc>
                <a:extLst>
                  <a:ext uri="{0D108BD9-81ED-4DB2-BD59-A6C34878D82A}">
                    <a16:rowId xmlns:a16="http://schemas.microsoft.com/office/drawing/2014/main" val="180889899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Presentation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712771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Team Questions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buFont typeface="+mj-lt"/>
              <a:buAutoNum type="alphaUcPeriod"/>
            </a:pPr>
            <a:r>
              <a:rPr lang="en-US" sz="2000" dirty="0"/>
              <a:t>Personality conflicts</a:t>
            </a:r>
          </a:p>
          <a:p>
            <a:pPr marL="685800" lvl="1" indent="-342900">
              <a:buFont typeface="+mj-lt"/>
              <a:buAutoNum type="alphaUcPeriod"/>
            </a:pPr>
            <a:r>
              <a:rPr lang="en-US" sz="2000" dirty="0"/>
              <a:t>Time management (ran out of time)</a:t>
            </a:r>
          </a:p>
          <a:p>
            <a:pPr marL="685800" lvl="1" indent="-342900">
              <a:buFont typeface="+mj-lt"/>
              <a:buAutoNum type="alphaUcPeriod"/>
            </a:pPr>
            <a:r>
              <a:rPr lang="en-US" sz="2000" dirty="0"/>
              <a:t>Unequal division of labor</a:t>
            </a:r>
          </a:p>
          <a:p>
            <a:pPr marL="685800" lvl="1" indent="-342900">
              <a:buFont typeface="+mj-lt"/>
              <a:buAutoNum type="alphaUcPeriod"/>
            </a:pPr>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lnSpcReduction="1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2300" dirty="0">
                <a:hlinkClick r:id="rId2"/>
              </a:rPr>
              <a:t>https</a:t>
            </a:r>
            <a:r>
              <a:rPr lang="en-US" sz="2300" dirty="0">
                <a:solidFill>
                  <a:srgbClr val="C00000"/>
                </a:solidFill>
                <a:hlinkClick r:id="rId2"/>
              </a:rPr>
              <a:t>://forms.gle/jDFyUZtew9cb45n7A</a:t>
            </a:r>
            <a:endParaRPr lang="en-US" sz="2300" dirty="0">
              <a:solidFill>
                <a:srgbClr val="C00000"/>
              </a:solidFill>
            </a:endParaRPr>
          </a:p>
          <a:p>
            <a:pPr marL="457200" lvl="1" indent="0">
              <a:buNone/>
            </a:pPr>
            <a:r>
              <a:rPr lang="en-US" sz="1900" dirty="0">
                <a:solidFill>
                  <a:srgbClr val="C00000"/>
                </a:solidFill>
              </a:rPr>
              <a:t> </a:t>
            </a:r>
            <a:endParaRPr lang="en-US" sz="1900" dirty="0">
              <a:solidFill>
                <a:srgbClr val="C00000"/>
              </a:solidFill>
              <a:cs typeface="Calibri"/>
            </a:endParaRPr>
          </a:p>
          <a:p>
            <a:r>
              <a:rPr lang="en-US" dirty="0">
                <a:ea typeface="+mn-lt"/>
                <a:cs typeface="+mn-lt"/>
              </a:rPr>
              <a:t>Register for EDN – </a:t>
            </a:r>
            <a:r>
              <a:rPr lang="en-US" sz="2300" dirty="0">
                <a:hlinkClick r:id="rId3"/>
              </a:rPr>
              <a:t>https://designlab.eng.rpi.edu/edn/</a:t>
            </a:r>
            <a:r>
              <a:rPr lang="en-US" sz="2300" dirty="0"/>
              <a:t> </a:t>
            </a:r>
            <a:endParaRPr lang="en-US" sz="2300" dirty="0">
              <a:ea typeface="+mn-lt"/>
              <a:cs typeface="+mn-lt"/>
            </a:endParaRPr>
          </a:p>
          <a:p>
            <a:pPr marL="857250" lvl="1" indent="-457200">
              <a:buChar char="•"/>
            </a:pPr>
            <a:r>
              <a:rPr lang="en-US" sz="2900" dirty="0"/>
              <a:t>Registration button in upper right hand corner</a:t>
            </a:r>
            <a:endParaRPr lang="en-US"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dirty="0">
              <a:cs typeface="Calibri"/>
            </a:endParaRPr>
          </a:p>
          <a:p>
            <a:pPr marL="346075" indent="-346075"/>
            <a:r>
              <a:rPr lang="en-US" dirty="0">
                <a:cs typeface="Calibri"/>
              </a:rPr>
              <a:t>Choose a one hour out-of-class team meeting time</a:t>
            </a:r>
          </a:p>
          <a:p>
            <a:pPr marL="857250" lvl="1" indent="-457200">
              <a:buFont typeface="Arial" panose="020B0604020202020204" pitchFamily="34" charset="0"/>
              <a:buChar char="•"/>
            </a:pPr>
            <a:r>
              <a:rPr lang="en-US" dirty="0">
                <a:cs typeface="Calibri"/>
                <a:hlinkClick r:id="rId4"/>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pPr marL="457200" lvl="1" indent="0">
              <a:buNone/>
            </a:pPr>
            <a:endParaRPr lang="en-US"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lvl="1"/>
            <a:endParaRPr lang="en-US" u="sng" dirty="0">
              <a:solidFill>
                <a:srgbClr val="000000"/>
              </a:solidFill>
            </a:endParaRPr>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https://designlab.eng.rpi.edu/edn/projects/capstone-support-dev/wiki/Capstone_Class_Agendas</a:t>
            </a:r>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23</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24</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6085"/>
            <a:ext cx="9144000" cy="2927048"/>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30 min - Capstone Introduction and Expectations </a:t>
            </a:r>
            <a:br>
              <a:rPr lang="en-US" dirty="0"/>
            </a:br>
            <a:r>
              <a:rPr lang="en-US" dirty="0"/>
              <a:t>part 2</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25</a:t>
            </a:fld>
            <a:endParaRPr lang="en-US" dirty="0"/>
          </a:p>
        </p:txBody>
      </p:sp>
    </p:spTree>
    <p:extLst>
      <p:ext uri="{BB962C8B-B14F-4D97-AF65-F5344CB8AC3E}">
        <p14:creationId xmlns:p14="http://schemas.microsoft.com/office/powerpoint/2010/main" val="1734699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5DB4-2B65-46E4-B13A-6BBB6D727AD9}"/>
              </a:ext>
            </a:extLst>
          </p:cNvPr>
          <p:cNvSpPr>
            <a:spLocks noGrp="1"/>
          </p:cNvSpPr>
          <p:nvPr>
            <p:ph type="title"/>
          </p:nvPr>
        </p:nvSpPr>
        <p:spPr/>
        <p:txBody>
          <a:bodyPr>
            <a:normAutofit/>
          </a:bodyPr>
          <a:lstStyle/>
          <a:p>
            <a:r>
              <a:rPr lang="en-US" sz="4400" dirty="0">
                <a:ea typeface="+mj-lt"/>
                <a:cs typeface="+mj-lt"/>
              </a:rPr>
              <a:t>Capstone Design – Why we do it</a:t>
            </a:r>
          </a:p>
        </p:txBody>
      </p:sp>
      <p:sp>
        <p:nvSpPr>
          <p:cNvPr id="3" name="Content Placeholder 2">
            <a:extLst>
              <a:ext uri="{FF2B5EF4-FFF2-40B4-BE49-F238E27FC236}">
                <a16:creationId xmlns:a16="http://schemas.microsoft.com/office/drawing/2014/main" id="{A13C28A2-D947-41CB-B1FE-6C5875A5FF2B}"/>
              </a:ext>
            </a:extLst>
          </p:cNvPr>
          <p:cNvSpPr>
            <a:spLocks noGrp="1"/>
          </p:cNvSpPr>
          <p:nvPr>
            <p:ph idx="1"/>
          </p:nvPr>
        </p:nvSpPr>
        <p:spPr/>
        <p:txBody>
          <a:bodyPr vert="horz" lIns="91440" tIns="45720" rIns="91440" bIns="45720" rtlCol="0" anchor="t">
            <a:normAutofit/>
          </a:bodyPr>
          <a:lstStyle/>
          <a:p>
            <a:r>
              <a:rPr lang="en-US" sz="2400" dirty="0">
                <a:ea typeface="+mn-lt"/>
                <a:cs typeface="+mn-lt"/>
              </a:rPr>
              <a:t>What is a "real world experience"?</a:t>
            </a:r>
          </a:p>
          <a:p>
            <a:r>
              <a:rPr lang="en-US" sz="2400" dirty="0">
                <a:ea typeface="+mn-lt"/>
                <a:cs typeface="+mn-lt"/>
              </a:rPr>
              <a:t>What is difference between IED and Capstone Design?</a:t>
            </a:r>
            <a:endParaRPr lang="en-US" sz="2400" dirty="0">
              <a:cs typeface="Calibri"/>
            </a:endParaRPr>
          </a:p>
          <a:p>
            <a:endParaRPr lang="en-US" sz="2400" dirty="0">
              <a:cs typeface="Calibri"/>
            </a:endParaRPr>
          </a:p>
          <a:p>
            <a:r>
              <a:rPr lang="en-US" sz="2400" dirty="0">
                <a:cs typeface="Calibri"/>
              </a:rPr>
              <a:t>Why is Capstone a required course?</a:t>
            </a:r>
            <a:endParaRPr lang="en-US" sz="2400" dirty="0"/>
          </a:p>
          <a:p>
            <a:r>
              <a:rPr lang="en-US" sz="2400" dirty="0">
                <a:cs typeface="Calibri"/>
              </a:rPr>
              <a:t>What is goal of this course?</a:t>
            </a:r>
          </a:p>
          <a:p>
            <a:r>
              <a:rPr lang="en-US" sz="2400" dirty="0">
                <a:cs typeface="Calibri"/>
              </a:rPr>
              <a:t>What is a successful outcome for </a:t>
            </a:r>
          </a:p>
          <a:p>
            <a:pPr lvl="1"/>
            <a:r>
              <a:rPr lang="en-US" sz="2400" dirty="0">
                <a:cs typeface="Calibri"/>
              </a:rPr>
              <a:t>Project Sponsor? </a:t>
            </a:r>
          </a:p>
          <a:p>
            <a:pPr lvl="1"/>
            <a:r>
              <a:rPr lang="en-US" sz="2400" dirty="0">
                <a:cs typeface="Calibri"/>
              </a:rPr>
              <a:t>Student? </a:t>
            </a:r>
          </a:p>
          <a:p>
            <a:pPr lvl="1"/>
            <a:r>
              <a:rPr lang="en-US" sz="2400" dirty="0">
                <a:cs typeface="Calibri"/>
              </a:rPr>
              <a:t>RPI?</a:t>
            </a:r>
          </a:p>
          <a:p>
            <a:r>
              <a:rPr lang="en-US" sz="2400" dirty="0">
                <a:ea typeface="+mn-lt"/>
                <a:cs typeface="+mn-lt"/>
              </a:rPr>
              <a:t>What is the Engineering Design Process?</a:t>
            </a:r>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a:p>
            <a:endParaRPr lang="en-US" sz="2400" dirty="0">
              <a:cs typeface="Calibri"/>
            </a:endParaRPr>
          </a:p>
        </p:txBody>
      </p:sp>
      <p:sp>
        <p:nvSpPr>
          <p:cNvPr id="4" name="Footer Placeholder 3">
            <a:extLst>
              <a:ext uri="{FF2B5EF4-FFF2-40B4-BE49-F238E27FC236}">
                <a16:creationId xmlns:a16="http://schemas.microsoft.com/office/drawing/2014/main" id="{15CE0D5B-3239-4201-BE92-E26510C341C6}"/>
              </a:ext>
            </a:extLst>
          </p:cNvPr>
          <p:cNvSpPr>
            <a:spLocks noGrp="1"/>
          </p:cNvSpPr>
          <p:nvPr>
            <p:ph type="ftr" sz="quarter" idx="11"/>
          </p:nvPr>
        </p:nvSpPr>
        <p:spPr/>
        <p:txBody>
          <a:bodyPr/>
          <a:lstStyle/>
          <a:p>
            <a:r>
              <a:rPr lang="en-US" dirty="0"/>
              <a:t>PE Space</a:t>
            </a:r>
          </a:p>
        </p:txBody>
      </p:sp>
      <p:sp>
        <p:nvSpPr>
          <p:cNvPr id="5" name="Down Arrow 4"/>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26</a:t>
            </a:fld>
            <a:endParaRPr lang="en-US" dirty="0"/>
          </a:p>
        </p:txBody>
      </p:sp>
    </p:spTree>
    <p:extLst>
      <p:ext uri="{BB962C8B-B14F-4D97-AF65-F5344CB8AC3E}">
        <p14:creationId xmlns:p14="http://schemas.microsoft.com/office/powerpoint/2010/main" val="2768170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hart 25"/>
          <p:cNvGraphicFramePr/>
          <p:nvPr>
            <p:extLst>
              <p:ext uri="{D42A27DB-BD31-4B8C-83A1-F6EECF244321}">
                <p14:modId xmlns:p14="http://schemas.microsoft.com/office/powerpoint/2010/main" val="4133066549"/>
              </p:ext>
            </p:extLst>
          </p:nvPr>
        </p:nvGraphicFramePr>
        <p:xfrm>
          <a:off x="6505323" y="1787086"/>
          <a:ext cx="2027367" cy="16925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011677" y="250610"/>
            <a:ext cx="6858000" cy="741404"/>
          </a:xfrm>
        </p:spPr>
        <p:txBody>
          <a:bodyPr>
            <a:normAutofit/>
          </a:bodyPr>
          <a:lstStyle/>
          <a:p>
            <a:r>
              <a:rPr lang="en-US" sz="4400" dirty="0"/>
              <a:t>Design Course Progression</a:t>
            </a:r>
          </a:p>
        </p:txBody>
      </p:sp>
      <p:sp>
        <p:nvSpPr>
          <p:cNvPr id="3" name="Subtitle 2"/>
          <p:cNvSpPr>
            <a:spLocks noGrp="1"/>
          </p:cNvSpPr>
          <p:nvPr>
            <p:ph type="subTitle" idx="1"/>
          </p:nvPr>
        </p:nvSpPr>
        <p:spPr>
          <a:xfrm>
            <a:off x="1726169" y="4724404"/>
            <a:ext cx="6858000" cy="1241822"/>
          </a:xfrm>
        </p:spPr>
        <p:txBody>
          <a:bodyPr vert="horz" lIns="91440" tIns="45720" rIns="91440" bIns="45720" rtlCol="0" anchor="t">
            <a:noAutofit/>
          </a:bodyPr>
          <a:lstStyle/>
          <a:p>
            <a:pPr algn="l">
              <a:lnSpc>
                <a:spcPct val="120000"/>
              </a:lnSpc>
            </a:pPr>
            <a:r>
              <a:rPr lang="en-US" sz="1600" dirty="0"/>
              <a:t>Instructor time: prepared lecture and skill instruction</a:t>
            </a:r>
          </a:p>
          <a:p>
            <a:pPr algn="l">
              <a:lnSpc>
                <a:spcPct val="120000"/>
              </a:lnSpc>
            </a:pPr>
            <a:r>
              <a:rPr lang="en-US" sz="1600" dirty="0"/>
              <a:t>Student project time: research and experimentation</a:t>
            </a:r>
          </a:p>
          <a:p>
            <a:pPr algn="l">
              <a:lnSpc>
                <a:spcPct val="120000"/>
              </a:lnSpc>
            </a:pPr>
            <a:r>
              <a:rPr lang="en-US" sz="1600" dirty="0"/>
              <a:t>Graded activities: presentation of results, HW/quiz/test</a:t>
            </a:r>
          </a:p>
          <a:p>
            <a:pPr algn="l">
              <a:lnSpc>
                <a:spcPct val="120000"/>
              </a:lnSpc>
            </a:pPr>
            <a:r>
              <a:rPr lang="en-US" sz="1600" dirty="0"/>
              <a:t>Project work reviewed/graded continuously rather than formally submitted</a:t>
            </a:r>
            <a:endParaRPr lang="en-US" sz="1600" dirty="0">
              <a:cs typeface="Calibri"/>
            </a:endParaRPr>
          </a:p>
        </p:txBody>
      </p:sp>
      <p:sp>
        <p:nvSpPr>
          <p:cNvPr id="4" name="Rounded Rectangle 3"/>
          <p:cNvSpPr/>
          <p:nvPr/>
        </p:nvSpPr>
        <p:spPr>
          <a:xfrm>
            <a:off x="1066800" y="4810025"/>
            <a:ext cx="547181" cy="22616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5" name="Rounded Rectangle 4"/>
          <p:cNvSpPr/>
          <p:nvPr/>
        </p:nvSpPr>
        <p:spPr>
          <a:xfrm>
            <a:off x="1066800" y="5197435"/>
            <a:ext cx="547181" cy="22616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6" name="Rounded Rectangle 5"/>
          <p:cNvSpPr/>
          <p:nvPr/>
        </p:nvSpPr>
        <p:spPr>
          <a:xfrm>
            <a:off x="1066800" y="5584845"/>
            <a:ext cx="547181" cy="22616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8" name="TextBox 7"/>
          <p:cNvSpPr txBox="1"/>
          <p:nvPr/>
        </p:nvSpPr>
        <p:spPr>
          <a:xfrm>
            <a:off x="338244" y="3721489"/>
            <a:ext cx="232693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Instructor Ownership (content)</a:t>
            </a:r>
          </a:p>
        </p:txBody>
      </p:sp>
      <p:sp>
        <p:nvSpPr>
          <p:cNvPr id="12" name="TextBox 11"/>
          <p:cNvSpPr txBox="1"/>
          <p:nvPr/>
        </p:nvSpPr>
        <p:spPr>
          <a:xfrm>
            <a:off x="6088042" y="3721489"/>
            <a:ext cx="2906805" cy="830997"/>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Company/Organization</a:t>
            </a:r>
          </a:p>
        </p:txBody>
      </p:sp>
      <p:sp>
        <p:nvSpPr>
          <p:cNvPr id="15" name="TextBox 14"/>
          <p:cNvSpPr txBox="1"/>
          <p:nvPr/>
        </p:nvSpPr>
        <p:spPr>
          <a:xfrm>
            <a:off x="3265241" y="3733164"/>
            <a:ext cx="2659848" cy="584775"/>
          </a:xfrm>
          <a:prstGeom prst="rect">
            <a:avLst/>
          </a:prstGeom>
          <a:noFill/>
        </p:spPr>
        <p:txBody>
          <a:bodyPr wrap="square" rtlCol="0">
            <a:spAutoFit/>
          </a:bodyPr>
          <a:lstStyle/>
          <a:p>
            <a:pPr algn="ctr" defTabSz="685800"/>
            <a:r>
              <a:rPr lang="en-US" sz="1600" dirty="0">
                <a:solidFill>
                  <a:prstClr val="black"/>
                </a:solidFill>
                <a:latin typeface="Calibri" panose="020F0502020204030204"/>
              </a:rPr>
              <a:t>Student Ownership (project)</a:t>
            </a:r>
          </a:p>
          <a:p>
            <a:pPr algn="ctr" defTabSz="685800"/>
            <a:r>
              <a:rPr lang="en-US" sz="1600" dirty="0">
                <a:solidFill>
                  <a:prstClr val="black"/>
                </a:solidFill>
                <a:latin typeface="Calibri" panose="020F0502020204030204"/>
              </a:rPr>
              <a:t>Stakeholder is Student Team</a:t>
            </a:r>
          </a:p>
        </p:txBody>
      </p:sp>
      <p:sp>
        <p:nvSpPr>
          <p:cNvPr id="16" name="TextBox 15"/>
          <p:cNvSpPr txBox="1"/>
          <p:nvPr/>
        </p:nvSpPr>
        <p:spPr>
          <a:xfrm>
            <a:off x="3265241" y="1188260"/>
            <a:ext cx="2503448" cy="369332"/>
          </a:xfrm>
          <a:prstGeom prst="rect">
            <a:avLst/>
          </a:prstGeom>
          <a:noFill/>
        </p:spPr>
        <p:txBody>
          <a:bodyPr wrap="square" rtlCol="0">
            <a:spAutoFit/>
          </a:bodyPr>
          <a:lstStyle/>
          <a:p>
            <a:pPr defTabSz="685800"/>
            <a:r>
              <a:rPr lang="en-US" b="1" dirty="0">
                <a:solidFill>
                  <a:prstClr val="black"/>
                </a:solidFill>
                <a:latin typeface="Calibri" panose="020F0502020204030204"/>
              </a:rPr>
              <a:t>Intro Engineering Design</a:t>
            </a:r>
            <a:endParaRPr lang="en-US" dirty="0">
              <a:solidFill>
                <a:prstClr val="black"/>
              </a:solidFill>
              <a:latin typeface="Calibri" panose="020F0502020204030204"/>
            </a:endParaRPr>
          </a:p>
        </p:txBody>
      </p:sp>
      <p:sp>
        <p:nvSpPr>
          <p:cNvPr id="17" name="TextBox 16"/>
          <p:cNvSpPr txBox="1"/>
          <p:nvPr/>
        </p:nvSpPr>
        <p:spPr>
          <a:xfrm>
            <a:off x="457200" y="1188261"/>
            <a:ext cx="2152246" cy="369332"/>
          </a:xfrm>
          <a:prstGeom prst="rect">
            <a:avLst/>
          </a:prstGeom>
          <a:noFill/>
        </p:spPr>
        <p:txBody>
          <a:bodyPr wrap="square" rtlCol="0">
            <a:spAutoFit/>
          </a:bodyPr>
          <a:lstStyle/>
          <a:p>
            <a:pPr defTabSz="685800"/>
            <a:r>
              <a:rPr lang="en-US" b="1" dirty="0">
                <a:solidFill>
                  <a:prstClr val="black"/>
                </a:solidFill>
                <a:latin typeface="Calibri" panose="020F0502020204030204"/>
              </a:rPr>
              <a:t>General Coursework</a:t>
            </a:r>
            <a:endParaRPr lang="en-US" dirty="0">
              <a:solidFill>
                <a:prstClr val="black"/>
              </a:solidFill>
              <a:latin typeface="Calibri" panose="020F0502020204030204"/>
            </a:endParaRPr>
          </a:p>
        </p:txBody>
      </p:sp>
      <p:sp>
        <p:nvSpPr>
          <p:cNvPr id="18" name="TextBox 17"/>
          <p:cNvSpPr txBox="1"/>
          <p:nvPr/>
        </p:nvSpPr>
        <p:spPr>
          <a:xfrm>
            <a:off x="6653786" y="1181756"/>
            <a:ext cx="1775318" cy="369332"/>
          </a:xfrm>
          <a:prstGeom prst="rect">
            <a:avLst/>
          </a:prstGeom>
          <a:noFill/>
        </p:spPr>
        <p:txBody>
          <a:bodyPr wrap="square" rtlCol="0">
            <a:spAutoFit/>
          </a:bodyPr>
          <a:lstStyle/>
          <a:p>
            <a:pPr defTabSz="685800"/>
            <a:r>
              <a:rPr lang="en-US" b="1" dirty="0">
                <a:solidFill>
                  <a:prstClr val="black"/>
                </a:solidFill>
                <a:latin typeface="Calibri" panose="020F0502020204030204"/>
              </a:rPr>
              <a:t>Capstone Design</a:t>
            </a:r>
            <a:endParaRPr lang="en-US" dirty="0">
              <a:solidFill>
                <a:prstClr val="black"/>
              </a:solidFill>
              <a:latin typeface="Calibri" panose="020F0502020204030204"/>
            </a:endParaRPr>
          </a:p>
        </p:txBody>
      </p:sp>
      <p:graphicFrame>
        <p:nvGraphicFramePr>
          <p:cNvPr id="45" name="Chart 44"/>
          <p:cNvGraphicFramePr/>
          <p:nvPr>
            <p:extLst>
              <p:ext uri="{D42A27DB-BD31-4B8C-83A1-F6EECF244321}">
                <p14:modId xmlns:p14="http://schemas.microsoft.com/office/powerpoint/2010/main" val="109488201"/>
              </p:ext>
            </p:extLst>
          </p:nvPr>
        </p:nvGraphicFramePr>
        <p:xfrm>
          <a:off x="382047" y="1758088"/>
          <a:ext cx="2229766" cy="1762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Content Placeholder 6"/>
          <p:cNvGraphicFramePr>
            <a:graphicFrameLocks/>
          </p:cNvGraphicFramePr>
          <p:nvPr>
            <p:extLst>
              <p:ext uri="{D42A27DB-BD31-4B8C-83A1-F6EECF244321}">
                <p14:modId xmlns:p14="http://schemas.microsoft.com/office/powerpoint/2010/main" val="2684640478"/>
              </p:ext>
            </p:extLst>
          </p:nvPr>
        </p:nvGraphicFramePr>
        <p:xfrm>
          <a:off x="3235752" y="1775025"/>
          <a:ext cx="2409850" cy="1716665"/>
        </p:xfrm>
        <a:graphic>
          <a:graphicData uri="http://schemas.openxmlformats.org/drawingml/2006/chart">
            <c:chart xmlns:c="http://schemas.openxmlformats.org/drawingml/2006/chart" xmlns:r="http://schemas.openxmlformats.org/officeDocument/2006/relationships" r:id="rId4"/>
          </a:graphicData>
        </a:graphic>
      </p:graphicFrame>
      <p:sp>
        <p:nvSpPr>
          <p:cNvPr id="24" name="Rounded Rectangle 23"/>
          <p:cNvSpPr/>
          <p:nvPr/>
        </p:nvSpPr>
        <p:spPr>
          <a:xfrm>
            <a:off x="1066800" y="5969543"/>
            <a:ext cx="547181" cy="226168"/>
          </a:xfrm>
          <a:prstGeom prst="roundRect">
            <a:avLst/>
          </a:prstGeom>
          <a:pattFill prst="dkHorz">
            <a:fgClr>
              <a:schemeClr val="accent6">
                <a:lumMod val="60000"/>
                <a:lumOff val="40000"/>
              </a:schemeClr>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9" name="Block Arc 8"/>
          <p:cNvSpPr/>
          <p:nvPr/>
        </p:nvSpPr>
        <p:spPr>
          <a:xfrm flipV="1">
            <a:off x="3546535" y="1753838"/>
            <a:ext cx="2010015" cy="1850376"/>
          </a:xfrm>
          <a:prstGeom prst="blockArc">
            <a:avLst>
              <a:gd name="adj1" fmla="val 9726864"/>
              <a:gd name="adj2" fmla="val 1228151"/>
              <a:gd name="adj3" fmla="val 6905"/>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2" name="Block Arc 21"/>
          <p:cNvSpPr/>
          <p:nvPr/>
        </p:nvSpPr>
        <p:spPr>
          <a:xfrm flipV="1">
            <a:off x="6522675" y="1722103"/>
            <a:ext cx="2010015" cy="1850376"/>
          </a:xfrm>
          <a:prstGeom prst="blockArc">
            <a:avLst>
              <a:gd name="adj1" fmla="val 8895481"/>
              <a:gd name="adj2" fmla="val 3113333"/>
              <a:gd name="adj3" fmla="val 678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black"/>
              </a:solidFill>
              <a:latin typeface="Calibri" panose="020F0502020204030204"/>
            </a:endParaRPr>
          </a:p>
        </p:txBody>
      </p:sp>
      <p:sp>
        <p:nvSpPr>
          <p:cNvPr id="23" name="TextBox 22"/>
          <p:cNvSpPr txBox="1"/>
          <p:nvPr/>
        </p:nvSpPr>
        <p:spPr>
          <a:xfrm>
            <a:off x="5415087" y="1557592"/>
            <a:ext cx="1147068" cy="646331"/>
          </a:xfrm>
          <a:prstGeom prst="rect">
            <a:avLst/>
          </a:prstGeom>
          <a:noFill/>
          <a:ln>
            <a:solidFill>
              <a:srgbClr val="FF0000"/>
            </a:solidFill>
          </a:ln>
        </p:spPr>
        <p:txBody>
          <a:bodyPr wrap="square" lIns="91440" tIns="45720" rIns="91440" bIns="45720" rtlCol="0" anchor="t">
            <a:spAutoFit/>
          </a:bodyPr>
          <a:lstStyle/>
          <a:p>
            <a:pPr algn="ctr" defTabSz="685800"/>
            <a:r>
              <a:rPr lang="en-US" sz="1200" dirty="0">
                <a:latin typeface="Calibri" panose="020F0502020204030204"/>
              </a:rPr>
              <a:t>On-going Feedback from Instructor</a:t>
            </a:r>
            <a:endParaRPr lang="en-US" sz="1200" dirty="0"/>
          </a:p>
        </p:txBody>
      </p:sp>
      <p:cxnSp>
        <p:nvCxnSpPr>
          <p:cNvPr id="28" name="Straight Arrow Connector 27"/>
          <p:cNvCxnSpPr/>
          <p:nvPr/>
        </p:nvCxnSpPr>
        <p:spPr>
          <a:xfrm flipH="1">
            <a:off x="5570601" y="2201024"/>
            <a:ext cx="469380" cy="29942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cxnSpLocks/>
          </p:cNvCxnSpPr>
          <p:nvPr/>
        </p:nvCxnSpPr>
        <p:spPr>
          <a:xfrm>
            <a:off x="6059504" y="2203922"/>
            <a:ext cx="415391" cy="3023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ooter Placeholder 6">
            <a:extLst>
              <a:ext uri="{FF2B5EF4-FFF2-40B4-BE49-F238E27FC236}">
                <a16:creationId xmlns:a16="http://schemas.microsoft.com/office/drawing/2014/main" id="{15631EAC-A608-4EAA-9310-34852664F1B1}"/>
              </a:ext>
            </a:extLst>
          </p:cNvPr>
          <p:cNvSpPr>
            <a:spLocks noGrp="1"/>
          </p:cNvSpPr>
          <p:nvPr>
            <p:ph type="ftr" sz="quarter" idx="11"/>
          </p:nvPr>
        </p:nvSpPr>
        <p:spPr/>
        <p:txBody>
          <a:bodyPr/>
          <a:lstStyle/>
          <a:p>
            <a:r>
              <a:rPr lang="en-US" dirty="0"/>
              <a:t>PE Space</a:t>
            </a:r>
          </a:p>
        </p:txBody>
      </p:sp>
      <p:sp>
        <p:nvSpPr>
          <p:cNvPr id="10" name="Slide Number Placeholder 9"/>
          <p:cNvSpPr>
            <a:spLocks noGrp="1"/>
          </p:cNvSpPr>
          <p:nvPr>
            <p:ph type="sldNum" sz="quarter" idx="12"/>
          </p:nvPr>
        </p:nvSpPr>
        <p:spPr/>
        <p:txBody>
          <a:bodyPr/>
          <a:lstStyle/>
          <a:p>
            <a:fld id="{028FE254-016A-4E51-98AE-D4B4E3F12C32}" type="slidenum">
              <a:rPr lang="en-US" smtClean="0"/>
              <a:t>27</a:t>
            </a:fld>
            <a:endParaRPr lang="en-US" dirty="0"/>
          </a:p>
        </p:txBody>
      </p:sp>
    </p:spTree>
    <p:extLst>
      <p:ext uri="{BB962C8B-B14F-4D97-AF65-F5344CB8AC3E}">
        <p14:creationId xmlns:p14="http://schemas.microsoft.com/office/powerpoint/2010/main" val="2911858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99652" y="3843798"/>
            <a:ext cx="3576484" cy="1815882"/>
          </a:xfrm>
          <a:prstGeom prst="rect">
            <a:avLst/>
          </a:prstGeom>
          <a:noFill/>
        </p:spPr>
        <p:txBody>
          <a:bodyPr wrap="square" rtlCol="0">
            <a:spAutoFit/>
          </a:bodyPr>
          <a:lstStyle/>
          <a:p>
            <a:pPr defTabSz="685800"/>
            <a:r>
              <a:rPr lang="en-US" sz="1600" b="1" dirty="0">
                <a:solidFill>
                  <a:prstClr val="black"/>
                </a:solidFill>
                <a:latin typeface="Calibri" panose="020F0502020204030204"/>
              </a:rPr>
              <a:t>Instructor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Lecture &amp; Lab</a:t>
            </a:r>
          </a:p>
          <a:p>
            <a:pPr marL="214313" indent="-214313" defTabSz="685800">
              <a:buFont typeface="Arial" panose="020B0604020202020204" pitchFamily="34" charset="0"/>
              <a:buChar char="•"/>
            </a:pPr>
            <a:r>
              <a:rPr lang="en-US" sz="1600" dirty="0">
                <a:solidFill>
                  <a:prstClr val="black"/>
                </a:solidFill>
                <a:latin typeface="Calibri" panose="020F0502020204030204"/>
              </a:rPr>
              <a:t>Quiz/Test</a:t>
            </a:r>
          </a:p>
          <a:p>
            <a:pPr marL="214313" indent="-214313" defTabSz="685800">
              <a:buFont typeface="Arial" panose="020B0604020202020204" pitchFamily="34" charset="0"/>
              <a:buChar char="•"/>
            </a:pPr>
            <a:r>
              <a:rPr lang="en-US" sz="1600" dirty="0">
                <a:solidFill>
                  <a:prstClr val="black"/>
                </a:solidFill>
                <a:latin typeface="Calibri" panose="020F0502020204030204"/>
              </a:rPr>
              <a:t>Structured Activities</a:t>
            </a:r>
          </a:p>
          <a:p>
            <a:pPr marL="214313" indent="-214313" defTabSz="685800">
              <a:buFont typeface="Arial" panose="020B0604020202020204" pitchFamily="34" charset="0"/>
              <a:buChar char="•"/>
            </a:pPr>
            <a:r>
              <a:rPr lang="en-US" sz="1600" dirty="0">
                <a:solidFill>
                  <a:prstClr val="black"/>
                </a:solidFill>
                <a:latin typeface="Calibri" panose="020F0502020204030204"/>
              </a:rPr>
              <a:t>Student/team performance feedback</a:t>
            </a:r>
          </a:p>
          <a:p>
            <a:pPr marL="214313" indent="-214313" defTabSz="685800">
              <a:buFont typeface="Arial" panose="020B0604020202020204" pitchFamily="34" charset="0"/>
              <a:buChar char="•"/>
            </a:pPr>
            <a:r>
              <a:rPr lang="en-US" sz="1600" dirty="0">
                <a:solidFill>
                  <a:prstClr val="black"/>
                </a:solidFill>
                <a:latin typeface="Calibri" panose="020F0502020204030204"/>
              </a:rPr>
              <a:t>Submit only finished work</a:t>
            </a:r>
          </a:p>
          <a:p>
            <a:pPr marL="214313" indent="-214313" defTabSz="685800">
              <a:buFont typeface="Arial" panose="020B0604020202020204" pitchFamily="34" charset="0"/>
              <a:buChar char="•"/>
            </a:pPr>
            <a:endParaRPr lang="en-US" sz="1600" dirty="0">
              <a:solidFill>
                <a:prstClr val="black"/>
              </a:solidFill>
              <a:latin typeface="Calibri" panose="020F0502020204030204"/>
            </a:endParaRPr>
          </a:p>
        </p:txBody>
      </p:sp>
      <p:sp>
        <p:nvSpPr>
          <p:cNvPr id="13" name="TextBox 12"/>
          <p:cNvSpPr txBox="1"/>
          <p:nvPr/>
        </p:nvSpPr>
        <p:spPr>
          <a:xfrm>
            <a:off x="4598895" y="3843798"/>
            <a:ext cx="3833497" cy="1815882"/>
          </a:xfrm>
          <a:prstGeom prst="rect">
            <a:avLst/>
          </a:prstGeom>
          <a:noFill/>
        </p:spPr>
        <p:txBody>
          <a:bodyPr wrap="square" rtlCol="0" anchor="t">
            <a:spAutoFit/>
          </a:bodyPr>
          <a:lstStyle/>
          <a:p>
            <a:pPr defTabSz="685800"/>
            <a:r>
              <a:rPr lang="en-US" sz="1600" b="1" dirty="0">
                <a:latin typeface="Calibri" panose="020F0502020204030204"/>
              </a:rPr>
              <a:t>Team Guided Content</a:t>
            </a:r>
          </a:p>
          <a:p>
            <a:pPr marL="214313" indent="-214313" defTabSz="685800">
              <a:buFont typeface="Arial" panose="020B0604020202020204" pitchFamily="34" charset="0"/>
              <a:buChar char="•"/>
            </a:pPr>
            <a:r>
              <a:rPr lang="en-US" sz="1600" dirty="0">
                <a:solidFill>
                  <a:prstClr val="black"/>
                </a:solidFill>
                <a:latin typeface="Calibri" panose="020F0502020204030204"/>
              </a:rPr>
              <a:t>Meetings (in &amp; out of class)</a:t>
            </a:r>
          </a:p>
          <a:p>
            <a:pPr marL="214313" indent="-214313" defTabSz="685800">
              <a:buFont typeface="Arial" panose="020B0604020202020204" pitchFamily="34" charset="0"/>
              <a:buChar char="•"/>
            </a:pPr>
            <a:r>
              <a:rPr lang="en-US" sz="1600" dirty="0">
                <a:solidFill>
                  <a:prstClr val="black"/>
                </a:solidFill>
                <a:latin typeface="Calibri" panose="020F0502020204030204"/>
              </a:rPr>
              <a:t>Design / Build / Test (Engineering Design Process)</a:t>
            </a:r>
          </a:p>
          <a:p>
            <a:pPr marL="214313" indent="-214313" defTabSz="685800">
              <a:buFont typeface="Arial" panose="020B0604020202020204" pitchFamily="34" charset="0"/>
              <a:buChar char="•"/>
            </a:pPr>
            <a:r>
              <a:rPr lang="en-US" sz="1600" dirty="0">
                <a:solidFill>
                  <a:prstClr val="black"/>
                </a:solidFill>
                <a:latin typeface="Calibri" panose="020F0502020204030204"/>
              </a:rPr>
              <a:t>Presentations</a:t>
            </a:r>
          </a:p>
          <a:p>
            <a:pPr marL="214313" indent="-214313" defTabSz="685800">
              <a:buFont typeface="Arial" panose="020B0604020202020204" pitchFamily="34" charset="0"/>
              <a:buChar char="•"/>
            </a:pPr>
            <a:r>
              <a:rPr lang="en-US" sz="1600" dirty="0">
                <a:solidFill>
                  <a:prstClr val="black"/>
                </a:solidFill>
                <a:latin typeface="Calibri" panose="020F0502020204030204"/>
              </a:rPr>
              <a:t>Peer to peer feedback &amp; review</a:t>
            </a:r>
          </a:p>
          <a:p>
            <a:pPr marL="214313" indent="-214313" defTabSz="685800">
              <a:buFont typeface="Arial" panose="020B0604020202020204" pitchFamily="34" charset="0"/>
              <a:buChar char="•"/>
            </a:pPr>
            <a:r>
              <a:rPr lang="en-US" sz="1600" dirty="0">
                <a:solidFill>
                  <a:prstClr val="black"/>
                </a:solidFill>
                <a:latin typeface="Calibri" panose="020F0502020204030204"/>
              </a:rPr>
              <a:t>Iterative design &amp; documentation</a:t>
            </a:r>
          </a:p>
        </p:txBody>
      </p:sp>
      <p:sp>
        <p:nvSpPr>
          <p:cNvPr id="2" name="TextBox 1"/>
          <p:cNvSpPr txBox="1"/>
          <p:nvPr/>
        </p:nvSpPr>
        <p:spPr>
          <a:xfrm>
            <a:off x="781891" y="6019800"/>
            <a:ext cx="7717843" cy="338554"/>
          </a:xfrm>
          <a:prstGeom prst="rect">
            <a:avLst/>
          </a:prstGeom>
          <a:noFill/>
          <a:ln>
            <a:solidFill>
              <a:srgbClr val="FF0000"/>
            </a:solidFill>
          </a:ln>
        </p:spPr>
        <p:txBody>
          <a:bodyPr wrap="square" lIns="91440" tIns="45720" rIns="91440" bIns="45720" rtlCol="0" anchor="t">
            <a:spAutoFit/>
          </a:bodyPr>
          <a:lstStyle/>
          <a:p>
            <a:pPr algn="ctr" defTabSz="685800"/>
            <a:r>
              <a:rPr lang="en-US" sz="1600" b="1" dirty="0">
                <a:latin typeface="Calibri" panose="020F0502020204030204"/>
              </a:rPr>
              <a:t>Capstone instructor-guided activities will be primarily in first 5 weeks of semester</a:t>
            </a:r>
            <a:endParaRPr lang="en-US" sz="1600" dirty="0">
              <a:latin typeface="Calibri" panose="020F0502020204030204"/>
            </a:endParaRPr>
          </a:p>
        </p:txBody>
      </p:sp>
      <p:graphicFrame>
        <p:nvGraphicFramePr>
          <p:cNvPr id="5" name="Chart 4"/>
          <p:cNvGraphicFramePr/>
          <p:nvPr>
            <p:extLst>
              <p:ext uri="{D42A27DB-BD31-4B8C-83A1-F6EECF244321}">
                <p14:modId xmlns:p14="http://schemas.microsoft.com/office/powerpoint/2010/main" val="2469309645"/>
              </p:ext>
            </p:extLst>
          </p:nvPr>
        </p:nvGraphicFramePr>
        <p:xfrm>
          <a:off x="228600" y="1056390"/>
          <a:ext cx="8839200" cy="26557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178966" y="337946"/>
            <a:ext cx="4800600" cy="861774"/>
          </a:xfrm>
          <a:prstGeom prst="rect">
            <a:avLst/>
          </a:prstGeom>
          <a:noFill/>
        </p:spPr>
        <p:txBody>
          <a:bodyPr wrap="square" rtlCol="0">
            <a:spAutoFit/>
          </a:bodyPr>
          <a:lstStyle/>
          <a:p>
            <a:pPr algn="ctr"/>
            <a:r>
              <a:rPr lang="en-US" sz="3200" dirty="0"/>
              <a:t>Typical Course Content</a:t>
            </a:r>
          </a:p>
          <a:p>
            <a:pPr algn="ctr"/>
            <a:endParaRPr lang="en-US" dirty="0"/>
          </a:p>
        </p:txBody>
      </p:sp>
      <p:sp>
        <p:nvSpPr>
          <p:cNvPr id="4" name="Footer Placeholder 3">
            <a:extLst>
              <a:ext uri="{FF2B5EF4-FFF2-40B4-BE49-F238E27FC236}">
                <a16:creationId xmlns:a16="http://schemas.microsoft.com/office/drawing/2014/main" id="{5A6C8285-5185-49DE-BC2E-58B02A3F89EF}"/>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28</a:t>
            </a:fld>
            <a:endParaRPr lang="en-US" dirty="0"/>
          </a:p>
        </p:txBody>
      </p:sp>
    </p:spTree>
    <p:extLst>
      <p:ext uri="{BB962C8B-B14F-4D97-AF65-F5344CB8AC3E}">
        <p14:creationId xmlns:p14="http://schemas.microsoft.com/office/powerpoint/2010/main" val="2260689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DE48-91CD-4B58-BF1E-994115C7F0E5}"/>
              </a:ext>
            </a:extLst>
          </p:cNvPr>
          <p:cNvSpPr>
            <a:spLocks noGrp="1"/>
          </p:cNvSpPr>
          <p:nvPr>
            <p:ph type="title"/>
          </p:nvPr>
        </p:nvSpPr>
        <p:spPr>
          <a:xfrm>
            <a:off x="628650" y="365127"/>
            <a:ext cx="7886700" cy="777874"/>
          </a:xfrm>
        </p:spPr>
        <p:txBody>
          <a:bodyPr/>
          <a:lstStyle/>
          <a:p>
            <a:r>
              <a:rPr lang="en-US" dirty="0">
                <a:cs typeface="Calibri Light"/>
              </a:rPr>
              <a:t>Capstone Design – How We Do It</a:t>
            </a:r>
          </a:p>
        </p:txBody>
      </p:sp>
      <p:sp>
        <p:nvSpPr>
          <p:cNvPr id="3" name="Content Placeholder 2">
            <a:extLst>
              <a:ext uri="{FF2B5EF4-FFF2-40B4-BE49-F238E27FC236}">
                <a16:creationId xmlns:a16="http://schemas.microsoft.com/office/drawing/2014/main" id="{D6781B41-BF57-4DD5-945D-184CD30CB93D}"/>
              </a:ext>
            </a:extLst>
          </p:cNvPr>
          <p:cNvSpPr>
            <a:spLocks noGrp="1"/>
          </p:cNvSpPr>
          <p:nvPr>
            <p:ph idx="1"/>
          </p:nvPr>
        </p:nvSpPr>
        <p:spPr>
          <a:xfrm>
            <a:off x="628650" y="1447800"/>
            <a:ext cx="6089241" cy="4729163"/>
          </a:xfrm>
        </p:spPr>
        <p:txBody>
          <a:bodyPr vert="horz" lIns="91440" tIns="45720" rIns="91440" bIns="45720" rtlCol="0" anchor="t">
            <a:normAutofit/>
          </a:bodyPr>
          <a:lstStyle/>
          <a:p>
            <a:pPr marL="0" indent="0">
              <a:buNone/>
            </a:pPr>
            <a:r>
              <a:rPr lang="en-US" sz="2000" dirty="0">
                <a:ea typeface="+mn-lt"/>
                <a:cs typeface="+mn-lt"/>
              </a:rPr>
              <a:t>Solve </a:t>
            </a:r>
            <a:r>
              <a:rPr lang="en-US" sz="2000" b="1" dirty="0">
                <a:ea typeface="+mn-lt"/>
                <a:cs typeface="+mn-lt"/>
              </a:rPr>
              <a:t>Open Ended Project </a:t>
            </a:r>
            <a:r>
              <a:rPr lang="en-US" sz="2000" dirty="0">
                <a:ea typeface="+mn-lt"/>
                <a:cs typeface="+mn-lt"/>
              </a:rPr>
              <a:t>by</a:t>
            </a:r>
            <a:endParaRPr lang="en-US" dirty="0"/>
          </a:p>
          <a:p>
            <a:r>
              <a:rPr lang="en-US" sz="2000" dirty="0">
                <a:ea typeface="+mn-lt"/>
                <a:cs typeface="+mn-lt"/>
              </a:rPr>
              <a:t>Applying what you've already learned in 15+ years of courses</a:t>
            </a:r>
            <a:endParaRPr lang="en-US" sz="2000" dirty="0">
              <a:cs typeface="Calibri"/>
            </a:endParaRPr>
          </a:p>
          <a:p>
            <a:pPr lvl="1"/>
            <a:r>
              <a:rPr lang="en-US" sz="2000" dirty="0">
                <a:ea typeface="+mn-lt"/>
                <a:cs typeface="+mn-lt"/>
              </a:rPr>
              <a:t>Including re-learning whatever you've forgotten</a:t>
            </a:r>
          </a:p>
          <a:p>
            <a:r>
              <a:rPr lang="en-US" sz="2000" dirty="0">
                <a:ea typeface="+mn-lt"/>
                <a:cs typeface="+mn-lt"/>
              </a:rPr>
              <a:t>AND self-learning new skills as needed</a:t>
            </a:r>
          </a:p>
          <a:p>
            <a:endParaRPr lang="en-US" sz="2000" b="1" dirty="0">
              <a:ea typeface="+mn-lt"/>
              <a:cs typeface="+mn-lt"/>
            </a:endParaRPr>
          </a:p>
          <a:p>
            <a:r>
              <a:rPr lang="en-US" sz="2000" dirty="0">
                <a:ea typeface="+mn-lt"/>
                <a:cs typeface="+mn-lt"/>
              </a:rPr>
              <a:t>Begin the shift from </a:t>
            </a:r>
            <a:endParaRPr lang="en-US" sz="2000" dirty="0">
              <a:cs typeface="Calibri" panose="020F0502020204030204"/>
            </a:endParaRPr>
          </a:p>
          <a:p>
            <a:endParaRPr lang="en-US" sz="2000" dirty="0">
              <a:cs typeface="Calibri" panose="020F0502020204030204"/>
            </a:endParaRPr>
          </a:p>
        </p:txBody>
      </p:sp>
      <p:sp>
        <p:nvSpPr>
          <p:cNvPr id="4" name="Footer Placeholder 3">
            <a:extLst>
              <a:ext uri="{FF2B5EF4-FFF2-40B4-BE49-F238E27FC236}">
                <a16:creationId xmlns:a16="http://schemas.microsoft.com/office/drawing/2014/main" id="{6AB793FF-C5DF-4A87-878A-19D158C93D86}"/>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29</a:t>
            </a:fld>
            <a:endParaRPr lang="en-US" dirty="0"/>
          </a:p>
        </p:txBody>
      </p:sp>
      <p:pic>
        <p:nvPicPr>
          <p:cNvPr id="6" name="Picture 6">
            <a:extLst>
              <a:ext uri="{FF2B5EF4-FFF2-40B4-BE49-F238E27FC236}">
                <a16:creationId xmlns:a16="http://schemas.microsoft.com/office/drawing/2014/main" id="{80C25B6C-4BE0-475B-B2F6-56FC6D6EB5CE}"/>
              </a:ext>
            </a:extLst>
          </p:cNvPr>
          <p:cNvPicPr>
            <a:picLocks noChangeAspect="1"/>
          </p:cNvPicPr>
          <p:nvPr/>
        </p:nvPicPr>
        <p:blipFill>
          <a:blip r:embed="rId2">
            <a:extLst>
              <a:ext uri="{837473B0-CC2E-450A-ABE3-18F120FF3D39}">
                <a1611:picAttrSrcUrl xmlns:a1611="http://schemas.microsoft.com/office/drawing/2016/11/main" xmlns="" r:id="rId3"/>
              </a:ext>
            </a:extLst>
          </a:blip>
          <a:stretch>
            <a:fillRect/>
          </a:stretch>
        </p:blipFill>
        <p:spPr>
          <a:xfrm>
            <a:off x="6646197" y="914063"/>
            <a:ext cx="2324100" cy="1939265"/>
          </a:xfrm>
          <a:prstGeom prst="rect">
            <a:avLst/>
          </a:prstGeom>
        </p:spPr>
      </p:pic>
      <p:pic>
        <p:nvPicPr>
          <p:cNvPr id="43" name="Picture 43" descr="A group of people posing for the camera&#10;&#10;Description automatically generated">
            <a:extLst>
              <a:ext uri="{FF2B5EF4-FFF2-40B4-BE49-F238E27FC236}">
                <a16:creationId xmlns:a16="http://schemas.microsoft.com/office/drawing/2014/main" id="{BE6ECD70-A8FF-445F-BC84-7ABFC058F5E1}"/>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283110" y="3919484"/>
            <a:ext cx="2743199" cy="1821226"/>
          </a:xfrm>
          <a:prstGeom prst="rect">
            <a:avLst/>
          </a:prstGeom>
        </p:spPr>
      </p:pic>
      <p:grpSp>
        <p:nvGrpSpPr>
          <p:cNvPr id="160" name="Group 159">
            <a:extLst>
              <a:ext uri="{FF2B5EF4-FFF2-40B4-BE49-F238E27FC236}">
                <a16:creationId xmlns:a16="http://schemas.microsoft.com/office/drawing/2014/main" id="{D4CE358C-22CD-4F58-BD94-F6BFAC1F2410}"/>
              </a:ext>
            </a:extLst>
          </p:cNvPr>
          <p:cNvGrpSpPr/>
          <p:nvPr/>
        </p:nvGrpSpPr>
        <p:grpSpPr>
          <a:xfrm>
            <a:off x="1679267" y="5923329"/>
            <a:ext cx="5049888" cy="391652"/>
            <a:chOff x="8399616" y="3541259"/>
            <a:chExt cx="5049888" cy="391652"/>
          </a:xfrm>
        </p:grpSpPr>
        <p:sp>
          <p:nvSpPr>
            <p:cNvPr id="157" name="TextBox 156">
              <a:extLst>
                <a:ext uri="{FF2B5EF4-FFF2-40B4-BE49-F238E27FC236}">
                  <a16:creationId xmlns:a16="http://schemas.microsoft.com/office/drawing/2014/main" id="{5BE1B4F7-FFFE-465D-B5E4-CD1FA62D65D9}"/>
                </a:ext>
              </a:extLst>
            </p:cNvPr>
            <p:cNvSpPr txBox="1"/>
            <p:nvPr/>
          </p:nvSpPr>
          <p:spPr>
            <a:xfrm>
              <a:off x="8399616" y="356357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Engineering </a:t>
              </a:r>
              <a:r>
                <a:rPr lang="en-US" b="1" dirty="0">
                  <a:cs typeface="Calibri"/>
                </a:rPr>
                <a:t>Student</a:t>
              </a:r>
              <a:endParaRPr lang="en-US" dirty="0"/>
            </a:p>
          </p:txBody>
        </p:sp>
        <p:sp>
          <p:nvSpPr>
            <p:cNvPr id="158" name="Arrow: Right 157">
              <a:extLst>
                <a:ext uri="{FF2B5EF4-FFF2-40B4-BE49-F238E27FC236}">
                  <a16:creationId xmlns:a16="http://schemas.microsoft.com/office/drawing/2014/main" id="{FDAE85DF-E7F7-4757-8A1B-4C4BBC24DF21}"/>
                </a:ext>
              </a:extLst>
            </p:cNvPr>
            <p:cNvSpPr/>
            <p:nvPr/>
          </p:nvSpPr>
          <p:spPr>
            <a:xfrm>
              <a:off x="11000814" y="3541259"/>
              <a:ext cx="584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33F181FF-101E-4F73-AB74-ECC8EFC677E8}"/>
                </a:ext>
              </a:extLst>
            </p:cNvPr>
            <p:cNvSpPr txBox="1"/>
            <p:nvPr/>
          </p:nvSpPr>
          <p:spPr>
            <a:xfrm>
              <a:off x="12395404" y="3563579"/>
              <a:ext cx="1054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Engineer</a:t>
              </a:r>
            </a:p>
          </p:txBody>
        </p:sp>
      </p:grpSp>
      <p:pic>
        <p:nvPicPr>
          <p:cNvPr id="46" name="Picture 46" descr="A group of people standing in a room&#10;&#10;Description automatically generated">
            <a:extLst>
              <a:ext uri="{FF2B5EF4-FFF2-40B4-BE49-F238E27FC236}">
                <a16:creationId xmlns:a16="http://schemas.microsoft.com/office/drawing/2014/main" id="{E83D2438-20C1-44B7-BFA2-22BDD5FB1D54}"/>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4730546" y="3973289"/>
            <a:ext cx="2743200" cy="1824228"/>
          </a:xfrm>
          <a:prstGeom prst="rect">
            <a:avLst/>
          </a:prstGeom>
        </p:spPr>
      </p:pic>
    </p:spTree>
    <p:extLst>
      <p:ext uri="{BB962C8B-B14F-4D97-AF65-F5344CB8AC3E}">
        <p14:creationId xmlns:p14="http://schemas.microsoft.com/office/powerpoint/2010/main" val="1768487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6228452"/>
              </p:ext>
            </p:extLst>
          </p:nvPr>
        </p:nvGraphicFramePr>
        <p:xfrm>
          <a:off x="381000" y="846138"/>
          <a:ext cx="8382000" cy="279654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9/4/20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 Anderson</a:t>
                      </a:r>
                    </a:p>
                  </a:txBody>
                  <a:tcPr marL="68580" marR="68580" marT="0" marB="0"/>
                </a:tc>
                <a:tc>
                  <a:txBody>
                    <a:bodyPr/>
                    <a:lstStyle/>
                    <a:p>
                      <a:pPr marL="0" marR="0" algn="l">
                        <a:spcBef>
                          <a:spcPts val="0"/>
                        </a:spcBef>
                        <a:spcAft>
                          <a:spcPts val="0"/>
                        </a:spcAft>
                      </a:pPr>
                      <a:r>
                        <a:rPr lang="en-US" sz="1200" dirty="0">
                          <a:effectLst/>
                          <a:latin typeface="+mj-lt"/>
                          <a:ea typeface="MS Mincho"/>
                        </a:rPr>
                        <a:t>Added another page for revisions. </a:t>
                      </a:r>
                      <a:br>
                        <a:rPr lang="en-US" sz="1200" dirty="0">
                          <a:effectLst/>
                          <a:latin typeface="+mj-lt"/>
                          <a:ea typeface="MS Mincho"/>
                        </a:rPr>
                      </a:br>
                      <a:r>
                        <a:rPr lang="en-US" sz="1200" dirty="0">
                          <a:effectLst/>
                          <a:latin typeface="+mj-lt"/>
                          <a:ea typeface="MS Mincho"/>
                        </a:rPr>
                        <a:t>Added hyperlinks to the class agenda for faster jumping. Note that these link to the slide # - so adding slides before that agenda will throw off the link. Since class 2 is done, the link to class 3 should remain valid</a:t>
                      </a: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9/8/20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 DeBoer</a:t>
                      </a:r>
                    </a:p>
                  </a:txBody>
                  <a:tcPr marL="68580" marR="68580" marT="0" marB="0"/>
                </a:tc>
                <a:tc>
                  <a:txBody>
                    <a:bodyPr/>
                    <a:lstStyle/>
                    <a:p>
                      <a:pPr marL="0" marR="0" algn="l">
                        <a:spcBef>
                          <a:spcPts val="0"/>
                        </a:spcBef>
                        <a:spcAft>
                          <a:spcPts val="0"/>
                        </a:spcAft>
                      </a:pPr>
                      <a:r>
                        <a:rPr lang="en-US" sz="1200" dirty="0">
                          <a:effectLst/>
                          <a:latin typeface="+mj-lt"/>
                          <a:ea typeface="MS Mincho"/>
                        </a:rPr>
                        <a:t>Changed “Day Two” to “Day Three” for Design Process slide (presently slide 43)</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smtClean="0">
                          <a:effectLst/>
                          <a:latin typeface="+mj-lt"/>
                          <a:ea typeface="MS Mincho"/>
                        </a:rPr>
                        <a:t>2.0</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9/8/20</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A. 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Updated term in Day 4 Agenda</a:t>
                      </a:r>
                    </a:p>
                    <a:p>
                      <a:pPr marL="0" marR="0" algn="l">
                        <a:spcBef>
                          <a:spcPts val="0"/>
                        </a:spcBef>
                        <a:spcAft>
                          <a:spcPts val="0"/>
                        </a:spcAft>
                      </a:pPr>
                      <a:r>
                        <a:rPr lang="en-US" sz="1200" dirty="0" smtClean="0">
                          <a:effectLst/>
                          <a:latin typeface="+mj-lt"/>
                          <a:ea typeface="MS Mincho"/>
                        </a:rPr>
                        <a:t>Added hyperlinks to class 7-9</a:t>
                      </a:r>
                    </a:p>
                    <a:p>
                      <a:pPr marL="0" marR="0" algn="l">
                        <a:spcBef>
                          <a:spcPts val="0"/>
                        </a:spcBef>
                        <a:spcAft>
                          <a:spcPts val="0"/>
                        </a:spcAft>
                      </a:pPr>
                      <a:r>
                        <a:rPr lang="en-US" sz="1200" dirty="0" smtClean="0">
                          <a:effectLst/>
                          <a:latin typeface="+mj-lt"/>
                          <a:ea typeface="MS Mincho"/>
                        </a:rPr>
                        <a:t>Added list of ALL class topics for Day 3 &amp; 4 (p. 41)</a:t>
                      </a: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84AE5-5A2A-4BDE-9B8D-53238006170F}"/>
              </a:ext>
            </a:extLst>
          </p:cNvPr>
          <p:cNvSpPr>
            <a:spLocks noGrp="1"/>
          </p:cNvSpPr>
          <p:nvPr>
            <p:ph type="title"/>
          </p:nvPr>
        </p:nvSpPr>
        <p:spPr/>
        <p:txBody>
          <a:bodyPr/>
          <a:lstStyle/>
          <a:p>
            <a:r>
              <a:rPr lang="en-US" dirty="0">
                <a:cs typeface="Calibri Light"/>
              </a:rPr>
              <a:t>Roles and Responsibilities of Team</a:t>
            </a:r>
            <a:endParaRPr lang="en-US" dirty="0"/>
          </a:p>
        </p:txBody>
      </p:sp>
      <p:sp>
        <p:nvSpPr>
          <p:cNvPr id="3" name="Content Placeholder 2">
            <a:extLst>
              <a:ext uri="{FF2B5EF4-FFF2-40B4-BE49-F238E27FC236}">
                <a16:creationId xmlns:a16="http://schemas.microsoft.com/office/drawing/2014/main" id="{2B4A1151-745B-49D9-B5B7-2FA9942CDA08}"/>
              </a:ext>
            </a:extLst>
          </p:cNvPr>
          <p:cNvSpPr>
            <a:spLocks noGrp="1"/>
          </p:cNvSpPr>
          <p:nvPr>
            <p:ph idx="1"/>
          </p:nvPr>
        </p:nvSpPr>
        <p:spPr/>
        <p:txBody>
          <a:bodyPr vert="horz" lIns="91440" tIns="45720" rIns="91440" bIns="45720" rtlCol="0" anchor="t">
            <a:normAutofit/>
          </a:bodyPr>
          <a:lstStyle/>
          <a:p>
            <a:pPr>
              <a:lnSpc>
                <a:spcPct val="150000"/>
              </a:lnSpc>
            </a:pPr>
            <a:r>
              <a:rPr lang="en-US" dirty="0">
                <a:cs typeface="Calibri"/>
              </a:rPr>
              <a:t>YOU (students) are OWNER of this project process</a:t>
            </a:r>
            <a:endParaRPr lang="en-US" dirty="0">
              <a:ea typeface="+mn-lt"/>
              <a:cs typeface="+mn-lt"/>
            </a:endParaRPr>
          </a:p>
          <a:p>
            <a:pPr>
              <a:lnSpc>
                <a:spcPct val="150000"/>
              </a:lnSpc>
            </a:pPr>
            <a:r>
              <a:rPr lang="en-US" dirty="0">
                <a:cs typeface="Calibri"/>
              </a:rPr>
              <a:t>Sponsor (company) is OWNER of the project output</a:t>
            </a:r>
            <a:endParaRPr lang="en-US" dirty="0">
              <a:ea typeface="+mn-lt"/>
              <a:cs typeface="+mn-lt"/>
            </a:endParaRPr>
          </a:p>
          <a:p>
            <a:pPr>
              <a:lnSpc>
                <a:spcPct val="150000"/>
              </a:lnSpc>
            </a:pPr>
            <a:r>
              <a:rPr lang="en-US" dirty="0">
                <a:cs typeface="Calibri"/>
              </a:rPr>
              <a:t>Design Lab Instructors are coaches, not teachers</a:t>
            </a:r>
            <a:endParaRPr lang="en-US" dirty="0">
              <a:ea typeface="+mn-lt"/>
              <a:cs typeface="+mn-lt"/>
            </a:endParaRPr>
          </a:p>
          <a:p>
            <a:pPr lvl="1">
              <a:lnSpc>
                <a:spcPct val="150000"/>
              </a:lnSpc>
            </a:pPr>
            <a:r>
              <a:rPr lang="en-US" dirty="0">
                <a:ea typeface="+mn-lt"/>
                <a:cs typeface="+mn-lt"/>
              </a:rPr>
              <a:t>Offer guidance and help</a:t>
            </a:r>
          </a:p>
          <a:p>
            <a:pPr lvl="2">
              <a:lnSpc>
                <a:spcPct val="150000"/>
              </a:lnSpc>
            </a:pPr>
            <a:r>
              <a:rPr lang="en-US" dirty="0">
                <a:ea typeface="+mn-lt"/>
                <a:cs typeface="+mn-lt"/>
              </a:rPr>
              <a:t>Point you to proper book, equation, or process, but students will do the math/analysis to justify their suggested solution</a:t>
            </a:r>
          </a:p>
          <a:p>
            <a:pPr lvl="1">
              <a:lnSpc>
                <a:spcPct val="150000"/>
              </a:lnSpc>
            </a:pPr>
            <a:r>
              <a:rPr lang="en-US" dirty="0">
                <a:ea typeface="+mn-lt"/>
                <a:cs typeface="+mn-lt"/>
              </a:rPr>
              <a:t>Project Engineer (PE) – day to day operations</a:t>
            </a:r>
          </a:p>
          <a:p>
            <a:pPr lvl="1">
              <a:lnSpc>
                <a:spcPct val="150000"/>
              </a:lnSpc>
            </a:pPr>
            <a:r>
              <a:rPr lang="en-US" dirty="0">
                <a:ea typeface="+mn-lt"/>
                <a:cs typeface="+mn-lt"/>
              </a:rPr>
              <a:t>Chief Engineer (CE) – grading/evaluation</a:t>
            </a:r>
          </a:p>
          <a:p>
            <a:endParaRPr lang="en-US" dirty="0">
              <a:cs typeface="Calibri"/>
            </a:endParaRPr>
          </a:p>
        </p:txBody>
      </p:sp>
      <p:sp>
        <p:nvSpPr>
          <p:cNvPr id="4" name="Footer Placeholder 3">
            <a:extLst>
              <a:ext uri="{FF2B5EF4-FFF2-40B4-BE49-F238E27FC236}">
                <a16:creationId xmlns:a16="http://schemas.microsoft.com/office/drawing/2014/main" id="{3A9E6143-F323-41CD-8FB0-224987A6FF4F}"/>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586478BC-ADED-4382-9304-01450CAE7897}"/>
              </a:ext>
            </a:extLst>
          </p:cNvPr>
          <p:cNvSpPr>
            <a:spLocks noGrp="1"/>
          </p:cNvSpPr>
          <p:nvPr>
            <p:ph type="sldNum" sz="quarter" idx="12"/>
          </p:nvPr>
        </p:nvSpPr>
        <p:spPr/>
        <p:txBody>
          <a:bodyPr/>
          <a:lstStyle/>
          <a:p>
            <a:fld id="{028FE254-016A-4E51-98AE-D4B4E3F12C32}" type="slidenum">
              <a:rPr lang="en-US" smtClean="0"/>
              <a:t>30</a:t>
            </a:fld>
            <a:endParaRPr lang="en-US" dirty="0"/>
          </a:p>
        </p:txBody>
      </p:sp>
    </p:spTree>
    <p:extLst>
      <p:ext uri="{BB962C8B-B14F-4D97-AF65-F5344CB8AC3E}">
        <p14:creationId xmlns:p14="http://schemas.microsoft.com/office/powerpoint/2010/main" val="1993272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351338"/>
          </a:xfrm>
        </p:spPr>
        <p:txBody>
          <a:bodyPr vert="horz" lIns="91440" tIns="45720" rIns="91440" bIns="45720" rtlCol="0" anchor="t">
            <a:normAutofit/>
          </a:bodyPr>
          <a:lstStyle/>
          <a:p>
            <a:pPr>
              <a:buFont typeface="Arial"/>
              <a:buChar char="•"/>
            </a:pPr>
            <a:r>
              <a:rPr lang="en-US" dirty="0">
                <a:ea typeface="+mn-lt"/>
                <a:cs typeface="+mn-lt"/>
              </a:rPr>
              <a:t>These questions can be about any aspect of the project, but by the end of the class include questions targeted to:</a:t>
            </a:r>
          </a:p>
          <a:p>
            <a:pPr marL="800100" lvl="1" indent="-285750">
              <a:buFont typeface="Arial"/>
              <a:buChar char="•"/>
            </a:pPr>
            <a:r>
              <a:rPr lang="en-US" dirty="0">
                <a:ea typeface="+mn-lt"/>
                <a:cs typeface="+mn-lt"/>
              </a:rPr>
              <a:t>Customer Needs</a:t>
            </a:r>
          </a:p>
          <a:p>
            <a:pPr marL="800100" lvl="1" indent="-285750">
              <a:buFont typeface="Arial"/>
              <a:buChar char="•"/>
            </a:pPr>
            <a:r>
              <a:rPr lang="en-US" dirty="0">
                <a:ea typeface="+mn-lt"/>
                <a:cs typeface="+mn-lt"/>
              </a:rPr>
              <a:t>Project Specifications / Technical Requirements</a:t>
            </a:r>
          </a:p>
          <a:p>
            <a:pPr lvl="1" indent="0">
              <a:buNone/>
            </a:pPr>
            <a:endParaRPr lang="en-US" dirty="0">
              <a:ea typeface="+mn-lt"/>
              <a:cs typeface="+mn-lt"/>
            </a:endParaRPr>
          </a:p>
          <a:p>
            <a:r>
              <a:rPr lang="en-US" dirty="0">
                <a:ea typeface="+mn-lt"/>
                <a:cs typeface="+mn-lt"/>
              </a:rPr>
              <a:t>Same inclusive discussion format as first class</a:t>
            </a:r>
          </a:p>
          <a:p>
            <a:pPr lvl="1"/>
            <a:r>
              <a:rPr lang="en-US" dirty="0">
                <a:ea typeface="+mn-lt"/>
                <a:cs typeface="+mn-lt"/>
              </a:rPr>
              <a:t>2 min. silent question generation</a:t>
            </a:r>
            <a:endParaRPr lang="en-US" dirty="0">
              <a:cs typeface="Calibri"/>
            </a:endParaRPr>
          </a:p>
          <a:p>
            <a:pPr lvl="1"/>
            <a:r>
              <a:rPr lang="en-US" dirty="0">
                <a:ea typeface="+mn-lt"/>
                <a:cs typeface="+mn-lt"/>
              </a:rPr>
              <a:t>Then begin copying into </a:t>
            </a:r>
            <a:r>
              <a:rPr lang="en-US" dirty="0">
                <a:solidFill>
                  <a:schemeClr val="accent6"/>
                </a:solidFill>
                <a:ea typeface="+mn-lt"/>
                <a:cs typeface="+mn-lt"/>
              </a:rPr>
              <a:t>Project Questions.xlsx </a:t>
            </a:r>
            <a:r>
              <a:rPr lang="en-US" dirty="0">
                <a:ea typeface="+mn-lt"/>
                <a:cs typeface="+mn-lt"/>
              </a:rPr>
              <a:t>spreadsheet in Box.</a:t>
            </a:r>
          </a:p>
          <a:p>
            <a:pPr lvl="1"/>
            <a:r>
              <a:rPr lang="en-US" dirty="0">
                <a:cs typeface="Calibri"/>
              </a:rPr>
              <a:t>Combine duplicates/similar questions</a:t>
            </a:r>
          </a:p>
          <a:p>
            <a:pPr lvl="1"/>
            <a:r>
              <a:rPr lang="en-US"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31</a:t>
            </a:fld>
            <a:endParaRPr lang="en-US" dirty="0"/>
          </a:p>
        </p:txBody>
      </p:sp>
    </p:spTree>
    <p:extLst>
      <p:ext uri="{BB962C8B-B14F-4D97-AF65-F5344CB8AC3E}">
        <p14:creationId xmlns:p14="http://schemas.microsoft.com/office/powerpoint/2010/main" val="126552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54145-CFBF-4EE9-AC57-6E239E79B376}"/>
              </a:ext>
            </a:extLst>
          </p:cNvPr>
          <p:cNvSpPr>
            <a:spLocks noGrp="1"/>
          </p:cNvSpPr>
          <p:nvPr>
            <p:ph idx="1"/>
          </p:nvPr>
        </p:nvSpPr>
        <p:spPr>
          <a:xfrm>
            <a:off x="628650" y="957651"/>
            <a:ext cx="7886700" cy="5763825"/>
          </a:xfrm>
        </p:spPr>
        <p:txBody>
          <a:bodyPr vert="horz" lIns="91440" tIns="45720" rIns="91440" bIns="45720" rtlCol="0" anchor="t">
            <a:normAutofit/>
          </a:bodyPr>
          <a:lstStyle/>
          <a:p>
            <a:pPr marL="0" indent="0">
              <a:buNone/>
            </a:pPr>
            <a:r>
              <a:rPr lang="en-US" sz="3200" dirty="0">
                <a:cs typeface="Calibri"/>
              </a:rPr>
              <a:t>Split between </a:t>
            </a:r>
          </a:p>
          <a:p>
            <a:pPr marL="0" indent="0">
              <a:buNone/>
            </a:pPr>
            <a:r>
              <a:rPr lang="en-US" sz="3200" dirty="0">
                <a:cs typeface="Calibri"/>
              </a:rPr>
              <a:t>	a) 20 min Project Engineer Meeting</a:t>
            </a:r>
          </a:p>
          <a:p>
            <a:pPr lvl="3"/>
            <a:r>
              <a:rPr lang="en-US" sz="2000" dirty="0">
                <a:ea typeface="+mn-lt"/>
                <a:cs typeface="+mn-lt"/>
              </a:rPr>
              <a:t>Project Engineer meets with each team to discuss project, review question &amp; categories, and confirm/correct. When not meeting with your PE, team members generate/discuss questions.</a:t>
            </a:r>
          </a:p>
          <a:p>
            <a:pPr marL="0" indent="0">
              <a:buNone/>
            </a:pPr>
            <a:r>
              <a:rPr lang="en-US" sz="3200" dirty="0">
                <a:cs typeface="Calibri"/>
              </a:rPr>
              <a:t/>
            </a:r>
            <a:br>
              <a:rPr lang="en-US" sz="3200" dirty="0">
                <a:cs typeface="Calibri"/>
              </a:rPr>
            </a:br>
            <a:r>
              <a:rPr lang="en-US" sz="3200" dirty="0">
                <a:cs typeface="Calibri"/>
              </a:rPr>
              <a:t>	b) 15 min Classify and Assign Questions</a:t>
            </a:r>
          </a:p>
          <a:p>
            <a:pPr lvl="3"/>
            <a:r>
              <a:rPr lang="en-US" sz="2000" dirty="0">
                <a:cs typeface="Calibri"/>
              </a:rPr>
              <a:t>Classify all questions generated into one of three categories</a:t>
            </a:r>
          </a:p>
          <a:p>
            <a:pPr marL="1714500" lvl="4" indent="-342900">
              <a:buFont typeface="+mj-lt"/>
              <a:buAutoNum type="alphaUcPeriod"/>
            </a:pPr>
            <a:r>
              <a:rPr lang="en-US" sz="2000" dirty="0">
                <a:cs typeface="Calibri"/>
              </a:rPr>
              <a:t>Things</a:t>
            </a:r>
            <a:r>
              <a:rPr lang="en-US" sz="2000" dirty="0">
                <a:ea typeface="+mn-lt"/>
                <a:cs typeface="+mn-lt"/>
              </a:rPr>
              <a:t> team members can research/answer themselves</a:t>
            </a:r>
          </a:p>
          <a:p>
            <a:pPr marL="1714500" lvl="4" indent="-342900">
              <a:buFont typeface="+mj-lt"/>
              <a:buAutoNum type="alphaUcPeriod"/>
            </a:pPr>
            <a:r>
              <a:rPr lang="en-US" sz="2000" dirty="0">
                <a:ea typeface="+mn-lt"/>
                <a:cs typeface="+mn-lt"/>
              </a:rPr>
              <a:t>Things PE will answer</a:t>
            </a:r>
          </a:p>
          <a:p>
            <a:pPr marL="1714500" lvl="4" indent="-342900">
              <a:buFont typeface="+mj-lt"/>
              <a:buAutoNum type="alphaUcPeriod"/>
            </a:pPr>
            <a:r>
              <a:rPr lang="en-US" sz="2000" dirty="0">
                <a:ea typeface="+mn-lt"/>
                <a:cs typeface="+mn-lt"/>
              </a:rPr>
              <a:t>Things to ask sponsor during kick-off meeting</a:t>
            </a:r>
          </a:p>
          <a:p>
            <a:pPr lvl="3"/>
            <a:r>
              <a:rPr lang="en-US" sz="2000" dirty="0">
                <a:ea typeface="+mn-lt"/>
                <a:cs typeface="+mn-lt"/>
              </a:rPr>
              <a:t>Team assigns owner to all questions in category A</a:t>
            </a:r>
          </a:p>
          <a:p>
            <a:pPr lvl="3"/>
            <a:r>
              <a:rPr lang="en-US" sz="2000" dirty="0">
                <a:ea typeface="+mn-lt"/>
                <a:cs typeface="+mn-lt"/>
              </a:rPr>
              <a:t>Add question classification and ownership to Box spreadsheet</a:t>
            </a:r>
            <a:endParaRPr lang="en-US" sz="2000" dirty="0"/>
          </a:p>
        </p:txBody>
      </p:sp>
      <p:sp>
        <p:nvSpPr>
          <p:cNvPr id="4" name="Footer Placeholder 3">
            <a:extLst>
              <a:ext uri="{FF2B5EF4-FFF2-40B4-BE49-F238E27FC236}">
                <a16:creationId xmlns:a16="http://schemas.microsoft.com/office/drawing/2014/main" id="{92A07C90-8BFE-4002-A2D0-0F40C73B717D}"/>
              </a:ext>
            </a:extLst>
          </p:cNvPr>
          <p:cNvSpPr>
            <a:spLocks noGrp="1"/>
          </p:cNvSpPr>
          <p:nvPr>
            <p:ph type="ftr" sz="quarter" idx="11"/>
          </p:nvPr>
        </p:nvSpPr>
        <p:spPr/>
        <p:txBody>
          <a:bodyPr/>
          <a:lstStyle/>
          <a:p>
            <a:r>
              <a:rPr lang="en-US" dirty="0">
                <a:ea typeface="+mn-lt"/>
                <a:cs typeface="+mn-lt"/>
              </a:rPr>
              <a:t>Team &amp; PE Space</a:t>
            </a:r>
            <a:endParaRPr lang="en-US" dirty="0"/>
          </a:p>
        </p:txBody>
      </p:sp>
      <p:sp>
        <p:nvSpPr>
          <p:cNvPr id="2" name="Slide Number Placeholder 1"/>
          <p:cNvSpPr>
            <a:spLocks noGrp="1"/>
          </p:cNvSpPr>
          <p:nvPr>
            <p:ph type="sldNum" sz="quarter" idx="12"/>
          </p:nvPr>
        </p:nvSpPr>
        <p:spPr/>
        <p:txBody>
          <a:bodyPr/>
          <a:lstStyle/>
          <a:p>
            <a:fld id="{028FE254-016A-4E51-98AE-D4B4E3F12C32}" type="slidenum">
              <a:rPr lang="en-US" smtClean="0"/>
              <a:t>32</a:t>
            </a:fld>
            <a:endParaRPr lang="en-US" dirty="0"/>
          </a:p>
        </p:txBody>
      </p:sp>
    </p:spTree>
    <p:extLst>
      <p:ext uri="{BB962C8B-B14F-4D97-AF65-F5344CB8AC3E}">
        <p14:creationId xmlns:p14="http://schemas.microsoft.com/office/powerpoint/2010/main" val="2838141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33</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698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a:t>
            </a:r>
          </a:p>
        </p:txBody>
      </p:sp>
      <p:sp>
        <p:nvSpPr>
          <p:cNvPr id="4" name="Slide Number Placeholder 3"/>
          <p:cNvSpPr>
            <a:spLocks noGrp="1"/>
          </p:cNvSpPr>
          <p:nvPr>
            <p:ph type="sldNum" sz="quarter" idx="12"/>
          </p:nvPr>
        </p:nvSpPr>
        <p:spPr/>
        <p:txBody>
          <a:bodyPr/>
          <a:lstStyle/>
          <a:p>
            <a:fld id="{1E53C9B5-D1E4-41C4-9032-1ACE4595E517}" type="slidenum">
              <a:rPr lang="en-US" smtClean="0"/>
              <a:t>34</a:t>
            </a:fld>
            <a:endParaRPr lang="en-US"/>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221910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mtClean="0"/>
              <a:t>35</a:t>
            </a:fld>
            <a:endParaRPr lang="en-US"/>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013997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a:t>
            </a:r>
          </a:p>
        </p:txBody>
      </p:sp>
      <p:sp>
        <p:nvSpPr>
          <p:cNvPr id="3" name="Content Placeholder 2"/>
          <p:cNvSpPr>
            <a:spLocks noGrp="1"/>
          </p:cNvSpPr>
          <p:nvPr>
            <p:ph idx="1"/>
          </p:nvPr>
        </p:nvSpPr>
        <p:spPr>
          <a:xfrm>
            <a:off x="628650" y="1962928"/>
            <a:ext cx="7886700" cy="3527045"/>
          </a:xfrm>
        </p:spPr>
        <p:txBody>
          <a:bodyPr>
            <a:normAutofit fontScale="85000" lnSpcReduction="20000"/>
          </a:bodyPr>
          <a:lstStyle/>
          <a:p>
            <a:r>
              <a:rPr lang="en-US" dirty="0"/>
              <a:t>Electronic Design Notebook - REQUIRED for all collaboration</a:t>
            </a:r>
          </a:p>
          <a:p>
            <a:r>
              <a:rPr lang="en-US" dirty="0" err="1"/>
              <a:t>GroupMe</a:t>
            </a:r>
            <a:r>
              <a:rPr lang="en-US" dirty="0"/>
              <a:t> – team logistics</a:t>
            </a:r>
          </a:p>
          <a:p>
            <a:r>
              <a:rPr lang="en-US" dirty="0"/>
              <a:t>When Is Good – meeting scheduling</a:t>
            </a:r>
          </a:p>
          <a:p>
            <a:endParaRPr lang="en-US" dirty="0"/>
          </a:p>
          <a:p>
            <a:r>
              <a:rPr lang="en-US" u="sng" dirty="0"/>
              <a:t>Not Permitted</a:t>
            </a:r>
          </a:p>
          <a:p>
            <a:pPr lvl="1"/>
            <a:r>
              <a:rPr lang="en-US" dirty="0"/>
              <a:t>Slack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480454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955930"/>
            <a:ext cx="8058150" cy="3534043"/>
          </a:xfrm>
        </p:spPr>
        <p:txBody>
          <a:bodyPr>
            <a:normAutofit fontScale="400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mtClean="0"/>
              <a:t>37</a:t>
            </a:fld>
            <a:endParaRPr lang="en-US"/>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3454057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18656" y="2032505"/>
            <a:ext cx="8541327" cy="3493727"/>
          </a:xfrm>
        </p:spPr>
        <p:txBody>
          <a:bodyPr>
            <a:noAutofit/>
          </a:bodyPr>
          <a:lstStyle/>
          <a:p>
            <a:pPr marL="257310" indent="-257040">
              <a:spcBef>
                <a:spcPts val="481"/>
              </a:spcBef>
              <a:buClr>
                <a:srgbClr val="000000"/>
              </a:buClr>
              <a:buFont typeface="Arial"/>
              <a:buChar char="•"/>
            </a:pPr>
            <a:r>
              <a:rPr lang="en-US" sz="3300" b="1" spc="-1" dirty="0">
                <a:solidFill>
                  <a:srgbClr val="000000"/>
                </a:solidFill>
                <a:uFill>
                  <a:solidFill>
                    <a:srgbClr val="FFFFFF"/>
                  </a:solidFill>
                </a:uFill>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mtClean="0"/>
              <a:t>38</a:t>
            </a:fld>
            <a:endParaRPr lang="en-US"/>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284217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10 min – Full class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39</a:t>
            </a:fld>
            <a:endParaRPr lang="en-US" dirty="0"/>
          </a:p>
        </p:txBody>
      </p:sp>
    </p:spTree>
    <p:extLst>
      <p:ext uri="{BB962C8B-B14F-4D97-AF65-F5344CB8AC3E}">
        <p14:creationId xmlns:p14="http://schemas.microsoft.com/office/powerpoint/2010/main" val="156586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9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a:t>
            </a:r>
            <a:r>
              <a:rPr lang="en-US" dirty="0" smtClean="0">
                <a:hlinkClick r:id="rId7" action="ppaction://hlinksldjump"/>
              </a:rPr>
              <a:t>6</a:t>
            </a:r>
            <a:endParaRPr lang="en-US" dirty="0" smtClean="0"/>
          </a:p>
          <a:p>
            <a:r>
              <a:rPr lang="en-US" dirty="0" smtClean="0">
                <a:hlinkClick r:id="rId8" action="ppaction://hlinksldjump"/>
              </a:rPr>
              <a:t>Class 7</a:t>
            </a:r>
            <a:endParaRPr lang="en-US" dirty="0" smtClean="0"/>
          </a:p>
          <a:p>
            <a:r>
              <a:rPr lang="en-US" dirty="0" smtClean="0">
                <a:hlinkClick r:id="rId9" action="ppaction://hlinksldjump"/>
              </a:rPr>
              <a:t>Class 8</a:t>
            </a:r>
            <a:endParaRPr lang="en-US" dirty="0" smtClean="0"/>
          </a:p>
          <a:p>
            <a:r>
              <a:rPr lang="en-US" dirty="0" smtClean="0">
                <a:hlinkClick r:id="rId10" action="ppaction://hlinksldjump"/>
              </a:rPr>
              <a:t>Class 9</a:t>
            </a:r>
            <a:endParaRPr lang="en-US" dirty="0" smtClean="0"/>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lnSpcReduction="10000"/>
          </a:bodyPr>
          <a:lstStyle/>
          <a:p>
            <a:r>
              <a:rPr lang="en-US" dirty="0">
                <a:ea typeface="+mn-lt"/>
                <a:cs typeface="+mn-lt"/>
              </a:rPr>
              <a:t>Complete Class 2 Ticket Out</a:t>
            </a:r>
          </a:p>
          <a:p>
            <a:pPr lvl="1"/>
            <a:r>
              <a:rPr lang="en-US" dirty="0">
                <a:hlinkClick r:id="rId2"/>
              </a:rPr>
              <a:t>https://forms.gle/EpXvm4hr6xPCtv8T7</a:t>
            </a:r>
            <a:r>
              <a:rPr lang="en-US" dirty="0"/>
              <a:t> </a:t>
            </a:r>
          </a:p>
          <a:p>
            <a:r>
              <a:rPr lang="en-US" dirty="0">
                <a:ea typeface="+mn-lt"/>
                <a:cs typeface="+mn-lt"/>
              </a:rPr>
              <a:t>Enter contact info to EDN Wiki</a:t>
            </a:r>
          </a:p>
          <a:p>
            <a:r>
              <a:rPr lang="en-US" dirty="0">
                <a:ea typeface="+mn-lt"/>
                <a:cs typeface="+mn-lt"/>
              </a:rPr>
              <a:t>Find answer(s) to assigned question(s) &amp; post to Box folder</a:t>
            </a:r>
          </a:p>
          <a:p>
            <a:r>
              <a:rPr lang="en-US" dirty="0">
                <a:ea typeface="+mn-lt"/>
                <a:cs typeface="+mn-lt"/>
              </a:rPr>
              <a:t>Watch Customer Needs video (9 min) </a:t>
            </a:r>
          </a:p>
          <a:p>
            <a:pPr lvl="1" indent="-285750"/>
            <a:r>
              <a:rPr lang="en-US" dirty="0">
                <a:ea typeface="+mn-lt"/>
                <a:cs typeface="+mn-lt"/>
                <a:hlinkClick r:id="rId3"/>
              </a:rPr>
              <a:t>https://mediasite.mms.rpi.edu/Mediasite5/Channel/anderm8winrpiedu-engr-2050/watch/87d950eccc2942038b1d06530e9217841d</a:t>
            </a:r>
            <a:r>
              <a:rPr lang="en-US" dirty="0">
                <a:ea typeface="+mn-lt"/>
                <a:cs typeface="+mn-lt"/>
              </a:rPr>
              <a:t> </a:t>
            </a:r>
            <a:endParaRPr lang="en-US" dirty="0">
              <a:cs typeface="Calibri"/>
            </a:endParaRPr>
          </a:p>
          <a:p>
            <a:r>
              <a:rPr lang="en-US" dirty="0">
                <a:ea typeface="+mn-lt"/>
                <a:cs typeface="+mn-lt"/>
              </a:rPr>
              <a:t>Watch Requirements video (11 min)</a:t>
            </a:r>
          </a:p>
          <a:p>
            <a:pPr lvl="1" indent="-285750"/>
            <a:r>
              <a:rPr lang="en-US" dirty="0">
                <a:ea typeface="+mn-lt"/>
                <a:cs typeface="+mn-lt"/>
                <a:hlinkClick r:id="rId4"/>
              </a:rPr>
              <a:t>https://mediasite.mms.rpi.edu/Mediasite5/Channel/anderm8winrpiedu-engr-2050/watch/96dceab44ae7447d812f5a216afa97cf1d</a:t>
            </a:r>
            <a:r>
              <a:rPr lang="en-US"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p>
          <a:p>
            <a:r>
              <a:rPr lang="en-US">
                <a:ea typeface="+mn-lt"/>
                <a:cs typeface="+mn-lt"/>
              </a:rPr>
              <a:t>For ongoing projects, review prior semesters’ final presentations IAW PE instructions for class discussion in Class 3/4</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40</a:t>
            </a:fld>
            <a:endParaRPr lang="en-US" dirty="0"/>
          </a:p>
        </p:txBody>
      </p:sp>
    </p:spTree>
    <p:extLst>
      <p:ext uri="{BB962C8B-B14F-4D97-AF65-F5344CB8AC3E}">
        <p14:creationId xmlns:p14="http://schemas.microsoft.com/office/powerpoint/2010/main" val="40173588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7444"/>
            <a:ext cx="9144000" cy="2193910"/>
          </a:xfrm>
          <a:prstGeom prst="rect">
            <a:avLst/>
          </a:prstGeom>
        </p:spPr>
      </p:pic>
      <p:sp>
        <p:nvSpPr>
          <p:cNvPr id="7" name="TextBox 6"/>
          <p:cNvSpPr txBox="1"/>
          <p:nvPr/>
        </p:nvSpPr>
        <p:spPr>
          <a:xfrm>
            <a:off x="876300" y="3938189"/>
            <a:ext cx="7391400" cy="2031325"/>
          </a:xfrm>
          <a:prstGeom prst="rect">
            <a:avLst/>
          </a:prstGeom>
          <a:noFill/>
        </p:spPr>
        <p:txBody>
          <a:bodyPr wrap="square" rtlCol="0">
            <a:spAutoFit/>
          </a:bodyPr>
          <a:lstStyle/>
          <a:p>
            <a:r>
              <a:rPr lang="en-US" dirty="0"/>
              <a:t>Over the course of </a:t>
            </a:r>
            <a:r>
              <a:rPr lang="en-US" dirty="0" smtClean="0"/>
              <a:t>Days </a:t>
            </a:r>
            <a:r>
              <a:rPr lang="en-US" dirty="0"/>
              <a:t>3 &amp; 4 – All teams will complete the following</a:t>
            </a:r>
            <a:r>
              <a:rPr lang="en-US" dirty="0" smtClean="0"/>
              <a:t>:</a:t>
            </a:r>
          </a:p>
          <a:p>
            <a:pPr marL="285750" indent="-285750">
              <a:buFont typeface="Arial" panose="020B0604020202020204" pitchFamily="34" charset="0"/>
              <a:buChar char="•"/>
            </a:pPr>
            <a:r>
              <a:rPr lang="en-US" dirty="0" smtClean="0"/>
              <a:t>Sponsor </a:t>
            </a:r>
            <a:r>
              <a:rPr lang="en-US" dirty="0"/>
              <a:t>Kickoff </a:t>
            </a:r>
            <a:r>
              <a:rPr lang="en-US" dirty="0" smtClean="0"/>
              <a:t>Meeting</a:t>
            </a:r>
          </a:p>
          <a:p>
            <a:pPr marL="285750" indent="-285750">
              <a:buFont typeface="Arial" panose="020B0604020202020204" pitchFamily="34" charset="0"/>
              <a:buChar char="•"/>
            </a:pPr>
            <a:r>
              <a:rPr lang="en-US" dirty="0" smtClean="0"/>
              <a:t>CE </a:t>
            </a:r>
            <a:r>
              <a:rPr lang="en-US" dirty="0"/>
              <a:t>meeting with </a:t>
            </a:r>
            <a:r>
              <a:rPr lang="en-US" dirty="0" smtClean="0"/>
              <a:t>team</a:t>
            </a:r>
          </a:p>
          <a:p>
            <a:pPr marL="285750" indent="-285750">
              <a:buFont typeface="Arial" panose="020B0604020202020204" pitchFamily="34" charset="0"/>
              <a:buChar char="•"/>
            </a:pPr>
            <a:r>
              <a:rPr lang="en-US" dirty="0" smtClean="0"/>
              <a:t>Customer </a:t>
            </a:r>
            <a:r>
              <a:rPr lang="en-US" dirty="0"/>
              <a:t>Needs &amp; Requirements - development and </a:t>
            </a:r>
            <a:r>
              <a:rPr lang="en-US" dirty="0" smtClean="0"/>
              <a:t>review</a:t>
            </a:r>
          </a:p>
          <a:p>
            <a:pPr marL="285750" indent="-285750">
              <a:buFont typeface="Arial" panose="020B0604020202020204" pitchFamily="34" charset="0"/>
              <a:buChar char="•"/>
            </a:pPr>
            <a:r>
              <a:rPr lang="en-US" dirty="0" smtClean="0"/>
              <a:t>Engineering </a:t>
            </a:r>
            <a:r>
              <a:rPr lang="en-US" dirty="0"/>
              <a:t>Tools &amp; </a:t>
            </a:r>
            <a:r>
              <a:rPr lang="en-US" dirty="0" smtClean="0"/>
              <a:t>Methods</a:t>
            </a:r>
          </a:p>
          <a:p>
            <a:pPr marL="285750" indent="-285750">
              <a:buFont typeface="Arial" panose="020B0604020202020204" pitchFamily="34" charset="0"/>
              <a:buChar char="•"/>
            </a:pPr>
            <a:r>
              <a:rPr lang="en-US" dirty="0" smtClean="0"/>
              <a:t>Review </a:t>
            </a:r>
            <a:r>
              <a:rPr lang="en-US" dirty="0"/>
              <a:t>previous Final Presentation – ongoing projects </a:t>
            </a:r>
            <a:r>
              <a:rPr lang="en-US" dirty="0" smtClean="0"/>
              <a:t>only</a:t>
            </a:r>
          </a:p>
          <a:p>
            <a:pPr marL="285750" indent="-285750">
              <a:buFont typeface="Arial" panose="020B0604020202020204" pitchFamily="34" charset="0"/>
              <a:buChar char="•"/>
            </a:pPr>
            <a:r>
              <a:rPr lang="en-US" dirty="0" smtClean="0"/>
              <a:t>Documentation </a:t>
            </a:r>
            <a:r>
              <a:rPr lang="en-US" dirty="0"/>
              <a:t>&amp; EDN Usage training</a:t>
            </a:r>
          </a:p>
        </p:txBody>
      </p:sp>
    </p:spTree>
    <p:extLst>
      <p:ext uri="{BB962C8B-B14F-4D97-AF65-F5344CB8AC3E}">
        <p14:creationId xmlns:p14="http://schemas.microsoft.com/office/powerpoint/2010/main" val="2399133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15 min - Engineering Design Process</a:t>
            </a:r>
          </a:p>
        </p:txBody>
      </p:sp>
      <p:sp>
        <p:nvSpPr>
          <p:cNvPr id="3" name="Content Placeholder 2"/>
          <p:cNvSpPr>
            <a:spLocks noGrp="1"/>
          </p:cNvSpPr>
          <p:nvPr>
            <p:ph idx="1"/>
          </p:nvPr>
        </p:nvSpPr>
        <p:spPr/>
        <p:txBody>
          <a:bodyPr/>
          <a:lstStyle/>
          <a:p>
            <a:r>
              <a:rPr lang="en-US" dirty="0"/>
              <a:t>We will use the </a:t>
            </a:r>
            <a:r>
              <a:rPr lang="en-US" b="1" dirty="0"/>
              <a:t>Engineering Design Process</a:t>
            </a:r>
          </a:p>
          <a:p>
            <a:r>
              <a:rPr lang="en-US" dirty="0"/>
              <a:t>Quick refresher of what that means and how your team can apply it to your Capstone project</a:t>
            </a:r>
          </a:p>
          <a:p>
            <a:endParaRPr lang="en-US" dirty="0"/>
          </a:p>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42</a:t>
            </a:fld>
            <a:endParaRPr lang="en-US" dirty="0"/>
          </a:p>
        </p:txBody>
      </p:sp>
    </p:spTree>
    <p:extLst>
      <p:ext uri="{BB962C8B-B14F-4D97-AF65-F5344CB8AC3E}">
        <p14:creationId xmlns:p14="http://schemas.microsoft.com/office/powerpoint/2010/main" val="1281349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43</a:t>
            </a:fld>
            <a:endParaRPr lang="en-US" dirty="0"/>
          </a:p>
        </p:txBody>
      </p:sp>
      <p:sp>
        <p:nvSpPr>
          <p:cNvPr id="7" name="TextBox 6"/>
          <p:cNvSpPr txBox="1"/>
          <p:nvPr/>
        </p:nvSpPr>
        <p:spPr>
          <a:xfrm>
            <a:off x="4724400" y="2379857"/>
            <a:ext cx="3200400" cy="1477328"/>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2"/>
            <a:ext cx="1981200" cy="12897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2"/>
            <a:ext cx="1828800" cy="59693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10 </a:t>
            </a:r>
            <a:r>
              <a:rPr lang="en-US" dirty="0" err="1"/>
              <a:t>mins</a:t>
            </a:r>
            <a:r>
              <a:rPr lang="en-US" dirty="0"/>
              <a:t> - Customer Needs &amp; Engineering Requirements Example</a:t>
            </a:r>
          </a:p>
        </p:txBody>
      </p:sp>
      <p:sp>
        <p:nvSpPr>
          <p:cNvPr id="3" name="Content Placeholder 2"/>
          <p:cNvSpPr>
            <a:spLocks noGrp="1"/>
          </p:cNvSpPr>
          <p:nvPr>
            <p:ph idx="1"/>
          </p:nvPr>
        </p:nvSpPr>
        <p:spPr/>
        <p:txBody>
          <a:bodyPr>
            <a:normAutofit/>
          </a:bodyPr>
          <a:lstStyle/>
          <a:p>
            <a:r>
              <a:rPr lang="en-US" dirty="0"/>
              <a:t>Discuss a </a:t>
            </a:r>
            <a:r>
              <a:rPr lang="en-US" b="1" dirty="0"/>
              <a:t>Vehicle</a:t>
            </a:r>
          </a:p>
          <a:p>
            <a:pPr lvl="1"/>
            <a:r>
              <a:rPr lang="en-US" dirty="0"/>
              <a:t>What are Customer Needs?</a:t>
            </a:r>
          </a:p>
          <a:p>
            <a:pPr lvl="1"/>
            <a:r>
              <a:rPr lang="en-US" dirty="0"/>
              <a:t>Translate those to Engineering Requirements</a:t>
            </a:r>
          </a:p>
          <a:p>
            <a:endParaRPr lang="en-US" dirty="0"/>
          </a:p>
          <a:p>
            <a:r>
              <a:rPr lang="en-US" dirty="0"/>
              <a:t>With Needs and </a:t>
            </a:r>
            <a:r>
              <a:rPr lang="en-US" dirty="0" err="1"/>
              <a:t>Reqs</a:t>
            </a:r>
            <a:r>
              <a:rPr lang="en-US" dirty="0"/>
              <a:t> in mind - an informed customer could go to a dealership and talk about “product specifications” and choose the ‘right’ car for themselves</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44</a:t>
            </a:fld>
            <a:endParaRPr lang="en-US" dirty="0"/>
          </a:p>
        </p:txBody>
      </p:sp>
    </p:spTree>
    <p:extLst>
      <p:ext uri="{BB962C8B-B14F-4D97-AF65-F5344CB8AC3E}">
        <p14:creationId xmlns:p14="http://schemas.microsoft.com/office/powerpoint/2010/main" val="35359456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Stories</a:t>
            </a:r>
            <a:endParaRPr lang="en-US" sz="2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Alternative method to Needs/</a:t>
            </a:r>
            <a:r>
              <a:rPr lang="en-US" dirty="0" err="1"/>
              <a:t>Reqs</a:t>
            </a:r>
            <a:r>
              <a:rPr lang="en-US" dirty="0"/>
              <a:t> to document how users/customers will interact with a system, website, program</a:t>
            </a:r>
          </a:p>
          <a:p>
            <a:r>
              <a:rPr lang="en-US" dirty="0"/>
              <a:t>User Story (who, what, and why of system use)</a:t>
            </a:r>
          </a:p>
          <a:p>
            <a:pPr lvl="1"/>
            <a:r>
              <a:rPr lang="en-US" dirty="0"/>
              <a:t>As a [type of user], I want to [perform some task] so that I can [achieve some goal].</a:t>
            </a:r>
          </a:p>
          <a:p>
            <a:r>
              <a:rPr lang="en-US" dirty="0"/>
              <a:t>Acceptance Criteria (how to judge success)</a:t>
            </a:r>
          </a:p>
          <a:p>
            <a:pPr lvl="1"/>
            <a:r>
              <a:rPr lang="en-US" dirty="0"/>
              <a:t>Given that [some context], when [some action is carried out], then [a set of observable outcomes should occur].</a:t>
            </a:r>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45</a:t>
            </a:fld>
            <a:endParaRPr lang="en-US" dirty="0"/>
          </a:p>
        </p:txBody>
      </p:sp>
    </p:spTree>
    <p:extLst>
      <p:ext uri="{BB962C8B-B14F-4D97-AF65-F5344CB8AC3E}">
        <p14:creationId xmlns:p14="http://schemas.microsoft.com/office/powerpoint/2010/main" val="541840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46</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Update Needs/Reqs matrix based on feedback (in Box folder)</a:t>
            </a:r>
            <a:endParaRPr lang="en-US" dirty="0">
              <a:solidFill>
                <a:srgbClr val="C00000"/>
              </a:solidFill>
              <a:ea typeface="+mn-lt"/>
              <a:cs typeface="+mn-lt"/>
            </a:endParaRP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(5/min)</a:t>
            </a:r>
            <a:endParaRPr lang="en-US" dirty="0">
              <a:solidFill>
                <a:srgbClr val="FF0000"/>
              </a:solidFill>
              <a:ea typeface="+mn-lt"/>
              <a:cs typeface="+mn-lt"/>
            </a:endParaRPr>
          </a:p>
          <a:p>
            <a:pPr lvl="1"/>
            <a:r>
              <a:rPr lang="en-US" dirty="0">
                <a:ea typeface="+mn-lt"/>
                <a:cs typeface="+mn-lt"/>
                <a:hlinkClick r:id="rId2"/>
              </a:rPr>
              <a:t>https://designlab.eng.rpi.edu/edn/projects/capstone-support-dev/repository/raw/training/Intro%20to%20the%20EDN.mp4</a:t>
            </a:r>
            <a:r>
              <a:rPr lang="en-US" dirty="0">
                <a:ea typeface="+mn-lt"/>
                <a:cs typeface="+mn-lt"/>
              </a:rPr>
              <a:t> </a:t>
            </a:r>
            <a:endParaRPr lang="en-US" dirty="0">
              <a:solidFill>
                <a:srgbClr val="FF0000"/>
              </a:solidFill>
              <a:ea typeface="+mn-lt"/>
              <a:cs typeface="+mn-lt"/>
            </a:endParaRPr>
          </a:p>
          <a:p>
            <a:r>
              <a:rPr lang="en-US" dirty="0"/>
              <a:t>Read Project Documentation page </a:t>
            </a:r>
            <a:endParaRPr lang="en-US" dirty="0">
              <a:ea typeface="+mn-lt"/>
              <a:cs typeface="+mn-lt"/>
            </a:endParaRPr>
          </a:p>
          <a:p>
            <a:pPr lvl="1"/>
            <a:r>
              <a:rPr lang="en-US" dirty="0">
                <a:ea typeface="+mn-lt"/>
                <a:cs typeface="+mn-lt"/>
                <a:hlinkClick r:id="rId3"/>
              </a:rPr>
              <a:t>https://designlab.eng.rpi.edu/edn/projects/capstone-support-dev/wiki/Project_Documentation</a:t>
            </a:r>
            <a:r>
              <a:rPr lang="en-US" dirty="0">
                <a:ea typeface="+mn-lt"/>
                <a:cs typeface="+mn-lt"/>
              </a:rPr>
              <a:t> </a:t>
            </a:r>
            <a:endParaRPr lang="en-US" dirty="0">
              <a:cs typeface="Calibri"/>
            </a:endParaRPr>
          </a:p>
          <a:p>
            <a:r>
              <a:rPr lang="en-US" dirty="0">
                <a:ea typeface="+mn-lt"/>
                <a:cs typeface="+mn-lt"/>
              </a:rPr>
              <a:t>Complete the Online Safety Training in Percipio by end of 3rd week</a:t>
            </a:r>
          </a:p>
          <a:p>
            <a:pPr lvl="1" indent="-285750"/>
            <a:r>
              <a:rPr lang="en-US" dirty="0">
                <a:ea typeface="+mn-lt"/>
                <a:cs typeface="+mn-lt"/>
                <a:hlinkClick r:id="rId4"/>
              </a:rPr>
              <a:t>https://www.percipio.com</a:t>
            </a:r>
            <a:endParaRPr lang="en-US" dirty="0">
              <a:ea typeface="+mn-lt"/>
              <a:cs typeface="+mn-lt"/>
            </a:endParaRPr>
          </a:p>
          <a:p>
            <a:pPr lvl="1" indent="-285750"/>
            <a:r>
              <a:rPr lang="en-US" dirty="0">
                <a:ea typeface="+mn-lt"/>
                <a:cs typeface="+mn-lt"/>
              </a:rPr>
              <a:t>Rensselaer Manufacturing and Prototyping Laboratories-Safety Orientation</a:t>
            </a:r>
            <a:endParaRPr lang="en-US" dirty="0">
              <a:solidFill>
                <a:srgbClr val="000000"/>
              </a:solidFill>
              <a:cs typeface="Calibri"/>
            </a:endParaRPr>
          </a:p>
          <a:p>
            <a:pPr lvl="1" indent="-285750"/>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49</a:t>
            </a:fld>
            <a:endParaRPr lang="en-US" dirty="0"/>
          </a:p>
        </p:txBody>
      </p:sp>
    </p:spTree>
    <p:extLst>
      <p:ext uri="{BB962C8B-B14F-4D97-AF65-F5344CB8AC3E}">
        <p14:creationId xmlns:p14="http://schemas.microsoft.com/office/powerpoint/2010/main" val="3843557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92500" lnSpcReduction="1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Paster-F20-sec1)</a:t>
            </a:r>
          </a:p>
          <a:p>
            <a:r>
              <a:rPr lang="en-US" dirty="0">
                <a:cs typeface="Calibri"/>
              </a:rPr>
              <a:t>This PPT is available on Electronic Design Notebook and will guide the first 10 classes</a:t>
            </a:r>
          </a:p>
          <a:p>
            <a:pPr lvl="1"/>
            <a:r>
              <a:rPr lang="en-US" sz="2200" u="sng" dirty="0">
                <a:hlinkClick r:id="rId2"/>
              </a:rPr>
              <a:t>https://designlab.eng.rpi.edu/edn/projects/capstone-support-dev/repository/changes/Fall%202020%20Playbook.pptx</a:t>
            </a:r>
            <a:r>
              <a:rPr lang="en-US" dirty="0"/>
              <a:t> </a:t>
            </a:r>
            <a:endParaRPr lang="en-US" sz="3200" dirty="0">
              <a:solidFill>
                <a:srgbClr val="C00000"/>
              </a:solidFill>
              <a:cs typeface="Calibri"/>
            </a:endParaRPr>
          </a:p>
          <a:p>
            <a:r>
              <a:rPr lang="en-US" dirty="0">
                <a:cs typeface="Calibri"/>
              </a:rPr>
              <a:t>Daily Class Agendas </a:t>
            </a:r>
          </a:p>
          <a:p>
            <a:pPr lvl="1"/>
            <a:r>
              <a:rPr lang="en-US" sz="1200" dirty="0">
                <a:cs typeface="Calibri"/>
                <a:hlinkClick r:id="rId3"/>
              </a:rPr>
              <a:t>https://designlab.eng.rpi.edu/edn/projects/capstone-support-dev/wiki/Capstone_Class_Agendas</a:t>
            </a:r>
            <a:r>
              <a:rPr lang="en-US" sz="12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50</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4209"/>
            <a:ext cx="9144000" cy="2649581"/>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CE Meeting with Team</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51</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1467366"/>
            <a:ext cx="3200400" cy="2556153"/>
          </a:xfrm>
          <a:prstGeom prst="rect">
            <a:avLst/>
          </a:prstGeom>
        </p:spPr>
      </p:pic>
    </p:spTree>
    <p:extLst>
      <p:ext uri="{BB962C8B-B14F-4D97-AF65-F5344CB8AC3E}">
        <p14:creationId xmlns:p14="http://schemas.microsoft.com/office/powerpoint/2010/main" val="9009639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12054180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35 min - Documentation &amp; EDN Usage</a:t>
            </a:r>
          </a:p>
        </p:txBody>
      </p:sp>
      <p:sp>
        <p:nvSpPr>
          <p:cNvPr id="3" name="Content Placeholder 2"/>
          <p:cNvSpPr>
            <a:spLocks noGrp="1"/>
          </p:cNvSpPr>
          <p:nvPr>
            <p:ph idx="1"/>
          </p:nvPr>
        </p:nvSpPr>
        <p:spPr/>
        <p:txBody>
          <a:bodyPr/>
          <a:lstStyle/>
          <a:p>
            <a:r>
              <a:rPr lang="en-US" dirty="0"/>
              <a:t>Where to post your work</a:t>
            </a:r>
          </a:p>
          <a:p>
            <a:r>
              <a:rPr lang="en-US" dirty="0"/>
              <a:t>How to create post (which buttons/links on EDN)</a:t>
            </a:r>
          </a:p>
          <a:p>
            <a:endParaRPr lang="en-US" dirty="0"/>
          </a:p>
        </p:txBody>
      </p:sp>
      <p:sp>
        <p:nvSpPr>
          <p:cNvPr id="4" name="Footer Placeholder 3"/>
          <p:cNvSpPr>
            <a:spLocks noGrp="1"/>
          </p:cNvSpPr>
          <p:nvPr>
            <p:ph type="ftr" sz="quarter" idx="11"/>
          </p:nvPr>
        </p:nvSpPr>
        <p:spPr/>
        <p:txBody>
          <a:bodyPr/>
          <a:lstStyle/>
          <a:p>
            <a:r>
              <a:rPr lang="en-US"/>
              <a:t>PE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66810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1E53C9B5-D1E4-41C4-9032-1ACE4595E517}" type="slidenum">
              <a:rPr lang="en-US" smtClean="0"/>
              <a:t>54</a:t>
            </a:fld>
            <a:endParaRPr lang="en-US"/>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15883" y="484925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stCxn id="11" idx="1"/>
          </p:cNvCxnSpPr>
          <p:nvPr/>
        </p:nvCxnSpPr>
        <p:spPr>
          <a:xfrm flipH="1" flipV="1">
            <a:off x="1690878" y="3915270"/>
            <a:ext cx="3425006" cy="1130196"/>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738664"/>
          </a:xfrm>
          <a:prstGeom prst="rect">
            <a:avLst/>
          </a:prstGeom>
          <a:noFill/>
        </p:spPr>
        <p:txBody>
          <a:bodyPr wrap="square" rtlCol="0">
            <a:spAutoFit/>
          </a:bodyPr>
          <a:lstStyle/>
          <a:p>
            <a:r>
              <a:rPr lang="en-US" sz="2100" dirty="0"/>
              <a:t>Poster Summary, Task Assignments</a:t>
            </a:r>
          </a:p>
        </p:txBody>
      </p:sp>
      <p:cxnSp>
        <p:nvCxnSpPr>
          <p:cNvPr id="14" name="Straight Arrow Connector 13"/>
          <p:cNvCxnSpPr>
            <a:stCxn id="13" idx="2"/>
          </p:cNvCxnSpPr>
          <p:nvPr/>
        </p:nvCxnSpPr>
        <p:spPr>
          <a:xfrm flipH="1">
            <a:off x="2120647" y="1947171"/>
            <a:ext cx="5426786" cy="1361288"/>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examples of actual files in Box</a:t>
            </a:r>
          </a:p>
        </p:txBody>
      </p:sp>
    </p:spTree>
    <p:extLst>
      <p:ext uri="{BB962C8B-B14F-4D97-AF65-F5344CB8AC3E}">
        <p14:creationId xmlns:p14="http://schemas.microsoft.com/office/powerpoint/2010/main" val="8215704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1E53C9B5-D1E4-41C4-9032-1ACE4595E517}" type="slidenum">
              <a:rPr lang="en-US" smtClean="0"/>
              <a:t>55</a:t>
            </a:fld>
            <a:endParaRPr lang="en-US"/>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shifting actual files from Box to Project Forums</a:t>
            </a:r>
          </a:p>
        </p:txBody>
      </p:sp>
    </p:spTree>
    <p:extLst>
      <p:ext uri="{BB962C8B-B14F-4D97-AF65-F5344CB8AC3E}">
        <p14:creationId xmlns:p14="http://schemas.microsoft.com/office/powerpoint/2010/main" val="28865812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4 Ticket Out</a:t>
            </a:r>
          </a:p>
          <a:p>
            <a:pPr lvl="1"/>
            <a:r>
              <a:rPr lang="en-US" dirty="0">
                <a:solidFill>
                  <a:srgbClr val="000000"/>
                </a:solidFill>
                <a:ea typeface="+mn-lt"/>
                <a:cs typeface="+mn-lt"/>
              </a:rPr>
              <a:t>https://forms.gle/J6EBfnh2hjTJbPse8</a:t>
            </a:r>
          </a:p>
          <a:p>
            <a:r>
              <a:rPr lang="en-US" dirty="0">
                <a:ea typeface="+mn-lt"/>
                <a:cs typeface="+mn-lt"/>
              </a:rPr>
              <a:t>Post to EDN SoW forum</a:t>
            </a:r>
          </a:p>
          <a:p>
            <a:pPr lvl="1" indent="-285750"/>
            <a:r>
              <a:rPr lang="en-US" dirty="0">
                <a:cs typeface="Calibri"/>
              </a:rPr>
              <a:t>Updated Needs/Reqs Matrix</a:t>
            </a:r>
          </a:p>
          <a:p>
            <a:pPr lvl="1" indent="-285750"/>
            <a:r>
              <a:rPr lang="en-US" dirty="0">
                <a:cs typeface="Calibri"/>
              </a:rPr>
              <a:t>Bulleted list of Engineering Tools and Methods</a:t>
            </a:r>
          </a:p>
          <a:p>
            <a:pPr lvl="1" indent="-285750"/>
            <a:endParaRPr lang="en-US" dirty="0">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dirty="0">
                <a:cs typeface="Calibri"/>
                <a:hlinkClick r:id="rId2"/>
              </a:rPr>
              <a:t>https://www.percipio.com</a:t>
            </a:r>
            <a:endParaRPr lang="en-US" dirty="0">
              <a:ea typeface="+mn-lt"/>
              <a:cs typeface="+mn-lt"/>
            </a:endParaRPr>
          </a:p>
          <a:p>
            <a:pPr lvl="1" indent="-285750"/>
            <a:r>
              <a:rPr lang="en-US" dirty="0">
                <a:cs typeface="Calibri"/>
              </a:rPr>
              <a:t>Rensselaer Manufacturing and Prototyping Laboratories-Safety Orientation</a:t>
            </a:r>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56</a:t>
            </a:fld>
            <a:endParaRPr lang="en-US" dirty="0"/>
          </a:p>
        </p:txBody>
      </p:sp>
    </p:spTree>
    <p:extLst>
      <p:ext uri="{BB962C8B-B14F-4D97-AF65-F5344CB8AC3E}">
        <p14:creationId xmlns:p14="http://schemas.microsoft.com/office/powerpoint/2010/main" val="39895430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232" y="2410577"/>
            <a:ext cx="6013535" cy="3181434"/>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Statement of Work Exercise</a:t>
            </a:r>
          </a:p>
        </p:txBody>
      </p:sp>
      <p:sp>
        <p:nvSpPr>
          <p:cNvPr id="3" name="Content Placeholder 2"/>
          <p:cNvSpPr>
            <a:spLocks noGrp="1"/>
          </p:cNvSpPr>
          <p:nvPr>
            <p:ph idx="1"/>
          </p:nvPr>
        </p:nvSpPr>
        <p:spPr>
          <a:xfrm>
            <a:off x="628650" y="1940815"/>
            <a:ext cx="7886700" cy="3549158"/>
          </a:xfrm>
        </p:spPr>
        <p:txBody>
          <a:bodyPr>
            <a:normAutofit lnSpcReduction="10000"/>
          </a:bodyPr>
          <a:lstStyle/>
          <a:p>
            <a:r>
              <a:rPr lang="en-US" dirty="0"/>
              <a:t>10 min – Break into 3 groups</a:t>
            </a:r>
          </a:p>
          <a:p>
            <a:pPr lvl="1"/>
            <a:r>
              <a:rPr lang="en-US" dirty="0"/>
              <a:t>Long Term Objectives (1-5+ years, from Customer Perspective)</a:t>
            </a:r>
          </a:p>
          <a:p>
            <a:pPr lvl="1"/>
            <a:r>
              <a:rPr lang="en-US" dirty="0"/>
              <a:t>Current Semester Objectives (3 months!)</a:t>
            </a:r>
          </a:p>
          <a:p>
            <a:pPr lvl="1"/>
            <a:r>
              <a:rPr lang="en-US" dirty="0"/>
              <a:t>Deliverables (Be S.M.A.R.T.!)</a:t>
            </a:r>
          </a:p>
          <a:p>
            <a:r>
              <a:rPr lang="en-US" dirty="0"/>
              <a:t>10 min - Team review – Long Term and Current Semester Objectives</a:t>
            </a:r>
          </a:p>
          <a:p>
            <a:r>
              <a:rPr lang="en-US" dirty="0"/>
              <a:t>15 min - Team review – Deliverables</a:t>
            </a:r>
          </a:p>
          <a:p>
            <a:r>
              <a:rPr lang="en-US" dirty="0"/>
              <a:t>55 min </a:t>
            </a:r>
          </a:p>
          <a:p>
            <a:pPr lvl="1"/>
            <a:r>
              <a:rPr lang="en-US" dirty="0"/>
              <a:t>PE/CE review of Deliverables</a:t>
            </a:r>
          </a:p>
          <a:p>
            <a:pPr lvl="1"/>
            <a:r>
              <a:rPr lang="en-US" dirty="0"/>
              <a:t>Team development of Dates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58</a:t>
            </a:fld>
            <a:endParaRPr lang="en-US" dirty="0"/>
          </a:p>
        </p:txBody>
      </p:sp>
    </p:spTree>
    <p:extLst>
      <p:ext uri="{BB962C8B-B14F-4D97-AF65-F5344CB8AC3E}">
        <p14:creationId xmlns:p14="http://schemas.microsoft.com/office/powerpoint/2010/main" val="246385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Complete Class 5 Ticket Out</a:t>
            </a:r>
          </a:p>
          <a:p>
            <a:pPr lvl="1"/>
            <a:r>
              <a:rPr lang="en-US" dirty="0">
                <a:solidFill>
                  <a:srgbClr val="000000"/>
                </a:solidFill>
                <a:ea typeface="+mn-lt"/>
                <a:cs typeface="+mn-lt"/>
                <a:hlinkClick r:id="rId2"/>
              </a:rPr>
              <a:t>https://forms.gle/WcGzPoJYMSpJrepQ8</a:t>
            </a:r>
            <a:r>
              <a:rPr lang="en-US" dirty="0">
                <a:solidFill>
                  <a:srgbClr val="000000"/>
                </a:solidFill>
                <a:ea typeface="+mn-lt"/>
                <a:cs typeface="+mn-lt"/>
              </a:rPr>
              <a:t> </a:t>
            </a:r>
          </a:p>
          <a:p>
            <a:r>
              <a:rPr lang="en-US" dirty="0">
                <a:ea typeface="+mn-lt"/>
                <a:cs typeface="+mn-lt"/>
              </a:rPr>
              <a:t>Wordsmith and polish SoW</a:t>
            </a:r>
            <a:endParaRPr lang="en-US" dirty="0">
              <a:solidFill>
                <a:srgbClr val="C00000"/>
              </a:solidFill>
              <a:ea typeface="+mn-lt"/>
              <a:cs typeface="+mn-lt"/>
            </a:endParaRPr>
          </a:p>
          <a:p>
            <a:r>
              <a:rPr lang="en-US" dirty="0">
                <a:ea typeface="+mn-lt"/>
                <a:cs typeface="+mn-lt"/>
              </a:rPr>
              <a:t>Post Statement of Work to EDN - SoW Forum prior to class 6</a:t>
            </a: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59</a:t>
            </a:fld>
            <a:endParaRPr lang="en-US" dirty="0"/>
          </a:p>
        </p:txBody>
      </p:sp>
    </p:spTree>
    <p:extLst>
      <p:ext uri="{BB962C8B-B14F-4D97-AF65-F5344CB8AC3E}">
        <p14:creationId xmlns:p14="http://schemas.microsoft.com/office/powerpoint/2010/main" val="379741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even in the event RPI semester goes full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Nearly all interactions will take place online</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side), exit @ JEC 3232 door</a:t>
            </a:r>
          </a:p>
          <a:p>
            <a:pPr lvl="1"/>
            <a:r>
              <a:rPr lang="en-US" dirty="0">
                <a:cs typeface="Calibri"/>
              </a:rPr>
              <a:t>No use of physical whiteboards. 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a:t>
            </a:fld>
            <a:endParaRPr lang="en-US" dirty="0"/>
          </a:p>
        </p:txBody>
      </p:sp>
    </p:spTree>
    <p:extLst>
      <p:ext uri="{BB962C8B-B14F-4D97-AF65-F5344CB8AC3E}">
        <p14:creationId xmlns:p14="http://schemas.microsoft.com/office/powerpoint/2010/main" val="33474327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60</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745" y="2410573"/>
            <a:ext cx="5460509" cy="3181441"/>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7E056-C962-4913-9972-7C71E1944B0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3DEC894-8E5F-44E6-BC8E-020B17FF5C49}"/>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61</a:t>
            </a:fld>
            <a:endParaRPr lang="en-US" dirty="0"/>
          </a:p>
        </p:txBody>
      </p:sp>
    </p:spTree>
    <p:extLst>
      <p:ext uri="{BB962C8B-B14F-4D97-AF65-F5344CB8AC3E}">
        <p14:creationId xmlns:p14="http://schemas.microsoft.com/office/powerpoint/2010/main" val="11221457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Continue technical work</a:t>
            </a:r>
            <a:endParaRPr lang="en-US" dirty="0">
              <a:solidFill>
                <a:srgbClr val="C00000"/>
              </a:solidFill>
              <a:ea typeface="+mn-lt"/>
              <a:cs typeface="+mn-lt"/>
            </a:endParaRPr>
          </a:p>
          <a:p>
            <a:r>
              <a:rPr lang="en-US" dirty="0">
                <a:ea typeface="+mn-lt"/>
                <a:cs typeface="+mn-lt"/>
              </a:rPr>
              <a:t>Post progress to Design Forum threads</a:t>
            </a:r>
          </a:p>
          <a:p>
            <a:r>
              <a:rPr lang="en-US" dirty="0">
                <a:ea typeface="+mn-lt"/>
                <a:cs typeface="+mn-lt"/>
              </a:rPr>
              <a:t>Add deliverables from Statement of Work into EDN as milestones (versions)</a:t>
            </a:r>
          </a:p>
          <a:p>
            <a:r>
              <a:rPr lang="en-US" dirty="0">
                <a:ea typeface="+mn-lt"/>
                <a:cs typeface="+mn-lt"/>
              </a:rPr>
              <a:t> Brainstorm 6 individual tasks which need to be accomplished to reach project goals</a:t>
            </a: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62</a:t>
            </a:fld>
            <a:endParaRPr lang="en-US" dirty="0"/>
          </a:p>
        </p:txBody>
      </p:sp>
    </p:spTree>
    <p:extLst>
      <p:ext uri="{BB962C8B-B14F-4D97-AF65-F5344CB8AC3E}">
        <p14:creationId xmlns:p14="http://schemas.microsoft.com/office/powerpoint/2010/main" val="24192511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219" y="2808736"/>
            <a:ext cx="6695562" cy="2385115"/>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Create draft of Status Report topics</a:t>
            </a:r>
            <a:endParaRPr lang="en-US" dirty="0">
              <a:solidFill>
                <a:srgbClr val="C00000"/>
              </a:solidFill>
              <a:ea typeface="+mn-lt"/>
              <a:cs typeface="+mn-lt"/>
            </a:endParaRPr>
          </a:p>
          <a:p>
            <a:pPr lvl="1" indent="-285750"/>
            <a:r>
              <a:rPr lang="en-US" dirty="0">
                <a:ea typeface="+mn-lt"/>
                <a:cs typeface="+mn-lt"/>
              </a:rPr>
              <a:t>Template - </a:t>
            </a:r>
            <a:r>
              <a:rPr lang="en-US" dirty="0">
                <a:ea typeface="+mn-lt"/>
                <a:cs typeface="+mn-lt"/>
                <a:hlinkClick r:id="rId2"/>
              </a:rPr>
              <a:t>https://designlab.eng.rpi.edu/edn/projects/capstone-support-dev/wiki/Templates_and_Forms</a:t>
            </a:r>
            <a:r>
              <a:rPr lang="en-US" dirty="0">
                <a:ea typeface="+mn-lt"/>
                <a:cs typeface="+mn-lt"/>
              </a:rPr>
              <a:t> </a:t>
            </a:r>
            <a:endParaRPr lang="en-US" dirty="0">
              <a:solidFill>
                <a:srgbClr val="C00000"/>
              </a:solidFill>
              <a:ea typeface="+mn-lt"/>
              <a:cs typeface="+mn-lt"/>
            </a:endParaRPr>
          </a:p>
          <a:p>
            <a:r>
              <a:rPr lang="en-US" dirty="0">
                <a:ea typeface="+mn-lt"/>
                <a:cs typeface="+mn-lt"/>
              </a:rPr>
              <a:t>Create agenda for 30 mins of Class 8</a:t>
            </a:r>
            <a:endParaRPr lang="en-US" dirty="0">
              <a:solidFill>
                <a:srgbClr val="C00000"/>
              </a:solidFill>
              <a:ea typeface="+mn-lt"/>
              <a:cs typeface="+mn-lt"/>
            </a:endParaRPr>
          </a:p>
          <a:p>
            <a:r>
              <a:rPr lang="en-US" dirty="0">
                <a:ea typeface="+mn-lt"/>
                <a:cs typeface="+mn-lt"/>
              </a:rPr>
              <a:t>Add tasks identified in Gantt Chart exercise into EDN as </a:t>
            </a:r>
            <a:r>
              <a:rPr lang="en-US" i="1" dirty="0">
                <a:ea typeface="+mn-lt"/>
                <a:cs typeface="+mn-lt"/>
              </a:rPr>
              <a:t>Issues</a:t>
            </a:r>
          </a:p>
          <a:p>
            <a:r>
              <a:rPr lang="en-US" dirty="0">
                <a:solidFill>
                  <a:srgbClr val="FF0000"/>
                </a:solidFill>
                <a:cs typeface="Calibri"/>
              </a:rPr>
              <a:t>Attend Comm+D workshop on PPT/posters(Weds 2/12) ??</a:t>
            </a:r>
            <a:endParaRPr lang="en-US" dirty="0">
              <a:ea typeface="+mn-lt"/>
              <a:cs typeface="+mn-lt"/>
            </a:endParaRPr>
          </a:p>
          <a:p>
            <a:endParaRPr lang="en-US" i="1" dirty="0">
              <a:solidFill>
                <a:srgbClr val="000000"/>
              </a:solidFill>
              <a:cs typeface="Calibri"/>
            </a:endParaRP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64</a:t>
            </a:fld>
            <a:endParaRPr lang="en-US" dirty="0"/>
          </a:p>
        </p:txBody>
      </p:sp>
    </p:spTree>
    <p:extLst>
      <p:ext uri="{BB962C8B-B14F-4D97-AF65-F5344CB8AC3E}">
        <p14:creationId xmlns:p14="http://schemas.microsoft.com/office/powerpoint/2010/main" val="26610204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686" y="2590800"/>
            <a:ext cx="7460627" cy="2240474"/>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Address any feedback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endParaRPr lang="en-US"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66</a:t>
            </a:fld>
            <a:endParaRPr lang="en-US" dirty="0"/>
          </a:p>
        </p:txBody>
      </p:sp>
    </p:spTree>
    <p:extLst>
      <p:ext uri="{BB962C8B-B14F-4D97-AF65-F5344CB8AC3E}">
        <p14:creationId xmlns:p14="http://schemas.microsoft.com/office/powerpoint/2010/main" val="15848948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67</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248" y="2736340"/>
            <a:ext cx="5791503" cy="2529908"/>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dirty="0">
                <a:solidFill>
                  <a:srgbClr val="000000"/>
                </a:solidFill>
                <a:ea typeface="+mn-lt"/>
                <a:cs typeface="+mn-lt"/>
                <a:hlinkClick r:id="rId2"/>
              </a:rPr>
              <a:t>https://forms.gle/fahNCHu9zFo7Qeze6</a:t>
            </a:r>
            <a:r>
              <a:rPr lang="en-US" dirty="0">
                <a:solidFill>
                  <a:srgbClr val="000000"/>
                </a:solidFill>
                <a:ea typeface="+mn-lt"/>
                <a:cs typeface="+mn-lt"/>
              </a:rPr>
              <a:t> </a:t>
            </a:r>
          </a:p>
          <a:p>
            <a:r>
              <a:rPr lang="en-US" dirty="0">
                <a:ea typeface="+mn-lt"/>
                <a:cs typeface="+mn-lt"/>
              </a:rPr>
              <a:t>Upload poster draft to EDN - PDR Forum</a:t>
            </a:r>
          </a:p>
          <a:p>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class agendas and individual project tasks	</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spTree>
    <p:extLst>
      <p:ext uri="{BB962C8B-B14F-4D97-AF65-F5344CB8AC3E}">
        <p14:creationId xmlns:p14="http://schemas.microsoft.com/office/powerpoint/2010/main" val="3715475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a:bodyPr>
          <a:lstStyle/>
          <a:p>
            <a:r>
              <a:rPr lang="en-US" dirty="0">
                <a:cs typeface="Calibri"/>
              </a:rPr>
              <a:t>Bring laptop, charger, headphones/earbuds to in-person classes</a:t>
            </a:r>
          </a:p>
          <a:p>
            <a:r>
              <a:rPr lang="en-US" dirty="0">
                <a:cs typeface="Calibri"/>
              </a:rPr>
              <a:t>Wear a mask at all times</a:t>
            </a:r>
          </a:p>
          <a:p>
            <a:r>
              <a:rPr lang="en-US" dirty="0">
                <a:cs typeface="Calibri"/>
              </a:rPr>
              <a:t>Teams may wish to record their meetings for any members who are 'absent' or have connection issues.</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a:t>
            </a:r>
          </a:p>
        </p:txBody>
      </p:sp>
      <p:sp>
        <p:nvSpPr>
          <p:cNvPr id="4" name="Footer Placeholder 3"/>
          <p:cNvSpPr>
            <a:spLocks noGrp="1"/>
          </p:cNvSpPr>
          <p:nvPr>
            <p:ph type="ftr" sz="quarter" idx="11"/>
          </p:nvPr>
        </p:nvSpPr>
        <p:spPr/>
        <p:txBody>
          <a:bodyPr/>
          <a:lstStyle/>
          <a:p>
            <a:r>
              <a:rPr lang="en-US" dirty="0"/>
              <a:t>PE Space</a:t>
            </a:r>
          </a:p>
        </p:txBody>
      </p:sp>
      <p:sp>
        <p:nvSpPr>
          <p:cNvPr id="5" name="Down Arrow 4"/>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3047" y="1417638"/>
            <a:ext cx="7197906" cy="4373562"/>
          </a:xfrm>
        </p:spPr>
      </p:pic>
    </p:spTree>
    <p:extLst>
      <p:ext uri="{BB962C8B-B14F-4D97-AF65-F5344CB8AC3E}">
        <p14:creationId xmlns:p14="http://schemas.microsoft.com/office/powerpoint/2010/main" val="575134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3251</Words>
  <Application>Microsoft Office PowerPoint</Application>
  <PresentationFormat>On-screen Show (4:3)</PresentationFormat>
  <Paragraphs>762</Paragraphs>
  <Slides>68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68</vt:i4>
      </vt:variant>
    </vt:vector>
  </HeadingPairs>
  <TitlesOfParts>
    <vt:vector size="76" baseType="lpstr">
      <vt:lpstr>ＭＳ Ｐゴシック</vt:lpstr>
      <vt:lpstr>Arial</vt:lpstr>
      <vt:lpstr>Calibri</vt:lpstr>
      <vt:lpstr>Calibri Light</vt:lpstr>
      <vt:lpstr>MS Mincho</vt:lpstr>
      <vt:lpstr>Times New Roman</vt:lpstr>
      <vt:lpstr>Office Theme</vt:lpstr>
      <vt:lpstr>1_Office Theme</vt:lpstr>
      <vt:lpstr>Welcome to Capstone Design</vt:lpstr>
      <vt:lpstr>Revision History </vt:lpstr>
      <vt:lpstr>Revision History - continued </vt:lpstr>
      <vt:lpstr>Link to Agendas</vt:lpstr>
      <vt:lpstr>Logistics</vt:lpstr>
      <vt:lpstr>Covid-19 related challenges</vt:lpstr>
      <vt:lpstr>Class meeting logistics</vt:lpstr>
      <vt:lpstr>Class “location”</vt:lpstr>
      <vt:lpstr>Day 1 Agenda</vt:lpstr>
      <vt:lpstr>RPI Design Lab </vt:lpstr>
      <vt:lpstr>Design Lab Team</vt:lpstr>
      <vt:lpstr>PowerPoint Presentation</vt:lpstr>
      <vt:lpstr>Participation Expectations</vt:lpstr>
      <vt:lpstr>Capstone is TEAM work not GROUP work</vt:lpstr>
      <vt:lpstr>Grading</vt:lpstr>
      <vt:lpstr>Behavior Expectations</vt:lpstr>
      <vt:lpstr>Capstone Orientation Packet</vt:lpstr>
      <vt:lpstr>Collaboration Logistics</vt:lpstr>
      <vt:lpstr>35 min - Team Ideation Presentation</vt:lpstr>
      <vt:lpstr>20 min - Team Ideation Presentation Summary</vt:lpstr>
      <vt:lpstr>10 min - Team Questions </vt:lpstr>
      <vt:lpstr>5 min – Ticket Out</vt:lpstr>
      <vt:lpstr>Out of Class Tasks (what you might call homework, complete BEFORE Class 2)</vt:lpstr>
      <vt:lpstr>Class 2 Agenda</vt:lpstr>
      <vt:lpstr>30 min - Capstone Introduction and Expectations  part 2</vt:lpstr>
      <vt:lpstr>Capstone Design – Why we do it</vt:lpstr>
      <vt:lpstr>Design Course Progression</vt:lpstr>
      <vt:lpstr>PowerPoint Presentation</vt:lpstr>
      <vt:lpstr>Capstone Design – How We Do It</vt:lpstr>
      <vt:lpstr>Roles and Responsibilities of Team</vt:lpstr>
      <vt:lpstr>15 or 20 min - Generate Project Questions</vt:lpstr>
      <vt:lpstr>PowerPoint Presentation</vt:lpstr>
      <vt:lpstr>15 min – Engineering Documentation</vt:lpstr>
      <vt:lpstr>What is Documentation? Engineering Documentation?</vt:lpstr>
      <vt:lpstr>Why Document?</vt:lpstr>
      <vt:lpstr>Capstone Course Policies</vt:lpstr>
      <vt:lpstr>What Tool Will You Use?</vt:lpstr>
      <vt:lpstr>What Should I Document?</vt:lpstr>
      <vt:lpstr>10 min – Full class Wrap up</vt:lpstr>
      <vt:lpstr>Out of Class Tasks (what you might call homework, complete BEFORE Class 3)</vt:lpstr>
      <vt:lpstr>Day 3 Agenda</vt:lpstr>
      <vt:lpstr>15 min - Engineering Design Process</vt:lpstr>
      <vt:lpstr>Engineering Design Process</vt:lpstr>
      <vt:lpstr>10 mins - Customer Needs &amp; Engineering Requirements Example</vt:lpstr>
      <vt:lpstr>User Stories</vt:lpstr>
      <vt:lpstr>45 min - Customer Needs &amp;  Engineering Requirements Generation</vt:lpstr>
      <vt:lpstr>45 min - Sponsor Kick-Off Meeting</vt:lpstr>
      <vt:lpstr>30 min - Prior Presentation (if applicable)</vt:lpstr>
      <vt:lpstr>Out of Class Tasks (what you might call homework, complete BEFORE Class 4)</vt:lpstr>
      <vt:lpstr>Class 4 Agenda</vt:lpstr>
      <vt:lpstr>30 min - CE Meeting with Team</vt:lpstr>
      <vt:lpstr>20 min - Engineering Tools and Methods</vt:lpstr>
      <vt:lpstr>35 min - Documentation &amp; EDN Usage</vt:lpstr>
      <vt:lpstr>Where to put information?</vt:lpstr>
      <vt:lpstr>How to post</vt:lpstr>
      <vt:lpstr>Out of Class Task / Action Items:</vt:lpstr>
      <vt:lpstr>Class 5 Agenda</vt:lpstr>
      <vt:lpstr>Statement of Work Exercise</vt:lpstr>
      <vt:lpstr>Out of Class Task / Action Items:</vt:lpstr>
      <vt:lpstr>Class 6 Agenda</vt:lpstr>
      <vt:lpstr>PowerPoint Presentation</vt:lpstr>
      <vt:lpstr>Out of Class Task / Action Items:</vt:lpstr>
      <vt:lpstr>Class 7 Agenda</vt:lpstr>
      <vt:lpstr>Out of Class Task / Action Items:</vt:lpstr>
      <vt:lpstr>Class 8 Agenda</vt:lpstr>
      <vt:lpstr>Out of Class Task / Action Items:</vt:lpstr>
      <vt:lpstr>Class 9 Agenda</vt:lpstr>
      <vt:lpstr>Out of Class Task / Action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2020-09-08T19:59:29Z</dcterms:modified>
</cp:coreProperties>
</file>