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3"/>
  </p:notesMasterIdLst>
  <p:sldIdLst>
    <p:sldId id="256" r:id="rId3"/>
    <p:sldId id="338" r:id="rId4"/>
    <p:sldId id="316" r:id="rId5"/>
    <p:sldId id="339" r:id="rId6"/>
    <p:sldId id="257" r:id="rId7"/>
    <p:sldId id="269" r:id="rId8"/>
    <p:sldId id="317" r:id="rId9"/>
    <p:sldId id="310" r:id="rId10"/>
    <p:sldId id="276" r:id="rId11"/>
    <p:sldId id="275" r:id="rId12"/>
    <p:sldId id="272" r:id="rId13"/>
    <p:sldId id="273" r:id="rId14"/>
    <p:sldId id="274" r:id="rId15"/>
    <p:sldId id="270" r:id="rId16"/>
    <p:sldId id="262" r:id="rId17"/>
    <p:sldId id="258" r:id="rId18"/>
    <p:sldId id="265" r:id="rId19"/>
    <p:sldId id="311" r:id="rId20"/>
    <p:sldId id="281" r:id="rId21"/>
    <p:sldId id="279" r:id="rId22"/>
    <p:sldId id="280" r:id="rId23"/>
    <p:sldId id="292" r:id="rId24"/>
    <p:sldId id="283" r:id="rId25"/>
    <p:sldId id="264" r:id="rId26"/>
    <p:sldId id="335" r:id="rId27"/>
    <p:sldId id="263" r:id="rId28"/>
    <p:sldId id="259" r:id="rId29"/>
    <p:sldId id="260" r:id="rId30"/>
    <p:sldId id="266" r:id="rId31"/>
    <p:sldId id="318" r:id="rId32"/>
    <p:sldId id="285" r:id="rId33"/>
    <p:sldId id="286" r:id="rId34"/>
    <p:sldId id="326" r:id="rId35"/>
    <p:sldId id="327" r:id="rId36"/>
    <p:sldId id="328" r:id="rId37"/>
    <p:sldId id="329" r:id="rId38"/>
    <p:sldId id="330" r:id="rId39"/>
    <p:sldId id="331" r:id="rId40"/>
    <p:sldId id="284" r:id="rId41"/>
    <p:sldId id="291" r:id="rId42"/>
    <p:sldId id="287" r:id="rId43"/>
    <p:sldId id="336" r:id="rId44"/>
    <p:sldId id="333" r:id="rId45"/>
    <p:sldId id="334" r:id="rId46"/>
    <p:sldId id="337" r:id="rId47"/>
    <p:sldId id="340" r:id="rId48"/>
    <p:sldId id="289" r:id="rId49"/>
    <p:sldId id="288" r:id="rId50"/>
    <p:sldId id="290" r:id="rId51"/>
    <p:sldId id="307" r:id="rId52"/>
    <p:sldId id="293" r:id="rId53"/>
    <p:sldId id="342" r:id="rId54"/>
    <p:sldId id="341" r:id="rId55"/>
    <p:sldId id="294" r:id="rId56"/>
    <p:sldId id="298" r:id="rId57"/>
    <p:sldId id="332" r:id="rId58"/>
    <p:sldId id="324" r:id="rId59"/>
    <p:sldId id="325" r:id="rId60"/>
    <p:sldId id="313" r:id="rId61"/>
    <p:sldId id="309" r:id="rId62"/>
    <p:sldId id="297" r:id="rId63"/>
    <p:sldId id="300" r:id="rId64"/>
    <p:sldId id="308" r:id="rId65"/>
    <p:sldId id="299" r:id="rId66"/>
    <p:sldId id="302" r:id="rId67"/>
    <p:sldId id="301" r:id="rId68"/>
    <p:sldId id="304" r:id="rId69"/>
    <p:sldId id="303" r:id="rId70"/>
    <p:sldId id="306" r:id="rId71"/>
    <p:sldId id="30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9/9/2020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838450" y="3784600"/>
            <a:ext cx="13622338" cy="1021556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34</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9/9/2020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9/9/2020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9/9/2020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9/9/2020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9/9/2020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9/9/2020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9/9/2020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9/9/2020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9/9/2020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9/9/2020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9/9/2020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9/9/2020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24.xml"/><Relationship Id="rId7" Type="http://schemas.openxmlformats.org/officeDocument/2006/relationships/slide" Target="slide6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1.xml"/><Relationship Id="rId10" Type="http://schemas.openxmlformats.org/officeDocument/2006/relationships/slide" Target="slide69.xml"/><Relationship Id="rId4" Type="http://schemas.openxmlformats.org/officeDocument/2006/relationships/slide" Target="slide41.xml"/><Relationship Id="rId9" Type="http://schemas.openxmlformats.org/officeDocument/2006/relationships/slide" Target="slide67.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mtClean="0"/>
              <a:t>11</a:t>
            </a:fld>
            <a:endParaRPr lang="en-US" dirty="0"/>
          </a:p>
        </p:txBody>
      </p:sp>
    </p:spTree>
    <p:extLst>
      <p:ext uri="{BB962C8B-B14F-4D97-AF65-F5344CB8AC3E}">
        <p14:creationId xmlns:p14="http://schemas.microsoft.com/office/powerpoint/2010/main" val="4207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mtClean="0"/>
              <a:t>12</a:t>
            </a:fld>
            <a:endParaRPr lang="en-US" dirty="0"/>
          </a:p>
        </p:txBody>
      </p:sp>
    </p:spTree>
    <p:extLst>
      <p:ext uri="{BB962C8B-B14F-4D97-AF65-F5344CB8AC3E}">
        <p14:creationId xmlns:p14="http://schemas.microsoft.com/office/powerpoint/2010/main" val="138815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351987764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1671791">
                  <a:extLst>
                    <a:ext uri="{9D8B030D-6E8A-4147-A177-3AD203B41FA5}">
                      <a16:colId xmlns:a16="http://schemas.microsoft.com/office/drawing/2014/main" val="1076356727"/>
                    </a:ext>
                  </a:extLst>
                </a:gridCol>
                <a:gridCol w="1404096">
                  <a:extLst>
                    <a:ext uri="{9D8B030D-6E8A-4147-A177-3AD203B41FA5}">
                      <a16:colId xmlns:a16="http://schemas.microsoft.com/office/drawing/2014/main" val="2215888949"/>
                    </a:ext>
                  </a:extLst>
                </a:gridCol>
                <a:gridCol w="2438398">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 </a:t>
                      </a:r>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17</a:t>
            </a:fld>
            <a:endParaRPr lang="en-US" dirty="0"/>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628650" y="990600"/>
            <a:ext cx="78867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version lacks MANY features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1585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798096"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19</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25</a:t>
            </a:fld>
            <a:endParaRPr lang="en-US" dirty="0"/>
          </a:p>
        </p:txBody>
      </p:sp>
    </p:spTree>
    <p:extLst>
      <p:ext uri="{BB962C8B-B14F-4D97-AF65-F5344CB8AC3E}">
        <p14:creationId xmlns:p14="http://schemas.microsoft.com/office/powerpoint/2010/main" val="173469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26</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mtClean="0"/>
              <a:t>27</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28</a:t>
            </a:fld>
            <a:endParaRPr lang="en-US" dirty="0"/>
          </a:p>
        </p:txBody>
      </p:sp>
    </p:spTree>
    <p:extLst>
      <p:ext uri="{BB962C8B-B14F-4D97-AF65-F5344CB8AC3E}">
        <p14:creationId xmlns:p14="http://schemas.microsoft.com/office/powerpoint/2010/main" val="226068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29</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7996597"/>
              </p:ext>
            </p:extLst>
          </p:nvPr>
        </p:nvGraphicFramePr>
        <p:xfrm>
          <a:off x="381000" y="846138"/>
          <a:ext cx="8382000" cy="294005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slide 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term in Day 4 Agenda</a:t>
                      </a:r>
                    </a:p>
                    <a:p>
                      <a:pPr marL="0" marR="0" algn="l">
                        <a:spcBef>
                          <a:spcPts val="0"/>
                        </a:spcBef>
                        <a:spcAft>
                          <a:spcPts val="0"/>
                        </a:spcAft>
                      </a:pPr>
                      <a:r>
                        <a:rPr lang="en-US" sz="1200" dirty="0">
                          <a:effectLst/>
                          <a:latin typeface="+mj-lt"/>
                          <a:ea typeface="MS Mincho"/>
                        </a:rPr>
                        <a:t>Added hyperlinks to class 7-9</a:t>
                      </a:r>
                    </a:p>
                    <a:p>
                      <a:pPr marL="0" marR="0" algn="l">
                        <a:spcBef>
                          <a:spcPts val="0"/>
                        </a:spcBef>
                        <a:spcAft>
                          <a:spcPts val="0"/>
                        </a:spcAft>
                      </a:pPr>
                      <a:r>
                        <a:rPr lang="en-US" sz="1200" dirty="0">
                          <a:effectLst/>
                          <a:latin typeface="+mj-lt"/>
                          <a:ea typeface="MS Mincho"/>
                        </a:rPr>
                        <a:t>Added list of ALL class topics for Day 3 &amp; 4 (p. 41)</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9/9/20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Moved EDN &amp; Engineering Tools and Methods from Day 4 to Day 5. Replaced with 55 minutes of Project Work on Day 4</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mtClean="0"/>
              <a:t>30</a:t>
            </a:fld>
            <a:endParaRPr lang="en-US" dirty="0"/>
          </a:p>
        </p:txBody>
      </p:sp>
    </p:spTree>
    <p:extLst>
      <p:ext uri="{BB962C8B-B14F-4D97-AF65-F5344CB8AC3E}">
        <p14:creationId xmlns:p14="http://schemas.microsoft.com/office/powerpoint/2010/main" val="199327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351338"/>
          </a:xfrm>
        </p:spPr>
        <p:txBody>
          <a:bodyPr vert="horz" lIns="91440" tIns="45720" rIns="91440" bIns="45720" rtlCol="0" anchor="t">
            <a:normAutofit/>
          </a:bodyPr>
          <a:lstStyle/>
          <a:p>
            <a:pPr>
              <a:buFont typeface="Arial"/>
              <a:buChar char="•"/>
            </a:pPr>
            <a:r>
              <a:rPr lang="en-US" dirty="0">
                <a:ea typeface="+mn-lt"/>
                <a:cs typeface="+mn-lt"/>
              </a:rPr>
              <a:t>These questions can be about any aspect of the project, but by the end of the class include questions targeted to:</a:t>
            </a:r>
          </a:p>
          <a:p>
            <a:pPr marL="800100" lvl="1" indent="-285750">
              <a:buFont typeface="Arial"/>
              <a:buChar char="•"/>
            </a:pPr>
            <a:r>
              <a:rPr lang="en-US" dirty="0">
                <a:ea typeface="+mn-lt"/>
                <a:cs typeface="+mn-lt"/>
              </a:rPr>
              <a:t>Customer Needs</a:t>
            </a:r>
          </a:p>
          <a:p>
            <a:pPr marL="800100" lvl="1" indent="-285750">
              <a:buFont typeface="Arial"/>
              <a:buChar char="•"/>
            </a:pPr>
            <a:r>
              <a:rPr lang="en-US" dirty="0">
                <a:ea typeface="+mn-lt"/>
                <a:cs typeface="+mn-lt"/>
              </a:rPr>
              <a:t>Project Specifications / Technical Requirements</a:t>
            </a:r>
          </a:p>
          <a:p>
            <a:pPr lvl="1" indent="0">
              <a:buNone/>
            </a:pPr>
            <a:endParaRPr lang="en-US" dirty="0">
              <a:ea typeface="+mn-lt"/>
              <a:cs typeface="+mn-lt"/>
            </a:endParaRPr>
          </a:p>
          <a:p>
            <a:r>
              <a:rPr lang="en-US" dirty="0">
                <a:ea typeface="+mn-lt"/>
                <a:cs typeface="+mn-lt"/>
              </a:rPr>
              <a:t>Same inclusive discussion format as first class</a:t>
            </a:r>
          </a:p>
          <a:p>
            <a:pPr lvl="1"/>
            <a:r>
              <a:rPr lang="en-US" dirty="0">
                <a:ea typeface="+mn-lt"/>
                <a:cs typeface="+mn-lt"/>
              </a:rPr>
              <a:t>2 min. silent question generation</a:t>
            </a:r>
            <a:endParaRPr lang="en-US" dirty="0">
              <a:cs typeface="Calibri"/>
            </a:endParaRPr>
          </a:p>
          <a:p>
            <a:pPr lvl="1"/>
            <a:r>
              <a:rPr lang="en-US" dirty="0">
                <a:ea typeface="+mn-lt"/>
                <a:cs typeface="+mn-lt"/>
              </a:rPr>
              <a:t>Then begin copying into </a:t>
            </a:r>
            <a:r>
              <a:rPr lang="en-US" dirty="0">
                <a:solidFill>
                  <a:schemeClr val="accent6"/>
                </a:solidFill>
                <a:ea typeface="+mn-lt"/>
                <a:cs typeface="+mn-lt"/>
              </a:rPr>
              <a:t>Project Questions.xlsx </a:t>
            </a:r>
            <a:r>
              <a:rPr lang="en-US" dirty="0">
                <a:ea typeface="+mn-lt"/>
                <a:cs typeface="+mn-lt"/>
              </a:rPr>
              <a:t>spreadsheet in Box.</a:t>
            </a:r>
          </a:p>
          <a:p>
            <a:pPr lvl="1"/>
            <a:r>
              <a:rPr lang="en-US" dirty="0">
                <a:cs typeface="Calibri"/>
              </a:rPr>
              <a:t>Combine duplicates/similar questions</a:t>
            </a:r>
          </a:p>
          <a:p>
            <a:pPr lvl="1"/>
            <a:r>
              <a:rPr lang="en-US"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31</a:t>
            </a:fld>
            <a:endParaRPr lang="en-US"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dirty="0">
                <a:ea typeface="+mn-lt"/>
                <a:cs typeface="+mn-lt"/>
              </a:rPr>
              <a:t>Team &amp; PE Space</a:t>
            </a:r>
            <a:endParaRPr lang="en-US" dirty="0"/>
          </a:p>
        </p:txBody>
      </p:sp>
      <p:sp>
        <p:nvSpPr>
          <p:cNvPr id="2" name="Slide Number Placeholder 1"/>
          <p:cNvSpPr>
            <a:spLocks noGrp="1"/>
          </p:cNvSpPr>
          <p:nvPr>
            <p:ph type="sldNum" sz="quarter" idx="12"/>
          </p:nvPr>
        </p:nvSpPr>
        <p:spPr/>
        <p:txBody>
          <a:bodyPr/>
          <a:lstStyle/>
          <a:p>
            <a:fld id="{028FE254-016A-4E51-98AE-D4B4E3F12C32}" type="slidenum">
              <a:rPr lang="en-US" smtClean="0"/>
              <a:t>32</a:t>
            </a:fld>
            <a:endParaRPr lang="en-US" dirty="0"/>
          </a:p>
        </p:txBody>
      </p:sp>
    </p:spTree>
    <p:extLst>
      <p:ext uri="{BB962C8B-B14F-4D97-AF65-F5344CB8AC3E}">
        <p14:creationId xmlns:p14="http://schemas.microsoft.com/office/powerpoint/2010/main" val="28381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mtClean="0"/>
              <a:t>34</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219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35</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0139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962928"/>
            <a:ext cx="7886700" cy="3527045"/>
          </a:xfrm>
        </p:spPr>
        <p:txBody>
          <a:bodyPr>
            <a:normAutofit fontScale="85000" lnSpcReduction="20000"/>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48045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955930"/>
            <a:ext cx="8058150" cy="3534043"/>
          </a:xfrm>
        </p:spPr>
        <p:txBody>
          <a:bodyPr>
            <a:normAutofit fontScale="400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37</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345405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mtClean="0"/>
              <a:t>38</a:t>
            </a:fld>
            <a:endParaRPr lang="en-US"/>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8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39</a:t>
            </a:fld>
            <a:endParaRPr lang="en-US" dirty="0"/>
          </a:p>
        </p:txBody>
      </p:sp>
    </p:spTree>
    <p:extLst>
      <p:ext uri="{BB962C8B-B14F-4D97-AF65-F5344CB8AC3E}">
        <p14:creationId xmlns:p14="http://schemas.microsoft.com/office/powerpoint/2010/main" val="15658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Enter contact info to EDN Wiki</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a:ea typeface="+mn-lt"/>
                <a:cs typeface="+mn-lt"/>
              </a:rPr>
              <a:t>For ongoing projects, review prior semesters’ final presentations IAW PE instructions for class discussion in Class 3/4</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40</a:t>
            </a:fld>
            <a:endParaRPr lang="en-US" dirty="0"/>
          </a:p>
        </p:txBody>
      </p:sp>
    </p:spTree>
    <p:extLst>
      <p:ext uri="{BB962C8B-B14F-4D97-AF65-F5344CB8AC3E}">
        <p14:creationId xmlns:p14="http://schemas.microsoft.com/office/powerpoint/2010/main" val="40173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3535945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and will guide the first 10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spTree>
    <p:extLst>
      <p:ext uri="{BB962C8B-B14F-4D97-AF65-F5344CB8AC3E}">
        <p14:creationId xmlns:p14="http://schemas.microsoft.com/office/powerpoint/2010/main" val="384355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51</a:t>
            </a:fld>
            <a:endParaRPr lang="en-US" dirty="0"/>
          </a:p>
        </p:txBody>
      </p:sp>
      <p:pic>
        <p:nvPicPr>
          <p:cNvPr id="6" name="Picture 5">
            <a:extLst>
              <a:ext uri="{FF2B5EF4-FFF2-40B4-BE49-F238E27FC236}">
                <a16:creationId xmlns:a16="http://schemas.microsoft.com/office/drawing/2014/main" id="{E09A0485-B9FC-458A-A7D1-E3D663DE42ED}"/>
              </a:ext>
            </a:extLst>
          </p:cNvPr>
          <p:cNvPicPr>
            <a:picLocks noChangeAspect="1"/>
          </p:cNvPicPr>
          <p:nvPr/>
        </p:nvPicPr>
        <p:blipFill>
          <a:blip r:embed="rId2"/>
          <a:stretch>
            <a:fillRect/>
          </a:stretch>
        </p:blipFill>
        <p:spPr>
          <a:xfrm>
            <a:off x="0" y="2130404"/>
            <a:ext cx="9144000" cy="2597192"/>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mtClean="0"/>
              <a:t>52</a:t>
            </a:fld>
            <a:endParaRPr lang="en-US" dirty="0"/>
          </a:p>
        </p:txBody>
      </p:sp>
    </p:spTree>
    <p:extLst>
      <p:ext uri="{BB962C8B-B14F-4D97-AF65-F5344CB8AC3E}">
        <p14:creationId xmlns:p14="http://schemas.microsoft.com/office/powerpoint/2010/main" val="2882824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4243535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spTree>
    <p:extLst>
      <p:ext uri="{BB962C8B-B14F-4D97-AF65-F5344CB8AC3E}">
        <p14:creationId xmlns:p14="http://schemas.microsoft.com/office/powerpoint/2010/main" val="3989543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32" y="2410577"/>
            <a:ext cx="6013535" cy="3181434"/>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35 min - Documentation &amp; EDN Usage</a:t>
            </a:r>
          </a:p>
        </p:txBody>
      </p:sp>
      <p:sp>
        <p:nvSpPr>
          <p:cNvPr id="3" name="Content Placeholder 2"/>
          <p:cNvSpPr>
            <a:spLocks noGrp="1"/>
          </p:cNvSpPr>
          <p:nvPr>
            <p:ph idx="1"/>
          </p:nvPr>
        </p:nvSpPr>
        <p:spPr/>
        <p:txBody>
          <a:bodyPr/>
          <a:lstStyle/>
          <a:p>
            <a:r>
              <a:rPr lang="en-US" dirty="0"/>
              <a:t>Where to post your work</a:t>
            </a:r>
          </a:p>
          <a:p>
            <a:r>
              <a:rPr lang="en-US" dirty="0"/>
              <a:t>How to create post (which buttons/links on EDN)</a:t>
            </a:r>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681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57</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738664"/>
          </a:xfrm>
          <a:prstGeom prst="rect">
            <a:avLst/>
          </a:prstGeom>
          <a:noFill/>
        </p:spPr>
        <p:txBody>
          <a:bodyPr wrap="square" rtlCol="0">
            <a:spAutoFit/>
          </a:bodyPr>
          <a:lstStyle/>
          <a:p>
            <a:r>
              <a:rPr lang="en-US" sz="2100" dirty="0"/>
              <a:t>Poster Summary, Task Assignments</a:t>
            </a:r>
          </a:p>
        </p:txBody>
      </p:sp>
      <p:cxnSp>
        <p:nvCxnSpPr>
          <p:cNvPr id="14" name="Straight Arrow Connector 13"/>
          <p:cNvCxnSpPr>
            <a:stCxn id="13" idx="2"/>
          </p:cNvCxnSpPr>
          <p:nvPr/>
        </p:nvCxnSpPr>
        <p:spPr>
          <a:xfrm flipH="1">
            <a:off x="2120647" y="1947171"/>
            <a:ext cx="5426786" cy="1361288"/>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examples of actual files in Box</a:t>
            </a:r>
          </a:p>
        </p:txBody>
      </p:sp>
    </p:spTree>
    <p:extLst>
      <p:ext uri="{BB962C8B-B14F-4D97-AF65-F5344CB8AC3E}">
        <p14:creationId xmlns:p14="http://schemas.microsoft.com/office/powerpoint/2010/main" val="821570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58</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shifting actual files from Box to Project Forums</a:t>
            </a:r>
          </a:p>
        </p:txBody>
      </p:sp>
    </p:spTree>
    <p:extLst>
      <p:ext uri="{BB962C8B-B14F-4D97-AF65-F5344CB8AC3E}">
        <p14:creationId xmlns:p14="http://schemas.microsoft.com/office/powerpoint/2010/main" val="2886581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a:t>
            </a:fld>
            <a:endParaRPr lang="en-US"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Statement of Work Exercise</a:t>
            </a:r>
          </a:p>
        </p:txBody>
      </p:sp>
      <p:sp>
        <p:nvSpPr>
          <p:cNvPr id="3" name="Content Placeholder 2"/>
          <p:cNvSpPr>
            <a:spLocks noGrp="1"/>
          </p:cNvSpPr>
          <p:nvPr>
            <p:ph idx="1"/>
          </p:nvPr>
        </p:nvSpPr>
        <p:spPr>
          <a:xfrm>
            <a:off x="628650" y="1940815"/>
            <a:ext cx="7886700" cy="3549158"/>
          </a:xfrm>
        </p:spPr>
        <p:txBody>
          <a:bodyPr>
            <a:normAutofit lnSpcReduction="10000"/>
          </a:bodyPr>
          <a:lstStyle/>
          <a:p>
            <a:r>
              <a:rPr lang="en-US" dirty="0"/>
              <a:t>10 min – Break into 3 groups</a:t>
            </a:r>
          </a:p>
          <a:p>
            <a:pPr lvl="1"/>
            <a:r>
              <a:rPr lang="en-US" dirty="0"/>
              <a:t>Long Term Objectives (1-5+ years, from Customer Perspective)</a:t>
            </a:r>
          </a:p>
          <a:p>
            <a:pPr lvl="1"/>
            <a:r>
              <a:rPr lang="en-US" dirty="0"/>
              <a:t>Current Semester Objectives (3 months!)</a:t>
            </a:r>
          </a:p>
          <a:p>
            <a:pPr lvl="1"/>
            <a:r>
              <a:rPr lang="en-US" dirty="0"/>
              <a:t>Deliverables (Be S.M.A.R.T.!)</a:t>
            </a:r>
          </a:p>
          <a:p>
            <a:r>
              <a:rPr lang="en-US" dirty="0"/>
              <a:t>10 min - Team review – Long Term and Current Semester Objectives</a:t>
            </a:r>
          </a:p>
          <a:p>
            <a:r>
              <a:rPr lang="en-US" dirty="0"/>
              <a:t>15 min - Team review – Deliverables</a:t>
            </a:r>
          </a:p>
          <a:p>
            <a:r>
              <a:rPr lang="en-US" dirty="0"/>
              <a:t>55 min </a:t>
            </a:r>
          </a:p>
          <a:p>
            <a:pPr lvl="1"/>
            <a:r>
              <a:rPr lang="en-US" dirty="0"/>
              <a:t>PE/CE review of Deliverables</a:t>
            </a:r>
          </a:p>
          <a:p>
            <a:pPr lvl="1"/>
            <a:r>
              <a:rPr lang="en-US" dirty="0"/>
              <a:t>Team development of Dates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60</a:t>
            </a:fld>
            <a:endParaRPr lang="en-US" dirty="0"/>
          </a:p>
        </p:txBody>
      </p:sp>
    </p:spTree>
    <p:extLst>
      <p:ext uri="{BB962C8B-B14F-4D97-AF65-F5344CB8AC3E}">
        <p14:creationId xmlns:p14="http://schemas.microsoft.com/office/powerpoint/2010/main" val="246385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to EDN - SoW Forum prior to class 6</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spTree>
    <p:extLst>
      <p:ext uri="{BB962C8B-B14F-4D97-AF65-F5344CB8AC3E}">
        <p14:creationId xmlns:p14="http://schemas.microsoft.com/office/powerpoint/2010/main" val="3797413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5" y="2410573"/>
            <a:ext cx="5460509" cy="3181441"/>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spTree>
    <p:extLst>
      <p:ext uri="{BB962C8B-B14F-4D97-AF65-F5344CB8AC3E}">
        <p14:creationId xmlns:p14="http://schemas.microsoft.com/office/powerpoint/2010/main" val="1122145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Tree>
    <p:extLst>
      <p:ext uri="{BB962C8B-B14F-4D97-AF65-F5344CB8AC3E}">
        <p14:creationId xmlns:p14="http://schemas.microsoft.com/office/powerpoint/2010/main" val="2419251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19" y="2808736"/>
            <a:ext cx="6695562" cy="238511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Report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30 mins of Class 8</a:t>
            </a:r>
            <a:endParaRPr lang="en-US" dirty="0">
              <a:solidFill>
                <a:srgbClr val="C00000"/>
              </a:solidFill>
              <a:ea typeface="+mn-lt"/>
              <a:cs typeface="+mn-lt"/>
            </a:endParaRPr>
          </a:p>
          <a:p>
            <a:r>
              <a:rPr lang="en-US" dirty="0">
                <a:ea typeface="+mn-lt"/>
                <a:cs typeface="+mn-lt"/>
              </a:rPr>
              <a:t>Add tasks identified in Gantt Chart exercise into EDN as </a:t>
            </a:r>
            <a:r>
              <a:rPr lang="en-US" i="1" dirty="0">
                <a:ea typeface="+mn-lt"/>
                <a:cs typeface="+mn-lt"/>
              </a:rPr>
              <a:t>Issues</a:t>
            </a:r>
          </a:p>
          <a:p>
            <a:r>
              <a:rPr lang="en-US" dirty="0">
                <a:solidFill>
                  <a:srgbClr val="FF0000"/>
                </a:solidFill>
                <a:cs typeface="Calibri"/>
              </a:rPr>
              <a:t>Attend Comm+D workshop on PPT/posters(Weds 2/12) ??</a:t>
            </a:r>
            <a:endParaRPr lang="en-US"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Tree>
    <p:extLst>
      <p:ext uri="{BB962C8B-B14F-4D97-AF65-F5344CB8AC3E}">
        <p14:creationId xmlns:p14="http://schemas.microsoft.com/office/powerpoint/2010/main" val="2661020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6" y="2590800"/>
            <a:ext cx="7460627" cy="2240474"/>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spTree>
    <p:extLst>
      <p:ext uri="{BB962C8B-B14F-4D97-AF65-F5344CB8AC3E}">
        <p14:creationId xmlns:p14="http://schemas.microsoft.com/office/powerpoint/2010/main" val="1584894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class agendas and individual project tasks	</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71547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4698</Words>
  <Application>Microsoft Office PowerPoint</Application>
  <PresentationFormat>On-screen Show (4:3)</PresentationFormat>
  <Paragraphs>787</Paragraphs>
  <Slides>70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MS Mincho</vt:lpstr>
      <vt:lpstr>ＭＳ Ｐゴシック</vt:lpstr>
      <vt:lpstr>Arial</vt:lpstr>
      <vt:lpstr>Calibri</vt:lpstr>
      <vt:lpstr>Calibri Light</vt:lpstr>
      <vt:lpstr>Times New Roman</vt:lpstr>
      <vt:lpstr>Office Theme</vt:lpstr>
      <vt:lpstr>1_Office Theme</vt:lpstr>
      <vt:lpstr>Welcome to Capstone Design</vt:lpstr>
      <vt:lpstr>Revision History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35 min - Documentation &amp; EDN Usage</vt:lpstr>
      <vt:lpstr>Where to put information?</vt:lpstr>
      <vt:lpstr>How to post</vt:lpstr>
      <vt:lpstr>20 min - Engineering Tools and Methods</vt:lpstr>
      <vt:lpstr>Statement of Work Exercise</vt:lpstr>
      <vt:lpstr>Out of Class Task / Action Items:</vt:lpstr>
      <vt:lpstr>Class 6 Agenda</vt:lpstr>
      <vt:lpstr>PowerPoint Presentation</vt:lpstr>
      <vt:lpstr>Out of Class Task / Action Items:</vt:lpstr>
      <vt:lpstr>Class 7 Agenda</vt:lpstr>
      <vt:lpstr>Out of Class Task / Action Items:</vt:lpstr>
      <vt:lpstr>Class 8 Agenda</vt:lpstr>
      <vt:lpstr>Out of Class Task / Action Items:</vt:lpstr>
      <vt:lpstr>Class 9 Agenda</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2020-09-10T00:20:25Z</dcterms:modified>
</cp:coreProperties>
</file>