
<file path=[Content_Types].xml><?xml version="1.0" encoding="utf-8"?>
<Types xmlns="http://schemas.openxmlformats.org/package/2006/content-types">
  <Default Extension="PNG" ContentType="image/png"/>
  <Default Extension="jfif" ContentType="image/jpe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3">
  <p:sldMasterIdLst>
    <p:sldMasterId id="2147483648" r:id="rId1"/>
    <p:sldMasterId id="2147483660" r:id="rId2"/>
  </p:sldMasterIdLst>
  <p:notesMasterIdLst>
    <p:notesMasterId r:id="rId73"/>
  </p:notesMasterIdLst>
  <p:sldIdLst>
    <p:sldId id="256" r:id="rId3"/>
    <p:sldId id="338" r:id="rId4"/>
    <p:sldId id="316" r:id="rId5"/>
    <p:sldId id="339" r:id="rId6"/>
    <p:sldId id="257" r:id="rId7"/>
    <p:sldId id="269" r:id="rId8"/>
    <p:sldId id="317" r:id="rId9"/>
    <p:sldId id="310" r:id="rId10"/>
    <p:sldId id="276" r:id="rId11"/>
    <p:sldId id="275" r:id="rId12"/>
    <p:sldId id="272" r:id="rId13"/>
    <p:sldId id="273" r:id="rId14"/>
    <p:sldId id="274" r:id="rId15"/>
    <p:sldId id="270" r:id="rId16"/>
    <p:sldId id="262" r:id="rId17"/>
    <p:sldId id="258" r:id="rId18"/>
    <p:sldId id="265" r:id="rId19"/>
    <p:sldId id="311" r:id="rId20"/>
    <p:sldId id="281" r:id="rId21"/>
    <p:sldId id="279" r:id="rId22"/>
    <p:sldId id="280" r:id="rId23"/>
    <p:sldId id="292" r:id="rId24"/>
    <p:sldId id="283" r:id="rId25"/>
    <p:sldId id="264" r:id="rId26"/>
    <p:sldId id="335" r:id="rId27"/>
    <p:sldId id="263" r:id="rId28"/>
    <p:sldId id="259" r:id="rId29"/>
    <p:sldId id="260" r:id="rId30"/>
    <p:sldId id="266" r:id="rId31"/>
    <p:sldId id="318" r:id="rId32"/>
    <p:sldId id="285" r:id="rId33"/>
    <p:sldId id="286" r:id="rId34"/>
    <p:sldId id="326" r:id="rId35"/>
    <p:sldId id="327" r:id="rId36"/>
    <p:sldId id="328" r:id="rId37"/>
    <p:sldId id="329" r:id="rId38"/>
    <p:sldId id="330" r:id="rId39"/>
    <p:sldId id="331" r:id="rId40"/>
    <p:sldId id="284" r:id="rId41"/>
    <p:sldId id="291" r:id="rId42"/>
    <p:sldId id="287" r:id="rId43"/>
    <p:sldId id="336" r:id="rId44"/>
    <p:sldId id="333" r:id="rId45"/>
    <p:sldId id="334" r:id="rId46"/>
    <p:sldId id="337" r:id="rId47"/>
    <p:sldId id="340" r:id="rId48"/>
    <p:sldId id="289" r:id="rId49"/>
    <p:sldId id="288" r:id="rId50"/>
    <p:sldId id="290" r:id="rId51"/>
    <p:sldId id="307" r:id="rId52"/>
    <p:sldId id="293" r:id="rId53"/>
    <p:sldId id="342" r:id="rId54"/>
    <p:sldId id="341" r:id="rId55"/>
    <p:sldId id="294" r:id="rId56"/>
    <p:sldId id="298" r:id="rId57"/>
    <p:sldId id="332" r:id="rId58"/>
    <p:sldId id="324" r:id="rId59"/>
    <p:sldId id="325" r:id="rId60"/>
    <p:sldId id="313" r:id="rId61"/>
    <p:sldId id="309" r:id="rId62"/>
    <p:sldId id="297" r:id="rId63"/>
    <p:sldId id="300" r:id="rId64"/>
    <p:sldId id="308" r:id="rId65"/>
    <p:sldId id="299" r:id="rId66"/>
    <p:sldId id="302" r:id="rId67"/>
    <p:sldId id="301" r:id="rId68"/>
    <p:sldId id="304" r:id="rId69"/>
    <p:sldId id="303" r:id="rId70"/>
    <p:sldId id="306" r:id="rId71"/>
    <p:sldId id="305"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C8778-BB3C-4D15-9A01-A090E6196126}" v="34" dt="2020-08-10T17:55:34.009"/>
    <p1510:client id="{459FB2ED-ABA0-48F6-A8F0-CB4BC97699F1}" v="593" dt="2020-08-18T16:01:24.726"/>
    <p1510:client id="{24F331D8-10B4-49F8-9C4A-A84148BBE140}" v="14" dt="2020-08-10T17:56:58.327"/>
    <p1510:client id="{70A8E117-50DA-47A8-AEC1-E93904120080}" v="795" dt="2020-08-19T20:05:20.611"/>
    <p1510:client id="{3178F9A1-EFA8-4C4D-BB8A-A30A1B9E0B8A}" v="168" dt="2020-07-28T19:17:45.056"/>
    <p1510:client id="{3E2663B0-A35B-4459-A017-40CFF2F35260}" v="1017" dt="2020-08-20T19:54:14.003"/>
    <p1510:client id="{5D5CC065-74D4-42D2-9CCC-3D9A44FD9D62}" v="1666" dt="2020-08-28T18:59:58.958"/>
    <p1510:client id="{43DD23A0-7480-4EAC-AF77-94275ACAC052}" v="10" dt="2020-08-10T18:49:28.503"/>
    <p1510:client id="{50BB1936-0D87-4A11-87EB-554C7D1B873E}" v="197" dt="2020-08-11T14:06:11.929"/>
    <p1510:client id="{800C4647-BD70-4737-BF0C-44F77A27DBBA}" v="2442" dt="2020-08-10T19:57:45.949"/>
    <p1510:client id="{BC051E09-CB16-47FB-B00F-822AA1CD5111}" v="83" dt="2020-08-28T18:52:54.273"/>
    <p1510:client id="{C333B064-4BB1-4714-8A02-D0FCB101106D}" v="60" dt="2020-08-25T23:15:47.659"/>
    <p1510:client id="{F6828B9F-513B-41D7-892B-5FEECA0E1027}" v="367" dt="2020-08-10T18:29:37.799"/>
    <p1510:client id="{D1082EDD-4600-4B4E-9CDA-5618E8F96443}" v="3323" dt="2020-08-19T15:22:55.026"/>
    <p1510:client id="{D9F74A4E-AB0C-49F7-8B88-95F65F818E85}" v="498" dt="2020-08-19T13:31:15.7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44"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commentAuthors" Target="commentAuthors.xml"/><Relationship Id="rId79" Type="http://schemas.microsoft.com/office/2015/10/relationships/revisionInfo" Target="revisionInfo.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1A2-4986-8999-A8A41900D1D6}"/>
              </c:ext>
            </c:extLst>
          </c:dPt>
          <c:dPt>
            <c:idx val="1"/>
            <c:bubble3D val="0"/>
            <c:spPr>
              <a:pattFill prst="dkHorz">
                <a:fgClr>
                  <a:schemeClr val="accent2">
                    <a:lumMod val="40000"/>
                    <a:lumOff val="60000"/>
                  </a:schemeClr>
                </a:fgClr>
                <a:bgClr>
                  <a:schemeClr val="accent6">
                    <a:lumMod val="60000"/>
                    <a:lumOff val="40000"/>
                  </a:schemeClr>
                </a:bgClr>
              </a:pattFill>
              <a:ln w="19050">
                <a:solidFill>
                  <a:schemeClr val="lt1"/>
                </a:solidFill>
              </a:ln>
              <a:effectLst/>
            </c:spPr>
            <c:extLst>
              <c:ext xmlns:c16="http://schemas.microsoft.com/office/drawing/2014/chart" uri="{C3380CC4-5D6E-409C-BE32-E72D297353CC}">
                <c16:uniqueId val="{00000003-81A2-4986-8999-A8A41900D1D6}"/>
              </c:ext>
            </c:extLst>
          </c:dPt>
          <c:dPt>
            <c:idx val="2"/>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5-81A2-4986-8999-A8A41900D1D6}"/>
              </c:ext>
            </c:extLst>
          </c:dPt>
          <c:dPt>
            <c:idx val="3"/>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7-81A2-4986-8999-A8A41900D1D6}"/>
              </c:ext>
            </c:extLst>
          </c:dPt>
          <c:cat>
            <c:strRef>
              <c:f>Sheet1!$A$2:$A$5</c:f>
              <c:strCache>
                <c:ptCount val="4"/>
                <c:pt idx="0">
                  <c:v>Instructor</c:v>
                </c:pt>
                <c:pt idx="1">
                  <c:v>Project</c:v>
                </c:pt>
                <c:pt idx="2">
                  <c:v>Assessment</c:v>
                </c:pt>
                <c:pt idx="3">
                  <c:v>multi</c:v>
                </c:pt>
              </c:strCache>
            </c:strRef>
          </c:cat>
          <c:val>
            <c:numRef>
              <c:f>Sheet1!$B$2:$B$5</c:f>
              <c:numCache>
                <c:formatCode>General</c:formatCode>
                <c:ptCount val="4"/>
                <c:pt idx="0">
                  <c:v>0.1</c:v>
                </c:pt>
                <c:pt idx="1">
                  <c:v>0.5</c:v>
                </c:pt>
                <c:pt idx="2">
                  <c:v>0.25</c:v>
                </c:pt>
                <c:pt idx="3">
                  <c:v>0.15</c:v>
                </c:pt>
              </c:numCache>
            </c:numRef>
          </c:val>
          <c:extLst>
            <c:ext xmlns:c16="http://schemas.microsoft.com/office/drawing/2014/chart" uri="{C3380CC4-5D6E-409C-BE32-E72D297353CC}">
              <c16:uniqueId val="{00000008-81A2-4986-8999-A8A41900D1D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A9D18E"/>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29D-4960-9BAF-0FC7F4C1008E}"/>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429D-4960-9BAF-0FC7F4C1008E}"/>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429D-4960-9BAF-0FC7F4C1008E}"/>
              </c:ext>
            </c:extLst>
          </c:dPt>
          <c:dPt>
            <c:idx val="3"/>
            <c:bubble3D val="0"/>
            <c:spPr>
              <a:solidFill>
                <a:srgbClr val="A9D18E"/>
              </a:solidFill>
              <a:ln w="19050">
                <a:solidFill>
                  <a:schemeClr val="lt1"/>
                </a:solidFill>
              </a:ln>
              <a:effectLst/>
            </c:spPr>
            <c:extLst>
              <c:ext xmlns:c16="http://schemas.microsoft.com/office/drawing/2014/chart" uri="{C3380CC4-5D6E-409C-BE32-E72D297353CC}">
                <c16:uniqueId val="{00000007-429D-4960-9BAF-0FC7F4C1008E}"/>
              </c:ext>
            </c:extLst>
          </c:dPt>
          <c:cat>
            <c:strRef>
              <c:f>Sheet1!$A$2:$A$5</c:f>
              <c:strCache>
                <c:ptCount val="3"/>
                <c:pt idx="0">
                  <c:v>Instructor</c:v>
                </c:pt>
                <c:pt idx="1">
                  <c:v>Project</c:v>
                </c:pt>
                <c:pt idx="2">
                  <c:v>Assessment</c:v>
                </c:pt>
              </c:strCache>
            </c:strRef>
          </c:cat>
          <c:val>
            <c:numRef>
              <c:f>Sheet1!$B$2:$B$5</c:f>
              <c:numCache>
                <c:formatCode>General</c:formatCode>
                <c:ptCount val="4"/>
                <c:pt idx="0">
                  <c:v>0.75</c:v>
                </c:pt>
                <c:pt idx="1">
                  <c:v>0.1</c:v>
                </c:pt>
                <c:pt idx="2">
                  <c:v>0.15</c:v>
                </c:pt>
              </c:numCache>
            </c:numRef>
          </c:val>
          <c:extLst>
            <c:ext xmlns:c16="http://schemas.microsoft.com/office/drawing/2014/chart" uri="{C3380CC4-5D6E-409C-BE32-E72D297353CC}">
              <c16:uniqueId val="{00000008-429D-4960-9BAF-0FC7F4C1008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76486677707491"/>
          <c:y val="7.0170151315376406E-2"/>
          <c:w val="0.64170582635407902"/>
          <c:h val="0.85965969736924719"/>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91A-4492-9D1E-57BA10DC173A}"/>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A91A-4492-9D1E-57BA10DC173A}"/>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A91A-4492-9D1E-57BA10DC173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91A-4492-9D1E-57BA10DC173A}"/>
              </c:ext>
            </c:extLst>
          </c:dPt>
          <c:cat>
            <c:strRef>
              <c:f>Sheet1!$A$2:$A$5</c:f>
              <c:strCache>
                <c:ptCount val="3"/>
                <c:pt idx="0">
                  <c:v>Instructor</c:v>
                </c:pt>
                <c:pt idx="1">
                  <c:v>Project</c:v>
                </c:pt>
                <c:pt idx="2">
                  <c:v>Assessment</c:v>
                </c:pt>
              </c:strCache>
            </c:strRef>
          </c:cat>
          <c:val>
            <c:numRef>
              <c:f>Sheet1!$B$2:$B$5</c:f>
              <c:numCache>
                <c:formatCode>General</c:formatCode>
                <c:ptCount val="4"/>
                <c:pt idx="0">
                  <c:v>0.2</c:v>
                </c:pt>
                <c:pt idx="1">
                  <c:v>0.6</c:v>
                </c:pt>
                <c:pt idx="2">
                  <c:v>0.2</c:v>
                </c:pt>
              </c:numCache>
            </c:numRef>
          </c:val>
          <c:extLst>
            <c:ext xmlns:c16="http://schemas.microsoft.com/office/drawing/2014/chart" uri="{C3380CC4-5D6E-409C-BE32-E72D297353CC}">
              <c16:uniqueId val="{00000008-A91A-4492-9D1E-57BA10DC173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Instructor Guided</c:v>
                </c:pt>
              </c:strCache>
            </c:strRef>
          </c:tx>
          <c:spPr>
            <a:solidFill>
              <a:schemeClr val="accent1"/>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Sheet1!$B$2:$B$4</c:f>
              <c:numCache>
                <c:formatCode>General</c:formatCode>
                <c:ptCount val="3"/>
                <c:pt idx="0">
                  <c:v>90</c:v>
                </c:pt>
                <c:pt idx="1">
                  <c:v>70</c:v>
                </c:pt>
                <c:pt idx="2">
                  <c:v>40</c:v>
                </c:pt>
              </c:numCache>
            </c:numRef>
          </c:val>
          <c:extLst>
            <c:ext xmlns:c16="http://schemas.microsoft.com/office/drawing/2014/chart" uri="{C3380CC4-5D6E-409C-BE32-E72D297353CC}">
              <c16:uniqueId val="{00000000-F5DD-4380-8E9E-E3118E0F8A1F}"/>
            </c:ext>
          </c:extLst>
        </c:ser>
        <c:ser>
          <c:idx val="1"/>
          <c:order val="1"/>
          <c:tx>
            <c:strRef>
              <c:f>Sheet1!$C$1</c:f>
              <c:strCache>
                <c:ptCount val="1"/>
                <c:pt idx="0">
                  <c:v>Team Guided</c:v>
                </c:pt>
              </c:strCache>
            </c:strRef>
          </c:tx>
          <c:spPr>
            <a:solidFill>
              <a:schemeClr val="accent2"/>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Sheet1!$C$2:$C$4</c:f>
              <c:numCache>
                <c:formatCode>General</c:formatCode>
                <c:ptCount val="3"/>
                <c:pt idx="0">
                  <c:v>10</c:v>
                </c:pt>
                <c:pt idx="1">
                  <c:v>30</c:v>
                </c:pt>
                <c:pt idx="2">
                  <c:v>60</c:v>
                </c:pt>
              </c:numCache>
            </c:numRef>
          </c:val>
          <c:extLst>
            <c:ext xmlns:c16="http://schemas.microsoft.com/office/drawing/2014/chart" uri="{C3380CC4-5D6E-409C-BE32-E72D297353CC}">
              <c16:uniqueId val="{00000001-F5DD-4380-8E9E-E3118E0F8A1F}"/>
            </c:ext>
          </c:extLst>
        </c:ser>
        <c:dLbls>
          <c:showLegendKey val="0"/>
          <c:showVal val="0"/>
          <c:showCatName val="0"/>
          <c:showSerName val="0"/>
          <c:showPercent val="0"/>
          <c:showBubbleSize val="0"/>
        </c:dLbls>
        <c:gapWidth val="219"/>
        <c:overlap val="-27"/>
        <c:axId val="569882408"/>
        <c:axId val="569883720"/>
      </c:barChart>
      <c:catAx>
        <c:axId val="569882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69883720"/>
        <c:crosses val="autoZero"/>
        <c:auto val="1"/>
        <c:lblAlgn val="ctr"/>
        <c:lblOffset val="100"/>
        <c:noMultiLvlLbl val="0"/>
      </c:catAx>
      <c:valAx>
        <c:axId val="569883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9882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hade val="5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FE861C-486B-4E18-A0E9-A790238A915C}" type="datetimeFigureOut">
              <a:rPr lang="en-US" smtClean="0"/>
              <a:t>9/11/2020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should remind</a:t>
            </a:r>
            <a:r>
              <a:rPr lang="en-US" baseline="0" dirty="0"/>
              <a:t> each team</a:t>
            </a:r>
            <a:r>
              <a:rPr lang="en-US" dirty="0"/>
              <a:t> which day they are remote vs in class</a:t>
            </a:r>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dirty="0"/>
          </a:p>
        </p:txBody>
      </p:sp>
    </p:spTree>
    <p:extLst>
      <p:ext uri="{BB962C8B-B14F-4D97-AF65-F5344CB8AC3E}">
        <p14:creationId xmlns:p14="http://schemas.microsoft.com/office/powerpoint/2010/main" val="2486447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D0E9971-5323-49BB-B202-5B26F1DB1B82}" type="slidenum">
              <a:rPr lang="en-US"/>
              <a:pPr/>
              <a:t>11</a:t>
            </a:fld>
            <a:endParaRPr lang="en-US" dirty="0"/>
          </a:p>
        </p:txBody>
      </p:sp>
      <p:sp>
        <p:nvSpPr>
          <p:cNvPr id="30723" name="Rectangle 2"/>
          <p:cNvSpPr>
            <a:spLocks noGrp="1" noRot="1" noChangeAspect="1" noChangeArrowheads="1" noTextEdit="1"/>
          </p:cNvSpPr>
          <p:nvPr>
            <p:ph type="sldImg"/>
          </p:nvPr>
        </p:nvSpPr>
        <p:spPr>
          <a:xfrm>
            <a:off x="2838450" y="3784600"/>
            <a:ext cx="13622338" cy="10215563"/>
          </a:xfrm>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06312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21</a:t>
            </a:fld>
            <a:endParaRPr lang="en-US" dirty="0"/>
          </a:p>
        </p:txBody>
      </p:sp>
    </p:spTree>
    <p:extLst>
      <p:ext uri="{BB962C8B-B14F-4D97-AF65-F5344CB8AC3E}">
        <p14:creationId xmlns:p14="http://schemas.microsoft.com/office/powerpoint/2010/main" val="3037476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discussion of all questions</a:t>
            </a:r>
          </a:p>
        </p:txBody>
      </p:sp>
      <p:sp>
        <p:nvSpPr>
          <p:cNvPr id="4" name="Slide Number Placeholder 3"/>
          <p:cNvSpPr>
            <a:spLocks noGrp="1"/>
          </p:cNvSpPr>
          <p:nvPr>
            <p:ph type="sldNum" sz="quarter" idx="10"/>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1467497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mn-lt"/>
                <a:cs typeface="+mn-lt"/>
              </a:rPr>
              <a:t>Point</a:t>
            </a:r>
            <a:r>
              <a:rPr lang="en-US" baseline="0" dirty="0">
                <a:ea typeface="+mn-lt"/>
                <a:cs typeface="+mn-lt"/>
              </a:rPr>
              <a:t> students to other PE/</a:t>
            </a:r>
            <a:r>
              <a:rPr lang="en-US" dirty="0">
                <a:ea typeface="+mn-lt"/>
                <a:cs typeface="+mn-lt"/>
              </a:rPr>
              <a:t>CE/profs as appropriate who are resources for Category A</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32</a:t>
            </a:fld>
            <a:endParaRPr lang="en-US" dirty="0"/>
          </a:p>
        </p:txBody>
      </p:sp>
    </p:spTree>
    <p:extLst>
      <p:ext uri="{BB962C8B-B14F-4D97-AF65-F5344CB8AC3E}">
        <p14:creationId xmlns:p14="http://schemas.microsoft.com/office/powerpoint/2010/main" val="1911111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94F135-270C-4D91-B46E-B84CA8EC4807}" type="slidenum">
              <a:rPr lang="en-US" smtClean="0"/>
              <a:t>34</a:t>
            </a:fld>
            <a:endParaRPr lang="en-US"/>
          </a:p>
        </p:txBody>
      </p:sp>
    </p:spTree>
    <p:extLst>
      <p:ext uri="{BB962C8B-B14F-4D97-AF65-F5344CB8AC3E}">
        <p14:creationId xmlns:p14="http://schemas.microsoft.com/office/powerpoint/2010/main" val="3317653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BEFECE-025D-4F61-8AB3-C921C18C53BC}" type="datetime1">
              <a:rPr lang="en-US" smtClean="0"/>
              <a:t>9/11/2020</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33AF77-2CEA-4402-BBB5-AB7A0A92B6BC}" type="datetime1">
              <a:rPr lang="en-US" smtClean="0"/>
              <a:t>9/11/2020</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74E90-26EB-4A55-A105-BBFE03AD4869}" type="datetime1">
              <a:rPr lang="en-US" smtClean="0"/>
              <a:t>9/11/2020</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6B17B1-7C79-45AB-AF70-0C1DA4B8BFEA}" type="datetime1">
              <a:rPr lang="en-US" smtClean="0"/>
              <a:t>9/11/2020</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3FD76-6CA5-42AF-B762-EE369FE6662D}" type="datetime1">
              <a:rPr lang="en-US" smtClean="0"/>
              <a:t>9/11/2020</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D97CD-4947-449E-A106-ABAFB47ECECC}" type="datetime1">
              <a:rPr lang="en-US" smtClean="0"/>
              <a:t>9/11/2020</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714BF7-4C6E-4C1F-B83F-F23AC9D882A0}" type="datetime1">
              <a:rPr lang="en-US" smtClean="0"/>
              <a:t>9/11/2020</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FFF3EF-A06D-43BF-BAE9-F824D4A8A670}" type="datetime1">
              <a:rPr lang="en-US" smtClean="0"/>
              <a:t>9/11/2020</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A87E7-AD4E-45B0-8780-6A3CCEC83DB8}" type="datetime1">
              <a:rPr lang="en-US" smtClean="0"/>
              <a:t>9/11/2020</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F278-01CA-4830-87DF-3EE440A49B28}" type="datetime1">
              <a:rPr lang="en-US" smtClean="0"/>
              <a:t>9/11/2020</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97CF39-2DF2-4EBF-96CA-214EE11D6B61}" type="datetime1">
              <a:rPr lang="en-US" smtClean="0"/>
              <a:t>9/11/2020</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CD78C-9DDF-4CBE-8ED2-64CA794A14D5}" type="datetime1">
              <a:rPr lang="en-US" smtClean="0"/>
              <a:t>9/11/2020</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582959B-B000-4DD3-9EF5-2021D506DC81}" type="datetime1">
              <a:rPr lang="en-US" smtClean="0"/>
              <a:t>9/11/2020</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8E82F6-443A-4959-9C97-F699D081CE81}" type="datetime1">
              <a:rPr lang="en-US" smtClean="0"/>
              <a:t>9/11/2020</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04878-3E1A-4633-BB4E-4D5EB3D7E11F}" type="datetime1">
              <a:rPr lang="en-US" smtClean="0"/>
              <a:t>9/11/2020</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DC8D0-882E-4FAA-BDC7-45A4525D845D}" type="datetime1">
              <a:rPr lang="en-US" smtClean="0"/>
              <a:t>9/11/2020</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7CB801-FEDA-4224-B3DE-56F14E3B4F5F}" type="datetime1">
              <a:rPr lang="en-US" smtClean="0"/>
              <a:t>9/11/2020</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746DD5-E019-4055-B820-68C141A70EF1}" type="datetime1">
              <a:rPr lang="en-US" smtClean="0"/>
              <a:t>9/11/2020</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F6AFDE-A98C-443D-A18B-5619A24BF9B8}" type="datetime1">
              <a:rPr lang="en-US" smtClean="0"/>
              <a:t>9/11/2020</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12726-0BAA-4377-A3FC-D6749970D5FF}" type="datetime1">
              <a:rPr lang="en-US" smtClean="0"/>
              <a:t>9/11/2020</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AFC88-04BF-4A27-900D-6F04B930DB13}" type="datetime1">
              <a:rPr lang="en-US" smtClean="0"/>
              <a:t>9/11/2020</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63027-51E3-4C03-86D4-F471766D4121}" type="datetime1">
              <a:rPr lang="en-US" smtClean="0"/>
              <a:t>9/11/2020</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E2E84-48E0-48B3-A27A-96EDB031A74D}" type="datetime1">
              <a:rPr lang="en-US" smtClean="0"/>
              <a:t>9/11/2020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9EAA91-F958-4D2A-8CC2-27CD503A2628}" type="datetime1">
              <a:rPr lang="en-US" smtClean="0"/>
              <a:t>9/11/2020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wmf"/><Relationship Id="rId4" Type="http://schemas.openxmlformats.org/officeDocument/2006/relationships/image" Target="../media/image3.png"/><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jpg"/><Relationship Id="rId18" Type="http://schemas.openxmlformats.org/officeDocument/2006/relationships/image" Target="../media/image23.jpg"/><Relationship Id="rId3" Type="http://schemas.openxmlformats.org/officeDocument/2006/relationships/image" Target="../media/image11.jpg"/><Relationship Id="rId21" Type="http://schemas.openxmlformats.org/officeDocument/2006/relationships/image" Target="../media/image26.jpeg"/><Relationship Id="rId7" Type="http://schemas.microsoft.com/office/2007/relationships/hdphoto" Target="../media/hdphoto4.wdp"/><Relationship Id="rId12" Type="http://schemas.openxmlformats.org/officeDocument/2006/relationships/image" Target="../media/image17.jpg"/><Relationship Id="rId17" Type="http://schemas.openxmlformats.org/officeDocument/2006/relationships/image" Target="../media/image22.jpeg"/><Relationship Id="rId2" Type="http://schemas.openxmlformats.org/officeDocument/2006/relationships/image" Target="../media/image8.wmf"/><Relationship Id="rId16" Type="http://schemas.openxmlformats.org/officeDocument/2006/relationships/image" Target="../media/image21.jpeg"/><Relationship Id="rId20" Type="http://schemas.openxmlformats.org/officeDocument/2006/relationships/image" Target="../media/image25.jpeg"/><Relationship Id="rId1" Type="http://schemas.openxmlformats.org/officeDocument/2006/relationships/slideLayout" Target="../slideLayouts/slideLayout12.xml"/><Relationship Id="rId6" Type="http://schemas.openxmlformats.org/officeDocument/2006/relationships/image" Target="../media/image13.png"/><Relationship Id="rId11" Type="http://schemas.microsoft.com/office/2007/relationships/hdphoto" Target="../media/hdphoto5.wdp"/><Relationship Id="rId5" Type="http://schemas.microsoft.com/office/2007/relationships/hdphoto" Target="../media/hdphoto3.wdp"/><Relationship Id="rId15" Type="http://schemas.openxmlformats.org/officeDocument/2006/relationships/image" Target="../media/image20.jpg"/><Relationship Id="rId23" Type="http://schemas.openxmlformats.org/officeDocument/2006/relationships/image" Target="../media/image28.PNG"/><Relationship Id="rId10" Type="http://schemas.openxmlformats.org/officeDocument/2006/relationships/image" Target="../media/image16.png"/><Relationship Id="rId19" Type="http://schemas.openxmlformats.org/officeDocument/2006/relationships/image" Target="../media/image24.jpeg"/><Relationship Id="rId4" Type="http://schemas.openxmlformats.org/officeDocument/2006/relationships/image" Target="../media/image12.png"/><Relationship Id="rId9" Type="http://schemas.openxmlformats.org/officeDocument/2006/relationships/image" Target="../media/image15.png"/><Relationship Id="rId14" Type="http://schemas.openxmlformats.org/officeDocument/2006/relationships/image" Target="../media/image19.PNG"/><Relationship Id="rId22" Type="http://schemas.openxmlformats.org/officeDocument/2006/relationships/image" Target="../media/image27.jf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designlab.eng.rpi.edu/edn/projects/capstone-support-dev/wiki/Tasks_and_Due_Dates" TargetMode="External"/><Relationship Id="rId2" Type="http://schemas.openxmlformats.org/officeDocument/2006/relationships/hyperlink" Target="https://designlab.eng.rpi.edu/edn/attachments/download/109925/Common%20Course%20Syllabus.pdf" TargetMode="Externa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Syllabus_or_Grading_questions" TargetMode="External"/><Relationship Id="rId4" Type="http://schemas.openxmlformats.org/officeDocument/2006/relationships/hyperlink" Target="mailto:kanaij@rpi.edu"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mastev@rpi.edu" TargetMode="External"/><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s://rpi.app.box.com/" TargetMode="External"/><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designlab.eng.rpi.edu/edn/" TargetMode="External"/><Relationship Id="rId2" Type="http://schemas.openxmlformats.org/officeDocument/2006/relationships/hyperlink" Target="https://forms.gle/jDFyUZtew9cb45n7A" TargetMode="External"/><Relationship Id="rId1" Type="http://schemas.openxmlformats.org/officeDocument/2006/relationships/slideLayout" Target="../slideLayouts/slideLayout2.xml"/><Relationship Id="rId4" Type="http://schemas.openxmlformats.org/officeDocument/2006/relationships/hyperlink" Target="http://www.whenisgood.net/"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2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hyperlink" Target="http://curve.coventry.ac.uk/open/items/590998d1-0b42-f321-aca3-06e63956f2b3/1/final.zip/cwlln/resources/WorkPackage2/about.html" TargetMode="External"/><Relationship Id="rId7" Type="http://schemas.openxmlformats.org/officeDocument/2006/relationships/hyperlink" Target="https://en.wikipedia.org/wiki/Engineering_management" TargetMode="External"/><Relationship Id="rId2" Type="http://schemas.openxmlformats.org/officeDocument/2006/relationships/image" Target="../media/image32.png"/><Relationship Id="rId1" Type="http://schemas.openxmlformats.org/officeDocument/2006/relationships/slideLayout" Target="../slideLayouts/slideLayout13.xml"/><Relationship Id="rId6" Type="http://schemas.openxmlformats.org/officeDocument/2006/relationships/image" Target="../media/image34.jpeg"/><Relationship Id="rId5" Type="http://schemas.openxmlformats.org/officeDocument/2006/relationships/hyperlink" Target="https://teensrc.wordpress.com/2012/11/06/wcl-teens-tag-groups-and-beyond-in-wellington-county/" TargetMode="External"/><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slide" Target="slide65.xml"/><Relationship Id="rId3" Type="http://schemas.openxmlformats.org/officeDocument/2006/relationships/slide" Target="slide24.xml"/><Relationship Id="rId7" Type="http://schemas.openxmlformats.org/officeDocument/2006/relationships/slide" Target="slide62.xml"/><Relationship Id="rId2" Type="http://schemas.openxmlformats.org/officeDocument/2006/relationships/slide" Target="slide9.xml"/><Relationship Id="rId1" Type="http://schemas.openxmlformats.org/officeDocument/2006/relationships/slideLayout" Target="../slideLayouts/slideLayout2.xml"/><Relationship Id="rId6" Type="http://schemas.openxmlformats.org/officeDocument/2006/relationships/slide" Target="slide55.xml"/><Relationship Id="rId5" Type="http://schemas.openxmlformats.org/officeDocument/2006/relationships/slide" Target="slide51.xml"/><Relationship Id="rId10" Type="http://schemas.openxmlformats.org/officeDocument/2006/relationships/slide" Target="slide69.xml"/><Relationship Id="rId4" Type="http://schemas.openxmlformats.org/officeDocument/2006/relationships/slide" Target="slide41.xml"/><Relationship Id="rId9" Type="http://schemas.openxmlformats.org/officeDocument/2006/relationships/slide" Target="slide67.xml"/></Relationships>
</file>

<file path=ppt/slides/_rels/slide40.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hyperlink" Target="https://forms.gle/EpXvm4hr6xPCtv8T7" TargetMode="External"/><Relationship Id="rId1" Type="http://schemas.openxmlformats.org/officeDocument/2006/relationships/slideLayout" Target="../slideLayouts/slideLayout13.xml"/><Relationship Id="rId4" Type="http://schemas.openxmlformats.org/officeDocument/2006/relationships/hyperlink" Target="https://mediasite.mms.rpi.edu/Mediasite5/Channel/anderm8winrpiedu-engr-2050/watch/96dceab44ae7447d812f5a216afa97cf1d"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Class_Agendas" TargetMode="External"/><Relationship Id="rId2" Type="http://schemas.openxmlformats.org/officeDocument/2006/relationships/hyperlink" Target="https://designlab.eng.rpi.edu/edn/projects/capstone-support-dev/repository/changes/Fall%202020%20Playbook.pptx"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designlab.eng.rpi.edu/edn/projects/capstone-support-dev/wiki/Project_Documentation" TargetMode="External"/><Relationship Id="rId2" Type="http://schemas.openxmlformats.org/officeDocument/2006/relationships/hyperlink" Target="https://designlab.eng.rpi.edu/edn/projects/capstone-support-dev/repository/raw/training/Intro%20to%20the%20EDN.mp4" TargetMode="External"/><Relationship Id="rId1" Type="http://schemas.openxmlformats.org/officeDocument/2006/relationships/slideLayout" Target="../slideLayouts/slideLayout13.xml"/><Relationship Id="rId4" Type="http://schemas.openxmlformats.org/officeDocument/2006/relationships/hyperlink" Target="https://www.percipio.com"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forms.gle/J6EBfnh2hjTJbPse8" TargetMode="Externa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designlab.eng.rpi.edu/edn/projects/capstone-support-dev/wiki" TargetMode="Externa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hyperlink" Target="https://forms.gle/WcGzPoJYMSpJrepQ8" TargetMode="Externa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forms.gle/fahNCHu9zFo7Qeze6"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a:rPr>
              <a:t>Welcome to Capstone Design</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dirty="0">
                <a:cs typeface="Calibri"/>
              </a:rPr>
              <a:t>Introduction and Expectations</a:t>
            </a:r>
          </a:p>
          <a:p>
            <a:r>
              <a:rPr lang="en-US" dirty="0">
                <a:cs typeface="Calibri"/>
              </a:rPr>
              <a:t>First Class</a:t>
            </a:r>
            <a:endParaRPr lang="en-US" dirty="0"/>
          </a:p>
        </p:txBody>
      </p:sp>
      <p:sp>
        <p:nvSpPr>
          <p:cNvPr id="5" name="Footer Placeholder 4">
            <a:extLst>
              <a:ext uri="{FF2B5EF4-FFF2-40B4-BE49-F238E27FC236}">
                <a16:creationId xmlns:a16="http://schemas.microsoft.com/office/drawing/2014/main" id="{3AAE08B6-9078-4A0F-9E7F-F680153B8239}"/>
              </a:ext>
            </a:extLst>
          </p:cNvPr>
          <p:cNvSpPr>
            <a:spLocks noGrp="1"/>
          </p:cNvSpPr>
          <p:nvPr>
            <p:ph type="ftr" sz="quarter" idx="11"/>
          </p:nvPr>
        </p:nvSpPr>
        <p:spPr>
          <a:xfrm>
            <a:off x="3124200" y="6317930"/>
            <a:ext cx="2895600" cy="365125"/>
          </a:xfrm>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RPI Design Lab </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fontScale="92500" lnSpcReduction="20000"/>
          </a:bodyPr>
          <a:lstStyle/>
          <a:p>
            <a:pPr marL="0" indent="0">
              <a:buNone/>
            </a:pPr>
            <a:r>
              <a:rPr lang="en-US" dirty="0">
                <a:ea typeface="+mn-lt"/>
                <a:cs typeface="+mn-lt"/>
              </a:rPr>
              <a:t>Our Mission is to Develop High Performing Engineers by Mentoring Students in Professional and Engineering Design Practices Through Project Based Learning.</a:t>
            </a:r>
            <a:endParaRPr lang="en-US" dirty="0">
              <a:cs typeface="Calibri"/>
            </a:endParaRPr>
          </a:p>
          <a:p>
            <a:endParaRPr lang="en-US" dirty="0">
              <a:cs typeface="Calibri"/>
            </a:endParaRPr>
          </a:p>
          <a:p>
            <a:r>
              <a:rPr lang="en-US" dirty="0">
                <a:cs typeface="Calibri"/>
              </a:rPr>
              <a:t>NO textbook, NO lecture</a:t>
            </a:r>
          </a:p>
          <a:p>
            <a:r>
              <a:rPr lang="en-US" dirty="0">
                <a:cs typeface="Calibri"/>
              </a:rPr>
              <a:t>It is a Team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4" name="Footer Placeholder 3">
            <a:extLst>
              <a:ext uri="{FF2B5EF4-FFF2-40B4-BE49-F238E27FC236}">
                <a16:creationId xmlns:a16="http://schemas.microsoft.com/office/drawing/2014/main" id="{E7476AA9-DC85-4859-B433-F6B5C0CB652E}"/>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3"/>
          <a:stretch>
            <a:fillRect/>
          </a:stretch>
        </p:blipFill>
        <p:spPr>
          <a:xfrm>
            <a:off x="1584835" y="4412792"/>
            <a:ext cx="1126309" cy="145142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4710" t="3036" r="7206" b="13233"/>
          <a:stretch/>
        </p:blipFill>
        <p:spPr>
          <a:xfrm>
            <a:off x="810999" y="1957917"/>
            <a:ext cx="1125220" cy="1449917"/>
          </a:xfrm>
          <a:prstGeom prst="rect">
            <a:avLst/>
          </a:prstGeom>
        </p:spPr>
      </p:pic>
      <p:pic>
        <p:nvPicPr>
          <p:cNvPr id="14" name="Picture 13"/>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7200"/>
                    </a14:imgEffect>
                    <a14:imgEffect>
                      <a14:saturation sat="66000"/>
                    </a14:imgEffect>
                  </a14:imgLayer>
                </a14:imgProps>
              </a:ext>
              <a:ext uri="{28A0092B-C50C-407E-A947-70E740481C1C}">
                <a14:useLocalDpi xmlns:a14="http://schemas.microsoft.com/office/drawing/2010/main" val="0"/>
              </a:ext>
            </a:extLst>
          </a:blip>
          <a:srcRect l="6974" r="13687"/>
          <a:stretch/>
        </p:blipFill>
        <p:spPr>
          <a:xfrm>
            <a:off x="5386917" y="1968859"/>
            <a:ext cx="1125220" cy="1452171"/>
          </a:xfrm>
          <a:prstGeom prst="rect">
            <a:avLst/>
          </a:prstGeom>
        </p:spPr>
      </p:pic>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l="2832" r="4186"/>
          <a:stretch/>
        </p:blipFill>
        <p:spPr>
          <a:xfrm>
            <a:off x="2275417" y="1977154"/>
            <a:ext cx="1121833" cy="1451429"/>
          </a:xfrm>
          <a:prstGeom prst="rect">
            <a:avLst/>
          </a:prstGeom>
        </p:spPr>
      </p:pic>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l="4574" r="5931"/>
          <a:stretch/>
        </p:blipFill>
        <p:spPr>
          <a:xfrm>
            <a:off x="3778250" y="1968851"/>
            <a:ext cx="1132417" cy="1447800"/>
          </a:xfrm>
          <a:prstGeom prst="rect">
            <a:avLst/>
          </a:prstGeom>
        </p:spPr>
      </p:pic>
      <p:pic>
        <p:nvPicPr>
          <p:cNvPr id="19" name="Picture 18"/>
          <p:cNvPicPr>
            <a:picLocks noChangeAspect="1"/>
          </p:cNvPicPr>
          <p:nvPr/>
        </p:nvPicPr>
        <p:blipFill rotWithShape="1">
          <a:blip r:embed="rId9" cstate="print">
            <a:extLst>
              <a:ext uri="{28A0092B-C50C-407E-A947-70E740481C1C}">
                <a14:useLocalDpi xmlns:a14="http://schemas.microsoft.com/office/drawing/2010/main" val="0"/>
              </a:ext>
            </a:extLst>
          </a:blip>
          <a:srcRect l="14056" r="12309" b="3460"/>
          <a:stretch/>
        </p:blipFill>
        <p:spPr>
          <a:xfrm>
            <a:off x="5916787" y="4417424"/>
            <a:ext cx="1125220" cy="1507332"/>
          </a:xfrm>
          <a:prstGeom prst="rect">
            <a:avLst/>
          </a:prstGeom>
        </p:spPr>
      </p:pic>
      <p:sp>
        <p:nvSpPr>
          <p:cNvPr id="26" name="TextBox 25"/>
          <p:cNvSpPr txBox="1"/>
          <p:nvPr/>
        </p:nvSpPr>
        <p:spPr>
          <a:xfrm>
            <a:off x="3342076" y="4032664"/>
            <a:ext cx="2052066" cy="667619"/>
          </a:xfrm>
          <a:prstGeom prst="rect">
            <a:avLst/>
          </a:prstGeom>
          <a:noFill/>
        </p:spPr>
        <p:txBody>
          <a:bodyPr wrap="square" rtlCol="0">
            <a:spAutoFit/>
          </a:bodyPr>
          <a:lstStyle/>
          <a:p>
            <a:r>
              <a:rPr lang="en-US" sz="1869" b="1" dirty="0"/>
              <a:t>Project Engineers</a:t>
            </a:r>
            <a:r>
              <a:rPr lang="en-US" sz="1869" dirty="0"/>
              <a:t>			 </a:t>
            </a:r>
            <a:endParaRPr lang="en-US" sz="1869" b="1" dirty="0"/>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6324" y="585296"/>
            <a:ext cx="2633069" cy="845055"/>
          </a:xfrm>
          <a:prstGeom prst="rect">
            <a:avLst/>
          </a:prstGeom>
        </p:spPr>
      </p:pic>
      <p:sp>
        <p:nvSpPr>
          <p:cNvPr id="2050" name="Rectangle 2"/>
          <p:cNvSpPr>
            <a:spLocks noGrp="1" noChangeArrowheads="1"/>
          </p:cNvSpPr>
          <p:nvPr>
            <p:ph type="ctrTitle"/>
          </p:nvPr>
        </p:nvSpPr>
        <p:spPr>
          <a:xfrm>
            <a:off x="2137767" y="674794"/>
            <a:ext cx="6007975" cy="466648"/>
          </a:xfrm>
        </p:spPr>
        <p:txBody>
          <a:bodyPr>
            <a:noAutofit/>
          </a:bodyPr>
          <a:lstStyle/>
          <a:p>
            <a:pPr eaLnBrk="1" hangingPunct="1"/>
            <a:r>
              <a:rPr lang="en-US" sz="3200" b="1" dirty="0"/>
              <a:t>Design Lab Team</a:t>
            </a:r>
            <a:endParaRPr lang="en-US" sz="3200" b="1" i="1" dirty="0"/>
          </a:p>
        </p:txBody>
      </p:sp>
      <p:pic>
        <p:nvPicPr>
          <p:cNvPr id="10" name="Picture 9"/>
          <p:cNvPicPr>
            <a:picLocks noChangeAspect="1"/>
          </p:cNvPicPr>
          <p:nvPr/>
        </p:nvPicPr>
        <p:blipFill rotWithShape="1">
          <a:blip r:embed="rId11" cstate="print">
            <a:extLst>
              <a:ext uri="{28A0092B-C50C-407E-A947-70E740481C1C}">
                <a14:useLocalDpi xmlns:a14="http://schemas.microsoft.com/office/drawing/2010/main" val="0"/>
              </a:ext>
            </a:extLst>
          </a:blip>
          <a:srcRect l="2793" t="8767" r="7338" b="7024"/>
          <a:stretch/>
        </p:blipFill>
        <p:spPr>
          <a:xfrm>
            <a:off x="3796399" y="4416421"/>
            <a:ext cx="1131336" cy="1447800"/>
          </a:xfrm>
          <a:prstGeom prst="rect">
            <a:avLst/>
          </a:prstGeom>
        </p:spPr>
      </p:pic>
      <p:sp>
        <p:nvSpPr>
          <p:cNvPr id="6" name="TextBox 5"/>
          <p:cNvSpPr txBox="1"/>
          <p:nvPr/>
        </p:nvSpPr>
        <p:spPr>
          <a:xfrm>
            <a:off x="3754591" y="5997924"/>
            <a:ext cx="1179734" cy="284693"/>
          </a:xfrm>
          <a:prstGeom prst="rect">
            <a:avLst/>
          </a:prstGeom>
          <a:noFill/>
        </p:spPr>
        <p:txBody>
          <a:bodyPr wrap="square" rtlCol="0">
            <a:spAutoFit/>
          </a:bodyPr>
          <a:lstStyle/>
          <a:p>
            <a:pPr algn="ctr"/>
            <a:r>
              <a:rPr lang="en-US" sz="1250" dirty="0"/>
              <a:t>Brad DeBoer</a:t>
            </a:r>
          </a:p>
        </p:txBody>
      </p:sp>
      <p:sp>
        <p:nvSpPr>
          <p:cNvPr id="12" name="TextBox 11"/>
          <p:cNvSpPr txBox="1"/>
          <p:nvPr/>
        </p:nvSpPr>
        <p:spPr>
          <a:xfrm>
            <a:off x="1552482" y="5997924"/>
            <a:ext cx="1299024" cy="284693"/>
          </a:xfrm>
          <a:prstGeom prst="rect">
            <a:avLst/>
          </a:prstGeom>
          <a:noFill/>
        </p:spPr>
        <p:txBody>
          <a:bodyPr wrap="square" rtlCol="0">
            <a:spAutoFit/>
          </a:bodyPr>
          <a:lstStyle/>
          <a:p>
            <a:r>
              <a:rPr lang="en-US" sz="1250" dirty="0"/>
              <a:t>Mark Anderson</a:t>
            </a:r>
          </a:p>
        </p:txBody>
      </p:sp>
      <p:sp>
        <p:nvSpPr>
          <p:cNvPr id="13" name="TextBox 12"/>
          <p:cNvSpPr txBox="1"/>
          <p:nvPr/>
        </p:nvSpPr>
        <p:spPr>
          <a:xfrm>
            <a:off x="5915746" y="5997924"/>
            <a:ext cx="1126261" cy="284693"/>
          </a:xfrm>
          <a:prstGeom prst="rect">
            <a:avLst/>
          </a:prstGeom>
          <a:noFill/>
        </p:spPr>
        <p:txBody>
          <a:bodyPr wrap="square" rtlCol="0">
            <a:spAutoFit/>
          </a:bodyPr>
          <a:lstStyle/>
          <a:p>
            <a:pPr algn="ctr"/>
            <a:r>
              <a:rPr lang="en-US" sz="1250" dirty="0"/>
              <a:t>Aren Paster</a:t>
            </a:r>
          </a:p>
        </p:txBody>
      </p:sp>
      <p:pic>
        <p:nvPicPr>
          <p:cNvPr id="11" name="Picture 10"/>
          <p:cNvPicPr>
            <a:picLocks noChangeAspect="1"/>
          </p:cNvPicPr>
          <p:nvPr/>
        </p:nvPicPr>
        <p:blipFill rotWithShape="1">
          <a:blip r:embed="rId12">
            <a:extLst>
              <a:ext uri="{BEBA8EAE-BF5A-486C-A8C5-ECC9F3942E4B}">
                <a14:imgProps xmlns:a14="http://schemas.microsoft.com/office/drawing/2010/main">
                  <a14:imgLayer r:embed="rId13">
                    <a14:imgEffect>
                      <a14:colorTemperature colorTemp="7200"/>
                    </a14:imgEffect>
                  </a14:imgLayer>
                </a14:imgProps>
              </a:ext>
            </a:extLst>
          </a:blip>
          <a:srcRect b="5260"/>
          <a:stretch/>
        </p:blipFill>
        <p:spPr>
          <a:xfrm>
            <a:off x="6941954" y="1963280"/>
            <a:ext cx="1125220" cy="1444553"/>
          </a:xfrm>
          <a:prstGeom prst="rect">
            <a:avLst/>
          </a:prstGeom>
        </p:spPr>
      </p:pic>
      <p:sp>
        <p:nvSpPr>
          <p:cNvPr id="23" name="TextBox 22"/>
          <p:cNvSpPr txBox="1"/>
          <p:nvPr/>
        </p:nvSpPr>
        <p:spPr>
          <a:xfrm>
            <a:off x="563621" y="3553027"/>
            <a:ext cx="1619976" cy="284693"/>
          </a:xfrm>
          <a:prstGeom prst="rect">
            <a:avLst/>
          </a:prstGeom>
          <a:noFill/>
        </p:spPr>
        <p:txBody>
          <a:bodyPr wrap="square" rtlCol="0">
            <a:spAutoFit/>
          </a:bodyPr>
          <a:lstStyle/>
          <a:p>
            <a:pPr algn="ctr"/>
            <a:r>
              <a:rPr lang="en-US" sz="1250" dirty="0"/>
              <a:t>Kathryn Dannemann</a:t>
            </a:r>
          </a:p>
        </p:txBody>
      </p:sp>
      <p:sp>
        <p:nvSpPr>
          <p:cNvPr id="24" name="TextBox 23"/>
          <p:cNvSpPr txBox="1"/>
          <p:nvPr/>
        </p:nvSpPr>
        <p:spPr>
          <a:xfrm>
            <a:off x="6879795" y="1309533"/>
            <a:ext cx="1287646" cy="667619"/>
          </a:xfrm>
          <a:prstGeom prst="rect">
            <a:avLst/>
          </a:prstGeom>
          <a:noFill/>
        </p:spPr>
        <p:txBody>
          <a:bodyPr wrap="square" rtlCol="0">
            <a:spAutoFit/>
          </a:bodyPr>
          <a:lstStyle/>
          <a:p>
            <a:pPr algn="ctr"/>
            <a:r>
              <a:rPr lang="en-US" sz="1869" b="1" dirty="0"/>
              <a:t>Shop Technician</a:t>
            </a:r>
          </a:p>
        </p:txBody>
      </p:sp>
      <p:sp>
        <p:nvSpPr>
          <p:cNvPr id="27" name="TextBox 26"/>
          <p:cNvSpPr txBox="1"/>
          <p:nvPr/>
        </p:nvSpPr>
        <p:spPr>
          <a:xfrm>
            <a:off x="5019259" y="1309534"/>
            <a:ext cx="2052066" cy="667619"/>
          </a:xfrm>
          <a:prstGeom prst="rect">
            <a:avLst/>
          </a:prstGeom>
          <a:noFill/>
        </p:spPr>
        <p:txBody>
          <a:bodyPr wrap="square" rtlCol="0">
            <a:spAutoFit/>
          </a:bodyPr>
          <a:lstStyle/>
          <a:p>
            <a:pPr algn="ctr"/>
            <a:r>
              <a:rPr lang="en-US" sz="1869" b="1" dirty="0"/>
              <a:t>Manufacturing Manager</a:t>
            </a:r>
          </a:p>
        </p:txBody>
      </p:sp>
      <p:sp>
        <p:nvSpPr>
          <p:cNvPr id="28" name="TextBox 27"/>
          <p:cNvSpPr txBox="1"/>
          <p:nvPr/>
        </p:nvSpPr>
        <p:spPr>
          <a:xfrm>
            <a:off x="3676785" y="1309535"/>
            <a:ext cx="1250950" cy="667619"/>
          </a:xfrm>
          <a:prstGeom prst="rect">
            <a:avLst/>
          </a:prstGeom>
          <a:noFill/>
        </p:spPr>
        <p:txBody>
          <a:bodyPr wrap="square" rtlCol="0">
            <a:spAutoFit/>
          </a:bodyPr>
          <a:lstStyle/>
          <a:p>
            <a:pPr algn="ctr"/>
            <a:r>
              <a:rPr lang="en-US" sz="1869" b="1" dirty="0"/>
              <a:t>Admin Specialist</a:t>
            </a:r>
          </a:p>
        </p:txBody>
      </p:sp>
      <p:sp>
        <p:nvSpPr>
          <p:cNvPr id="29" name="TextBox 28"/>
          <p:cNvSpPr txBox="1"/>
          <p:nvPr/>
        </p:nvSpPr>
        <p:spPr>
          <a:xfrm>
            <a:off x="2278333" y="1347743"/>
            <a:ext cx="1118917" cy="667619"/>
          </a:xfrm>
          <a:prstGeom prst="rect">
            <a:avLst/>
          </a:prstGeom>
          <a:noFill/>
        </p:spPr>
        <p:txBody>
          <a:bodyPr wrap="square" rtlCol="0">
            <a:spAutoFit/>
          </a:bodyPr>
          <a:lstStyle/>
          <a:p>
            <a:pPr algn="ctr"/>
            <a:r>
              <a:rPr lang="en-US" sz="1869" b="1" dirty="0"/>
              <a:t>Associate Director</a:t>
            </a:r>
          </a:p>
        </p:txBody>
      </p:sp>
      <p:sp>
        <p:nvSpPr>
          <p:cNvPr id="30" name="TextBox 29"/>
          <p:cNvSpPr txBox="1"/>
          <p:nvPr/>
        </p:nvSpPr>
        <p:spPr>
          <a:xfrm>
            <a:off x="873516" y="1552685"/>
            <a:ext cx="1125282" cy="379976"/>
          </a:xfrm>
          <a:prstGeom prst="rect">
            <a:avLst/>
          </a:prstGeom>
          <a:noFill/>
        </p:spPr>
        <p:txBody>
          <a:bodyPr wrap="square" rtlCol="0">
            <a:spAutoFit/>
          </a:bodyPr>
          <a:lstStyle/>
          <a:p>
            <a:r>
              <a:rPr lang="en-US" sz="1869" b="1" dirty="0"/>
              <a:t>Director</a:t>
            </a:r>
          </a:p>
        </p:txBody>
      </p:sp>
      <p:sp>
        <p:nvSpPr>
          <p:cNvPr id="31" name="TextBox 30"/>
          <p:cNvSpPr txBox="1"/>
          <p:nvPr/>
        </p:nvSpPr>
        <p:spPr>
          <a:xfrm>
            <a:off x="2217516" y="3553028"/>
            <a:ext cx="1179734" cy="284693"/>
          </a:xfrm>
          <a:prstGeom prst="rect">
            <a:avLst/>
          </a:prstGeom>
          <a:noFill/>
        </p:spPr>
        <p:txBody>
          <a:bodyPr wrap="square" rtlCol="0">
            <a:spAutoFit/>
          </a:bodyPr>
          <a:lstStyle/>
          <a:p>
            <a:pPr algn="ctr"/>
            <a:r>
              <a:rPr lang="en-US" sz="1250" dirty="0"/>
              <a:t>Junichi Kanai</a:t>
            </a:r>
          </a:p>
        </p:txBody>
      </p:sp>
      <p:sp>
        <p:nvSpPr>
          <p:cNvPr id="32" name="TextBox 31"/>
          <p:cNvSpPr txBox="1"/>
          <p:nvPr/>
        </p:nvSpPr>
        <p:spPr>
          <a:xfrm>
            <a:off x="3620938" y="3553027"/>
            <a:ext cx="1429125" cy="284693"/>
          </a:xfrm>
          <a:prstGeom prst="rect">
            <a:avLst/>
          </a:prstGeom>
          <a:noFill/>
        </p:spPr>
        <p:txBody>
          <a:bodyPr wrap="square" rtlCol="0">
            <a:spAutoFit/>
          </a:bodyPr>
          <a:lstStyle/>
          <a:p>
            <a:pPr algn="ctr"/>
            <a:r>
              <a:rPr lang="en-US" sz="1250" dirty="0"/>
              <a:t>Valerie Masterson</a:t>
            </a:r>
          </a:p>
        </p:txBody>
      </p:sp>
      <p:sp>
        <p:nvSpPr>
          <p:cNvPr id="33" name="TextBox 32"/>
          <p:cNvSpPr txBox="1"/>
          <p:nvPr/>
        </p:nvSpPr>
        <p:spPr>
          <a:xfrm>
            <a:off x="5386917" y="3555610"/>
            <a:ext cx="1222980" cy="284693"/>
          </a:xfrm>
          <a:prstGeom prst="rect">
            <a:avLst/>
          </a:prstGeom>
          <a:noFill/>
        </p:spPr>
        <p:txBody>
          <a:bodyPr wrap="square" rtlCol="0">
            <a:spAutoFit/>
          </a:bodyPr>
          <a:lstStyle/>
          <a:p>
            <a:pPr algn="ctr"/>
            <a:r>
              <a:rPr lang="en-US" sz="1250" dirty="0"/>
              <a:t>Sam Chiappone</a:t>
            </a:r>
          </a:p>
        </p:txBody>
      </p:sp>
      <p:sp>
        <p:nvSpPr>
          <p:cNvPr id="34" name="TextBox 33"/>
          <p:cNvSpPr txBox="1"/>
          <p:nvPr/>
        </p:nvSpPr>
        <p:spPr>
          <a:xfrm>
            <a:off x="6914697" y="3555610"/>
            <a:ext cx="1179734" cy="284693"/>
          </a:xfrm>
          <a:prstGeom prst="rect">
            <a:avLst/>
          </a:prstGeom>
          <a:noFill/>
        </p:spPr>
        <p:txBody>
          <a:bodyPr wrap="square" rtlCol="0">
            <a:spAutoFit/>
          </a:bodyPr>
          <a:lstStyle/>
          <a:p>
            <a:pPr algn="ctr"/>
            <a:r>
              <a:rPr lang="en-US" sz="1250" dirty="0"/>
              <a:t>Scott Yerbury</a:t>
            </a:r>
          </a:p>
        </p:txBody>
      </p:sp>
      <p:sp>
        <p:nvSpPr>
          <p:cNvPr id="2" name="Footer Placeholder 1">
            <a:extLst>
              <a:ext uri="{FF2B5EF4-FFF2-40B4-BE49-F238E27FC236}">
                <a16:creationId xmlns:a16="http://schemas.microsoft.com/office/drawing/2014/main" id="{939F47A2-F1DA-4F40-A2DB-369F3AF3502B}"/>
              </a:ext>
            </a:extLst>
          </p:cNvPr>
          <p:cNvSpPr>
            <a:spLocks noGrp="1"/>
          </p:cNvSpPr>
          <p:nvPr>
            <p:ph type="ftr" sz="quarter" idx="11"/>
          </p:nvPr>
        </p:nvSpPr>
        <p:spPr/>
        <p:txBody>
          <a:bodyPr/>
          <a:lstStyle/>
          <a:p>
            <a:r>
              <a:rPr lang="en-US" sz="1200" dirty="0"/>
              <a:t>PE Space</a:t>
            </a:r>
            <a:endParaRPr lang="en-US" sz="1200" dirty="0">
              <a:cs typeface="Calibri"/>
            </a:endParaRPr>
          </a:p>
        </p:txBody>
      </p:sp>
      <p:sp>
        <p:nvSpPr>
          <p:cNvPr id="3" name="Slide Number Placeholder 2"/>
          <p:cNvSpPr>
            <a:spLocks noGrp="1"/>
          </p:cNvSpPr>
          <p:nvPr>
            <p:ph type="sldNum" sz="quarter" idx="12"/>
          </p:nvPr>
        </p:nvSpPr>
        <p:spPr/>
        <p:txBody>
          <a:bodyPr/>
          <a:lstStyle/>
          <a:p>
            <a:fld id="{028FE254-016A-4E51-98AE-D4B4E3F12C32}" type="slidenum">
              <a:rPr lang="en-US" smtClean="0"/>
              <a:t>11</a:t>
            </a:fld>
            <a:endParaRPr lang="en-US" dirty="0"/>
          </a:p>
        </p:txBody>
      </p:sp>
    </p:spTree>
    <p:extLst>
      <p:ext uri="{BB962C8B-B14F-4D97-AF65-F5344CB8AC3E}">
        <p14:creationId xmlns:p14="http://schemas.microsoft.com/office/powerpoint/2010/main" val="42072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439232" y="410148"/>
            <a:ext cx="4451048" cy="580571"/>
          </a:xfrm>
          <a:prstGeom prst="rect">
            <a:avLst/>
          </a:prstGeom>
        </p:spPr>
        <p:txBody>
          <a:bodyPr vert="horz" lIns="58057" tIns="29029" rIns="58057" bIns="29029"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048" b="1" dirty="0"/>
              <a:t>Faculty – Chief Engineers</a:t>
            </a:r>
            <a:endParaRPr lang="en-US" sz="1524" b="1" i="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3785" y="547071"/>
            <a:ext cx="1784450" cy="572700"/>
          </a:xfrm>
          <a:prstGeom prst="rect">
            <a:avLst/>
          </a:prstGeom>
        </p:spPr>
      </p:pic>
      <p:sp>
        <p:nvSpPr>
          <p:cNvPr id="8" name="TextBox 7"/>
          <p:cNvSpPr txBox="1"/>
          <p:nvPr/>
        </p:nvSpPr>
        <p:spPr>
          <a:xfrm>
            <a:off x="281242" y="5204663"/>
            <a:ext cx="615827" cy="405047"/>
          </a:xfrm>
          <a:prstGeom prst="rect">
            <a:avLst/>
          </a:prstGeom>
          <a:noFill/>
        </p:spPr>
        <p:txBody>
          <a:bodyPr wrap="square" rtlCol="0">
            <a:spAutoFit/>
          </a:bodyPr>
          <a:lstStyle/>
          <a:p>
            <a:r>
              <a:rPr lang="en-US" sz="2032" b="1" dirty="0"/>
              <a:t>ISE</a:t>
            </a:r>
          </a:p>
        </p:txBody>
      </p:sp>
      <p:sp>
        <p:nvSpPr>
          <p:cNvPr id="45" name="TextBox 44"/>
          <p:cNvSpPr txBox="1"/>
          <p:nvPr/>
        </p:nvSpPr>
        <p:spPr>
          <a:xfrm>
            <a:off x="4273264" y="5224219"/>
            <a:ext cx="696442" cy="365934"/>
          </a:xfrm>
          <a:prstGeom prst="rect">
            <a:avLst/>
          </a:prstGeom>
          <a:noFill/>
        </p:spPr>
        <p:txBody>
          <a:bodyPr wrap="square" rtlCol="0">
            <a:spAutoFit/>
          </a:bodyPr>
          <a:lstStyle/>
          <a:p>
            <a:r>
              <a:rPr lang="en-US" sz="1778" b="1" dirty="0"/>
              <a:t>MSE</a:t>
            </a:r>
          </a:p>
        </p:txBody>
      </p:sp>
      <p:grpSp>
        <p:nvGrpSpPr>
          <p:cNvPr id="28" name="Group 27"/>
          <p:cNvGrpSpPr/>
          <p:nvPr/>
        </p:nvGrpSpPr>
        <p:grpSpPr>
          <a:xfrm>
            <a:off x="7126873" y="4727741"/>
            <a:ext cx="979194" cy="1553173"/>
            <a:chOff x="7081182" y="6974405"/>
            <a:chExt cx="1542231" cy="2880610"/>
          </a:xfrm>
        </p:grpSpPr>
        <p:pic>
          <p:nvPicPr>
            <p:cNvPr id="55" name="Picture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2941" y="6974405"/>
              <a:ext cx="1490472" cy="2379645"/>
            </a:xfrm>
            <a:prstGeom prst="rect">
              <a:avLst/>
            </a:prstGeom>
          </p:spPr>
        </p:pic>
        <p:sp>
          <p:nvSpPr>
            <p:cNvPr id="56" name="TextBox 55"/>
            <p:cNvSpPr txBox="1">
              <a:spLocks/>
            </p:cNvSpPr>
            <p:nvPr/>
          </p:nvSpPr>
          <p:spPr>
            <a:xfrm>
              <a:off x="7081182" y="9357567"/>
              <a:ext cx="1495950" cy="497448"/>
            </a:xfrm>
            <a:prstGeom prst="rect">
              <a:avLst/>
            </a:prstGeom>
            <a:noFill/>
          </p:spPr>
          <p:txBody>
            <a:bodyPr wrap="square" rtlCol="0">
              <a:spAutoFit/>
            </a:bodyPr>
            <a:lstStyle/>
            <a:p>
              <a:pPr algn="ctr">
                <a:tabLst>
                  <a:tab pos="149186" algn="l"/>
                </a:tabLst>
              </a:pPr>
              <a:r>
                <a:rPr lang="en-US" sz="1143" dirty="0"/>
                <a:t>Rahmi Ozisik</a:t>
              </a:r>
            </a:p>
          </p:txBody>
        </p:sp>
      </p:grpSp>
      <p:grpSp>
        <p:nvGrpSpPr>
          <p:cNvPr id="27" name="Group 26"/>
          <p:cNvGrpSpPr/>
          <p:nvPr/>
        </p:nvGrpSpPr>
        <p:grpSpPr>
          <a:xfrm>
            <a:off x="4734951" y="4727741"/>
            <a:ext cx="1344110" cy="1721173"/>
            <a:chOff x="9793673" y="7014593"/>
            <a:chExt cx="2116973" cy="2710849"/>
          </a:xfrm>
        </p:grpSpPr>
        <p:pic>
          <p:nvPicPr>
            <p:cNvPr id="13" name="Picture 12"/>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10000"/>
                      </a14:imgEffect>
                    </a14:imgLayer>
                  </a14:imgProps>
                </a:ext>
                <a:ext uri="{28A0092B-C50C-407E-A947-70E740481C1C}">
                  <a14:useLocalDpi xmlns:a14="http://schemas.microsoft.com/office/drawing/2010/main" val="0"/>
                </a:ext>
              </a:extLst>
            </a:blip>
            <a:srcRect l="4033" r="4308" b="8646"/>
            <a:stretch/>
          </p:blipFill>
          <p:spPr>
            <a:xfrm>
              <a:off x="10093224" y="7014593"/>
              <a:ext cx="1496962" cy="2021765"/>
            </a:xfrm>
            <a:prstGeom prst="rect">
              <a:avLst/>
            </a:prstGeom>
          </p:spPr>
        </p:pic>
        <p:sp>
          <p:nvSpPr>
            <p:cNvPr id="57" name="TextBox 56"/>
            <p:cNvSpPr txBox="1"/>
            <p:nvPr/>
          </p:nvSpPr>
          <p:spPr>
            <a:xfrm>
              <a:off x="9793673" y="9026395"/>
              <a:ext cx="2116973" cy="699047"/>
            </a:xfrm>
            <a:prstGeom prst="rect">
              <a:avLst/>
            </a:prstGeom>
            <a:noFill/>
          </p:spPr>
          <p:txBody>
            <a:bodyPr wrap="square" rtlCol="0">
              <a:spAutoFit/>
            </a:bodyPr>
            <a:lstStyle/>
            <a:p>
              <a:pPr algn="ctr">
                <a:tabLst>
                  <a:tab pos="149186" algn="l"/>
                </a:tabLst>
              </a:pPr>
              <a:r>
                <a:rPr lang="en-US" sz="1142" dirty="0"/>
                <a:t>Kathryn</a:t>
              </a:r>
              <a:br>
                <a:rPr lang="en-US" sz="1142" dirty="0"/>
              </a:br>
              <a:r>
                <a:rPr lang="en-US" sz="1142" dirty="0"/>
                <a:t>Dannemann</a:t>
              </a:r>
            </a:p>
          </p:txBody>
        </p:sp>
      </p:grpSp>
      <p:grpSp>
        <p:nvGrpSpPr>
          <p:cNvPr id="31" name="Group 30"/>
          <p:cNvGrpSpPr/>
          <p:nvPr/>
        </p:nvGrpSpPr>
        <p:grpSpPr>
          <a:xfrm>
            <a:off x="892325" y="4727742"/>
            <a:ext cx="1179751" cy="1536625"/>
            <a:chOff x="907505" y="6947826"/>
            <a:chExt cx="1858109" cy="2420183"/>
          </a:xfrm>
        </p:grpSpPr>
        <p:pic>
          <p:nvPicPr>
            <p:cNvPr id="10" name="Picture 9"/>
            <p:cNvPicPr>
              <a:picLocks/>
            </p:cNvPicPr>
            <p:nvPr/>
          </p:nvPicPr>
          <p:blipFill rotWithShape="1">
            <a:blip r:embed="rId6">
              <a:extLst>
                <a:ext uri="{BEBA8EAE-BF5A-486C-A8C5-ECC9F3942E4B}">
                  <a14:imgProps xmlns:a14="http://schemas.microsoft.com/office/drawing/2010/main">
                    <a14:imgLayer r:embed="rId7">
                      <a14:imgEffect>
                        <a14:brightnessContrast bright="20000"/>
                      </a14:imgEffect>
                    </a14:imgLayer>
                  </a14:imgProps>
                </a:ext>
              </a:extLst>
            </a:blip>
            <a:srcRect t="6946" r="52871"/>
            <a:stretch/>
          </p:blipFill>
          <p:spPr>
            <a:xfrm>
              <a:off x="1144296" y="6947826"/>
              <a:ext cx="1490472" cy="2020824"/>
            </a:xfrm>
            <a:prstGeom prst="rect">
              <a:avLst/>
            </a:prstGeom>
          </p:spPr>
        </p:pic>
        <p:sp>
          <p:nvSpPr>
            <p:cNvPr id="61" name="TextBox 60"/>
            <p:cNvSpPr txBox="1"/>
            <p:nvPr/>
          </p:nvSpPr>
          <p:spPr>
            <a:xfrm>
              <a:off x="907505" y="8945571"/>
              <a:ext cx="1858109" cy="422438"/>
            </a:xfrm>
            <a:prstGeom prst="rect">
              <a:avLst/>
            </a:prstGeom>
            <a:noFill/>
          </p:spPr>
          <p:txBody>
            <a:bodyPr wrap="square" lIns="91440" tIns="45720" rIns="91440" bIns="45720" rtlCol="0" anchor="t">
              <a:spAutoFit/>
            </a:bodyPr>
            <a:lstStyle/>
            <a:p>
              <a:pPr algn="ctr">
                <a:tabLst>
                  <a:tab pos="149186" algn="l"/>
                </a:tabLst>
              </a:pPr>
              <a:r>
                <a:rPr lang="en-US" sz="1100" dirty="0"/>
                <a:t>Mark Embrechts</a:t>
              </a:r>
            </a:p>
          </p:txBody>
        </p:sp>
      </p:grpSp>
      <p:grpSp>
        <p:nvGrpSpPr>
          <p:cNvPr id="22" name="Group 21"/>
          <p:cNvGrpSpPr/>
          <p:nvPr/>
        </p:nvGrpSpPr>
        <p:grpSpPr>
          <a:xfrm>
            <a:off x="3171723" y="4727741"/>
            <a:ext cx="950452" cy="1557030"/>
            <a:chOff x="8006805" y="15761115"/>
            <a:chExt cx="3421626" cy="5605309"/>
          </a:xfrm>
        </p:grpSpPr>
        <p:pic>
          <p:nvPicPr>
            <p:cNvPr id="59" name="Picture 58"/>
            <p:cNvPicPr>
              <a:picLocks noChangeAspect="1"/>
            </p:cNvPicPr>
            <p:nvPr/>
          </p:nvPicPr>
          <p:blipFill rotWithShape="1">
            <a:blip r:embed="rId8"/>
            <a:srcRect l="52887" t="6945" r="3590" b="3844"/>
            <a:stretch/>
          </p:blipFill>
          <p:spPr>
            <a:xfrm>
              <a:off x="8006805" y="15761115"/>
              <a:ext cx="3421626" cy="4617720"/>
            </a:xfrm>
            <a:prstGeom prst="rect">
              <a:avLst/>
            </a:prstGeom>
            <a:ln>
              <a:solidFill>
                <a:schemeClr val="tx1"/>
              </a:solidFill>
            </a:ln>
          </p:spPr>
        </p:pic>
        <p:sp>
          <p:nvSpPr>
            <p:cNvPr id="62" name="TextBox 61"/>
            <p:cNvSpPr txBox="1"/>
            <p:nvPr/>
          </p:nvSpPr>
          <p:spPr>
            <a:xfrm>
              <a:off x="8113897" y="20400850"/>
              <a:ext cx="3195791" cy="965574"/>
            </a:xfrm>
            <a:prstGeom prst="rect">
              <a:avLst/>
            </a:prstGeom>
            <a:noFill/>
          </p:spPr>
          <p:txBody>
            <a:bodyPr wrap="square" rtlCol="0">
              <a:spAutoFit/>
            </a:bodyPr>
            <a:lstStyle/>
            <a:p>
              <a:pPr algn="ctr">
                <a:tabLst>
                  <a:tab pos="149186" algn="l"/>
                </a:tabLst>
              </a:pPr>
              <a:r>
                <a:rPr lang="en-US" sz="1143" dirty="0"/>
                <a:t>Cheng Hsu</a:t>
              </a:r>
            </a:p>
          </p:txBody>
        </p:sp>
      </p:grpSp>
      <p:sp>
        <p:nvSpPr>
          <p:cNvPr id="6" name="TextBox 5"/>
          <p:cNvSpPr txBox="1"/>
          <p:nvPr/>
        </p:nvSpPr>
        <p:spPr>
          <a:xfrm>
            <a:off x="124087" y="1571511"/>
            <a:ext cx="936046" cy="405047"/>
          </a:xfrm>
          <a:prstGeom prst="rect">
            <a:avLst/>
          </a:prstGeom>
          <a:noFill/>
        </p:spPr>
        <p:txBody>
          <a:bodyPr wrap="square" rtlCol="0">
            <a:spAutoFit/>
          </a:bodyPr>
          <a:lstStyle/>
          <a:p>
            <a:r>
              <a:rPr lang="en-US" sz="1778" b="1" dirty="0"/>
              <a:t> </a:t>
            </a:r>
            <a:r>
              <a:rPr lang="en-US" sz="2032" b="1" dirty="0"/>
              <a:t>MANE</a:t>
            </a:r>
          </a:p>
        </p:txBody>
      </p:sp>
      <p:grpSp>
        <p:nvGrpSpPr>
          <p:cNvPr id="37" name="Group 36"/>
          <p:cNvGrpSpPr/>
          <p:nvPr/>
        </p:nvGrpSpPr>
        <p:grpSpPr>
          <a:xfrm>
            <a:off x="999846" y="1270000"/>
            <a:ext cx="988493" cy="1717297"/>
            <a:chOff x="3599446" y="3200400"/>
            <a:chExt cx="3558576" cy="6182270"/>
          </a:xfrm>
        </p:grpSpPr>
        <p:pic>
          <p:nvPicPr>
            <p:cNvPr id="11" name="Picture 10"/>
            <p:cNvPicPr>
              <a:picLocks noChangeAspect="1"/>
            </p:cNvPicPr>
            <p:nvPr/>
          </p:nvPicPr>
          <p:blipFill rotWithShape="1">
            <a:blip r:embed="rId9" cstate="print">
              <a:extLst>
                <a:ext uri="{28A0092B-C50C-407E-A947-70E740481C1C}">
                  <a14:useLocalDpi xmlns:a14="http://schemas.microsoft.com/office/drawing/2010/main" val="0"/>
                </a:ext>
              </a:extLst>
            </a:blip>
            <a:srcRect l="9733" t="6335" r="4729"/>
            <a:stretch/>
          </p:blipFill>
          <p:spPr bwMode="auto">
            <a:xfrm>
              <a:off x="3747310" y="3200400"/>
              <a:ext cx="3410712" cy="4644690"/>
            </a:xfrm>
            <a:prstGeom prst="rect">
              <a:avLst/>
            </a:prstGeom>
            <a:noFill/>
            <a:ln>
              <a:noFill/>
            </a:ln>
            <a:effectLst/>
          </p:spPr>
        </p:pic>
        <p:sp>
          <p:nvSpPr>
            <p:cNvPr id="50" name="TextBox 49"/>
            <p:cNvSpPr txBox="1"/>
            <p:nvPr/>
          </p:nvSpPr>
          <p:spPr>
            <a:xfrm>
              <a:off x="3599446" y="7783924"/>
              <a:ext cx="3533077" cy="1598746"/>
            </a:xfrm>
            <a:prstGeom prst="rect">
              <a:avLst/>
            </a:prstGeom>
            <a:noFill/>
          </p:spPr>
          <p:txBody>
            <a:bodyPr wrap="square" rtlCol="0">
              <a:spAutoFit/>
            </a:bodyPr>
            <a:lstStyle/>
            <a:p>
              <a:pPr algn="ctr">
                <a:tabLst>
                  <a:tab pos="149186" algn="l"/>
                </a:tabLst>
              </a:pPr>
              <a:r>
                <a:rPr lang="en-US" sz="1143" dirty="0"/>
                <a:t>Bharat Bagepalli</a:t>
              </a:r>
            </a:p>
          </p:txBody>
        </p:sp>
      </p:grpSp>
      <p:grpSp>
        <p:nvGrpSpPr>
          <p:cNvPr id="24" name="Group 23"/>
          <p:cNvGrpSpPr/>
          <p:nvPr/>
        </p:nvGrpSpPr>
        <p:grpSpPr>
          <a:xfrm>
            <a:off x="4322341" y="1270000"/>
            <a:ext cx="1043941" cy="1752289"/>
            <a:chOff x="4882844" y="1231447"/>
            <a:chExt cx="1808628" cy="2759856"/>
          </a:xfrm>
        </p:grpSpPr>
        <p:pic>
          <p:nvPicPr>
            <p:cNvPr id="15" name="Picture 14"/>
            <p:cNvPicPr>
              <a:picLocks noChangeAspect="1"/>
            </p:cNvPicPr>
            <p:nvPr/>
          </p:nvPicPr>
          <p:blipFill>
            <a:blip r:embed="rId10">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019361" y="1231447"/>
              <a:ext cx="1642708" cy="2020252"/>
            </a:xfrm>
            <a:prstGeom prst="rect">
              <a:avLst/>
            </a:prstGeom>
          </p:spPr>
        </p:pic>
        <p:sp>
          <p:nvSpPr>
            <p:cNvPr id="52" name="TextBox 51"/>
            <p:cNvSpPr txBox="1"/>
            <p:nvPr/>
          </p:nvSpPr>
          <p:spPr>
            <a:xfrm>
              <a:off x="4882844" y="3292256"/>
              <a:ext cx="1808628" cy="699047"/>
            </a:xfrm>
            <a:prstGeom prst="rect">
              <a:avLst/>
            </a:prstGeom>
            <a:noFill/>
          </p:spPr>
          <p:txBody>
            <a:bodyPr wrap="square" rtlCol="0">
              <a:spAutoFit/>
            </a:bodyPr>
            <a:lstStyle/>
            <a:p>
              <a:pPr algn="ctr">
                <a:tabLst>
                  <a:tab pos="149186" algn="l"/>
                </a:tabLst>
              </a:pPr>
              <a:r>
                <a:rPr lang="en-US" sz="1142" dirty="0"/>
                <a:t>Matt Oehlschlaeger</a:t>
              </a:r>
            </a:p>
          </p:txBody>
        </p:sp>
      </p:grpSp>
      <p:grpSp>
        <p:nvGrpSpPr>
          <p:cNvPr id="17" name="Group 16"/>
          <p:cNvGrpSpPr/>
          <p:nvPr/>
        </p:nvGrpSpPr>
        <p:grpSpPr>
          <a:xfrm>
            <a:off x="5559962" y="1270000"/>
            <a:ext cx="952046" cy="1552813"/>
            <a:chOff x="8303230" y="1200065"/>
            <a:chExt cx="1649418" cy="2856779"/>
          </a:xfrm>
        </p:grpSpPr>
        <p:pic>
          <p:nvPicPr>
            <p:cNvPr id="68" name="Picture 67"/>
            <p:cNvPicPr>
              <a:picLocks noChangeAspect="1"/>
            </p:cNvPicPr>
            <p:nvPr/>
          </p:nvPicPr>
          <p:blipFill rotWithShape="1">
            <a:blip r:embed="rId12">
              <a:extLst>
                <a:ext uri="{28A0092B-C50C-407E-A947-70E740481C1C}">
                  <a14:useLocalDpi xmlns:a14="http://schemas.microsoft.com/office/drawing/2010/main" val="0"/>
                </a:ext>
              </a:extLst>
            </a:blip>
            <a:srcRect b="9517"/>
            <a:stretch/>
          </p:blipFill>
          <p:spPr>
            <a:xfrm>
              <a:off x="8303230" y="1200065"/>
              <a:ext cx="1641405" cy="2374074"/>
            </a:xfrm>
            <a:prstGeom prst="rect">
              <a:avLst/>
            </a:prstGeom>
          </p:spPr>
        </p:pic>
        <p:sp>
          <p:nvSpPr>
            <p:cNvPr id="69" name="TextBox 68"/>
            <p:cNvSpPr txBox="1"/>
            <p:nvPr/>
          </p:nvSpPr>
          <p:spPr>
            <a:xfrm>
              <a:off x="8315895" y="3563397"/>
              <a:ext cx="1636753" cy="493447"/>
            </a:xfrm>
            <a:prstGeom prst="rect">
              <a:avLst/>
            </a:prstGeom>
            <a:noFill/>
          </p:spPr>
          <p:txBody>
            <a:bodyPr wrap="square" rtlCol="0">
              <a:spAutoFit/>
            </a:bodyPr>
            <a:lstStyle/>
            <a:p>
              <a:pPr algn="ctr">
                <a:tabLst>
                  <a:tab pos="149186" algn="l"/>
                </a:tabLst>
              </a:pPr>
              <a:r>
                <a:rPr lang="en-US" sz="1143" dirty="0"/>
                <a:t>Dan Walczyk</a:t>
              </a:r>
            </a:p>
          </p:txBody>
        </p:sp>
      </p:grpSp>
      <p:grpSp>
        <p:nvGrpSpPr>
          <p:cNvPr id="60" name="Group 59"/>
          <p:cNvGrpSpPr/>
          <p:nvPr/>
        </p:nvGrpSpPr>
        <p:grpSpPr>
          <a:xfrm>
            <a:off x="3156543" y="1270000"/>
            <a:ext cx="1144441" cy="1747131"/>
            <a:chOff x="5663366" y="2368490"/>
            <a:chExt cx="2262836" cy="3212736"/>
          </a:xfrm>
        </p:grpSpPr>
        <p:pic>
          <p:nvPicPr>
            <p:cNvPr id="72" name="Picture 71"/>
            <p:cNvPicPr>
              <a:picLocks noChangeAspect="1"/>
            </p:cNvPicPr>
            <p:nvPr/>
          </p:nvPicPr>
          <p:blipFill rotWithShape="1">
            <a:blip r:embed="rId13">
              <a:extLst>
                <a:ext uri="{28A0092B-C50C-407E-A947-70E740481C1C}">
                  <a14:useLocalDpi xmlns:a14="http://schemas.microsoft.com/office/drawing/2010/main" val="0"/>
                </a:ext>
              </a:extLst>
            </a:blip>
            <a:srcRect l="3577" r="3809"/>
            <a:stretch/>
          </p:blipFill>
          <p:spPr>
            <a:xfrm>
              <a:off x="5961179" y="2368490"/>
              <a:ext cx="1895474" cy="2358710"/>
            </a:xfrm>
            <a:prstGeom prst="rect">
              <a:avLst/>
            </a:prstGeom>
            <a:ln>
              <a:solidFill>
                <a:schemeClr val="tx1"/>
              </a:solidFill>
            </a:ln>
          </p:spPr>
        </p:pic>
        <p:sp>
          <p:nvSpPr>
            <p:cNvPr id="73" name="TextBox 72"/>
            <p:cNvSpPr txBox="1"/>
            <p:nvPr/>
          </p:nvSpPr>
          <p:spPr>
            <a:xfrm>
              <a:off x="5663366" y="4764594"/>
              <a:ext cx="2262836" cy="816632"/>
            </a:xfrm>
            <a:prstGeom prst="rect">
              <a:avLst/>
            </a:prstGeom>
            <a:noFill/>
          </p:spPr>
          <p:txBody>
            <a:bodyPr wrap="square" rtlCol="0">
              <a:spAutoFit/>
            </a:bodyPr>
            <a:lstStyle/>
            <a:p>
              <a:pPr algn="ctr">
                <a:tabLst>
                  <a:tab pos="149186" algn="l"/>
                </a:tabLst>
              </a:pPr>
              <a:r>
                <a:rPr lang="en-US" sz="1143" dirty="0"/>
                <a:t>Sandipan Mishra</a:t>
              </a:r>
            </a:p>
          </p:txBody>
        </p:sp>
      </p:grpSp>
      <p:grpSp>
        <p:nvGrpSpPr>
          <p:cNvPr id="38" name="Group 37"/>
          <p:cNvGrpSpPr/>
          <p:nvPr/>
        </p:nvGrpSpPr>
        <p:grpSpPr>
          <a:xfrm>
            <a:off x="2155664" y="1270000"/>
            <a:ext cx="951786" cy="1596495"/>
            <a:chOff x="11605879" y="3116416"/>
            <a:chExt cx="3426430" cy="5747382"/>
          </a:xfrm>
        </p:grpSpPr>
        <p:pic>
          <p:nvPicPr>
            <p:cNvPr id="2" name="Picture 1"/>
            <p:cNvPicPr>
              <a:picLocks noChangeAspect="1"/>
            </p:cNvPicPr>
            <p:nvPr/>
          </p:nvPicPr>
          <p:blipFill rotWithShape="1">
            <a:blip r:embed="rId14">
              <a:extLst>
                <a:ext uri="{28A0092B-C50C-407E-A947-70E740481C1C}">
                  <a14:useLocalDpi xmlns:a14="http://schemas.microsoft.com/office/drawing/2010/main" val="0"/>
                </a:ext>
              </a:extLst>
            </a:blip>
            <a:srcRect l="3724" r="6524"/>
            <a:stretch/>
          </p:blipFill>
          <p:spPr>
            <a:xfrm>
              <a:off x="11605879" y="3116416"/>
              <a:ext cx="3426430" cy="4617720"/>
            </a:xfrm>
            <a:prstGeom prst="rect">
              <a:avLst/>
            </a:prstGeom>
          </p:spPr>
        </p:pic>
        <p:sp>
          <p:nvSpPr>
            <p:cNvPr id="23" name="TextBox 22"/>
            <p:cNvSpPr txBox="1"/>
            <p:nvPr/>
          </p:nvSpPr>
          <p:spPr>
            <a:xfrm>
              <a:off x="11744162" y="7898224"/>
              <a:ext cx="3097084" cy="965574"/>
            </a:xfrm>
            <a:prstGeom prst="rect">
              <a:avLst/>
            </a:prstGeom>
            <a:noFill/>
          </p:spPr>
          <p:txBody>
            <a:bodyPr wrap="square" rtlCol="0">
              <a:spAutoFit/>
            </a:bodyPr>
            <a:lstStyle/>
            <a:p>
              <a:pPr algn="ctr"/>
              <a:r>
                <a:rPr lang="en-US" sz="1143" dirty="0"/>
                <a:t>Josh Hurst</a:t>
              </a:r>
            </a:p>
          </p:txBody>
        </p:sp>
      </p:grpSp>
      <p:grpSp>
        <p:nvGrpSpPr>
          <p:cNvPr id="34" name="Group 33"/>
          <p:cNvGrpSpPr/>
          <p:nvPr/>
        </p:nvGrpSpPr>
        <p:grpSpPr>
          <a:xfrm>
            <a:off x="6061591" y="4727741"/>
            <a:ext cx="1026158" cy="1552097"/>
            <a:chOff x="11309985" y="6734844"/>
            <a:chExt cx="1616199" cy="2444553"/>
          </a:xfrm>
        </p:grpSpPr>
        <p:pic>
          <p:nvPicPr>
            <p:cNvPr id="14" name="Picture 1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309985" y="6734844"/>
              <a:ext cx="1491614" cy="2021246"/>
            </a:xfrm>
            <a:prstGeom prst="rect">
              <a:avLst/>
            </a:prstGeom>
          </p:spPr>
        </p:pic>
        <p:sp>
          <p:nvSpPr>
            <p:cNvPr id="33" name="TextBox 32"/>
            <p:cNvSpPr txBox="1"/>
            <p:nvPr/>
          </p:nvSpPr>
          <p:spPr>
            <a:xfrm>
              <a:off x="11343281" y="8756958"/>
              <a:ext cx="1582903" cy="422439"/>
            </a:xfrm>
            <a:prstGeom prst="rect">
              <a:avLst/>
            </a:prstGeom>
            <a:noFill/>
          </p:spPr>
          <p:txBody>
            <a:bodyPr wrap="square" rtlCol="0">
              <a:spAutoFit/>
            </a:bodyPr>
            <a:lstStyle/>
            <a:p>
              <a:r>
                <a:rPr lang="en-US" sz="1143" dirty="0"/>
                <a:t>Daniel Lewis</a:t>
              </a:r>
            </a:p>
          </p:txBody>
        </p:sp>
      </p:grpSp>
      <p:grpSp>
        <p:nvGrpSpPr>
          <p:cNvPr id="77" name="Group 76"/>
          <p:cNvGrpSpPr/>
          <p:nvPr/>
        </p:nvGrpSpPr>
        <p:grpSpPr>
          <a:xfrm>
            <a:off x="3275828" y="3121841"/>
            <a:ext cx="1039556" cy="1563824"/>
            <a:chOff x="4047359" y="3830983"/>
            <a:chExt cx="1637300" cy="2463023"/>
          </a:xfrm>
        </p:grpSpPr>
        <p:pic>
          <p:nvPicPr>
            <p:cNvPr id="78" name="Picture 77"/>
            <p:cNvPicPr>
              <a:picLocks noChangeAspect="1"/>
            </p:cNvPicPr>
            <p:nvPr/>
          </p:nvPicPr>
          <p:blipFill rotWithShape="1">
            <a:blip r:embed="rId16" cstate="print">
              <a:extLst>
                <a:ext uri="{28A0092B-C50C-407E-A947-70E740481C1C}">
                  <a14:useLocalDpi xmlns:a14="http://schemas.microsoft.com/office/drawing/2010/main" val="0"/>
                </a:ext>
              </a:extLst>
            </a:blip>
            <a:srcRect l="8062" r="5584"/>
            <a:stretch/>
          </p:blipFill>
          <p:spPr>
            <a:xfrm>
              <a:off x="4047359" y="3830983"/>
              <a:ext cx="1492187" cy="2032337"/>
            </a:xfrm>
            <a:prstGeom prst="rect">
              <a:avLst/>
            </a:prstGeom>
          </p:spPr>
        </p:pic>
        <p:sp>
          <p:nvSpPr>
            <p:cNvPr id="79" name="TextBox 78"/>
            <p:cNvSpPr txBox="1"/>
            <p:nvPr/>
          </p:nvSpPr>
          <p:spPr>
            <a:xfrm>
              <a:off x="4128268" y="5871567"/>
              <a:ext cx="1556391" cy="422439"/>
            </a:xfrm>
            <a:prstGeom prst="rect">
              <a:avLst/>
            </a:prstGeom>
            <a:noFill/>
          </p:spPr>
          <p:txBody>
            <a:bodyPr wrap="square" rtlCol="0">
              <a:spAutoFit/>
            </a:bodyPr>
            <a:lstStyle/>
            <a:p>
              <a:r>
                <a:rPr lang="en-US" sz="1143" dirty="0"/>
                <a:t>Junichi Kanai</a:t>
              </a:r>
            </a:p>
          </p:txBody>
        </p:sp>
      </p:grpSp>
      <p:grpSp>
        <p:nvGrpSpPr>
          <p:cNvPr id="80" name="Group 79"/>
          <p:cNvGrpSpPr/>
          <p:nvPr/>
        </p:nvGrpSpPr>
        <p:grpSpPr>
          <a:xfrm>
            <a:off x="4385123" y="3121841"/>
            <a:ext cx="1043006" cy="1550088"/>
            <a:chOff x="5790849" y="3882247"/>
            <a:chExt cx="1642734" cy="2441389"/>
          </a:xfrm>
        </p:grpSpPr>
        <p:pic>
          <p:nvPicPr>
            <p:cNvPr id="81" name="Picture 80"/>
            <p:cNvPicPr>
              <a:picLocks noChangeAspect="1"/>
            </p:cNvPicPr>
            <p:nvPr/>
          </p:nvPicPr>
          <p:blipFill rotWithShape="1">
            <a:blip r:embed="rId17" cstate="print">
              <a:extLst>
                <a:ext uri="{28A0092B-C50C-407E-A947-70E740481C1C}">
                  <a14:useLocalDpi xmlns:a14="http://schemas.microsoft.com/office/drawing/2010/main" val="0"/>
                </a:ext>
              </a:extLst>
            </a:blip>
            <a:srcRect l="6136" r="5911"/>
            <a:stretch/>
          </p:blipFill>
          <p:spPr>
            <a:xfrm>
              <a:off x="5847697" y="3882247"/>
              <a:ext cx="1483518" cy="2020253"/>
            </a:xfrm>
            <a:prstGeom prst="rect">
              <a:avLst/>
            </a:prstGeom>
          </p:spPr>
        </p:pic>
        <p:sp>
          <p:nvSpPr>
            <p:cNvPr id="82" name="TextBox 81"/>
            <p:cNvSpPr txBox="1"/>
            <p:nvPr/>
          </p:nvSpPr>
          <p:spPr>
            <a:xfrm>
              <a:off x="5790849" y="5901197"/>
              <a:ext cx="1642734" cy="422439"/>
            </a:xfrm>
            <a:prstGeom prst="rect">
              <a:avLst/>
            </a:prstGeom>
            <a:noFill/>
          </p:spPr>
          <p:txBody>
            <a:bodyPr wrap="square" rtlCol="0">
              <a:spAutoFit/>
            </a:bodyPr>
            <a:lstStyle/>
            <a:p>
              <a:r>
                <a:rPr lang="en-US" sz="1143" dirty="0"/>
                <a:t>Shayla Sawyer</a:t>
              </a:r>
            </a:p>
          </p:txBody>
        </p:sp>
      </p:grpSp>
      <p:grpSp>
        <p:nvGrpSpPr>
          <p:cNvPr id="83" name="Group 82"/>
          <p:cNvGrpSpPr/>
          <p:nvPr/>
        </p:nvGrpSpPr>
        <p:grpSpPr>
          <a:xfrm>
            <a:off x="5557337" y="3121841"/>
            <a:ext cx="978998" cy="1559692"/>
            <a:chOff x="7660834" y="3884364"/>
            <a:chExt cx="1541922" cy="2456516"/>
          </a:xfrm>
        </p:grpSpPr>
        <p:pic>
          <p:nvPicPr>
            <p:cNvPr id="84" name="Picture 8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660834" y="3884364"/>
              <a:ext cx="1490472" cy="2019852"/>
            </a:xfrm>
            <a:prstGeom prst="rect">
              <a:avLst/>
            </a:prstGeom>
          </p:spPr>
        </p:pic>
        <p:sp>
          <p:nvSpPr>
            <p:cNvPr id="85" name="TextBox 84"/>
            <p:cNvSpPr txBox="1"/>
            <p:nvPr/>
          </p:nvSpPr>
          <p:spPr>
            <a:xfrm>
              <a:off x="7712285" y="5918441"/>
              <a:ext cx="1490471" cy="422439"/>
            </a:xfrm>
            <a:prstGeom prst="rect">
              <a:avLst/>
            </a:prstGeom>
            <a:noFill/>
          </p:spPr>
          <p:txBody>
            <a:bodyPr wrap="square" rtlCol="0">
              <a:spAutoFit/>
            </a:bodyPr>
            <a:lstStyle/>
            <a:p>
              <a:r>
                <a:rPr lang="en-US" sz="1143" dirty="0"/>
                <a:t>Manoj Shah</a:t>
              </a:r>
            </a:p>
          </p:txBody>
        </p:sp>
      </p:grpSp>
      <p:grpSp>
        <p:nvGrpSpPr>
          <p:cNvPr id="86" name="Group 85"/>
          <p:cNvGrpSpPr/>
          <p:nvPr/>
        </p:nvGrpSpPr>
        <p:grpSpPr>
          <a:xfrm>
            <a:off x="2131267" y="3112236"/>
            <a:ext cx="969821" cy="1557406"/>
            <a:chOff x="9555423" y="3887967"/>
            <a:chExt cx="1527469" cy="2452914"/>
          </a:xfrm>
        </p:grpSpPr>
        <p:pic>
          <p:nvPicPr>
            <p:cNvPr id="88" name="Picture 87"/>
            <p:cNvPicPr>
              <a:picLocks noChangeAspect="1"/>
            </p:cNvPicPr>
            <p:nvPr/>
          </p:nvPicPr>
          <p:blipFill rotWithShape="1">
            <a:blip r:embed="rId19" cstate="print">
              <a:extLst>
                <a:ext uri="{28A0092B-C50C-407E-A947-70E740481C1C}">
                  <a14:useLocalDpi xmlns:a14="http://schemas.microsoft.com/office/drawing/2010/main" val="0"/>
                </a:ext>
              </a:extLst>
            </a:blip>
            <a:srcRect b="6267"/>
            <a:stretch/>
          </p:blipFill>
          <p:spPr>
            <a:xfrm>
              <a:off x="9555423" y="3887967"/>
              <a:ext cx="1479312" cy="2020252"/>
            </a:xfrm>
            <a:prstGeom prst="rect">
              <a:avLst/>
            </a:prstGeom>
          </p:spPr>
        </p:pic>
        <p:sp>
          <p:nvSpPr>
            <p:cNvPr id="90" name="TextBox 89"/>
            <p:cNvSpPr txBox="1"/>
            <p:nvPr/>
          </p:nvSpPr>
          <p:spPr>
            <a:xfrm>
              <a:off x="9592420" y="5918442"/>
              <a:ext cx="1490472" cy="422439"/>
            </a:xfrm>
            <a:prstGeom prst="rect">
              <a:avLst/>
            </a:prstGeom>
            <a:noFill/>
          </p:spPr>
          <p:txBody>
            <a:bodyPr wrap="square" rtlCol="0">
              <a:spAutoFit/>
            </a:bodyPr>
            <a:lstStyle/>
            <a:p>
              <a:r>
                <a:rPr lang="en-US" sz="1143" dirty="0"/>
                <a:t>Partha Dutta</a:t>
              </a:r>
            </a:p>
          </p:txBody>
        </p:sp>
      </p:grpSp>
      <p:grpSp>
        <p:nvGrpSpPr>
          <p:cNvPr id="91" name="Group 90"/>
          <p:cNvGrpSpPr/>
          <p:nvPr/>
        </p:nvGrpSpPr>
        <p:grpSpPr>
          <a:xfrm>
            <a:off x="6652247" y="3113719"/>
            <a:ext cx="946331" cy="1561038"/>
            <a:chOff x="11499003" y="3761684"/>
            <a:chExt cx="1490472" cy="2458635"/>
          </a:xfrm>
        </p:grpSpPr>
        <p:sp>
          <p:nvSpPr>
            <p:cNvPr id="92" name="TextBox 91"/>
            <p:cNvSpPr txBox="1"/>
            <p:nvPr/>
          </p:nvSpPr>
          <p:spPr>
            <a:xfrm>
              <a:off x="11716810" y="5797880"/>
              <a:ext cx="1250245" cy="422439"/>
            </a:xfrm>
            <a:prstGeom prst="rect">
              <a:avLst/>
            </a:prstGeom>
            <a:noFill/>
          </p:spPr>
          <p:txBody>
            <a:bodyPr wrap="square" rtlCol="0">
              <a:spAutoFit/>
            </a:bodyPr>
            <a:lstStyle/>
            <a:p>
              <a:pPr algn="ctr">
                <a:tabLst>
                  <a:tab pos="149186" algn="l"/>
                </a:tabLst>
              </a:pPr>
              <a:r>
                <a:rPr lang="en-US" sz="1143" dirty="0"/>
                <a:t>Kyle Wilt</a:t>
              </a:r>
            </a:p>
          </p:txBody>
        </p:sp>
        <p:pic>
          <p:nvPicPr>
            <p:cNvPr id="93" name="Picture 92"/>
            <p:cNvPicPr>
              <a:picLocks noChangeAspect="1"/>
            </p:cNvPicPr>
            <p:nvPr/>
          </p:nvPicPr>
          <p:blipFill rotWithShape="1">
            <a:blip r:embed="rId20" cstate="print">
              <a:extLst>
                <a:ext uri="{28A0092B-C50C-407E-A947-70E740481C1C}">
                  <a14:useLocalDpi xmlns:a14="http://schemas.microsoft.com/office/drawing/2010/main" val="0"/>
                </a:ext>
              </a:extLst>
            </a:blip>
            <a:srcRect l="12896" r="17255"/>
            <a:stretch/>
          </p:blipFill>
          <p:spPr>
            <a:xfrm>
              <a:off x="11499003" y="3761684"/>
              <a:ext cx="1490472" cy="2018194"/>
            </a:xfrm>
            <a:prstGeom prst="rect">
              <a:avLst/>
            </a:prstGeom>
          </p:spPr>
        </p:pic>
      </p:grpSp>
      <p:sp>
        <p:nvSpPr>
          <p:cNvPr id="35" name="TextBox 34"/>
          <p:cNvSpPr txBox="1"/>
          <p:nvPr/>
        </p:nvSpPr>
        <p:spPr>
          <a:xfrm>
            <a:off x="204722" y="3449235"/>
            <a:ext cx="767652" cy="405047"/>
          </a:xfrm>
          <a:prstGeom prst="rect">
            <a:avLst/>
          </a:prstGeom>
          <a:noFill/>
        </p:spPr>
        <p:txBody>
          <a:bodyPr wrap="square" rtlCol="0">
            <a:spAutoFit/>
          </a:bodyPr>
          <a:lstStyle/>
          <a:p>
            <a:r>
              <a:rPr lang="en-US" sz="2032" b="1" dirty="0"/>
              <a:t>ECSE</a:t>
            </a:r>
          </a:p>
        </p:txBody>
      </p:sp>
      <p:grpSp>
        <p:nvGrpSpPr>
          <p:cNvPr id="32" name="Group 31"/>
          <p:cNvGrpSpPr/>
          <p:nvPr/>
        </p:nvGrpSpPr>
        <p:grpSpPr>
          <a:xfrm>
            <a:off x="2104939" y="4727741"/>
            <a:ext cx="939270" cy="1551043"/>
            <a:chOff x="6666271" y="15757244"/>
            <a:chExt cx="3381371" cy="5583756"/>
          </a:xfrm>
        </p:grpSpPr>
        <p:pic>
          <p:nvPicPr>
            <p:cNvPr id="19" name="Picture 18"/>
            <p:cNvPicPr>
              <a:picLocks noChangeAspect="1"/>
            </p:cNvPicPr>
            <p:nvPr/>
          </p:nvPicPr>
          <p:blipFill rotWithShape="1">
            <a:blip r:embed="rId21" cstate="print">
              <a:extLst>
                <a:ext uri="{28A0092B-C50C-407E-A947-70E740481C1C}">
                  <a14:useLocalDpi xmlns:a14="http://schemas.microsoft.com/office/drawing/2010/main" val="0"/>
                </a:ext>
              </a:extLst>
            </a:blip>
            <a:srcRect l="-4901" r="-6410"/>
            <a:stretch/>
          </p:blipFill>
          <p:spPr>
            <a:xfrm>
              <a:off x="6666271" y="15757244"/>
              <a:ext cx="3381371" cy="4617720"/>
            </a:xfrm>
            <a:prstGeom prst="rect">
              <a:avLst/>
            </a:prstGeom>
          </p:spPr>
        </p:pic>
        <p:sp>
          <p:nvSpPr>
            <p:cNvPr id="29" name="Rectangle 28"/>
            <p:cNvSpPr/>
            <p:nvPr/>
          </p:nvSpPr>
          <p:spPr>
            <a:xfrm>
              <a:off x="7216426" y="20375887"/>
              <a:ext cx="2574935" cy="965113"/>
            </a:xfrm>
            <a:prstGeom prst="rect">
              <a:avLst/>
            </a:prstGeom>
          </p:spPr>
          <p:txBody>
            <a:bodyPr wrap="none">
              <a:spAutoFit/>
            </a:bodyPr>
            <a:lstStyle/>
            <a:p>
              <a:r>
                <a:rPr lang="en-US" sz="1142" dirty="0"/>
                <a:t>Bill Foley</a:t>
              </a:r>
            </a:p>
          </p:txBody>
        </p:sp>
      </p:grpSp>
      <p:grpSp>
        <p:nvGrpSpPr>
          <p:cNvPr id="25" name="Group 24"/>
          <p:cNvGrpSpPr/>
          <p:nvPr/>
        </p:nvGrpSpPr>
        <p:grpSpPr>
          <a:xfrm>
            <a:off x="6691216" y="1270000"/>
            <a:ext cx="914401" cy="1562060"/>
            <a:chOff x="6691216" y="1283597"/>
            <a:chExt cx="914401" cy="1562060"/>
          </a:xfrm>
        </p:grpSpPr>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l="15559" r="12757"/>
            <a:stretch/>
          </p:blipFill>
          <p:spPr>
            <a:xfrm>
              <a:off x="6691216" y="1283597"/>
              <a:ext cx="914401" cy="1275593"/>
            </a:xfrm>
            <a:prstGeom prst="rect">
              <a:avLst/>
            </a:prstGeom>
          </p:spPr>
        </p:pic>
        <p:sp>
          <p:nvSpPr>
            <p:cNvPr id="87" name="TextBox 86"/>
            <p:cNvSpPr txBox="1"/>
            <p:nvPr/>
          </p:nvSpPr>
          <p:spPr>
            <a:xfrm>
              <a:off x="6734203" y="2577442"/>
              <a:ext cx="843185" cy="268215"/>
            </a:xfrm>
            <a:prstGeom prst="rect">
              <a:avLst/>
            </a:prstGeom>
            <a:noFill/>
          </p:spPr>
          <p:txBody>
            <a:bodyPr wrap="square" rtlCol="0">
              <a:spAutoFit/>
            </a:bodyPr>
            <a:lstStyle/>
            <a:p>
              <a:pPr algn="ctr">
                <a:tabLst>
                  <a:tab pos="149186" algn="l"/>
                </a:tabLst>
              </a:pPr>
              <a:r>
                <a:rPr lang="en-US" sz="1143" dirty="0"/>
                <a:t>Sarah Felix</a:t>
              </a:r>
            </a:p>
          </p:txBody>
        </p:sp>
      </p:grpSp>
      <p:grpSp>
        <p:nvGrpSpPr>
          <p:cNvPr id="26" name="Group 25"/>
          <p:cNvGrpSpPr/>
          <p:nvPr/>
        </p:nvGrpSpPr>
        <p:grpSpPr>
          <a:xfrm>
            <a:off x="1031279" y="3109189"/>
            <a:ext cx="972337" cy="1552064"/>
            <a:chOff x="7782221" y="1285078"/>
            <a:chExt cx="972337" cy="1552064"/>
          </a:xfrm>
        </p:grpSpPr>
        <p:pic>
          <p:nvPicPr>
            <p:cNvPr id="16" name="Picture 15"/>
            <p:cNvPicPr>
              <a:picLocks noChangeAspect="1"/>
            </p:cNvPicPr>
            <p:nvPr/>
          </p:nvPicPr>
          <p:blipFill rotWithShape="1">
            <a:blip r:embed="rId23">
              <a:extLst>
                <a:ext uri="{28A0092B-C50C-407E-A947-70E740481C1C}">
                  <a14:useLocalDpi xmlns:a14="http://schemas.microsoft.com/office/drawing/2010/main" val="0"/>
                </a:ext>
              </a:extLst>
            </a:blip>
            <a:srcRect l="6442" r="9227"/>
            <a:stretch/>
          </p:blipFill>
          <p:spPr>
            <a:xfrm>
              <a:off x="7782221" y="1285078"/>
              <a:ext cx="972337" cy="1267273"/>
            </a:xfrm>
            <a:prstGeom prst="rect">
              <a:avLst/>
            </a:prstGeom>
          </p:spPr>
        </p:pic>
        <p:sp>
          <p:nvSpPr>
            <p:cNvPr id="94" name="TextBox 93"/>
            <p:cNvSpPr txBox="1"/>
            <p:nvPr/>
          </p:nvSpPr>
          <p:spPr>
            <a:xfrm>
              <a:off x="7849458" y="2568927"/>
              <a:ext cx="843185" cy="268215"/>
            </a:xfrm>
            <a:prstGeom prst="rect">
              <a:avLst/>
            </a:prstGeom>
            <a:noFill/>
          </p:spPr>
          <p:txBody>
            <a:bodyPr wrap="square" rtlCol="0">
              <a:spAutoFit/>
            </a:bodyPr>
            <a:lstStyle/>
            <a:p>
              <a:pPr algn="ctr">
                <a:tabLst>
                  <a:tab pos="149186" algn="l"/>
                </a:tabLst>
              </a:pPr>
              <a:r>
                <a:rPr lang="en-US" sz="1143" dirty="0"/>
                <a:t>Ali Tajer</a:t>
              </a:r>
            </a:p>
          </p:txBody>
        </p:sp>
      </p:grpSp>
      <p:sp>
        <p:nvSpPr>
          <p:cNvPr id="3" name="Footer Placeholder 2">
            <a:extLst>
              <a:ext uri="{FF2B5EF4-FFF2-40B4-BE49-F238E27FC236}">
                <a16:creationId xmlns:a16="http://schemas.microsoft.com/office/drawing/2014/main" id="{6927F7F3-5970-4456-A03E-DD62BE709EA8}"/>
              </a:ext>
            </a:extLst>
          </p:cNvPr>
          <p:cNvSpPr>
            <a:spLocks noGrp="1"/>
          </p:cNvSpPr>
          <p:nvPr>
            <p:ph type="ftr" sz="quarter" idx="11"/>
          </p:nvPr>
        </p:nvSpPr>
        <p:spPr/>
        <p:txBody>
          <a:bodyPr/>
          <a:lstStyle/>
          <a:p>
            <a:r>
              <a:rPr lang="en-US" sz="1200" dirty="0"/>
              <a:t>PE Space</a:t>
            </a:r>
            <a:endParaRPr lang="en-US" sz="12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mtClean="0"/>
              <a:t>12</a:t>
            </a:fld>
            <a:endParaRPr lang="en-US" dirty="0"/>
          </a:p>
        </p:txBody>
      </p:sp>
    </p:spTree>
    <p:extLst>
      <p:ext uri="{BB962C8B-B14F-4D97-AF65-F5344CB8AC3E}">
        <p14:creationId xmlns:p14="http://schemas.microsoft.com/office/powerpoint/2010/main" val="1388152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dirty="0">
                <a:cs typeface="Calibri"/>
              </a:rPr>
              <a:t>Arrive to Class On Time / Stay until class ends</a:t>
            </a:r>
          </a:p>
          <a:p>
            <a:pPr lvl="1">
              <a:buChar char="•"/>
            </a:pPr>
            <a:r>
              <a:rPr lang="en-US" dirty="0">
                <a:cs typeface="Calibri"/>
              </a:rPr>
              <a:t>We encourage use of video</a:t>
            </a:r>
          </a:p>
          <a:p>
            <a:r>
              <a:rPr lang="en-US" dirty="0">
                <a:cs typeface="Calibri"/>
              </a:rPr>
              <a:t>Be present in Class and Team Meetings</a:t>
            </a:r>
          </a:p>
          <a:p>
            <a:pPr lvl="1">
              <a:buFont typeface="Arial" panose="05000000000000000000" pitchFamily="2" charset="2"/>
              <a:buChar char="•"/>
            </a:pPr>
            <a:r>
              <a:rPr lang="en-US" dirty="0">
                <a:cs typeface="Calibri"/>
              </a:rPr>
              <a:t>Listen, Engage, Participate</a:t>
            </a:r>
          </a:p>
          <a:p>
            <a:pPr lvl="1">
              <a:buFont typeface="Arial" panose="05000000000000000000" pitchFamily="2" charset="2"/>
              <a:buChar char="•"/>
            </a:pPr>
            <a:r>
              <a:rPr lang="en-US" dirty="0">
                <a:cs typeface="Calibri"/>
              </a:rPr>
              <a:t>Not distracted on your Phone or other tasks</a:t>
            </a:r>
          </a:p>
          <a:p>
            <a:r>
              <a:rPr lang="en-US" dirty="0">
                <a:cs typeface="Calibri"/>
              </a:rPr>
              <a:t>3 Credit Hour course mandates:</a:t>
            </a:r>
          </a:p>
          <a:p>
            <a:pPr lvl="1">
              <a:buFont typeface="Arial" panose="05000000000000000000" pitchFamily="2" charset="2"/>
              <a:buChar char="•"/>
            </a:pPr>
            <a:r>
              <a:rPr lang="en-US" dirty="0">
                <a:cs typeface="Calibri"/>
              </a:rPr>
              <a:t>4 Hours per week IN class</a:t>
            </a:r>
          </a:p>
          <a:p>
            <a:pPr lvl="1">
              <a:buFont typeface="Arial" panose="05000000000000000000" pitchFamily="2" charset="2"/>
              <a:buChar char="•"/>
            </a:pPr>
            <a:r>
              <a:rPr lang="en-US" dirty="0">
                <a:cs typeface="Calibri"/>
              </a:rPr>
              <a:t>5 Hours per week OUT of class</a:t>
            </a:r>
          </a:p>
          <a:p>
            <a:r>
              <a:rPr lang="en-US" dirty="0">
                <a:cs typeface="Calibri"/>
              </a:rPr>
              <a:t>Read communication from Design Lab staff and team 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13</a:t>
            </a:fld>
            <a:endParaRPr lang="en-US" dirty="0"/>
          </a:p>
        </p:txBody>
      </p:sp>
    </p:spTree>
    <p:extLst>
      <p:ext uri="{BB962C8B-B14F-4D97-AF65-F5344CB8AC3E}">
        <p14:creationId xmlns:p14="http://schemas.microsoft.com/office/powerpoint/2010/main" val="3495887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TEAM work not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483950" y="1155970"/>
            <a:ext cx="8229600" cy="2438400"/>
          </a:xfrm>
        </p:spPr>
        <p:txBody>
          <a:bodyPr vert="horz" lIns="91440" tIns="45720" rIns="91440" bIns="45720" numCol="2" rtlCol="0" anchor="t">
            <a:normAutofit fontScale="92500"/>
          </a:bodyPr>
          <a:lstStyle/>
          <a:p>
            <a:pPr marL="0" indent="0" algn="ctr">
              <a:spcBef>
                <a:spcPts val="0"/>
              </a:spcBef>
              <a:buNone/>
            </a:pPr>
            <a:r>
              <a:rPr lang="en-US" dirty="0">
                <a:ea typeface="+mn-lt"/>
                <a:cs typeface="+mn-lt"/>
              </a:rPr>
              <a:t>Team Work</a:t>
            </a: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peer review</a:t>
            </a:r>
          </a:p>
          <a:p>
            <a:pPr lvl="1">
              <a:spcBef>
                <a:spcPts val="0"/>
              </a:spcBef>
              <a:buFont typeface="Arial" panose="020B0604020202020204" pitchFamily="34" charset="0"/>
              <a:buChar char="•"/>
            </a:pPr>
            <a:r>
              <a:rPr lang="en-US" sz="3200" dirty="0">
                <a:ea typeface="+mn-lt"/>
                <a:cs typeface="+mn-lt"/>
              </a:rPr>
              <a:t>Student managed</a:t>
            </a:r>
          </a:p>
          <a:p>
            <a:pPr>
              <a:spcBef>
                <a:spcPts val="0"/>
              </a:spcBef>
            </a:pPr>
            <a:endParaRPr lang="en-US" dirty="0">
              <a:ea typeface="+mn-lt"/>
              <a:cs typeface="+mn-lt"/>
            </a:endParaRPr>
          </a:p>
          <a:p>
            <a:pPr marL="0" indent="0" algn="ctr">
              <a:spcBef>
                <a:spcPts val="0"/>
              </a:spcBef>
              <a:buNone/>
            </a:pPr>
            <a:r>
              <a:rPr lang="en-US" dirty="0">
                <a:ea typeface="+mn-lt"/>
                <a:cs typeface="+mn-lt"/>
              </a:rPr>
              <a:t>Group Work </a:t>
            </a: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293" y="3429000"/>
            <a:ext cx="6180913" cy="3349723"/>
          </a:xfrm>
          <a:prstGeom prst="rect">
            <a:avLst/>
          </a:prstGeom>
        </p:spPr>
      </p:pic>
      <p:sp>
        <p:nvSpPr>
          <p:cNvPr id="3" name="Footer Placeholder 2">
            <a:extLst>
              <a:ext uri="{FF2B5EF4-FFF2-40B4-BE49-F238E27FC236}">
                <a16:creationId xmlns:a16="http://schemas.microsoft.com/office/drawing/2014/main" id="{87B76C63-E3AF-4093-A90A-BFCE4A03FF14}"/>
              </a:ext>
            </a:extLst>
          </p:cNvPr>
          <p:cNvSpPr>
            <a:spLocks noGrp="1"/>
          </p:cNvSpPr>
          <p:nvPr>
            <p:ph type="ftr" sz="quarter" idx="11"/>
          </p:nvPr>
        </p:nvSpPr>
        <p:spPr>
          <a:xfrm>
            <a:off x="-712381" y="6338629"/>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spTree>
    <p:extLst>
      <p:ext uri="{BB962C8B-B14F-4D97-AF65-F5344CB8AC3E}">
        <p14:creationId xmlns:p14="http://schemas.microsoft.com/office/powerpoint/2010/main" val="3744409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AD50-8DB8-4041-942F-5AF2135C8DFD}"/>
              </a:ext>
            </a:extLst>
          </p:cNvPr>
          <p:cNvSpPr>
            <a:spLocks noGrp="1"/>
          </p:cNvSpPr>
          <p:nvPr>
            <p:ph type="title"/>
          </p:nvPr>
        </p:nvSpPr>
        <p:spPr/>
        <p:txBody>
          <a:bodyPr/>
          <a:lstStyle/>
          <a:p>
            <a:r>
              <a:rPr lang="en-US" dirty="0">
                <a:cs typeface="Calibri"/>
              </a:rPr>
              <a:t>Grading</a:t>
            </a:r>
            <a:endParaRPr lang="en-US" dirty="0"/>
          </a:p>
        </p:txBody>
      </p:sp>
      <p:sp>
        <p:nvSpPr>
          <p:cNvPr id="3" name="Content Placeholder 2">
            <a:extLst>
              <a:ext uri="{FF2B5EF4-FFF2-40B4-BE49-F238E27FC236}">
                <a16:creationId xmlns:a16="http://schemas.microsoft.com/office/drawing/2014/main" id="{937AF680-A653-4C13-B33C-4FB90717A2B1}"/>
              </a:ext>
            </a:extLst>
          </p:cNvPr>
          <p:cNvSpPr>
            <a:spLocks noGrp="1"/>
          </p:cNvSpPr>
          <p:nvPr>
            <p:ph idx="1"/>
          </p:nvPr>
        </p:nvSpPr>
        <p:spPr/>
        <p:txBody>
          <a:bodyPr vert="horz" lIns="91440" tIns="45720" rIns="91440" bIns="45720" rtlCol="0" anchor="t">
            <a:normAutofit/>
          </a:bodyPr>
          <a:lstStyle/>
          <a:p>
            <a:r>
              <a:rPr lang="en-US" dirty="0">
                <a:cs typeface="Calibri"/>
              </a:rPr>
              <a:t>Syllabus</a:t>
            </a:r>
          </a:p>
          <a:p>
            <a:pPr lvl="1"/>
            <a:r>
              <a:rPr lang="en-US" sz="1200" dirty="0">
                <a:cs typeface="Calibri"/>
                <a:hlinkClick r:id="rId2"/>
              </a:rPr>
              <a:t>https://designlab.eng.rpi.edu/edn/attachments/download/109925/Common%20Course%20Syllabus.pdf</a:t>
            </a:r>
            <a:r>
              <a:rPr lang="en-US" sz="1200" dirty="0">
                <a:cs typeface="Calibri"/>
              </a:rPr>
              <a:t> </a:t>
            </a:r>
          </a:p>
          <a:p>
            <a:r>
              <a:rPr lang="en-US" dirty="0">
                <a:cs typeface="Calibri"/>
              </a:rPr>
              <a:t>Tasks and Due Dates </a:t>
            </a:r>
          </a:p>
          <a:p>
            <a:pPr lvl="1"/>
            <a:r>
              <a:rPr lang="en-US" sz="1200" dirty="0">
                <a:cs typeface="Calibri"/>
                <a:hlinkClick r:id="rId3"/>
              </a:rPr>
              <a:t>https://designlab.eng.rpi.edu/edn/projects/capstone-support-dev/wiki/Tasks_and_Due_Dates</a:t>
            </a:r>
            <a:r>
              <a:rPr lang="en-US" sz="1200" dirty="0">
                <a:cs typeface="Calibri"/>
              </a:rPr>
              <a:t> </a:t>
            </a:r>
          </a:p>
          <a:p>
            <a:endParaRPr lang="en-US" dirty="0">
              <a:cs typeface="Calibri"/>
            </a:endParaRPr>
          </a:p>
          <a:p>
            <a:r>
              <a:rPr lang="en-US" dirty="0">
                <a:cs typeface="Calibri"/>
              </a:rPr>
              <a:t>Pose any questions to </a:t>
            </a:r>
            <a:r>
              <a:rPr lang="en-US" dirty="0">
                <a:cs typeface="Calibri"/>
                <a:hlinkClick r:id="rId4"/>
              </a:rPr>
              <a:t>kanaij@rpi.edu</a:t>
            </a:r>
            <a:endParaRPr lang="en-US" dirty="0"/>
          </a:p>
          <a:p>
            <a:pPr lvl="1"/>
            <a:r>
              <a:rPr lang="en-US" dirty="0">
                <a:cs typeface="Calibri"/>
              </a:rPr>
              <a:t>Answers will be posted to EDN</a:t>
            </a:r>
          </a:p>
          <a:p>
            <a:pPr marL="457200" lvl="1" indent="0">
              <a:buNone/>
            </a:pPr>
            <a:r>
              <a:rPr lang="en-US" sz="1400" dirty="0">
                <a:ea typeface="+mn-lt"/>
                <a:cs typeface="+mn-lt"/>
                <a:hlinkClick r:id="rId5"/>
              </a:rPr>
              <a:t>https://designlab.eng.rpi.edu/edn/projects/capstone-support-dev/wiki/Syllabus_or_Grading_questions</a:t>
            </a:r>
            <a:r>
              <a:rPr lang="en-US" sz="1400" dirty="0">
                <a:ea typeface="+mn-lt"/>
                <a:cs typeface="+mn-lt"/>
              </a:rPr>
              <a:t> </a:t>
            </a:r>
            <a:endParaRPr lang="en-US" sz="1400" dirty="0">
              <a:solidFill>
                <a:srgbClr val="C00000"/>
              </a:solidFill>
              <a:cs typeface="Calibri"/>
            </a:endParaRPr>
          </a:p>
        </p:txBody>
      </p:sp>
      <p:sp>
        <p:nvSpPr>
          <p:cNvPr id="4" name="Footer Placeholder 3">
            <a:extLst>
              <a:ext uri="{FF2B5EF4-FFF2-40B4-BE49-F238E27FC236}">
                <a16:creationId xmlns:a16="http://schemas.microsoft.com/office/drawing/2014/main" id="{A9D06505-532E-4038-9C45-A359383635AF}"/>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Tree>
    <p:extLst>
      <p:ext uri="{BB962C8B-B14F-4D97-AF65-F5344CB8AC3E}">
        <p14:creationId xmlns:p14="http://schemas.microsoft.com/office/powerpoint/2010/main" val="2768673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Behavior</a:t>
            </a:r>
            <a:r>
              <a:rPr lang="en-US" dirty="0"/>
              <a:t> Expectations</a:t>
            </a:r>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“How will you interact with your boss and peers in 6 months?”</a:t>
            </a:r>
          </a:p>
          <a:p>
            <a:pPr marL="0" indent="0">
              <a:buNone/>
            </a:pPr>
            <a:endParaRPr lang="en-US" dirty="0"/>
          </a:p>
          <a:p>
            <a:pPr marL="0" indent="0">
              <a:buNone/>
            </a:pPr>
            <a:r>
              <a:rPr lang="en-US" dirty="0"/>
              <a:t>Let’s start doing this NOW in</a:t>
            </a:r>
            <a:r>
              <a:rPr lang="en-US" dirty="0">
                <a:cs typeface="Calibri"/>
              </a:rPr>
              <a:t> Capstone Design</a:t>
            </a:r>
            <a:endParaRPr lang="en-US" dirty="0"/>
          </a:p>
          <a:p>
            <a:pPr lvl="1">
              <a:buFont typeface="Arial" panose="020B0604020202020204" pitchFamily="34" charset="0"/>
              <a:buChar char="•"/>
            </a:pPr>
            <a:r>
              <a:rPr lang="en-US" dirty="0"/>
              <a:t>Be Accountable. </a:t>
            </a:r>
          </a:p>
          <a:p>
            <a:pPr lvl="2"/>
            <a:r>
              <a:rPr lang="en-US" dirty="0"/>
              <a:t>To your teammates, to Chief/Project Engineer, and to project sponsor.</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No need to hide from team until its perfect or completely finished.</a:t>
            </a:r>
          </a:p>
          <a:p>
            <a:pPr lvl="2"/>
            <a:r>
              <a:rPr lang="en-US" dirty="0">
                <a:cs typeface="Calibri"/>
              </a:rPr>
              <a:t>Use Electronic Design Notebook (EDN)</a:t>
            </a:r>
          </a:p>
        </p:txBody>
      </p:sp>
      <p:sp>
        <p:nvSpPr>
          <p:cNvPr id="4" name="Footer Placeholder 3">
            <a:extLst>
              <a:ext uri="{FF2B5EF4-FFF2-40B4-BE49-F238E27FC236}">
                <a16:creationId xmlns:a16="http://schemas.microsoft.com/office/drawing/2014/main" id="{A0AFCCA3-4970-4A0F-A692-08CA2884EF8E}"/>
              </a:ext>
            </a:extLst>
          </p:cNvPr>
          <p:cNvSpPr>
            <a:spLocks noGrp="1"/>
          </p:cNvSpPr>
          <p:nvPr>
            <p:ph type="ftr" sz="quarter" idx="11"/>
          </p:nvPr>
        </p:nvSpPr>
        <p:spPr>
          <a:xfrm>
            <a:off x="3124200" y="6489257"/>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lstStyle/>
          <a:p>
            <a:r>
              <a:rPr lang="en-US" dirty="0">
                <a:cs typeface="Calibri Light"/>
              </a:rPr>
              <a:t>Capstone Orientation Packet</a:t>
            </a:r>
            <a:endParaRPr lang="en-US"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628650" y="4419600"/>
            <a:ext cx="7886700" cy="1757363"/>
          </a:xfrm>
        </p:spPr>
        <p:txBody>
          <a:bodyPr vert="horz" lIns="91440" tIns="45720" rIns="91440" bIns="45720" rtlCol="0" anchor="t">
            <a:normAutofit/>
          </a:bodyPr>
          <a:lstStyle/>
          <a:p>
            <a:r>
              <a:rPr lang="en-US" dirty="0">
                <a:cs typeface="Calibri"/>
              </a:rPr>
              <a:t>More information</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graphicFrame>
        <p:nvGraphicFramePr>
          <p:cNvPr id="4" name="Table 3"/>
          <p:cNvGraphicFramePr>
            <a:graphicFrameLocks noGrp="1"/>
          </p:cNvGraphicFramePr>
          <p:nvPr>
            <p:extLst>
              <p:ext uri="{D42A27DB-BD31-4B8C-83A1-F6EECF244321}">
                <p14:modId xmlns:p14="http://schemas.microsoft.com/office/powerpoint/2010/main" val="3519877648"/>
              </p:ext>
            </p:extLst>
          </p:nvPr>
        </p:nvGraphicFramePr>
        <p:xfrm>
          <a:off x="612437" y="1447799"/>
          <a:ext cx="8150559" cy="3033763"/>
        </p:xfrm>
        <a:graphic>
          <a:graphicData uri="http://schemas.openxmlformats.org/drawingml/2006/table">
            <a:tbl>
              <a:tblPr>
                <a:tableStyleId>{073A0DAA-6AF3-43AB-8588-CEC1D06C72B9}</a:tableStyleId>
              </a:tblPr>
              <a:tblGrid>
                <a:gridCol w="2636274">
                  <a:extLst>
                    <a:ext uri="{9D8B030D-6E8A-4147-A177-3AD203B41FA5}">
                      <a16:colId xmlns:a16="http://schemas.microsoft.com/office/drawing/2014/main" val="1686985803"/>
                    </a:ext>
                  </a:extLst>
                </a:gridCol>
                <a:gridCol w="1671791">
                  <a:extLst>
                    <a:ext uri="{9D8B030D-6E8A-4147-A177-3AD203B41FA5}">
                      <a16:colId xmlns:a16="http://schemas.microsoft.com/office/drawing/2014/main" val="1076356727"/>
                    </a:ext>
                  </a:extLst>
                </a:gridCol>
                <a:gridCol w="1404096">
                  <a:extLst>
                    <a:ext uri="{9D8B030D-6E8A-4147-A177-3AD203B41FA5}">
                      <a16:colId xmlns:a16="http://schemas.microsoft.com/office/drawing/2014/main" val="2215888949"/>
                    </a:ext>
                  </a:extLst>
                </a:gridCol>
                <a:gridCol w="2438398">
                  <a:extLst>
                    <a:ext uri="{9D8B030D-6E8A-4147-A177-3AD203B41FA5}">
                      <a16:colId xmlns:a16="http://schemas.microsoft.com/office/drawing/2014/main" val="1596972483"/>
                    </a:ext>
                  </a:extLst>
                </a:gridCol>
              </a:tblGrid>
              <a:tr h="458737">
                <a:tc>
                  <a:txBody>
                    <a:bodyPr/>
                    <a:lstStyle/>
                    <a:p>
                      <a:pPr lvl="1"/>
                      <a:r>
                        <a:rPr lang="en-US" strike="noStrike" dirty="0"/>
                        <a:t>Director’s Introduction letter</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trike="noStrike" dirty="0"/>
                        <a:t>Read Later</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010318618"/>
                  </a:ext>
                </a:extLst>
              </a:tr>
              <a:tr h="622122">
                <a:tc>
                  <a:txBody>
                    <a:bodyPr/>
                    <a:lstStyle/>
                    <a:p>
                      <a:pPr lvl="1"/>
                      <a:r>
                        <a:rPr lang="en-US" dirty="0"/>
                        <a:t>Instructions for electronic signatures in Adobe</a:t>
                      </a:r>
                    </a:p>
                  </a:txBody>
                  <a:tcPr anchor="ctr"/>
                </a:tc>
                <a:tc>
                  <a:txBody>
                    <a:bodyPr/>
                    <a:lstStyle/>
                    <a:p>
                      <a:r>
                        <a:rPr lang="en-US" dirty="0"/>
                        <a:t>Read Later</a:t>
                      </a:r>
                    </a:p>
                  </a:txBody>
                  <a:tcPr anchor="ctr"/>
                </a:tc>
                <a:tc>
                  <a:txBody>
                    <a:bodyPr/>
                    <a:lstStyle/>
                    <a:p>
                      <a:r>
                        <a:rPr lang="en-US" dirty="0"/>
                        <a:t>Reference for last steps</a:t>
                      </a:r>
                    </a:p>
                  </a:txBody>
                  <a:tcPr anchor="ctr"/>
                </a:tc>
                <a:tc>
                  <a:txBody>
                    <a:bodyPr/>
                    <a:lstStyle/>
                    <a:p>
                      <a:endParaRPr lang="en-US" dirty="0"/>
                    </a:p>
                  </a:txBody>
                  <a:tcPr anchor="ctr"/>
                </a:tc>
                <a:extLst>
                  <a:ext uri="{0D108BD9-81ED-4DB2-BD59-A6C34878D82A}">
                    <a16:rowId xmlns:a16="http://schemas.microsoft.com/office/drawing/2014/main" val="3923411215"/>
                  </a:ext>
                </a:extLst>
              </a:tr>
              <a:tr h="622122">
                <a:tc>
                  <a:txBody>
                    <a:bodyPr/>
                    <a:lstStyle/>
                    <a:p>
                      <a:pPr lvl="1"/>
                      <a:r>
                        <a:rPr lang="en-US" dirty="0"/>
                        <a:t>Project Description</a:t>
                      </a:r>
                    </a:p>
                  </a:txBody>
                  <a:tcPr anchor="ctr"/>
                </a:tc>
                <a:tc>
                  <a:txBody>
                    <a:bodyPr/>
                    <a:lstStyle/>
                    <a:p>
                      <a:r>
                        <a:rPr lang="en-US" dirty="0"/>
                        <a:t>Should have already read</a:t>
                      </a:r>
                    </a:p>
                  </a:txBody>
                  <a:tcPr anchor="ctr"/>
                </a:tc>
                <a:tc>
                  <a:txBody>
                    <a:bodyPr/>
                    <a:lstStyle/>
                    <a:p>
                      <a:r>
                        <a:rPr lang="en-US" dirty="0"/>
                        <a:t>Reference</a:t>
                      </a:r>
                      <a:r>
                        <a:rPr lang="en-US" baseline="0" dirty="0"/>
                        <a:t> now</a:t>
                      </a:r>
                      <a:endParaRPr lang="en-US" dirty="0"/>
                    </a:p>
                  </a:txBody>
                  <a:tcPr anchor="ctr"/>
                </a:tc>
                <a:tc>
                  <a:txBody>
                    <a:bodyPr/>
                    <a:lstStyle/>
                    <a:p>
                      <a:endParaRPr lang="en-US" dirty="0"/>
                    </a:p>
                  </a:txBody>
                  <a:tcPr anchor="ctr"/>
                </a:tc>
                <a:extLst>
                  <a:ext uri="{0D108BD9-81ED-4DB2-BD59-A6C34878D82A}">
                    <a16:rowId xmlns:a16="http://schemas.microsoft.com/office/drawing/2014/main" val="1515974254"/>
                  </a:ext>
                </a:extLst>
              </a:tr>
              <a:tr h="622122">
                <a:tc>
                  <a:txBody>
                    <a:bodyPr/>
                    <a:lstStyle/>
                    <a:p>
                      <a:pPr lvl="1"/>
                      <a:r>
                        <a:rPr lang="en-US" dirty="0"/>
                        <a:t>Recognition Waiver and Release</a:t>
                      </a:r>
                    </a:p>
                    <a:p>
                      <a:endParaRPr lang="en-US" dirty="0"/>
                    </a:p>
                  </a:txBody>
                  <a:tcPr anchor="ctr"/>
                </a:tc>
                <a:tc rowSpan="2">
                  <a:txBody>
                    <a:bodyPr/>
                    <a:lstStyle/>
                    <a:p>
                      <a:r>
                        <a:rPr lang="en-US" dirty="0"/>
                        <a:t>Read</a:t>
                      </a:r>
                      <a:r>
                        <a:rPr lang="en-US" baseline="0" dirty="0"/>
                        <a:t> later</a:t>
                      </a:r>
                      <a:endParaRPr lang="en-US" dirty="0"/>
                    </a:p>
                  </a:txBody>
                  <a:tcPr anchor="ctr"/>
                </a:tc>
                <a:tc rowSpan="2">
                  <a:txBody>
                    <a:bodyPr/>
                    <a:lstStyle/>
                    <a:p>
                      <a:r>
                        <a:rPr lang="en-US" dirty="0"/>
                        <a:t>Sign</a:t>
                      </a:r>
                      <a:r>
                        <a:rPr lang="en-US" baseline="0" dirty="0"/>
                        <a:t> PDF or print and scan</a:t>
                      </a:r>
                      <a:endParaRPr lang="en-US" dirty="0"/>
                    </a:p>
                  </a:txBody>
                  <a:tcPr anchor="ctr"/>
                </a:tc>
                <a:tc rowSpan="2">
                  <a:txBody>
                    <a:bodyPr/>
                    <a:lstStyle/>
                    <a:p>
                      <a:r>
                        <a:rPr lang="en-US" dirty="0"/>
                        <a:t>Email to </a:t>
                      </a:r>
                      <a:r>
                        <a:rPr lang="en-US" dirty="0">
                          <a:hlinkClick r:id="rId3"/>
                        </a:rPr>
                        <a:t>mastev@rpi.edu</a:t>
                      </a:r>
                      <a:r>
                        <a:rPr lang="en-US" dirty="0"/>
                        <a:t> </a:t>
                      </a:r>
                    </a:p>
                  </a:txBody>
                  <a:tcPr anchor="ctr"/>
                </a:tc>
                <a:extLst>
                  <a:ext uri="{0D108BD9-81ED-4DB2-BD59-A6C34878D82A}">
                    <a16:rowId xmlns:a16="http://schemas.microsoft.com/office/drawing/2014/main" val="1666441112"/>
                  </a:ext>
                </a:extLst>
              </a:tr>
              <a:tr h="622122">
                <a:tc>
                  <a:txBody>
                    <a:bodyPr/>
                    <a:lstStyle/>
                    <a:p>
                      <a:pPr lvl="1"/>
                      <a:r>
                        <a:rPr lang="en-US" dirty="0"/>
                        <a:t>Sponsorship Agreement</a:t>
                      </a:r>
                    </a:p>
                    <a:p>
                      <a:endParaRPr lang="en-US" dirty="0"/>
                    </a:p>
                  </a:txBody>
                  <a:tcPr/>
                </a:tc>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2197396524"/>
                  </a:ext>
                </a:extLst>
              </a:tr>
            </a:tbl>
          </a:graphicData>
        </a:graphic>
      </p:graphicFrame>
      <p:sp>
        <p:nvSpPr>
          <p:cNvPr id="5" name="Footer Placeholder 4">
            <a:extLst>
              <a:ext uri="{FF2B5EF4-FFF2-40B4-BE49-F238E27FC236}">
                <a16:creationId xmlns:a16="http://schemas.microsoft.com/office/drawing/2014/main" id="{9454204C-E1D9-4E9B-BBC4-CC1E9730D7D1}"/>
              </a:ext>
            </a:extLst>
          </p:cNvPr>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17</a:t>
            </a:fld>
            <a:endParaRPr lang="en-US" dirty="0"/>
          </a:p>
        </p:txBody>
      </p:sp>
    </p:spTree>
    <p:extLst>
      <p:ext uri="{BB962C8B-B14F-4D97-AF65-F5344CB8AC3E}">
        <p14:creationId xmlns:p14="http://schemas.microsoft.com/office/powerpoint/2010/main" val="4277901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41808"/>
          <a:stretch/>
        </p:blipFill>
        <p:spPr>
          <a:xfrm>
            <a:off x="533400" y="3338513"/>
            <a:ext cx="8382000" cy="3200400"/>
          </a:xfrm>
          <a:prstGeom prst="rect">
            <a:avLst/>
          </a:prstGeom>
        </p:spPr>
      </p:pic>
      <p:sp>
        <p:nvSpPr>
          <p:cNvPr id="2" name="Title 1"/>
          <p:cNvSpPr>
            <a:spLocks noGrp="1"/>
          </p:cNvSpPr>
          <p:nvPr>
            <p:ph type="title"/>
          </p:nvPr>
        </p:nvSpPr>
        <p:spPr>
          <a:xfrm>
            <a:off x="628650" y="19050"/>
            <a:ext cx="7886700" cy="1325563"/>
          </a:xfrm>
        </p:spPr>
        <p:txBody>
          <a:bodyPr/>
          <a:lstStyle/>
          <a:p>
            <a:r>
              <a:rPr lang="en-US" dirty="0"/>
              <a:t>Collaboration Logistics</a:t>
            </a:r>
          </a:p>
        </p:txBody>
      </p:sp>
      <p:sp>
        <p:nvSpPr>
          <p:cNvPr id="3" name="Content Placeholder 2"/>
          <p:cNvSpPr>
            <a:spLocks noGrp="1"/>
          </p:cNvSpPr>
          <p:nvPr>
            <p:ph idx="1"/>
          </p:nvPr>
        </p:nvSpPr>
        <p:spPr>
          <a:xfrm>
            <a:off x="628650" y="990600"/>
            <a:ext cx="7886700" cy="4351338"/>
          </a:xfrm>
        </p:spPr>
        <p:txBody>
          <a:bodyPr vert="horz" lIns="91440" tIns="45720" rIns="91440" bIns="45720" rtlCol="0" anchor="t">
            <a:normAutofit/>
          </a:bodyPr>
          <a:lstStyle/>
          <a:p>
            <a:r>
              <a:rPr lang="en-US" dirty="0"/>
              <a:t>Each team has a Box folder pre-loaded with files</a:t>
            </a:r>
          </a:p>
          <a:p>
            <a:pPr lvl="1"/>
            <a:r>
              <a:rPr lang="en-US" dirty="0">
                <a:hlinkClick r:id="rId3"/>
              </a:rPr>
              <a:t>https://rpi.app.box.com/</a:t>
            </a:r>
            <a:r>
              <a:rPr lang="en-US" dirty="0"/>
              <a:t> </a:t>
            </a:r>
            <a:endParaRPr lang="en-US" dirty="0">
              <a:cs typeface="Calibri"/>
            </a:endParaRPr>
          </a:p>
          <a:p>
            <a:pPr lvl="1"/>
            <a:r>
              <a:rPr lang="en-US" dirty="0"/>
              <a:t>Login using RPI credentials</a:t>
            </a:r>
          </a:p>
          <a:p>
            <a:r>
              <a:rPr lang="en-US" dirty="0"/>
              <a:t>EVERYONE open “</a:t>
            </a:r>
            <a:r>
              <a:rPr lang="en-US" sz="2000" dirty="0">
                <a:solidFill>
                  <a:srgbClr val="00B050"/>
                </a:solidFill>
                <a:cs typeface="Calibri"/>
              </a:rPr>
              <a:t>20 min Poster - Webex enabled.pptx</a:t>
            </a:r>
            <a:r>
              <a:rPr lang="en-US" dirty="0"/>
              <a:t>” file in PowerPoint </a:t>
            </a:r>
            <a:r>
              <a:rPr lang="en-US" b="1" dirty="0"/>
              <a:t>Online</a:t>
            </a:r>
          </a:p>
          <a:p>
            <a:pPr lvl="1"/>
            <a:r>
              <a:rPr lang="en-US" dirty="0"/>
              <a:t>This will allow simultaneous group editing</a:t>
            </a:r>
          </a:p>
          <a:p>
            <a:pPr lvl="1"/>
            <a:r>
              <a:rPr lang="en-US" dirty="0"/>
              <a:t>(warning/notice) Online version lacks MANY features</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18</a:t>
            </a:fld>
            <a:endParaRPr lang="en-US" dirty="0"/>
          </a:p>
        </p:txBody>
      </p:sp>
    </p:spTree>
    <p:extLst>
      <p:ext uri="{BB962C8B-B14F-4D97-AF65-F5344CB8AC3E}">
        <p14:creationId xmlns:p14="http://schemas.microsoft.com/office/powerpoint/2010/main" val="1158563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lstStyle/>
          <a:p>
            <a:pPr algn="ctr"/>
            <a:r>
              <a:rPr lang="en-US" dirty="0">
                <a:cs typeface="Calibri Light"/>
              </a:rPr>
              <a:t>35 min - Team Ideation Presentation</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665521" y="1127637"/>
            <a:ext cx="7798096" cy="4652963"/>
          </a:xfrm>
        </p:spPr>
        <p:txBody>
          <a:bodyPr vert="horz" lIns="91440" tIns="45720" rIns="91440" bIns="45720" rtlCol="0" anchor="t">
            <a:normAutofit fontScale="92500" lnSpcReduction="10000"/>
          </a:bodyPr>
          <a:lstStyle/>
          <a:p>
            <a:pPr marL="0" indent="0">
              <a:buNone/>
            </a:pPr>
            <a:r>
              <a:rPr lang="en-US" sz="2000" dirty="0">
                <a:cs typeface="Calibri"/>
              </a:rPr>
              <a:t>Time boxed exercise. It will feel rushed, things won't feel complete. </a:t>
            </a:r>
            <a:r>
              <a:rPr lang="en-US" sz="2000" b="1" dirty="0">
                <a:cs typeface="Calibri"/>
              </a:rPr>
              <a:t>THAT'S OK.</a:t>
            </a:r>
            <a:endParaRPr lang="en-US" b="1" dirty="0"/>
          </a:p>
          <a:p>
            <a:pPr marL="0" indent="0">
              <a:buNone/>
            </a:pPr>
            <a:r>
              <a:rPr lang="en-US" sz="2000" dirty="0">
                <a:cs typeface="Calibri"/>
              </a:rPr>
              <a:t>You'll want more time. You can't have it. Team </a:t>
            </a:r>
            <a:r>
              <a:rPr lang="en-US" sz="2000" b="1" dirty="0">
                <a:cs typeface="Calibri"/>
              </a:rPr>
              <a:t>must </a:t>
            </a:r>
            <a:r>
              <a:rPr lang="en-US" sz="2000" dirty="0">
                <a:cs typeface="Calibri"/>
              </a:rPr>
              <a:t>move on. </a:t>
            </a:r>
          </a:p>
          <a:p>
            <a:pPr marL="0" indent="0">
              <a:buNone/>
            </a:pPr>
            <a:endParaRPr lang="en-US" sz="2000" dirty="0">
              <a:cs typeface="Calibri"/>
            </a:endParaRPr>
          </a:p>
          <a:p>
            <a:pPr marL="0" indent="0">
              <a:buNone/>
            </a:pPr>
            <a:r>
              <a:rPr lang="en-US" sz="2000" dirty="0">
                <a:cs typeface="Calibri"/>
              </a:rPr>
              <a:t>For EACH section of presentation slides:</a:t>
            </a:r>
            <a:endParaRPr lang="en-US" dirty="0"/>
          </a:p>
          <a:p>
            <a:r>
              <a:rPr lang="en-US" sz="2000" dirty="0">
                <a:cs typeface="Calibri"/>
              </a:rPr>
              <a:t>2 min</a:t>
            </a:r>
            <a:endParaRPr lang="en-US" sz="2000" dirty="0"/>
          </a:p>
          <a:p>
            <a:pPr lvl="1"/>
            <a:r>
              <a:rPr lang="en-US" sz="2000" dirty="0">
                <a:cs typeface="Calibri"/>
              </a:rPr>
              <a:t>Individual silent thought on content</a:t>
            </a:r>
          </a:p>
          <a:p>
            <a:pPr lvl="1"/>
            <a:r>
              <a:rPr lang="en-US" sz="2000" dirty="0">
                <a:cs typeface="Calibri"/>
              </a:rPr>
              <a:t>Type thoughts into text editor (Word, Notepad, etc...)</a:t>
            </a:r>
          </a:p>
          <a:p>
            <a:r>
              <a:rPr lang="en-US" sz="2000" dirty="0">
                <a:cs typeface="Calibri"/>
              </a:rPr>
              <a:t>2 min</a:t>
            </a:r>
          </a:p>
          <a:p>
            <a:pPr lvl="1"/>
            <a:r>
              <a:rPr lang="en-US" sz="2000" dirty="0">
                <a:cs typeface="Calibri"/>
              </a:rPr>
              <a:t>Copy answers into shared Team PPT on Box</a:t>
            </a:r>
          </a:p>
          <a:p>
            <a:pPr lvl="1"/>
            <a:r>
              <a:rPr lang="en-US" sz="2000" dirty="0">
                <a:cs typeface="Calibri"/>
              </a:rPr>
              <a:t>Quick discussion of similar, unique, or new answers</a:t>
            </a:r>
          </a:p>
          <a:p>
            <a:r>
              <a:rPr lang="en-US" sz="2000" dirty="0">
                <a:cs typeface="Calibri"/>
              </a:rPr>
              <a:t>Move on to next section of Ideation PPT as a team</a:t>
            </a:r>
          </a:p>
          <a:p>
            <a:endParaRPr lang="en-US" sz="2000" dirty="0">
              <a:cs typeface="Calibri"/>
            </a:endParaRPr>
          </a:p>
          <a:p>
            <a:r>
              <a:rPr lang="en-US" sz="2000" dirty="0">
                <a:cs typeface="Calibri"/>
              </a:rPr>
              <a:t>PE will send chat messages to PE Space to help remind team to move on to each section of presentation</a:t>
            </a:r>
          </a:p>
          <a:p>
            <a:endParaRPr lang="en-US" sz="2000" dirty="0">
              <a:cs typeface="Calibri"/>
            </a:endParaRPr>
          </a:p>
          <a:p>
            <a:endParaRPr lang="en-US" sz="2000" dirty="0">
              <a:cs typeface="Calibri"/>
            </a:endParaRPr>
          </a:p>
        </p:txBody>
      </p:sp>
      <p:sp>
        <p:nvSpPr>
          <p:cNvPr id="4" name="Footer Placeholder 3">
            <a:extLst>
              <a:ext uri="{FF2B5EF4-FFF2-40B4-BE49-F238E27FC236}">
                <a16:creationId xmlns:a16="http://schemas.microsoft.com/office/drawing/2014/main" id="{BDAD45D7-F4BE-48EE-8AF6-0A7FFA5A474A}"/>
              </a:ext>
            </a:extLst>
          </p:cNvPr>
          <p:cNvSpPr>
            <a:spLocks noGrp="1"/>
          </p:cNvSpPr>
          <p:nvPr>
            <p:ph type="ftr" sz="quarter" idx="11"/>
          </p:nvPr>
        </p:nvSpPr>
        <p:spPr/>
        <p:txBody>
          <a:bodyPr/>
          <a:lstStyle/>
          <a:p>
            <a:r>
              <a:rPr lang="en-US"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19</a:t>
            </a:fld>
            <a:endParaRPr lang="en-US" dirty="0"/>
          </a:p>
        </p:txBody>
      </p:sp>
    </p:spTree>
    <p:extLst>
      <p:ext uri="{BB962C8B-B14F-4D97-AF65-F5344CB8AC3E}">
        <p14:creationId xmlns:p14="http://schemas.microsoft.com/office/powerpoint/2010/main" val="925081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34283237"/>
              </p:ext>
            </p:extLst>
          </p:nvPr>
        </p:nvGraphicFramePr>
        <p:xfrm>
          <a:off x="381000" y="846138"/>
          <a:ext cx="8382000" cy="5579988"/>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n-ea"/>
                        </a:rPr>
                        <a:t>0.80</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 7/1/20-8/29/20</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A. 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Initial document. Days 1</a:t>
                      </a:r>
                      <a:r>
                        <a:rPr lang="en-US" sz="1200" baseline="0" dirty="0">
                          <a:effectLst/>
                          <a:latin typeface="+mj-lt"/>
                        </a:rPr>
                        <a:t> through </a:t>
                      </a:r>
                      <a:r>
                        <a:rPr lang="en-US" sz="1200" dirty="0">
                          <a:effectLst/>
                          <a:latin typeface="+mj-lt"/>
                        </a:rPr>
                        <a:t>4 are 87% complete. Future days less accurate. Document will be updated as the semester progresses.</a:t>
                      </a:r>
                      <a:endParaRPr lang="en-US" sz="1200" dirty="0">
                        <a:effectLst/>
                        <a:latin typeface="+mj-lt"/>
                        <a:ea typeface="MS Mincho"/>
                      </a:endParaRP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dirty="0">
                          <a:effectLst/>
                          <a:latin typeface="+mj-lt"/>
                          <a:ea typeface="MS Mincho"/>
                        </a:rPr>
                        <a:t>0.90</a:t>
                      </a:r>
                    </a:p>
                  </a:txBody>
                  <a:tcPr marL="68580" marR="68580" marT="0" marB="0"/>
                </a:tc>
                <a:tc>
                  <a:txBody>
                    <a:bodyPr/>
                    <a:lstStyle/>
                    <a:p>
                      <a:pPr marL="0" marR="0" algn="l">
                        <a:spcBef>
                          <a:spcPts val="0"/>
                        </a:spcBef>
                        <a:spcAft>
                          <a:spcPts val="0"/>
                        </a:spcAft>
                      </a:pPr>
                      <a:r>
                        <a:rPr lang="en-US" sz="1200" dirty="0">
                          <a:effectLst/>
                          <a:latin typeface="+mj-lt"/>
                          <a:ea typeface="MS Mincho"/>
                        </a:rPr>
                        <a:t>8/29/20</a:t>
                      </a:r>
                    </a:p>
                  </a:txBody>
                  <a:tcPr marL="68580" marR="68580" marT="0" marB="0"/>
                </a:tc>
                <a:tc>
                  <a:txBody>
                    <a:bodyPr/>
                    <a:lstStyle/>
                    <a:p>
                      <a:pPr marL="0" marR="0" algn="l">
                        <a:spcBef>
                          <a:spcPts val="0"/>
                        </a:spcBef>
                        <a:spcAft>
                          <a:spcPts val="0"/>
                        </a:spcAft>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Added</a:t>
                      </a:r>
                      <a:r>
                        <a:rPr lang="en-US" sz="1200" baseline="0" dirty="0">
                          <a:effectLst/>
                          <a:latin typeface="+mj-lt"/>
                          <a:ea typeface="MS Mincho"/>
                        </a:rPr>
                        <a:t> urls of key documents and info in Capstone Support Wiki and Repository.</a:t>
                      </a:r>
                      <a:endParaRPr lang="en-US" sz="1200" dirty="0">
                        <a:effectLst/>
                        <a:latin typeface="+mj-lt"/>
                        <a:ea typeface="MS Mincho"/>
                      </a:endParaRP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1" dirty="0">
                          <a:effectLst/>
                          <a:latin typeface="+mj-lt"/>
                        </a:rPr>
                        <a:t>1.0</a:t>
                      </a:r>
                      <a:endParaRPr lang="en-US" sz="1200" b="1"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8/30/20 </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A. 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baseline="0" dirty="0">
                          <a:effectLst/>
                          <a:latin typeface="+mj-lt"/>
                          <a:ea typeface="+mn-ea"/>
                        </a:rPr>
                        <a:t>Link for syllabus questions updated (p. 13)</a:t>
                      </a:r>
                    </a:p>
                    <a:p>
                      <a:pPr marL="0" marR="0" algn="l">
                        <a:spcBef>
                          <a:spcPts val="0"/>
                        </a:spcBef>
                        <a:spcAft>
                          <a:spcPts val="0"/>
                        </a:spcAft>
                      </a:pPr>
                      <a:r>
                        <a:rPr lang="en-US" sz="1200" kern="1200" baseline="0" dirty="0">
                          <a:solidFill>
                            <a:schemeClr val="dk1"/>
                          </a:solidFill>
                          <a:effectLst/>
                          <a:latin typeface="+mn-lt"/>
                          <a:ea typeface="+mn-ea"/>
                          <a:cs typeface="+mn-cs"/>
                        </a:rPr>
                        <a:t>Table f</a:t>
                      </a:r>
                      <a:r>
                        <a:rPr lang="en-US" sz="1200" kern="1200" dirty="0">
                          <a:solidFill>
                            <a:schemeClr val="dk1"/>
                          </a:solidFill>
                          <a:effectLst/>
                          <a:latin typeface="+mn-lt"/>
                          <a:ea typeface="+mn-ea"/>
                          <a:cs typeface="+mn-cs"/>
                        </a:rPr>
                        <a:t>ormatting</a:t>
                      </a:r>
                      <a:r>
                        <a:rPr lang="en-US" sz="1200" kern="1200" baseline="0" dirty="0">
                          <a:solidFill>
                            <a:schemeClr val="dk1"/>
                          </a:solidFill>
                          <a:effectLst/>
                          <a:latin typeface="+mn-lt"/>
                          <a:ea typeface="+mn-ea"/>
                          <a:cs typeface="+mn-cs"/>
                        </a:rPr>
                        <a:t> (p. 15)</a:t>
                      </a:r>
                    </a:p>
                    <a:p>
                      <a:pPr marL="0" marR="0" algn="l">
                        <a:spcBef>
                          <a:spcPts val="0"/>
                        </a:spcBef>
                        <a:spcAft>
                          <a:spcPts val="0"/>
                        </a:spcAft>
                      </a:pPr>
                      <a:r>
                        <a:rPr lang="en-US" sz="1200" kern="1200" baseline="0" dirty="0">
                          <a:solidFill>
                            <a:schemeClr val="dk1"/>
                          </a:solidFill>
                          <a:effectLst/>
                          <a:latin typeface="+mn-lt"/>
                          <a:ea typeface="+mn-ea"/>
                          <a:cs typeface="+mn-cs"/>
                        </a:rPr>
                        <a:t>Official release of document</a:t>
                      </a:r>
                      <a:endParaRPr lang="en-US" sz="1200" dirty="0">
                        <a:effectLst/>
                        <a:latin typeface="+mj-lt"/>
                        <a:ea typeface="MS Mincho"/>
                      </a:endParaRPr>
                    </a:p>
                  </a:txBody>
                  <a:tcPr marL="68580" marR="68580" marT="0" marB="0"/>
                </a:tc>
                <a:extLst>
                  <a:ext uri="{0D108BD9-81ED-4DB2-BD59-A6C34878D82A}">
                    <a16:rowId xmlns:a16="http://schemas.microsoft.com/office/drawing/2014/main" val="2647369288"/>
                  </a:ext>
                </a:extLst>
              </a:tr>
              <a:tr h="595434">
                <a:tc>
                  <a:txBody>
                    <a:bodyPr/>
                    <a:lstStyle/>
                    <a:p>
                      <a:pPr marL="0" marR="0" algn="l">
                        <a:spcBef>
                          <a:spcPts val="0"/>
                        </a:spcBef>
                        <a:spcAft>
                          <a:spcPts val="0"/>
                        </a:spcAft>
                      </a:pPr>
                      <a:r>
                        <a:rPr lang="en-US" sz="1200" dirty="0">
                          <a:effectLst/>
                          <a:latin typeface="+mj-lt"/>
                        </a:rPr>
                        <a:t>1.1</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 8/31/20</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B. DeBoer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Specified entry and exit doors for MDL (p. 4)</a:t>
                      </a:r>
                    </a:p>
                    <a:p>
                      <a:pPr marL="0" marR="0" algn="l">
                        <a:spcBef>
                          <a:spcPts val="0"/>
                        </a:spcBef>
                        <a:spcAft>
                          <a:spcPts val="0"/>
                        </a:spcAft>
                      </a:pPr>
                      <a:r>
                        <a:rPr lang="en-US" sz="1200" dirty="0">
                          <a:effectLst/>
                          <a:latin typeface="+mj-lt"/>
                          <a:ea typeface="MS Mincho"/>
                        </a:rPr>
                        <a:t>Corrected Shop Room No., added notes requiring PE permission to use shop and requirement for online safety training prior to using shop (p. 6)</a:t>
                      </a:r>
                    </a:p>
                  </a:txBody>
                  <a:tcPr marL="68580" marR="68580" marT="0" marB="0"/>
                </a:tc>
                <a:extLst>
                  <a:ext uri="{0D108BD9-81ED-4DB2-BD59-A6C34878D82A}">
                    <a16:rowId xmlns:a16="http://schemas.microsoft.com/office/drawing/2014/main" val="1445296702"/>
                  </a:ext>
                </a:extLst>
              </a:tr>
              <a:tr h="595434">
                <a:tc>
                  <a:txBody>
                    <a:bodyPr/>
                    <a:lstStyle/>
                    <a:p>
                      <a:pPr marL="0" marR="0" algn="l">
                        <a:spcBef>
                          <a:spcPts val="0"/>
                        </a:spcBef>
                        <a:spcAft>
                          <a:spcPts val="0"/>
                        </a:spcAft>
                      </a:pPr>
                      <a:r>
                        <a:rPr lang="en-US" sz="1200" dirty="0">
                          <a:effectLst/>
                          <a:latin typeface="+mj-lt"/>
                          <a:ea typeface="MS Mincho"/>
                        </a:rPr>
                        <a:t>1.2</a:t>
                      </a:r>
                    </a:p>
                  </a:txBody>
                  <a:tcPr marL="68580" marR="68580" marT="0" marB="0"/>
                </a:tc>
                <a:tc>
                  <a:txBody>
                    <a:bodyPr/>
                    <a:lstStyle/>
                    <a:p>
                      <a:pPr marL="0" marR="0" algn="l">
                        <a:spcBef>
                          <a:spcPts val="0"/>
                        </a:spcBef>
                        <a:spcAft>
                          <a:spcPts val="0"/>
                        </a:spcAft>
                      </a:pPr>
                      <a:r>
                        <a:rPr lang="en-US" sz="1200" dirty="0">
                          <a:effectLst/>
                          <a:latin typeface="+mj-lt"/>
                          <a:ea typeface="MS Mincho"/>
                        </a:rPr>
                        <a:t>8/31/20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Table formatting (p.</a:t>
                      </a:r>
                      <a:r>
                        <a:rPr lang="en-US" sz="1200" baseline="0" dirty="0">
                          <a:effectLst/>
                          <a:latin typeface="+mj-lt"/>
                          <a:ea typeface="MS Mincho"/>
                        </a:rPr>
                        <a:t> 2)</a:t>
                      </a:r>
                    </a:p>
                    <a:p>
                      <a:pPr marL="0" marR="0" algn="l">
                        <a:spcBef>
                          <a:spcPts val="0"/>
                        </a:spcBef>
                        <a:spcAft>
                          <a:spcPts val="0"/>
                        </a:spcAft>
                      </a:pPr>
                      <a:r>
                        <a:rPr lang="en-US" sz="1200" baseline="0" dirty="0">
                          <a:effectLst/>
                          <a:latin typeface="+mj-lt"/>
                          <a:ea typeface="MS Mincho"/>
                        </a:rPr>
                        <a:t>Small time shifts for group wrap-up (p. 19)</a:t>
                      </a:r>
                    </a:p>
                    <a:p>
                      <a:pPr marL="0" marR="0" algn="l">
                        <a:spcBef>
                          <a:spcPts val="0"/>
                        </a:spcBef>
                        <a:spcAft>
                          <a:spcPts val="0"/>
                        </a:spcAft>
                      </a:pPr>
                      <a:r>
                        <a:rPr lang="en-US" sz="1200" dirty="0">
                          <a:effectLst/>
                          <a:latin typeface="+mj-lt"/>
                          <a:ea typeface="MS Mincho"/>
                        </a:rPr>
                        <a:t>Out-of-class meeting</a:t>
                      </a:r>
                      <a:r>
                        <a:rPr lang="en-US" sz="1200" baseline="0" dirty="0">
                          <a:effectLst/>
                          <a:latin typeface="+mj-lt"/>
                          <a:ea typeface="MS Mincho"/>
                        </a:rPr>
                        <a:t> added (p. 21)</a:t>
                      </a:r>
                    </a:p>
                    <a:p>
                      <a:pPr marL="0" marR="0" algn="l">
                        <a:spcBef>
                          <a:spcPts val="0"/>
                        </a:spcBef>
                        <a:spcAft>
                          <a:spcPts val="0"/>
                        </a:spcAft>
                      </a:pPr>
                      <a:r>
                        <a:rPr lang="en-US" sz="1200" baseline="0" dirty="0">
                          <a:effectLst/>
                          <a:latin typeface="+mj-lt"/>
                          <a:ea typeface="MS Mincho"/>
                        </a:rPr>
                        <a:t>Removed some ‘behind the scenes’ notes (p. secret)</a:t>
                      </a:r>
                      <a:endParaRPr lang="en-US" sz="1200" dirty="0">
                        <a:effectLst/>
                        <a:latin typeface="+mj-lt"/>
                        <a:ea typeface="MS Mincho"/>
                      </a:endParaRP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dirty="0">
                          <a:effectLst/>
                          <a:latin typeface="+mj-lt"/>
                          <a:ea typeface="MS Mincho"/>
                        </a:rPr>
                        <a:t>1.3</a:t>
                      </a:r>
                    </a:p>
                  </a:txBody>
                  <a:tcPr marL="68580" marR="68580" marT="0" marB="0"/>
                </a:tc>
                <a:tc>
                  <a:txBody>
                    <a:bodyPr/>
                    <a:lstStyle/>
                    <a:p>
                      <a:pPr marL="0" marR="0" algn="l">
                        <a:spcBef>
                          <a:spcPts val="0"/>
                        </a:spcBef>
                        <a:spcAft>
                          <a:spcPts val="0"/>
                        </a:spcAft>
                      </a:pPr>
                      <a:r>
                        <a:rPr lang="en-US" sz="1200" dirty="0">
                          <a:effectLst/>
                          <a:latin typeface="+mj-lt"/>
                          <a:ea typeface="MS Mincho"/>
                        </a:rPr>
                        <a:t>9/1/20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Retitled activity on Day 1 Agenda (p. 7)</a:t>
                      </a:r>
                    </a:p>
                    <a:p>
                      <a:pPr marL="0" marR="0" algn="l">
                        <a:spcBef>
                          <a:spcPts val="0"/>
                        </a:spcBef>
                        <a:spcAft>
                          <a:spcPts val="0"/>
                        </a:spcAft>
                      </a:pPr>
                      <a:r>
                        <a:rPr lang="en-US" sz="1200" dirty="0">
                          <a:effectLst/>
                          <a:latin typeface="+mj-lt"/>
                          <a:ea typeface="MS Mincho"/>
                        </a:rPr>
                        <a:t>Corrected whenisgood.NET url (p. 21)</a:t>
                      </a:r>
                    </a:p>
                    <a:p>
                      <a:pPr marL="0" marR="0" algn="l">
                        <a:spcBef>
                          <a:spcPts val="0"/>
                        </a:spcBef>
                        <a:spcAft>
                          <a:spcPts val="0"/>
                        </a:spcAft>
                      </a:pPr>
                      <a:r>
                        <a:rPr lang="en-US" sz="1200" dirty="0">
                          <a:effectLst/>
                          <a:latin typeface="+mj-lt"/>
                          <a:ea typeface="MS Mincho"/>
                        </a:rPr>
                        <a:t>New EDN &amp; Documentation content (p. 30-35, 48-50)</a:t>
                      </a:r>
                    </a:p>
                    <a:p>
                      <a:pPr marL="0" marR="0" algn="l">
                        <a:spcBef>
                          <a:spcPts val="0"/>
                        </a:spcBef>
                        <a:spcAft>
                          <a:spcPts val="0"/>
                        </a:spcAft>
                      </a:pPr>
                      <a:r>
                        <a:rPr lang="en-US" sz="1200" dirty="0">
                          <a:effectLst/>
                          <a:latin typeface="+mj-lt"/>
                          <a:ea typeface="MS Mincho"/>
                        </a:rPr>
                        <a:t>Added Design Process content (p. 39-41)</a:t>
                      </a:r>
                    </a:p>
                  </a:txBody>
                  <a:tcPr marL="68580" marR="68580" marT="0" marB="0"/>
                </a:tc>
                <a:extLst>
                  <a:ext uri="{0D108BD9-81ED-4DB2-BD59-A6C34878D82A}">
                    <a16:rowId xmlns:a16="http://schemas.microsoft.com/office/drawing/2014/main" val="1138563216"/>
                  </a:ext>
                </a:extLst>
              </a:tr>
              <a:tr h="595434">
                <a:tc>
                  <a:txBody>
                    <a:bodyPr/>
                    <a:lstStyle/>
                    <a:p>
                      <a:pPr marL="0" marR="0" algn="l">
                        <a:spcBef>
                          <a:spcPts val="0"/>
                        </a:spcBef>
                        <a:spcAft>
                          <a:spcPts val="0"/>
                        </a:spcAft>
                      </a:pPr>
                      <a:r>
                        <a:rPr lang="en-US" sz="1200" dirty="0">
                          <a:effectLst/>
                          <a:latin typeface="+mj-lt"/>
                          <a:ea typeface="MS Mincho"/>
                        </a:rPr>
                        <a:t>1.4</a:t>
                      </a:r>
                    </a:p>
                  </a:txBody>
                  <a:tcPr marL="68580" marR="68580" marT="0" marB="0"/>
                </a:tc>
                <a:tc>
                  <a:txBody>
                    <a:bodyPr/>
                    <a:lstStyle/>
                    <a:p>
                      <a:pPr marL="0" marR="0" algn="l">
                        <a:spcBef>
                          <a:spcPts val="0"/>
                        </a:spcBef>
                        <a:spcAft>
                          <a:spcPts val="0"/>
                        </a:spcAft>
                      </a:pPr>
                      <a:r>
                        <a:rPr lang="en-US" sz="1200" dirty="0">
                          <a:effectLst/>
                          <a:latin typeface="+mj-lt"/>
                          <a:ea typeface="MS Mincho"/>
                        </a:rPr>
                        <a:t>9/2/20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Revision</a:t>
                      </a:r>
                      <a:r>
                        <a:rPr lang="en-US" sz="1200" baseline="0" dirty="0">
                          <a:effectLst/>
                          <a:latin typeface="+mj-lt"/>
                          <a:ea typeface="MS Mincho"/>
                        </a:rPr>
                        <a:t>s to Day 2 formatting</a:t>
                      </a:r>
                    </a:p>
                    <a:p>
                      <a:pPr marL="0" marR="0" algn="l">
                        <a:spcBef>
                          <a:spcPts val="0"/>
                        </a:spcBef>
                        <a:spcAft>
                          <a:spcPts val="0"/>
                        </a:spcAft>
                      </a:pPr>
                      <a:r>
                        <a:rPr lang="en-US" sz="1200" baseline="0" dirty="0">
                          <a:effectLst/>
                          <a:latin typeface="+mj-lt"/>
                          <a:ea typeface="MS Mincho"/>
                        </a:rPr>
                        <a:t>IED reference (p.40)</a:t>
                      </a:r>
                    </a:p>
                    <a:p>
                      <a:pPr marL="0" marR="0" algn="l">
                        <a:spcBef>
                          <a:spcPts val="0"/>
                        </a:spcBef>
                        <a:spcAft>
                          <a:spcPts val="0"/>
                        </a:spcAft>
                      </a:pPr>
                      <a:r>
                        <a:rPr lang="en-US" sz="1200" baseline="0" dirty="0">
                          <a:effectLst/>
                          <a:latin typeface="+mj-lt"/>
                          <a:ea typeface="MS Mincho"/>
                        </a:rPr>
                        <a:t>Fixed ‘location’ footer throughout</a:t>
                      </a:r>
                    </a:p>
                    <a:p>
                      <a:pPr marL="0" marR="0" algn="l">
                        <a:spcBef>
                          <a:spcPts val="0"/>
                        </a:spcBef>
                        <a:spcAft>
                          <a:spcPts val="0"/>
                        </a:spcAft>
                      </a:pPr>
                      <a:r>
                        <a:rPr lang="en-US" sz="1200" baseline="0" dirty="0">
                          <a:effectLst/>
                          <a:latin typeface="+mj-lt"/>
                          <a:ea typeface="MS Mincho"/>
                        </a:rPr>
                        <a:t>User Stories (p. 43)</a:t>
                      </a:r>
                      <a:endParaRPr lang="en-US" sz="120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1.5</a:t>
                      </a:r>
                    </a:p>
                  </a:txBody>
                  <a:tcPr marL="68580" marR="68580" marT="0" marB="0"/>
                </a:tc>
                <a:tc>
                  <a:txBody>
                    <a:bodyPr/>
                    <a:lstStyle/>
                    <a:p>
                      <a:pPr marL="0" marR="0" algn="l">
                        <a:spcBef>
                          <a:spcPts val="0"/>
                        </a:spcBef>
                        <a:spcAft>
                          <a:spcPts val="0"/>
                        </a:spcAft>
                      </a:pPr>
                      <a:r>
                        <a:rPr lang="en-US" sz="1200" dirty="0">
                          <a:effectLst/>
                          <a:latin typeface="+mj-lt"/>
                          <a:ea typeface="MS Mincho"/>
                        </a:rPr>
                        <a:t>9/3/20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p>
                      <a:pPr marL="0" marR="0" indent="0" algn="l">
                        <a:spcBef>
                          <a:spcPts val="0"/>
                        </a:spcBef>
                        <a:spcAft>
                          <a:spcPts val="0"/>
                        </a:spcAft>
                        <a:buFontTx/>
                        <a:buNone/>
                      </a:pPr>
                      <a:r>
                        <a:rPr lang="en-US" sz="1200" dirty="0">
                          <a:effectLst/>
                          <a:latin typeface="+mj-lt"/>
                          <a:ea typeface="MS Mincho"/>
                        </a:rPr>
                        <a:t>J. Kanai</a:t>
                      </a:r>
                    </a:p>
                  </a:txBody>
                  <a:tcPr marL="68580" marR="68580" marT="0" marB="0"/>
                </a:tc>
                <a:tc>
                  <a:txBody>
                    <a:bodyPr/>
                    <a:lstStyle/>
                    <a:p>
                      <a:pPr marL="0" marR="0" algn="l">
                        <a:spcBef>
                          <a:spcPts val="0"/>
                        </a:spcBef>
                        <a:spcAft>
                          <a:spcPts val="0"/>
                        </a:spcAft>
                      </a:pPr>
                      <a:r>
                        <a:rPr lang="en-US" sz="1200" dirty="0">
                          <a:effectLst/>
                          <a:latin typeface="+mj-lt"/>
                          <a:ea typeface="MS Mincho"/>
                        </a:rPr>
                        <a:t>Added section time callouts throughout</a:t>
                      </a:r>
                      <a:r>
                        <a:rPr lang="en-US" sz="1200" baseline="0" dirty="0">
                          <a:effectLst/>
                          <a:latin typeface="+mj-lt"/>
                          <a:ea typeface="MS Mincho"/>
                        </a:rPr>
                        <a:t> Day 3</a:t>
                      </a:r>
                    </a:p>
                    <a:p>
                      <a:pPr marL="0" marR="0" algn="l">
                        <a:spcBef>
                          <a:spcPts val="0"/>
                        </a:spcBef>
                        <a:spcAft>
                          <a:spcPts val="0"/>
                        </a:spcAft>
                      </a:pPr>
                      <a:r>
                        <a:rPr lang="en-US" sz="1200" baseline="0" dirty="0">
                          <a:effectLst/>
                          <a:latin typeface="+mj-lt"/>
                          <a:ea typeface="MS Mincho"/>
                        </a:rPr>
                        <a:t>Updated footer location throughout Day 4</a:t>
                      </a:r>
                    </a:p>
                    <a:p>
                      <a:pPr marL="0" marR="0" algn="l">
                        <a:spcBef>
                          <a:spcPts val="0"/>
                        </a:spcBef>
                        <a:spcAft>
                          <a:spcPts val="0"/>
                        </a:spcAft>
                      </a:pPr>
                      <a:r>
                        <a:rPr lang="en-US" sz="1200" baseline="0" dirty="0">
                          <a:effectLst/>
                          <a:latin typeface="+mj-lt"/>
                          <a:ea typeface="MS Mincho"/>
                        </a:rPr>
                        <a:t>Purchasing (p. 36)</a:t>
                      </a:r>
                      <a:endParaRPr lang="en-US" sz="1200" dirty="0">
                        <a:effectLst/>
                        <a:latin typeface="+mj-lt"/>
                        <a:ea typeface="MS Mincho"/>
                      </a:endParaRPr>
                    </a:p>
                  </a:txBody>
                  <a:tcPr marL="68580" marR="68580" marT="0" marB="0"/>
                </a:tc>
                <a:extLst>
                  <a:ext uri="{0D108BD9-81ED-4DB2-BD59-A6C34878D82A}">
                    <a16:rowId xmlns:a16="http://schemas.microsoft.com/office/drawing/2014/main" val="3050399495"/>
                  </a:ext>
                </a:extLst>
              </a:tr>
              <a:tr h="326268">
                <a:tc>
                  <a:txBody>
                    <a:bodyPr/>
                    <a:lstStyle/>
                    <a:p>
                      <a:pPr marL="0" marR="0" algn="l">
                        <a:spcBef>
                          <a:spcPts val="0"/>
                        </a:spcBef>
                        <a:spcAft>
                          <a:spcPts val="0"/>
                        </a:spcAft>
                      </a:pPr>
                      <a:r>
                        <a:rPr lang="en-US" sz="1200" dirty="0">
                          <a:effectLst/>
                          <a:latin typeface="+mj-lt"/>
                          <a:ea typeface="MS Mincho"/>
                        </a:rPr>
                        <a:t>1.6</a:t>
                      </a:r>
                    </a:p>
                  </a:txBody>
                  <a:tcPr marL="68580" marR="68580" marT="0" marB="0"/>
                </a:tc>
                <a:tc>
                  <a:txBody>
                    <a:bodyPr/>
                    <a:lstStyle/>
                    <a:p>
                      <a:pPr marL="0" marR="0" algn="l">
                        <a:spcBef>
                          <a:spcPts val="0"/>
                        </a:spcBef>
                        <a:spcAft>
                          <a:spcPts val="0"/>
                        </a:spcAft>
                      </a:pPr>
                      <a:r>
                        <a:rPr lang="en-US" sz="1200" dirty="0">
                          <a:effectLst/>
                          <a:latin typeface="+mj-lt"/>
                          <a:ea typeface="MS Mincho"/>
                        </a:rPr>
                        <a:t>9/3/20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Fixed time error on Day 3 agenda (p. 39)</a:t>
                      </a:r>
                    </a:p>
                    <a:p>
                      <a:pPr marL="0" marR="0" algn="l">
                        <a:spcBef>
                          <a:spcPts val="0"/>
                        </a:spcBef>
                        <a:spcAft>
                          <a:spcPts val="0"/>
                        </a:spcAft>
                      </a:pPr>
                      <a:r>
                        <a:rPr lang="en-US" sz="1200" dirty="0">
                          <a:effectLst/>
                          <a:latin typeface="+mj-lt"/>
                          <a:ea typeface="MS Mincho"/>
                        </a:rPr>
                        <a:t>User Story content (p. 42)</a:t>
                      </a:r>
                    </a:p>
                  </a:txBody>
                  <a:tcPr marL="68580" marR="68580" marT="0" marB="0"/>
                </a:tc>
                <a:extLst>
                  <a:ext uri="{0D108BD9-81ED-4DB2-BD59-A6C34878D82A}">
                    <a16:rowId xmlns:a16="http://schemas.microsoft.com/office/drawing/2014/main" val="2042202733"/>
                  </a:ext>
                </a:extLst>
              </a:tr>
              <a:tr h="595434">
                <a:tc>
                  <a:txBody>
                    <a:bodyPr/>
                    <a:lstStyle/>
                    <a:p>
                      <a:pPr marL="0" marR="0" algn="l">
                        <a:spcBef>
                          <a:spcPts val="0"/>
                        </a:spcBef>
                        <a:spcAft>
                          <a:spcPts val="0"/>
                        </a:spcAft>
                      </a:pPr>
                      <a:r>
                        <a:rPr lang="en-US" sz="1200" dirty="0">
                          <a:effectLst/>
                          <a:latin typeface="+mj-lt"/>
                          <a:ea typeface="MS Mincho"/>
                        </a:rPr>
                        <a:t>1.7</a:t>
                      </a:r>
                    </a:p>
                  </a:txBody>
                  <a:tcPr marL="68580" marR="68580" marT="0" marB="0"/>
                </a:tc>
                <a:tc>
                  <a:txBody>
                    <a:bodyPr/>
                    <a:lstStyle/>
                    <a:p>
                      <a:pPr marL="0" marR="0" algn="l">
                        <a:spcBef>
                          <a:spcPts val="0"/>
                        </a:spcBef>
                        <a:spcAft>
                          <a:spcPts val="0"/>
                        </a:spcAft>
                      </a:pPr>
                      <a:r>
                        <a:rPr lang="en-US" sz="1200" dirty="0">
                          <a:effectLst/>
                          <a:latin typeface="+mj-lt"/>
                          <a:ea typeface="MS Mincho"/>
                        </a:rPr>
                        <a:t>9/4/20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B. DeBoer</a:t>
                      </a:r>
                    </a:p>
                  </a:txBody>
                  <a:tcPr marL="68580" marR="68580" marT="0" marB="0"/>
                </a:tc>
                <a:tc>
                  <a:txBody>
                    <a:bodyPr/>
                    <a:lstStyle/>
                    <a:p>
                      <a:pPr marL="0" marR="0" algn="l">
                        <a:spcBef>
                          <a:spcPts val="0"/>
                        </a:spcBef>
                        <a:spcAft>
                          <a:spcPts val="0"/>
                        </a:spcAft>
                      </a:pPr>
                      <a:r>
                        <a:rPr lang="en-US" sz="1200" dirty="0">
                          <a:effectLst/>
                          <a:latin typeface="+mj-lt"/>
                          <a:ea typeface="MS Mincho"/>
                        </a:rPr>
                        <a:t>Added note about prior semesters’ presentations to Out of Class Tasks for Day 2</a:t>
                      </a:r>
                    </a:p>
                  </a:txBody>
                  <a:tcPr marL="68580" marR="68580" marT="0" marB="0"/>
                </a:tc>
                <a:extLst>
                  <a:ext uri="{0D108BD9-81ED-4DB2-BD59-A6C34878D82A}">
                    <a16:rowId xmlns:a16="http://schemas.microsoft.com/office/drawing/2014/main" val="180889899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62658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20 min - Team Ideation Presentation Summary</a:t>
            </a:r>
            <a:endParaRPr lang="en-US" sz="3000" dirty="0">
              <a:cs typeface="Calibri"/>
            </a:endParaRPr>
          </a:p>
        </p:txBody>
      </p:sp>
      <p:sp>
        <p:nvSpPr>
          <p:cNvPr id="3" name="Content Placeholder 2"/>
          <p:cNvSpPr>
            <a:spLocks noGrp="1"/>
          </p:cNvSpPr>
          <p:nvPr>
            <p:ph idx="1"/>
          </p:nvPr>
        </p:nvSpPr>
        <p:spPr/>
        <p:txBody>
          <a:bodyPr>
            <a:normAutofit/>
          </a:bodyPr>
          <a:lstStyle/>
          <a:p>
            <a:r>
              <a:rPr lang="en-US" sz="2000" dirty="0"/>
              <a:t>What unique skills does each person bring to the team?</a:t>
            </a:r>
          </a:p>
          <a:p>
            <a:r>
              <a:rPr lang="en-US" sz="2000" dirty="0"/>
              <a:t>What skills do members share in common?</a:t>
            </a:r>
          </a:p>
          <a:p>
            <a:r>
              <a:rPr lang="en-US" sz="2000" dirty="0"/>
              <a:t>What specific team or organizational strength will each person contribute?</a:t>
            </a:r>
          </a:p>
          <a:p>
            <a:r>
              <a:rPr lang="en-US" sz="2000" dirty="0"/>
              <a:t>What team or organizational weakness or areas for growth does each person have?</a:t>
            </a:r>
          </a:p>
          <a:p>
            <a:r>
              <a:rPr lang="en-US" sz="2000" dirty="0"/>
              <a:t>How can team make best use of each individual’s skills and talents?</a:t>
            </a:r>
          </a:p>
          <a:p>
            <a:endParaRPr lang="en-US" sz="2000" dirty="0"/>
          </a:p>
          <a:p>
            <a:r>
              <a:rPr lang="en-US" sz="2000" b="1" dirty="0">
                <a:solidFill>
                  <a:srgbClr val="FF0000"/>
                </a:solidFill>
              </a:rPr>
              <a:t>Does every team member have a TECHNICAL action item to complete by next class?</a:t>
            </a:r>
          </a:p>
          <a:p>
            <a:pPr lvl="1"/>
            <a:r>
              <a:rPr lang="en-US" sz="2000" b="1" dirty="0">
                <a:solidFill>
                  <a:srgbClr val="FF0000"/>
                </a:solidFill>
              </a:rPr>
              <a:t>Note: This is something that should happen by end of every class. </a:t>
            </a:r>
          </a:p>
          <a:p>
            <a:endParaRPr lang="en-US" sz="2000" dirty="0"/>
          </a:p>
        </p:txBody>
      </p:sp>
      <p:sp>
        <p:nvSpPr>
          <p:cNvPr id="4" name="Footer Placeholder 3">
            <a:extLst>
              <a:ext uri="{FF2B5EF4-FFF2-40B4-BE49-F238E27FC236}">
                <a16:creationId xmlns:a16="http://schemas.microsoft.com/office/drawing/2014/main" id="{31BE8FA8-2A5F-4638-9F96-7B004230BF9E}"/>
              </a:ext>
            </a:extLst>
          </p:cNvPr>
          <p:cNvSpPr>
            <a:spLocks noGrp="1"/>
          </p:cNvSpPr>
          <p:nvPr>
            <p:ph type="ftr" sz="quarter" idx="11"/>
          </p:nvPr>
        </p:nvSpPr>
        <p:spPr/>
        <p:txBody>
          <a:bodyPr/>
          <a:lstStyle/>
          <a:p>
            <a:r>
              <a:rPr lang="en-US" dirty="0">
                <a:ea typeface="+mn-lt"/>
                <a:cs typeface="+mn-lt"/>
              </a:rPr>
              <a:t>Team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spTree>
    <p:extLst>
      <p:ext uri="{BB962C8B-B14F-4D97-AF65-F5344CB8AC3E}">
        <p14:creationId xmlns:p14="http://schemas.microsoft.com/office/powerpoint/2010/main" val="1712771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38582"/>
            <a:ext cx="7886700" cy="555974"/>
          </a:xfrm>
        </p:spPr>
        <p:txBody>
          <a:bodyPr>
            <a:normAutofit fontScale="90000"/>
          </a:bodyPr>
          <a:lstStyle/>
          <a:p>
            <a:pPr algn="ctr"/>
            <a:r>
              <a:rPr lang="en-US" dirty="0"/>
              <a:t>10 min - Team Questions</a:t>
            </a:r>
            <a:br>
              <a:rPr lang="en-US" dirty="0"/>
            </a:br>
            <a:endParaRPr lang="en-US" dirty="0"/>
          </a:p>
        </p:txBody>
      </p:sp>
      <p:sp>
        <p:nvSpPr>
          <p:cNvPr id="3" name="Content Placeholder 2"/>
          <p:cNvSpPr>
            <a:spLocks noGrp="1"/>
          </p:cNvSpPr>
          <p:nvPr>
            <p:ph idx="1"/>
          </p:nvPr>
        </p:nvSpPr>
        <p:spPr>
          <a:xfrm>
            <a:off x="428624" y="1366440"/>
            <a:ext cx="8562975" cy="4829505"/>
          </a:xfrm>
        </p:spPr>
        <p:txBody>
          <a:bodyPr vert="horz" lIns="91440" tIns="45720" rIns="91440" bIns="45720" rtlCol="0" anchor="t">
            <a:noAutofit/>
          </a:bodyPr>
          <a:lstStyle/>
          <a:p>
            <a:pPr marL="385445" indent="-385445">
              <a:buFont typeface="+mj-lt"/>
              <a:buAutoNum type="arabicPeriod"/>
            </a:pPr>
            <a:r>
              <a:rPr lang="en-US" sz="2000" dirty="0"/>
              <a:t>What part of your IED experience do you NOT want to repeat? - 4 min</a:t>
            </a:r>
            <a:endParaRPr lang="en-US" dirty="0">
              <a:cs typeface="Calibri"/>
            </a:endParaRPr>
          </a:p>
          <a:p>
            <a:pPr marL="685800" lvl="1" indent="-342900">
              <a:buFont typeface="+mj-lt"/>
              <a:buAutoNum type="alphaUcPeriod"/>
            </a:pPr>
            <a:r>
              <a:rPr lang="en-US" sz="2000" dirty="0"/>
              <a:t>Personality conflicts</a:t>
            </a:r>
          </a:p>
          <a:p>
            <a:pPr marL="685800" lvl="1" indent="-342900">
              <a:buFont typeface="+mj-lt"/>
              <a:buAutoNum type="alphaUcPeriod"/>
            </a:pPr>
            <a:r>
              <a:rPr lang="en-US" sz="2000" dirty="0"/>
              <a:t>Time management (ran out of time)</a:t>
            </a:r>
          </a:p>
          <a:p>
            <a:pPr marL="685800" lvl="1" indent="-342900">
              <a:buFont typeface="+mj-lt"/>
              <a:buAutoNum type="alphaUcPeriod"/>
            </a:pPr>
            <a:r>
              <a:rPr lang="en-US" sz="2000" dirty="0"/>
              <a:t>Unequal division of labor</a:t>
            </a:r>
          </a:p>
          <a:p>
            <a:pPr marL="685800" lvl="1" indent="-342900">
              <a:buFont typeface="+mj-lt"/>
              <a:buAutoNum type="alphaUcPeriod"/>
            </a:pPr>
            <a:r>
              <a:rPr lang="en-US" sz="2000" dirty="0"/>
              <a:t>Communication breakdown</a:t>
            </a:r>
          </a:p>
          <a:p>
            <a:pPr marL="685800" lvl="1" indent="-342900">
              <a:buFont typeface="+mj-lt"/>
              <a:buAutoNum type="alphaUcPeriod"/>
            </a:pPr>
            <a:endParaRPr lang="en-US" sz="2000" dirty="0"/>
          </a:p>
          <a:p>
            <a:pPr marL="385763" indent="-385763">
              <a:buFont typeface="+mj-lt"/>
              <a:buAutoNum type="arabicPeriod"/>
            </a:pPr>
            <a:r>
              <a:rPr lang="en-US" sz="2000" dirty="0"/>
              <a:t>How ready is your team to move forward on project? </a:t>
            </a:r>
          </a:p>
          <a:p>
            <a:pPr marL="0" indent="0">
              <a:buNone/>
            </a:pPr>
            <a:r>
              <a:rPr lang="en-US" sz="2000" dirty="0"/>
              <a:t>	1 (low) - 10 (high) scale</a:t>
            </a:r>
          </a:p>
          <a:p>
            <a:pPr marL="0" indent="0">
              <a:buNone/>
            </a:pPr>
            <a:r>
              <a:rPr lang="en-US" sz="2000" dirty="0"/>
              <a:t>	1 min - Pick individual answer</a:t>
            </a:r>
            <a:endParaRPr lang="en-US" sz="2400" dirty="0">
              <a:cs typeface="Calibri"/>
            </a:endParaRPr>
          </a:p>
          <a:p>
            <a:pPr marL="403225" indent="-403225">
              <a:buFont typeface="+mj-lt"/>
              <a:buAutoNum type="arabicPeriod" startAt="3"/>
            </a:pPr>
            <a:r>
              <a:rPr lang="en-US" sz="2000" dirty="0"/>
              <a:t>Move to PROJECT SPACE, discuss as a team, and come to consensus. - 5 min</a:t>
            </a:r>
          </a:p>
          <a:p>
            <a:pPr marL="385763" indent="-385763">
              <a:buFont typeface="+mj-lt"/>
              <a:buAutoNum type="arabicPeriod" startAt="3"/>
            </a:pPr>
            <a:r>
              <a:rPr lang="en-US" sz="2000" dirty="0"/>
              <a:t>Return to PE SPACE for full class debrief. - 5 min</a:t>
            </a:r>
          </a:p>
        </p:txBody>
      </p:sp>
      <p:sp>
        <p:nvSpPr>
          <p:cNvPr id="6" name="Footer Placeholder 5">
            <a:extLst>
              <a:ext uri="{FF2B5EF4-FFF2-40B4-BE49-F238E27FC236}">
                <a16:creationId xmlns:a16="http://schemas.microsoft.com/office/drawing/2014/main" id="{DA9EF293-0BB7-43F1-BC34-D1AB6E10E758}"/>
              </a:ext>
            </a:extLst>
          </p:cNvPr>
          <p:cNvSpPr>
            <a:spLocks noGrp="1"/>
          </p:cNvSpPr>
          <p:nvPr>
            <p:ph type="ftr" sz="quarter" idx="11"/>
          </p:nvPr>
        </p:nvSpPr>
        <p:spPr/>
        <p:txBody>
          <a:bodyPr/>
          <a:lstStyle/>
          <a:p>
            <a:r>
              <a:rPr lang="en-US" dirty="0"/>
              <a:t>PE &amp; Team Space</a:t>
            </a:r>
          </a:p>
        </p:txBody>
      </p:sp>
      <p:sp>
        <p:nvSpPr>
          <p:cNvPr id="5" name="Down Arrow 4"/>
          <p:cNvSpPr/>
          <p:nvPr/>
        </p:nvSpPr>
        <p:spPr>
          <a:xfrm rot="18214931">
            <a:off x="3474023" y="6010987"/>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21</a:t>
            </a:fld>
            <a:endParaRPr lang="en-US" dirty="0"/>
          </a:p>
        </p:txBody>
      </p:sp>
    </p:spTree>
    <p:extLst>
      <p:ext uri="{BB962C8B-B14F-4D97-AF65-F5344CB8AC3E}">
        <p14:creationId xmlns:p14="http://schemas.microsoft.com/office/powerpoint/2010/main" val="4066356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lstStyle/>
          <a:p>
            <a:r>
              <a:rPr lang="en-US" dirty="0">
                <a:cs typeface="Calibri"/>
              </a:rPr>
              <a:t>5 min – Ticket Out</a:t>
            </a:r>
            <a:endParaRPr lang="en-US"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lnSpcReduction="10000"/>
          </a:bodyPr>
          <a:lstStyle/>
          <a:p>
            <a:r>
              <a:rPr lang="en-US" dirty="0">
                <a:cs typeface="Calibri"/>
              </a:rPr>
              <a:t>Design Lab wants your 'immediate' feedback on the course and your experience.</a:t>
            </a:r>
          </a:p>
          <a:p>
            <a:r>
              <a:rPr lang="en-US" dirty="0">
                <a:cs typeface="Calibri"/>
              </a:rPr>
              <a:t>These 'surveys' after many classes will help us help you.</a:t>
            </a:r>
          </a:p>
          <a:p>
            <a:r>
              <a:rPr lang="en-US" dirty="0">
                <a:cs typeface="Calibri"/>
              </a:rPr>
              <a:t>Collected anonymously using Google Forms.</a:t>
            </a:r>
          </a:p>
          <a:p>
            <a:pPr lvl="1"/>
            <a:r>
              <a:rPr lang="en-US" dirty="0">
                <a:cs typeface="Calibri"/>
              </a:rPr>
              <a:t>If you ever want an individual response from PE/CE/Director, be sure to INCLUDE your name.</a:t>
            </a:r>
          </a:p>
          <a:p>
            <a:r>
              <a:rPr lang="en-US" dirty="0">
                <a:cs typeface="Calibri"/>
              </a:rPr>
              <a:t>You can also always use email or Webex to reach out to PE/CE with any questions.</a:t>
            </a:r>
          </a:p>
        </p:txBody>
      </p:sp>
      <p:sp>
        <p:nvSpPr>
          <p:cNvPr id="4" name="Footer Placeholder 3">
            <a:extLst>
              <a:ext uri="{FF2B5EF4-FFF2-40B4-BE49-F238E27FC236}">
                <a16:creationId xmlns:a16="http://schemas.microsoft.com/office/drawing/2014/main" id="{84A07474-08A9-449F-BBD0-2F05C8948793}"/>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22</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 of Class Tasks </a:t>
            </a:r>
            <a:r>
              <a:rPr lang="en-US" sz="900" dirty="0"/>
              <a:t>(what you might call homework, complete </a:t>
            </a:r>
            <a:r>
              <a:rPr lang="en-US" sz="900" b="1" dirty="0"/>
              <a:t>BEFORE</a:t>
            </a:r>
            <a:r>
              <a:rPr lang="en-US" sz="900" dirty="0"/>
              <a:t> Class 2)</a:t>
            </a:r>
          </a:p>
        </p:txBody>
      </p:sp>
      <p:sp>
        <p:nvSpPr>
          <p:cNvPr id="3" name="Content Placeholder 2"/>
          <p:cNvSpPr>
            <a:spLocks noGrp="1"/>
          </p:cNvSpPr>
          <p:nvPr>
            <p:ph idx="1"/>
          </p:nvPr>
        </p:nvSpPr>
        <p:spPr/>
        <p:txBody>
          <a:bodyPr vert="horz" lIns="91440" tIns="45720" rIns="91440" bIns="45720" rtlCol="0" anchor="t">
            <a:normAutofit fontScale="47500" lnSpcReduction="20000"/>
          </a:bodyPr>
          <a:lstStyle/>
          <a:p>
            <a:r>
              <a:rPr lang="en-US" dirty="0">
                <a:ea typeface="+mn-lt"/>
                <a:cs typeface="+mn-lt"/>
              </a:rPr>
              <a:t>Complete </a:t>
            </a:r>
            <a:r>
              <a:rPr lang="en-US" dirty="0"/>
              <a:t>Class 1 Ticket Out</a:t>
            </a:r>
            <a:endParaRPr lang="en-US" sz="2300" dirty="0">
              <a:solidFill>
                <a:srgbClr val="C00000"/>
              </a:solidFill>
              <a:cs typeface="Calibri"/>
            </a:endParaRPr>
          </a:p>
          <a:p>
            <a:pPr marL="800100" lvl="1" indent="-342900">
              <a:buChar char="•"/>
            </a:pPr>
            <a:r>
              <a:rPr lang="en-US" sz="2300" dirty="0">
                <a:hlinkClick r:id="rId2"/>
              </a:rPr>
              <a:t>https</a:t>
            </a:r>
            <a:r>
              <a:rPr lang="en-US" sz="2300" dirty="0">
                <a:solidFill>
                  <a:srgbClr val="C00000"/>
                </a:solidFill>
                <a:hlinkClick r:id="rId2"/>
              </a:rPr>
              <a:t>://forms.gle/jDFyUZtew9cb45n7A</a:t>
            </a:r>
            <a:endParaRPr lang="en-US" sz="2300" dirty="0">
              <a:solidFill>
                <a:srgbClr val="C00000"/>
              </a:solidFill>
            </a:endParaRPr>
          </a:p>
          <a:p>
            <a:pPr marL="457200" lvl="1" indent="0">
              <a:buNone/>
            </a:pPr>
            <a:r>
              <a:rPr lang="en-US" sz="1900" dirty="0">
                <a:solidFill>
                  <a:srgbClr val="C00000"/>
                </a:solidFill>
              </a:rPr>
              <a:t> </a:t>
            </a:r>
            <a:endParaRPr lang="en-US" sz="1900" dirty="0">
              <a:solidFill>
                <a:srgbClr val="C00000"/>
              </a:solidFill>
              <a:cs typeface="Calibri"/>
            </a:endParaRPr>
          </a:p>
          <a:p>
            <a:r>
              <a:rPr lang="en-US" dirty="0">
                <a:ea typeface="+mn-lt"/>
                <a:cs typeface="+mn-lt"/>
              </a:rPr>
              <a:t>Register for EDN – </a:t>
            </a:r>
            <a:r>
              <a:rPr lang="en-US" sz="2300" dirty="0">
                <a:hlinkClick r:id="rId3"/>
              </a:rPr>
              <a:t>https://designlab.eng.rpi.edu/edn/</a:t>
            </a:r>
            <a:r>
              <a:rPr lang="en-US" sz="2300" dirty="0"/>
              <a:t> </a:t>
            </a:r>
            <a:endParaRPr lang="en-US" sz="2300" dirty="0">
              <a:ea typeface="+mn-lt"/>
              <a:cs typeface="+mn-lt"/>
            </a:endParaRPr>
          </a:p>
          <a:p>
            <a:pPr marL="857250" lvl="1" indent="-457200">
              <a:buChar char="•"/>
            </a:pPr>
            <a:r>
              <a:rPr lang="en-US" sz="2900" dirty="0"/>
              <a:t>Registration button in upper right hand corner</a:t>
            </a:r>
            <a:endParaRPr lang="en-US" dirty="0">
              <a:cs typeface="Calibri"/>
            </a:endParaRPr>
          </a:p>
          <a:p>
            <a:pPr marL="857250" lvl="1" indent="-457200">
              <a:buChar char="•"/>
            </a:pPr>
            <a:r>
              <a:rPr lang="en-US" dirty="0"/>
              <a:t>Login must be your RCSID (RPI email </a:t>
            </a:r>
            <a:r>
              <a:rPr lang="en-US" b="1" dirty="0"/>
              <a:t>before </a:t>
            </a:r>
            <a:r>
              <a:rPr lang="en-US" dirty="0"/>
              <a:t>the @ symbol)</a:t>
            </a:r>
            <a:endParaRPr lang="en-US" dirty="0">
              <a:cs typeface="Calibri"/>
            </a:endParaRPr>
          </a:p>
          <a:p>
            <a:pPr marL="857250" lvl="1" indent="-457200">
              <a:buChar char="•"/>
            </a:pPr>
            <a:r>
              <a:rPr lang="en-US" dirty="0">
                <a:cs typeface="Calibri"/>
              </a:rPr>
              <a:t>Email must be your RPI email</a:t>
            </a:r>
          </a:p>
          <a:p>
            <a:pPr marL="857250" lvl="1" indent="-457200">
              <a:buChar char="•"/>
            </a:pPr>
            <a:r>
              <a:rPr lang="en-US" dirty="0">
                <a:cs typeface="Calibri"/>
              </a:rPr>
              <a:t>Bookmark this site. You will use it A LOT for this course.</a:t>
            </a:r>
          </a:p>
          <a:p>
            <a:pPr marL="857250" lvl="1" indent="-457200">
              <a:buChar char="•"/>
            </a:pPr>
            <a:endParaRPr lang="en-US" dirty="0">
              <a:cs typeface="Calibri"/>
            </a:endParaRPr>
          </a:p>
          <a:p>
            <a:pPr marL="346075" indent="-346075"/>
            <a:r>
              <a:rPr lang="en-US" dirty="0">
                <a:cs typeface="Calibri"/>
              </a:rPr>
              <a:t>Choose a one hour out-of-class team meeting time</a:t>
            </a:r>
          </a:p>
          <a:p>
            <a:pPr marL="857250" lvl="1" indent="-457200">
              <a:buFont typeface="Arial" panose="020B0604020202020204" pitchFamily="34" charset="0"/>
              <a:buChar char="•"/>
            </a:pPr>
            <a:r>
              <a:rPr lang="en-US" dirty="0">
                <a:cs typeface="Calibri"/>
                <a:hlinkClick r:id="rId4"/>
              </a:rPr>
              <a:t>www.WhenIsGood.net</a:t>
            </a:r>
            <a:r>
              <a:rPr lang="en-US" dirty="0">
                <a:cs typeface="Calibri"/>
              </a:rPr>
              <a:t> works well</a:t>
            </a:r>
          </a:p>
          <a:p>
            <a:pPr marL="857250" lvl="1" indent="-457200">
              <a:buFont typeface="Arial" panose="020B0604020202020204" pitchFamily="34" charset="0"/>
              <a:buChar char="•"/>
            </a:pPr>
            <a:r>
              <a:rPr lang="en-US" b="1" dirty="0">
                <a:cs typeface="Calibri"/>
              </a:rPr>
              <a:t>NOT RECOMMENDED </a:t>
            </a:r>
            <a:r>
              <a:rPr lang="en-US" dirty="0">
                <a:cs typeface="Calibri"/>
              </a:rPr>
              <a:t>to use this time every week for the full team. That’s what class time is for. Instead use this time for occasional needed planning meetings, or for smaller sub groups to meet about project.</a:t>
            </a:r>
            <a:endParaRPr lang="en-US" dirty="0"/>
          </a:p>
          <a:p>
            <a:pPr marL="457200" lvl="1" indent="0">
              <a:buNone/>
            </a:pPr>
            <a:endParaRPr lang="en-US" dirty="0"/>
          </a:p>
          <a:p>
            <a:r>
              <a:rPr lang="en-US" dirty="0"/>
              <a:t>Post evidence of progress on your project task assignment to team's Box folder as Word file. Filename should be RCSID-topic. Ex: pastea-FreeBodyDiagram.docx</a:t>
            </a:r>
            <a:endParaRPr lang="en-US" dirty="0">
              <a:cs typeface="Calibri"/>
            </a:endParaRPr>
          </a:p>
          <a:p>
            <a:pPr marL="914400" lvl="1" indent="-457200">
              <a:buChar char="•"/>
            </a:pPr>
            <a:r>
              <a:rPr lang="en-US" dirty="0">
                <a:cs typeface="Calibri"/>
              </a:rPr>
              <a:t>Web link of research AND summary of why it's important or useful</a:t>
            </a:r>
          </a:p>
          <a:p>
            <a:pPr marL="914400" lvl="1" indent="-457200">
              <a:buChar char="•"/>
            </a:pPr>
            <a:r>
              <a:rPr lang="en-US" dirty="0">
                <a:cs typeface="Calibri"/>
              </a:rPr>
              <a:t>Calculations</a:t>
            </a:r>
          </a:p>
          <a:p>
            <a:pPr marL="914400" lvl="1" indent="-457200">
              <a:buChar char="•"/>
            </a:pPr>
            <a:r>
              <a:rPr lang="en-US" dirty="0">
                <a:cs typeface="Calibri"/>
              </a:rPr>
              <a:t>Sketch of concept idea</a:t>
            </a:r>
          </a:p>
          <a:p>
            <a:pPr lvl="1"/>
            <a:endParaRPr lang="en-US" u="sng" dirty="0">
              <a:solidFill>
                <a:srgbClr val="000000"/>
              </a:solidFill>
            </a:endParaRPr>
          </a:p>
          <a:p>
            <a:pPr marL="0" indent="0" algn="ctr">
              <a:buNone/>
            </a:pPr>
            <a:r>
              <a:rPr lang="en-US" b="1" dirty="0">
                <a:solidFill>
                  <a:srgbClr val="FF0000"/>
                </a:solidFill>
              </a:rPr>
              <a:t>NOTE – These tasks are posted on EDN along with all class agendas</a:t>
            </a:r>
            <a:endParaRPr lang="en-US" b="1" dirty="0">
              <a:solidFill>
                <a:srgbClr val="FF0000"/>
              </a:solidFill>
              <a:cs typeface="Calibri"/>
            </a:endParaRPr>
          </a:p>
          <a:p>
            <a:pPr marL="0" indent="0" algn="ctr">
              <a:buNone/>
            </a:pPr>
            <a:r>
              <a:rPr lang="en-US" sz="1800" u="sng" dirty="0">
                <a:solidFill>
                  <a:srgbClr val="0070C0"/>
                </a:solidFill>
              </a:rPr>
              <a:t>https://designlab.eng.rpi.edu/edn/projects/capstone-support-dev/wiki/Capstone_Class_Agendas</a:t>
            </a:r>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23</a:t>
            </a:fld>
            <a:endParaRPr lang="en-US" dirty="0"/>
          </a:p>
        </p:txBody>
      </p:sp>
    </p:spTree>
    <p:extLst>
      <p:ext uri="{BB962C8B-B14F-4D97-AF65-F5344CB8AC3E}">
        <p14:creationId xmlns:p14="http://schemas.microsoft.com/office/powerpoint/2010/main" val="2085623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24</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76085"/>
            <a:ext cx="9144000" cy="2927048"/>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30 min - Capstone Introduction and Expectations </a:t>
            </a:r>
            <a:br>
              <a:rPr lang="en-US" dirty="0"/>
            </a:br>
            <a:r>
              <a:rPr lang="en-US" dirty="0"/>
              <a:t>part 2</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25</a:t>
            </a:fld>
            <a:endParaRPr lang="en-US" dirty="0"/>
          </a:p>
        </p:txBody>
      </p:sp>
    </p:spTree>
    <p:extLst>
      <p:ext uri="{BB962C8B-B14F-4D97-AF65-F5344CB8AC3E}">
        <p14:creationId xmlns:p14="http://schemas.microsoft.com/office/powerpoint/2010/main" val="1734699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85DB4-2B65-46E4-B13A-6BBB6D727AD9}"/>
              </a:ext>
            </a:extLst>
          </p:cNvPr>
          <p:cNvSpPr>
            <a:spLocks noGrp="1"/>
          </p:cNvSpPr>
          <p:nvPr>
            <p:ph type="title"/>
          </p:nvPr>
        </p:nvSpPr>
        <p:spPr/>
        <p:txBody>
          <a:bodyPr>
            <a:normAutofit/>
          </a:bodyPr>
          <a:lstStyle/>
          <a:p>
            <a:r>
              <a:rPr lang="en-US" sz="4400" dirty="0">
                <a:ea typeface="+mj-lt"/>
                <a:cs typeface="+mj-lt"/>
              </a:rPr>
              <a:t>Capstone Design – Why we do it</a:t>
            </a:r>
          </a:p>
        </p:txBody>
      </p:sp>
      <p:sp>
        <p:nvSpPr>
          <p:cNvPr id="3" name="Content Placeholder 2">
            <a:extLst>
              <a:ext uri="{FF2B5EF4-FFF2-40B4-BE49-F238E27FC236}">
                <a16:creationId xmlns:a16="http://schemas.microsoft.com/office/drawing/2014/main" id="{A13C28A2-D947-41CB-B1FE-6C5875A5FF2B}"/>
              </a:ext>
            </a:extLst>
          </p:cNvPr>
          <p:cNvSpPr>
            <a:spLocks noGrp="1"/>
          </p:cNvSpPr>
          <p:nvPr>
            <p:ph idx="1"/>
          </p:nvPr>
        </p:nvSpPr>
        <p:spPr/>
        <p:txBody>
          <a:bodyPr vert="horz" lIns="91440" tIns="45720" rIns="91440" bIns="45720" rtlCol="0" anchor="t">
            <a:normAutofit/>
          </a:bodyPr>
          <a:lstStyle/>
          <a:p>
            <a:r>
              <a:rPr lang="en-US" sz="2400" dirty="0">
                <a:ea typeface="+mn-lt"/>
                <a:cs typeface="+mn-lt"/>
              </a:rPr>
              <a:t>What is a "real world experience"?</a:t>
            </a:r>
          </a:p>
          <a:p>
            <a:r>
              <a:rPr lang="en-US" sz="2400" dirty="0">
                <a:ea typeface="+mn-lt"/>
                <a:cs typeface="+mn-lt"/>
              </a:rPr>
              <a:t>What is difference between IED and Capstone Design?</a:t>
            </a:r>
            <a:endParaRPr lang="en-US" sz="2400" dirty="0">
              <a:cs typeface="Calibri"/>
            </a:endParaRPr>
          </a:p>
          <a:p>
            <a:endParaRPr lang="en-US" sz="2400" dirty="0">
              <a:cs typeface="Calibri"/>
            </a:endParaRPr>
          </a:p>
          <a:p>
            <a:r>
              <a:rPr lang="en-US" sz="2400" dirty="0">
                <a:cs typeface="Calibri"/>
              </a:rPr>
              <a:t>Why is Capstone a required course?</a:t>
            </a:r>
            <a:endParaRPr lang="en-US" sz="2400" dirty="0"/>
          </a:p>
          <a:p>
            <a:r>
              <a:rPr lang="en-US" sz="2400" dirty="0">
                <a:cs typeface="Calibri"/>
              </a:rPr>
              <a:t>What is goal of this course?</a:t>
            </a:r>
          </a:p>
          <a:p>
            <a:r>
              <a:rPr lang="en-US" sz="2400" dirty="0">
                <a:cs typeface="Calibri"/>
              </a:rPr>
              <a:t>What is a successful outcome for </a:t>
            </a:r>
          </a:p>
          <a:p>
            <a:pPr lvl="1"/>
            <a:r>
              <a:rPr lang="en-US" sz="2400" dirty="0">
                <a:cs typeface="Calibri"/>
              </a:rPr>
              <a:t>Project Sponsor? </a:t>
            </a:r>
          </a:p>
          <a:p>
            <a:pPr lvl="1"/>
            <a:r>
              <a:rPr lang="en-US" sz="2400" dirty="0">
                <a:cs typeface="Calibri"/>
              </a:rPr>
              <a:t>Student? </a:t>
            </a:r>
          </a:p>
          <a:p>
            <a:pPr lvl="1"/>
            <a:r>
              <a:rPr lang="en-US" sz="2400" dirty="0">
                <a:cs typeface="Calibri"/>
              </a:rPr>
              <a:t>RPI?</a:t>
            </a:r>
          </a:p>
          <a:p>
            <a:r>
              <a:rPr lang="en-US" sz="2400" dirty="0">
                <a:ea typeface="+mn-lt"/>
                <a:cs typeface="+mn-lt"/>
              </a:rPr>
              <a:t>What is the Engineering Design Process?</a:t>
            </a:r>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p:txBody>
      </p:sp>
      <p:sp>
        <p:nvSpPr>
          <p:cNvPr id="4" name="Footer Placeholder 3">
            <a:extLst>
              <a:ext uri="{FF2B5EF4-FFF2-40B4-BE49-F238E27FC236}">
                <a16:creationId xmlns:a16="http://schemas.microsoft.com/office/drawing/2014/main" id="{15CE0D5B-3239-4201-BE92-E26510C341C6}"/>
              </a:ext>
            </a:extLst>
          </p:cNvPr>
          <p:cNvSpPr>
            <a:spLocks noGrp="1"/>
          </p:cNvSpPr>
          <p:nvPr>
            <p:ph type="ftr" sz="quarter" idx="11"/>
          </p:nvPr>
        </p:nvSpPr>
        <p:spPr/>
        <p:txBody>
          <a:bodyPr/>
          <a:lstStyle/>
          <a:p>
            <a:r>
              <a:rPr lang="en-US" dirty="0"/>
              <a:t>PE Space</a:t>
            </a:r>
          </a:p>
        </p:txBody>
      </p:sp>
      <p:sp>
        <p:nvSpPr>
          <p:cNvPr id="5" name="Down Arrow 4"/>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26</a:t>
            </a:fld>
            <a:endParaRPr lang="en-US" dirty="0"/>
          </a:p>
        </p:txBody>
      </p:sp>
    </p:spTree>
    <p:extLst>
      <p:ext uri="{BB962C8B-B14F-4D97-AF65-F5344CB8AC3E}">
        <p14:creationId xmlns:p14="http://schemas.microsoft.com/office/powerpoint/2010/main" val="2768170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p:nvPr>
            <p:extLst>
              <p:ext uri="{D42A27DB-BD31-4B8C-83A1-F6EECF244321}">
                <p14:modId xmlns:p14="http://schemas.microsoft.com/office/powerpoint/2010/main" val="4133066549"/>
              </p:ext>
            </p:extLst>
          </p:nvPr>
        </p:nvGraphicFramePr>
        <p:xfrm>
          <a:off x="6505323" y="1787086"/>
          <a:ext cx="2027367" cy="169254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ctrTitle"/>
          </p:nvPr>
        </p:nvSpPr>
        <p:spPr>
          <a:xfrm>
            <a:off x="1011677" y="250610"/>
            <a:ext cx="6858000" cy="741404"/>
          </a:xfrm>
        </p:spPr>
        <p:txBody>
          <a:bodyPr>
            <a:normAutofit/>
          </a:bodyPr>
          <a:lstStyle/>
          <a:p>
            <a:r>
              <a:rPr lang="en-US" sz="4400" dirty="0"/>
              <a:t>Design Course Progression</a:t>
            </a:r>
          </a:p>
        </p:txBody>
      </p:sp>
      <p:sp>
        <p:nvSpPr>
          <p:cNvPr id="3" name="Subtitle 2"/>
          <p:cNvSpPr>
            <a:spLocks noGrp="1"/>
          </p:cNvSpPr>
          <p:nvPr>
            <p:ph type="subTitle" idx="1"/>
          </p:nvPr>
        </p:nvSpPr>
        <p:spPr>
          <a:xfrm>
            <a:off x="1726169" y="4724404"/>
            <a:ext cx="6858000" cy="1241822"/>
          </a:xfrm>
        </p:spPr>
        <p:txBody>
          <a:bodyPr vert="horz" lIns="91440" tIns="45720" rIns="91440" bIns="45720" rtlCol="0" anchor="t">
            <a:noAutofit/>
          </a:bodyPr>
          <a:lstStyle/>
          <a:p>
            <a:pPr algn="l">
              <a:lnSpc>
                <a:spcPct val="120000"/>
              </a:lnSpc>
            </a:pPr>
            <a:r>
              <a:rPr lang="en-US" sz="1600" dirty="0"/>
              <a:t>Instructor time: prepared lecture and skill instruction</a:t>
            </a:r>
          </a:p>
          <a:p>
            <a:pPr algn="l">
              <a:lnSpc>
                <a:spcPct val="120000"/>
              </a:lnSpc>
            </a:pPr>
            <a:r>
              <a:rPr lang="en-US" sz="1600" dirty="0"/>
              <a:t>Student project time: research and experimentation</a:t>
            </a:r>
          </a:p>
          <a:p>
            <a:pPr algn="l">
              <a:lnSpc>
                <a:spcPct val="120000"/>
              </a:lnSpc>
            </a:pPr>
            <a:r>
              <a:rPr lang="en-US" sz="1600" dirty="0"/>
              <a:t>Graded activities: presentation of results, HW/quiz/test</a:t>
            </a:r>
          </a:p>
          <a:p>
            <a:pPr algn="l">
              <a:lnSpc>
                <a:spcPct val="120000"/>
              </a:lnSpc>
            </a:pPr>
            <a:r>
              <a:rPr lang="en-US" sz="1600" dirty="0"/>
              <a:t>Project work reviewed/graded continuously rather than formally submitted</a:t>
            </a:r>
            <a:endParaRPr lang="en-US" sz="1600" dirty="0">
              <a:cs typeface="Calibri"/>
            </a:endParaRPr>
          </a:p>
        </p:txBody>
      </p:sp>
      <p:sp>
        <p:nvSpPr>
          <p:cNvPr id="4" name="Rounded Rectangle 3"/>
          <p:cNvSpPr/>
          <p:nvPr/>
        </p:nvSpPr>
        <p:spPr>
          <a:xfrm>
            <a:off x="1066800" y="4810025"/>
            <a:ext cx="547181" cy="22616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5" name="Rounded Rectangle 4"/>
          <p:cNvSpPr/>
          <p:nvPr/>
        </p:nvSpPr>
        <p:spPr>
          <a:xfrm>
            <a:off x="1066800" y="5197435"/>
            <a:ext cx="547181" cy="22616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6" name="Rounded Rectangle 5"/>
          <p:cNvSpPr/>
          <p:nvPr/>
        </p:nvSpPr>
        <p:spPr>
          <a:xfrm>
            <a:off x="1066800" y="5584845"/>
            <a:ext cx="547181" cy="22616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8" name="TextBox 7"/>
          <p:cNvSpPr txBox="1"/>
          <p:nvPr/>
        </p:nvSpPr>
        <p:spPr>
          <a:xfrm>
            <a:off x="338244" y="3721489"/>
            <a:ext cx="232693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Instructor Ownership (content)</a:t>
            </a:r>
          </a:p>
        </p:txBody>
      </p:sp>
      <p:sp>
        <p:nvSpPr>
          <p:cNvPr id="12" name="TextBox 11"/>
          <p:cNvSpPr txBox="1"/>
          <p:nvPr/>
        </p:nvSpPr>
        <p:spPr>
          <a:xfrm>
            <a:off x="6088042" y="3721489"/>
            <a:ext cx="2906805" cy="830997"/>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Company/Organization</a:t>
            </a:r>
          </a:p>
        </p:txBody>
      </p:sp>
      <p:sp>
        <p:nvSpPr>
          <p:cNvPr id="15" name="TextBox 14"/>
          <p:cNvSpPr txBox="1"/>
          <p:nvPr/>
        </p:nvSpPr>
        <p:spPr>
          <a:xfrm>
            <a:off x="3265241" y="3733164"/>
            <a:ext cx="265984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Student Team</a:t>
            </a:r>
          </a:p>
        </p:txBody>
      </p:sp>
      <p:sp>
        <p:nvSpPr>
          <p:cNvPr id="16" name="TextBox 15"/>
          <p:cNvSpPr txBox="1"/>
          <p:nvPr/>
        </p:nvSpPr>
        <p:spPr>
          <a:xfrm>
            <a:off x="3265241" y="1188260"/>
            <a:ext cx="2503448" cy="369332"/>
          </a:xfrm>
          <a:prstGeom prst="rect">
            <a:avLst/>
          </a:prstGeom>
          <a:noFill/>
        </p:spPr>
        <p:txBody>
          <a:bodyPr wrap="square" rtlCol="0">
            <a:spAutoFit/>
          </a:bodyPr>
          <a:lstStyle/>
          <a:p>
            <a:pPr defTabSz="685800"/>
            <a:r>
              <a:rPr lang="en-US" b="1" dirty="0">
                <a:solidFill>
                  <a:prstClr val="black"/>
                </a:solidFill>
                <a:latin typeface="Calibri" panose="020F0502020204030204"/>
              </a:rPr>
              <a:t>Intro Engineering Design</a:t>
            </a:r>
            <a:endParaRPr lang="en-US" dirty="0">
              <a:solidFill>
                <a:prstClr val="black"/>
              </a:solidFill>
              <a:latin typeface="Calibri" panose="020F0502020204030204"/>
            </a:endParaRPr>
          </a:p>
        </p:txBody>
      </p:sp>
      <p:sp>
        <p:nvSpPr>
          <p:cNvPr id="17" name="TextBox 16"/>
          <p:cNvSpPr txBox="1"/>
          <p:nvPr/>
        </p:nvSpPr>
        <p:spPr>
          <a:xfrm>
            <a:off x="457200" y="1188261"/>
            <a:ext cx="2152246" cy="369332"/>
          </a:xfrm>
          <a:prstGeom prst="rect">
            <a:avLst/>
          </a:prstGeom>
          <a:noFill/>
        </p:spPr>
        <p:txBody>
          <a:bodyPr wrap="square" rtlCol="0">
            <a:spAutoFit/>
          </a:bodyPr>
          <a:lstStyle/>
          <a:p>
            <a:pPr defTabSz="685800"/>
            <a:r>
              <a:rPr lang="en-US" b="1" dirty="0">
                <a:solidFill>
                  <a:prstClr val="black"/>
                </a:solidFill>
                <a:latin typeface="Calibri" panose="020F0502020204030204"/>
              </a:rPr>
              <a:t>General Coursework</a:t>
            </a:r>
            <a:endParaRPr lang="en-US" dirty="0">
              <a:solidFill>
                <a:prstClr val="black"/>
              </a:solidFill>
              <a:latin typeface="Calibri" panose="020F0502020204030204"/>
            </a:endParaRPr>
          </a:p>
        </p:txBody>
      </p:sp>
      <p:sp>
        <p:nvSpPr>
          <p:cNvPr id="18" name="TextBox 17"/>
          <p:cNvSpPr txBox="1"/>
          <p:nvPr/>
        </p:nvSpPr>
        <p:spPr>
          <a:xfrm>
            <a:off x="6653786" y="1181756"/>
            <a:ext cx="1775318" cy="369332"/>
          </a:xfrm>
          <a:prstGeom prst="rect">
            <a:avLst/>
          </a:prstGeom>
          <a:noFill/>
        </p:spPr>
        <p:txBody>
          <a:bodyPr wrap="square" rtlCol="0">
            <a:spAutoFit/>
          </a:bodyPr>
          <a:lstStyle/>
          <a:p>
            <a:pPr defTabSz="685800"/>
            <a:r>
              <a:rPr lang="en-US" b="1" dirty="0">
                <a:solidFill>
                  <a:prstClr val="black"/>
                </a:solidFill>
                <a:latin typeface="Calibri" panose="020F0502020204030204"/>
              </a:rPr>
              <a:t>Capstone Design</a:t>
            </a:r>
            <a:endParaRPr lang="en-US" dirty="0">
              <a:solidFill>
                <a:prstClr val="black"/>
              </a:solidFill>
              <a:latin typeface="Calibri" panose="020F0502020204030204"/>
            </a:endParaRPr>
          </a:p>
        </p:txBody>
      </p:sp>
      <p:graphicFrame>
        <p:nvGraphicFramePr>
          <p:cNvPr id="45" name="Chart 44"/>
          <p:cNvGraphicFramePr/>
          <p:nvPr>
            <p:extLst>
              <p:ext uri="{D42A27DB-BD31-4B8C-83A1-F6EECF244321}">
                <p14:modId xmlns:p14="http://schemas.microsoft.com/office/powerpoint/2010/main" val="109488201"/>
              </p:ext>
            </p:extLst>
          </p:nvPr>
        </p:nvGraphicFramePr>
        <p:xfrm>
          <a:off x="382047" y="1758088"/>
          <a:ext cx="2229766" cy="1762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6" name="Content Placeholder 6"/>
          <p:cNvGraphicFramePr>
            <a:graphicFrameLocks/>
          </p:cNvGraphicFramePr>
          <p:nvPr>
            <p:extLst>
              <p:ext uri="{D42A27DB-BD31-4B8C-83A1-F6EECF244321}">
                <p14:modId xmlns:p14="http://schemas.microsoft.com/office/powerpoint/2010/main" val="2684640478"/>
              </p:ext>
            </p:extLst>
          </p:nvPr>
        </p:nvGraphicFramePr>
        <p:xfrm>
          <a:off x="3235752" y="1775025"/>
          <a:ext cx="2409850" cy="1716665"/>
        </p:xfrm>
        <a:graphic>
          <a:graphicData uri="http://schemas.openxmlformats.org/drawingml/2006/chart">
            <c:chart xmlns:c="http://schemas.openxmlformats.org/drawingml/2006/chart" xmlns:r="http://schemas.openxmlformats.org/officeDocument/2006/relationships" r:id="rId4"/>
          </a:graphicData>
        </a:graphic>
      </p:graphicFrame>
      <p:sp>
        <p:nvSpPr>
          <p:cNvPr id="24" name="Rounded Rectangle 23"/>
          <p:cNvSpPr/>
          <p:nvPr/>
        </p:nvSpPr>
        <p:spPr>
          <a:xfrm>
            <a:off x="1066800" y="5969543"/>
            <a:ext cx="547181" cy="226168"/>
          </a:xfrm>
          <a:prstGeom prst="roundRect">
            <a:avLst/>
          </a:prstGeom>
          <a:pattFill prst="dkHorz">
            <a:fgClr>
              <a:schemeClr val="accent6">
                <a:lumMod val="60000"/>
                <a:lumOff val="40000"/>
              </a:schemeClr>
            </a:fgClr>
            <a:bgClr>
              <a:schemeClr val="accent2">
                <a:lumMod val="60000"/>
                <a:lumOff val="40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9" name="Block Arc 8"/>
          <p:cNvSpPr/>
          <p:nvPr/>
        </p:nvSpPr>
        <p:spPr>
          <a:xfrm flipV="1">
            <a:off x="3546535" y="1753838"/>
            <a:ext cx="2010015" cy="1850376"/>
          </a:xfrm>
          <a:prstGeom prst="blockArc">
            <a:avLst>
              <a:gd name="adj1" fmla="val 9726864"/>
              <a:gd name="adj2" fmla="val 1228151"/>
              <a:gd name="adj3" fmla="val 6905"/>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2" name="Block Arc 21"/>
          <p:cNvSpPr/>
          <p:nvPr/>
        </p:nvSpPr>
        <p:spPr>
          <a:xfrm flipV="1">
            <a:off x="6522675" y="1722103"/>
            <a:ext cx="2010015" cy="1850376"/>
          </a:xfrm>
          <a:prstGeom prst="blockArc">
            <a:avLst>
              <a:gd name="adj1" fmla="val 8895481"/>
              <a:gd name="adj2" fmla="val 3113333"/>
              <a:gd name="adj3" fmla="val 6783"/>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3" name="TextBox 22"/>
          <p:cNvSpPr txBox="1"/>
          <p:nvPr/>
        </p:nvSpPr>
        <p:spPr>
          <a:xfrm>
            <a:off x="5415087" y="1557592"/>
            <a:ext cx="1147068" cy="646331"/>
          </a:xfrm>
          <a:prstGeom prst="rect">
            <a:avLst/>
          </a:prstGeom>
          <a:noFill/>
          <a:ln>
            <a:solidFill>
              <a:srgbClr val="FF0000"/>
            </a:solidFill>
          </a:ln>
        </p:spPr>
        <p:txBody>
          <a:bodyPr wrap="square" lIns="91440" tIns="45720" rIns="91440" bIns="45720" rtlCol="0" anchor="t">
            <a:spAutoFit/>
          </a:bodyPr>
          <a:lstStyle/>
          <a:p>
            <a:pPr algn="ctr" defTabSz="685800"/>
            <a:r>
              <a:rPr lang="en-US" sz="1200" dirty="0">
                <a:latin typeface="Calibri" panose="020F0502020204030204"/>
              </a:rPr>
              <a:t>On-going Feedback from Instructor</a:t>
            </a:r>
            <a:endParaRPr lang="en-US" sz="1200" dirty="0"/>
          </a:p>
        </p:txBody>
      </p:sp>
      <p:cxnSp>
        <p:nvCxnSpPr>
          <p:cNvPr id="28" name="Straight Arrow Connector 27"/>
          <p:cNvCxnSpPr/>
          <p:nvPr/>
        </p:nvCxnSpPr>
        <p:spPr>
          <a:xfrm flipH="1">
            <a:off x="5570601" y="2201024"/>
            <a:ext cx="469380" cy="29942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p:cNvCxnSpPr>
          <p:nvPr/>
        </p:nvCxnSpPr>
        <p:spPr>
          <a:xfrm>
            <a:off x="6059504" y="2203922"/>
            <a:ext cx="415391" cy="30235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15631EAC-A608-4EAA-9310-34852664F1B1}"/>
              </a:ext>
            </a:extLst>
          </p:cNvPr>
          <p:cNvSpPr>
            <a:spLocks noGrp="1"/>
          </p:cNvSpPr>
          <p:nvPr>
            <p:ph type="ftr" sz="quarter" idx="11"/>
          </p:nvPr>
        </p:nvSpPr>
        <p:spPr/>
        <p:txBody>
          <a:bodyPr/>
          <a:lstStyle/>
          <a:p>
            <a:r>
              <a:rPr lang="en-US" dirty="0"/>
              <a:t>PE Space</a:t>
            </a:r>
          </a:p>
        </p:txBody>
      </p:sp>
      <p:sp>
        <p:nvSpPr>
          <p:cNvPr id="10" name="Slide Number Placeholder 9"/>
          <p:cNvSpPr>
            <a:spLocks noGrp="1"/>
          </p:cNvSpPr>
          <p:nvPr>
            <p:ph type="sldNum" sz="quarter" idx="12"/>
          </p:nvPr>
        </p:nvSpPr>
        <p:spPr/>
        <p:txBody>
          <a:bodyPr/>
          <a:lstStyle/>
          <a:p>
            <a:fld id="{028FE254-016A-4E51-98AE-D4B4E3F12C32}" type="slidenum">
              <a:rPr lang="en-US" smtClean="0"/>
              <a:t>27</a:t>
            </a:fld>
            <a:endParaRPr lang="en-US" dirty="0"/>
          </a:p>
        </p:txBody>
      </p:sp>
    </p:spTree>
    <p:extLst>
      <p:ext uri="{BB962C8B-B14F-4D97-AF65-F5344CB8AC3E}">
        <p14:creationId xmlns:p14="http://schemas.microsoft.com/office/powerpoint/2010/main" val="29118582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99652" y="3843798"/>
            <a:ext cx="3576484" cy="1815882"/>
          </a:xfrm>
          <a:prstGeom prst="rect">
            <a:avLst/>
          </a:prstGeom>
          <a:noFill/>
        </p:spPr>
        <p:txBody>
          <a:bodyPr wrap="square" rtlCol="0">
            <a:spAutoFit/>
          </a:bodyPr>
          <a:lstStyle/>
          <a:p>
            <a:pPr defTabSz="685800"/>
            <a:r>
              <a:rPr lang="en-US" sz="1600" b="1" dirty="0">
                <a:solidFill>
                  <a:prstClr val="black"/>
                </a:solidFill>
                <a:latin typeface="Calibri" panose="020F0502020204030204"/>
              </a:rPr>
              <a:t>Instructor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Lecture &amp; Lab</a:t>
            </a:r>
          </a:p>
          <a:p>
            <a:pPr marL="214313" indent="-214313" defTabSz="685800">
              <a:buFont typeface="Arial" panose="020B0604020202020204" pitchFamily="34" charset="0"/>
              <a:buChar char="•"/>
            </a:pPr>
            <a:r>
              <a:rPr lang="en-US" sz="1600" dirty="0">
                <a:solidFill>
                  <a:prstClr val="black"/>
                </a:solidFill>
                <a:latin typeface="Calibri" panose="020F0502020204030204"/>
              </a:rPr>
              <a:t>Quiz/Test</a:t>
            </a:r>
          </a:p>
          <a:p>
            <a:pPr marL="214313" indent="-214313" defTabSz="685800">
              <a:buFont typeface="Arial" panose="020B0604020202020204" pitchFamily="34" charset="0"/>
              <a:buChar char="•"/>
            </a:pPr>
            <a:r>
              <a:rPr lang="en-US" sz="1600" dirty="0">
                <a:solidFill>
                  <a:prstClr val="black"/>
                </a:solidFill>
                <a:latin typeface="Calibri" panose="020F0502020204030204"/>
              </a:rPr>
              <a:t>Structured Activities</a:t>
            </a:r>
          </a:p>
          <a:p>
            <a:pPr marL="214313" indent="-214313" defTabSz="685800">
              <a:buFont typeface="Arial" panose="020B0604020202020204" pitchFamily="34" charset="0"/>
              <a:buChar char="•"/>
            </a:pPr>
            <a:r>
              <a:rPr lang="en-US" sz="1600" dirty="0">
                <a:solidFill>
                  <a:prstClr val="black"/>
                </a:solidFill>
                <a:latin typeface="Calibri" panose="020F0502020204030204"/>
              </a:rPr>
              <a:t>Student/team performance feedback</a:t>
            </a:r>
          </a:p>
          <a:p>
            <a:pPr marL="214313" indent="-214313" defTabSz="685800">
              <a:buFont typeface="Arial" panose="020B0604020202020204" pitchFamily="34" charset="0"/>
              <a:buChar char="•"/>
            </a:pPr>
            <a:r>
              <a:rPr lang="en-US" sz="1600" dirty="0">
                <a:solidFill>
                  <a:prstClr val="black"/>
                </a:solidFill>
                <a:latin typeface="Calibri" panose="020F0502020204030204"/>
              </a:rPr>
              <a:t>Submit only finished work</a:t>
            </a:r>
          </a:p>
          <a:p>
            <a:pPr marL="214313" indent="-214313" defTabSz="685800">
              <a:buFont typeface="Arial" panose="020B0604020202020204" pitchFamily="34" charset="0"/>
              <a:buChar char="•"/>
            </a:pPr>
            <a:endParaRPr lang="en-US" sz="1600" dirty="0">
              <a:solidFill>
                <a:prstClr val="black"/>
              </a:solidFill>
              <a:latin typeface="Calibri" panose="020F0502020204030204"/>
            </a:endParaRPr>
          </a:p>
        </p:txBody>
      </p:sp>
      <p:sp>
        <p:nvSpPr>
          <p:cNvPr id="13" name="TextBox 12"/>
          <p:cNvSpPr txBox="1"/>
          <p:nvPr/>
        </p:nvSpPr>
        <p:spPr>
          <a:xfrm>
            <a:off x="4598895" y="3843798"/>
            <a:ext cx="3833497" cy="1815882"/>
          </a:xfrm>
          <a:prstGeom prst="rect">
            <a:avLst/>
          </a:prstGeom>
          <a:noFill/>
        </p:spPr>
        <p:txBody>
          <a:bodyPr wrap="square" rtlCol="0" anchor="t">
            <a:spAutoFit/>
          </a:bodyPr>
          <a:lstStyle/>
          <a:p>
            <a:pPr defTabSz="685800"/>
            <a:r>
              <a:rPr lang="en-US" sz="1600" b="1" dirty="0">
                <a:latin typeface="Calibri" panose="020F0502020204030204"/>
              </a:rPr>
              <a:t>Team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Meetings (in &amp; out of class)</a:t>
            </a:r>
          </a:p>
          <a:p>
            <a:pPr marL="214313" indent="-214313" defTabSz="685800">
              <a:buFont typeface="Arial" panose="020B0604020202020204" pitchFamily="34" charset="0"/>
              <a:buChar char="•"/>
            </a:pPr>
            <a:r>
              <a:rPr lang="en-US" sz="1600" dirty="0">
                <a:solidFill>
                  <a:prstClr val="black"/>
                </a:solidFill>
                <a:latin typeface="Calibri" panose="020F0502020204030204"/>
              </a:rPr>
              <a:t>Design / Build / Test (Engineering Design Process)</a:t>
            </a:r>
          </a:p>
          <a:p>
            <a:pPr marL="214313" indent="-214313" defTabSz="685800">
              <a:buFont typeface="Arial" panose="020B0604020202020204" pitchFamily="34" charset="0"/>
              <a:buChar char="•"/>
            </a:pPr>
            <a:r>
              <a:rPr lang="en-US" sz="1600" dirty="0">
                <a:solidFill>
                  <a:prstClr val="black"/>
                </a:solidFill>
                <a:latin typeface="Calibri" panose="020F0502020204030204"/>
              </a:rPr>
              <a:t>Presentations</a:t>
            </a:r>
          </a:p>
          <a:p>
            <a:pPr marL="214313" indent="-214313" defTabSz="685800">
              <a:buFont typeface="Arial" panose="020B0604020202020204" pitchFamily="34" charset="0"/>
              <a:buChar char="•"/>
            </a:pPr>
            <a:r>
              <a:rPr lang="en-US" sz="1600" dirty="0">
                <a:solidFill>
                  <a:prstClr val="black"/>
                </a:solidFill>
                <a:latin typeface="Calibri" panose="020F0502020204030204"/>
              </a:rPr>
              <a:t>Peer to peer feedback &amp; review</a:t>
            </a:r>
          </a:p>
          <a:p>
            <a:pPr marL="214313" indent="-214313" defTabSz="685800">
              <a:buFont typeface="Arial" panose="020B0604020202020204" pitchFamily="34" charset="0"/>
              <a:buChar char="•"/>
            </a:pPr>
            <a:r>
              <a:rPr lang="en-US" sz="1600" dirty="0">
                <a:solidFill>
                  <a:prstClr val="black"/>
                </a:solidFill>
                <a:latin typeface="Calibri" panose="020F0502020204030204"/>
              </a:rPr>
              <a:t>Iterative design &amp; documentation</a:t>
            </a:r>
          </a:p>
        </p:txBody>
      </p:sp>
      <p:sp>
        <p:nvSpPr>
          <p:cNvPr id="2" name="TextBox 1"/>
          <p:cNvSpPr txBox="1"/>
          <p:nvPr/>
        </p:nvSpPr>
        <p:spPr>
          <a:xfrm>
            <a:off x="781891" y="6019800"/>
            <a:ext cx="7717843" cy="338554"/>
          </a:xfrm>
          <a:prstGeom prst="rect">
            <a:avLst/>
          </a:prstGeom>
          <a:noFill/>
          <a:ln>
            <a:solidFill>
              <a:srgbClr val="FF0000"/>
            </a:solidFill>
          </a:ln>
        </p:spPr>
        <p:txBody>
          <a:bodyPr wrap="square" lIns="91440" tIns="45720" rIns="91440" bIns="45720" rtlCol="0" anchor="t">
            <a:spAutoFit/>
          </a:bodyPr>
          <a:lstStyle/>
          <a:p>
            <a:pPr algn="ctr" defTabSz="685800"/>
            <a:r>
              <a:rPr lang="en-US" sz="1600" b="1" dirty="0">
                <a:latin typeface="Calibri" panose="020F0502020204030204"/>
              </a:rPr>
              <a:t>Capstone instructor-guided activities will be primarily in first 5 weeks of semester</a:t>
            </a:r>
            <a:endParaRPr lang="en-US" sz="1600" dirty="0">
              <a:latin typeface="Calibri" panose="020F0502020204030204"/>
            </a:endParaRPr>
          </a:p>
        </p:txBody>
      </p:sp>
      <p:graphicFrame>
        <p:nvGraphicFramePr>
          <p:cNvPr id="5" name="Chart 4"/>
          <p:cNvGraphicFramePr/>
          <p:nvPr>
            <p:extLst>
              <p:ext uri="{D42A27DB-BD31-4B8C-83A1-F6EECF244321}">
                <p14:modId xmlns:p14="http://schemas.microsoft.com/office/powerpoint/2010/main" val="2469309645"/>
              </p:ext>
            </p:extLst>
          </p:nvPr>
        </p:nvGraphicFramePr>
        <p:xfrm>
          <a:off x="228600" y="1056390"/>
          <a:ext cx="8839200" cy="265579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178966" y="337946"/>
            <a:ext cx="4800600" cy="861774"/>
          </a:xfrm>
          <a:prstGeom prst="rect">
            <a:avLst/>
          </a:prstGeom>
          <a:noFill/>
        </p:spPr>
        <p:txBody>
          <a:bodyPr wrap="square" rtlCol="0">
            <a:spAutoFit/>
          </a:bodyPr>
          <a:lstStyle/>
          <a:p>
            <a:pPr algn="ctr"/>
            <a:r>
              <a:rPr lang="en-US" sz="3200" dirty="0"/>
              <a:t>Typical Course Content</a:t>
            </a:r>
          </a:p>
          <a:p>
            <a:pPr algn="ctr"/>
            <a:endParaRPr lang="en-US" dirty="0"/>
          </a:p>
        </p:txBody>
      </p:sp>
      <p:sp>
        <p:nvSpPr>
          <p:cNvPr id="4" name="Footer Placeholder 3">
            <a:extLst>
              <a:ext uri="{FF2B5EF4-FFF2-40B4-BE49-F238E27FC236}">
                <a16:creationId xmlns:a16="http://schemas.microsoft.com/office/drawing/2014/main" id="{5A6C8285-5185-49DE-BC2E-58B02A3F89EF}"/>
              </a:ext>
            </a:extLst>
          </p:cNvPr>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28</a:t>
            </a:fld>
            <a:endParaRPr lang="en-US" dirty="0"/>
          </a:p>
        </p:txBody>
      </p:sp>
    </p:spTree>
    <p:extLst>
      <p:ext uri="{BB962C8B-B14F-4D97-AF65-F5344CB8AC3E}">
        <p14:creationId xmlns:p14="http://schemas.microsoft.com/office/powerpoint/2010/main" val="22606899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3DE48-91CD-4B58-BF1E-994115C7F0E5}"/>
              </a:ext>
            </a:extLst>
          </p:cNvPr>
          <p:cNvSpPr>
            <a:spLocks noGrp="1"/>
          </p:cNvSpPr>
          <p:nvPr>
            <p:ph type="title"/>
          </p:nvPr>
        </p:nvSpPr>
        <p:spPr>
          <a:xfrm>
            <a:off x="628650" y="365127"/>
            <a:ext cx="7886700" cy="777874"/>
          </a:xfrm>
        </p:spPr>
        <p:txBody>
          <a:bodyPr/>
          <a:lstStyle/>
          <a:p>
            <a:r>
              <a:rPr lang="en-US" dirty="0">
                <a:cs typeface="Calibri Light"/>
              </a:rPr>
              <a:t>Capstone Design – How We Do It</a:t>
            </a:r>
          </a:p>
        </p:txBody>
      </p:sp>
      <p:sp>
        <p:nvSpPr>
          <p:cNvPr id="3" name="Content Placeholder 2">
            <a:extLst>
              <a:ext uri="{FF2B5EF4-FFF2-40B4-BE49-F238E27FC236}">
                <a16:creationId xmlns:a16="http://schemas.microsoft.com/office/drawing/2014/main" id="{D6781B41-BF57-4DD5-945D-184CD30CB93D}"/>
              </a:ext>
            </a:extLst>
          </p:cNvPr>
          <p:cNvSpPr>
            <a:spLocks noGrp="1"/>
          </p:cNvSpPr>
          <p:nvPr>
            <p:ph idx="1"/>
          </p:nvPr>
        </p:nvSpPr>
        <p:spPr>
          <a:xfrm>
            <a:off x="628650" y="1447800"/>
            <a:ext cx="6089241" cy="4729163"/>
          </a:xfrm>
        </p:spPr>
        <p:txBody>
          <a:bodyPr vert="horz" lIns="91440" tIns="45720" rIns="91440" bIns="45720" rtlCol="0" anchor="t">
            <a:normAutofit/>
          </a:bodyPr>
          <a:lstStyle/>
          <a:p>
            <a:pPr marL="0" indent="0">
              <a:buNone/>
            </a:pPr>
            <a:r>
              <a:rPr lang="en-US" sz="2000" dirty="0">
                <a:ea typeface="+mn-lt"/>
                <a:cs typeface="+mn-lt"/>
              </a:rPr>
              <a:t>Solve </a:t>
            </a:r>
            <a:r>
              <a:rPr lang="en-US" sz="2000" b="1" dirty="0">
                <a:ea typeface="+mn-lt"/>
                <a:cs typeface="+mn-lt"/>
              </a:rPr>
              <a:t>Open Ended Project </a:t>
            </a:r>
            <a:r>
              <a:rPr lang="en-US" sz="2000" dirty="0">
                <a:ea typeface="+mn-lt"/>
                <a:cs typeface="+mn-lt"/>
              </a:rPr>
              <a:t>by</a:t>
            </a:r>
            <a:endParaRPr lang="en-US" dirty="0"/>
          </a:p>
          <a:p>
            <a:r>
              <a:rPr lang="en-US" sz="2000" dirty="0">
                <a:ea typeface="+mn-lt"/>
                <a:cs typeface="+mn-lt"/>
              </a:rPr>
              <a:t>Applying what you've already learned in 15+ years of courses</a:t>
            </a:r>
            <a:endParaRPr lang="en-US" sz="2000" dirty="0">
              <a:cs typeface="Calibri"/>
            </a:endParaRPr>
          </a:p>
          <a:p>
            <a:pPr lvl="1"/>
            <a:r>
              <a:rPr lang="en-US" sz="2000" dirty="0">
                <a:ea typeface="+mn-lt"/>
                <a:cs typeface="+mn-lt"/>
              </a:rPr>
              <a:t>Including re-learning whatever you've forgotten</a:t>
            </a:r>
          </a:p>
          <a:p>
            <a:r>
              <a:rPr lang="en-US" sz="2000" dirty="0">
                <a:ea typeface="+mn-lt"/>
                <a:cs typeface="+mn-lt"/>
              </a:rPr>
              <a:t>AND self-learning new skills as needed</a:t>
            </a:r>
          </a:p>
          <a:p>
            <a:endParaRPr lang="en-US" sz="2000" b="1" dirty="0">
              <a:ea typeface="+mn-lt"/>
              <a:cs typeface="+mn-lt"/>
            </a:endParaRPr>
          </a:p>
          <a:p>
            <a:r>
              <a:rPr lang="en-US" sz="2000" dirty="0">
                <a:ea typeface="+mn-lt"/>
                <a:cs typeface="+mn-lt"/>
              </a:rPr>
              <a:t>Begin the shift from </a:t>
            </a:r>
            <a:endParaRPr lang="en-US" sz="2000" dirty="0">
              <a:cs typeface="Calibri" panose="020F0502020204030204"/>
            </a:endParaRPr>
          </a:p>
          <a:p>
            <a:endParaRPr lang="en-US" sz="2000" dirty="0">
              <a:cs typeface="Calibri" panose="020F0502020204030204"/>
            </a:endParaRPr>
          </a:p>
        </p:txBody>
      </p:sp>
      <p:sp>
        <p:nvSpPr>
          <p:cNvPr id="4" name="Footer Placeholder 3">
            <a:extLst>
              <a:ext uri="{FF2B5EF4-FFF2-40B4-BE49-F238E27FC236}">
                <a16:creationId xmlns:a16="http://schemas.microsoft.com/office/drawing/2014/main" id="{6AB793FF-C5DF-4A87-878A-19D158C93D86}"/>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29</a:t>
            </a:fld>
            <a:endParaRPr lang="en-US" dirty="0"/>
          </a:p>
        </p:txBody>
      </p:sp>
      <p:pic>
        <p:nvPicPr>
          <p:cNvPr id="6" name="Picture 6">
            <a:extLst>
              <a:ext uri="{FF2B5EF4-FFF2-40B4-BE49-F238E27FC236}">
                <a16:creationId xmlns:a16="http://schemas.microsoft.com/office/drawing/2014/main" id="{80C25B6C-4BE0-475B-B2F6-56FC6D6EB5C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646197" y="914063"/>
            <a:ext cx="2324100" cy="1939265"/>
          </a:xfrm>
          <a:prstGeom prst="rect">
            <a:avLst/>
          </a:prstGeom>
        </p:spPr>
      </p:pic>
      <p:pic>
        <p:nvPicPr>
          <p:cNvPr id="43" name="Picture 43" descr="A group of people posing for the camera&#10;&#10;Description automatically generated">
            <a:extLst>
              <a:ext uri="{FF2B5EF4-FFF2-40B4-BE49-F238E27FC236}">
                <a16:creationId xmlns:a16="http://schemas.microsoft.com/office/drawing/2014/main" id="{BE6ECD70-A8FF-445F-BC84-7ABFC058F5E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283110" y="3919484"/>
            <a:ext cx="2743199" cy="1821226"/>
          </a:xfrm>
          <a:prstGeom prst="rect">
            <a:avLst/>
          </a:prstGeom>
        </p:spPr>
      </p:pic>
      <p:grpSp>
        <p:nvGrpSpPr>
          <p:cNvPr id="160" name="Group 159">
            <a:extLst>
              <a:ext uri="{FF2B5EF4-FFF2-40B4-BE49-F238E27FC236}">
                <a16:creationId xmlns:a16="http://schemas.microsoft.com/office/drawing/2014/main" id="{D4CE358C-22CD-4F58-BD94-F6BFAC1F2410}"/>
              </a:ext>
            </a:extLst>
          </p:cNvPr>
          <p:cNvGrpSpPr/>
          <p:nvPr/>
        </p:nvGrpSpPr>
        <p:grpSpPr>
          <a:xfrm>
            <a:off x="1679267" y="5923329"/>
            <a:ext cx="5049888" cy="391652"/>
            <a:chOff x="8399616" y="3541259"/>
            <a:chExt cx="5049888" cy="391652"/>
          </a:xfrm>
        </p:grpSpPr>
        <p:sp>
          <p:nvSpPr>
            <p:cNvPr id="157" name="TextBox 156">
              <a:extLst>
                <a:ext uri="{FF2B5EF4-FFF2-40B4-BE49-F238E27FC236}">
                  <a16:creationId xmlns:a16="http://schemas.microsoft.com/office/drawing/2014/main" id="{5BE1B4F7-FFFE-465D-B5E4-CD1FA62D65D9}"/>
                </a:ext>
              </a:extLst>
            </p:cNvPr>
            <p:cNvSpPr txBox="1"/>
            <p:nvPr/>
          </p:nvSpPr>
          <p:spPr>
            <a:xfrm>
              <a:off x="8399616" y="356357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Engineering </a:t>
              </a:r>
              <a:r>
                <a:rPr lang="en-US" b="1" dirty="0">
                  <a:cs typeface="Calibri"/>
                </a:rPr>
                <a:t>Student</a:t>
              </a:r>
              <a:endParaRPr lang="en-US" dirty="0"/>
            </a:p>
          </p:txBody>
        </p:sp>
        <p:sp>
          <p:nvSpPr>
            <p:cNvPr id="158" name="Arrow: Right 157">
              <a:extLst>
                <a:ext uri="{FF2B5EF4-FFF2-40B4-BE49-F238E27FC236}">
                  <a16:creationId xmlns:a16="http://schemas.microsoft.com/office/drawing/2014/main" id="{FDAE85DF-E7F7-4757-8A1B-4C4BBC24DF21}"/>
                </a:ext>
              </a:extLst>
            </p:cNvPr>
            <p:cNvSpPr/>
            <p:nvPr/>
          </p:nvSpPr>
          <p:spPr>
            <a:xfrm>
              <a:off x="11000814" y="3541259"/>
              <a:ext cx="584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33F181FF-101E-4F73-AB74-ECC8EFC677E8}"/>
                </a:ext>
              </a:extLst>
            </p:cNvPr>
            <p:cNvSpPr txBox="1"/>
            <p:nvPr/>
          </p:nvSpPr>
          <p:spPr>
            <a:xfrm>
              <a:off x="12395404" y="3563579"/>
              <a:ext cx="10541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Engineer</a:t>
              </a:r>
            </a:p>
          </p:txBody>
        </p:sp>
      </p:grpSp>
      <p:pic>
        <p:nvPicPr>
          <p:cNvPr id="46" name="Picture 46" descr="A group of people standing in a room&#10;&#10;Description automatically generated">
            <a:extLst>
              <a:ext uri="{FF2B5EF4-FFF2-40B4-BE49-F238E27FC236}">
                <a16:creationId xmlns:a16="http://schemas.microsoft.com/office/drawing/2014/main" id="{E83D2438-20C1-44B7-BFA2-22BDD5FB1D54}"/>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730546" y="3973289"/>
            <a:ext cx="2743200" cy="1824228"/>
          </a:xfrm>
          <a:prstGeom prst="rect">
            <a:avLst/>
          </a:prstGeom>
        </p:spPr>
      </p:pic>
    </p:spTree>
    <p:extLst>
      <p:ext uri="{BB962C8B-B14F-4D97-AF65-F5344CB8AC3E}">
        <p14:creationId xmlns:p14="http://schemas.microsoft.com/office/powerpoint/2010/main" val="1768487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99763907"/>
              </p:ext>
            </p:extLst>
          </p:nvPr>
        </p:nvGraphicFramePr>
        <p:xfrm>
          <a:off x="381000" y="846138"/>
          <a:ext cx="8382000" cy="2940055"/>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1.8</a:t>
                      </a:r>
                    </a:p>
                  </a:txBody>
                  <a:tcPr marL="68580" marR="68580" marT="0" marB="0"/>
                </a:tc>
                <a:tc>
                  <a:txBody>
                    <a:bodyPr/>
                    <a:lstStyle/>
                    <a:p>
                      <a:pPr marL="0" marR="0" algn="l">
                        <a:spcBef>
                          <a:spcPts val="0"/>
                        </a:spcBef>
                        <a:spcAft>
                          <a:spcPts val="0"/>
                        </a:spcAft>
                      </a:pPr>
                      <a:r>
                        <a:rPr lang="en-US" sz="1200" dirty="0">
                          <a:effectLst/>
                          <a:latin typeface="+mj-lt"/>
                          <a:ea typeface="MS Mincho"/>
                        </a:rPr>
                        <a:t>9/4/20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 Anderson</a:t>
                      </a:r>
                    </a:p>
                  </a:txBody>
                  <a:tcPr marL="68580" marR="68580" marT="0" marB="0"/>
                </a:tc>
                <a:tc>
                  <a:txBody>
                    <a:bodyPr/>
                    <a:lstStyle/>
                    <a:p>
                      <a:pPr marL="0" marR="0" algn="l">
                        <a:spcBef>
                          <a:spcPts val="0"/>
                        </a:spcBef>
                        <a:spcAft>
                          <a:spcPts val="0"/>
                        </a:spcAft>
                      </a:pPr>
                      <a:r>
                        <a:rPr lang="en-US" sz="1200" dirty="0">
                          <a:effectLst/>
                          <a:latin typeface="+mj-lt"/>
                          <a:ea typeface="MS Mincho"/>
                        </a:rPr>
                        <a:t>Added another page for revisions. </a:t>
                      </a:r>
                      <a:br>
                        <a:rPr lang="en-US" sz="1200" dirty="0">
                          <a:effectLst/>
                          <a:latin typeface="+mj-lt"/>
                          <a:ea typeface="MS Mincho"/>
                        </a:rPr>
                      </a:br>
                      <a:r>
                        <a:rPr lang="en-US" sz="1200" dirty="0">
                          <a:effectLst/>
                          <a:latin typeface="+mj-lt"/>
                          <a:ea typeface="MS Mincho"/>
                        </a:rPr>
                        <a:t>Added hyperlinks to the class agenda for faster jumping. Note that these link to the slide # - so adding slides before that agenda will throw off the link. Since class 2 is done, the link to class 3 should remain valid</a:t>
                      </a:r>
                    </a:p>
                  </a:txBody>
                  <a:tcPr marL="68580" marR="68580" marT="0" marB="0"/>
                </a:tc>
                <a:extLst>
                  <a:ext uri="{0D108BD9-81ED-4DB2-BD59-A6C34878D82A}">
                    <a16:rowId xmlns:a16="http://schemas.microsoft.com/office/drawing/2014/main" val="4024693244"/>
                  </a:ext>
                </a:extLst>
              </a:tr>
              <a:tr h="222251">
                <a:tc>
                  <a:txBody>
                    <a:bodyPr/>
                    <a:lstStyle/>
                    <a:p>
                      <a:pPr marL="0" marR="0" algn="l">
                        <a:spcBef>
                          <a:spcPts val="0"/>
                        </a:spcBef>
                        <a:spcAft>
                          <a:spcPts val="0"/>
                        </a:spcAft>
                      </a:pPr>
                      <a:r>
                        <a:rPr lang="en-US" sz="1200" dirty="0">
                          <a:effectLst/>
                          <a:latin typeface="+mj-lt"/>
                          <a:ea typeface="MS Mincho"/>
                        </a:rPr>
                        <a:t>1.9</a:t>
                      </a:r>
                    </a:p>
                  </a:txBody>
                  <a:tcPr marL="68580" marR="68580" marT="0" marB="0"/>
                </a:tc>
                <a:tc>
                  <a:txBody>
                    <a:bodyPr/>
                    <a:lstStyle/>
                    <a:p>
                      <a:pPr marL="0" marR="0" algn="l">
                        <a:spcBef>
                          <a:spcPts val="0"/>
                        </a:spcBef>
                        <a:spcAft>
                          <a:spcPts val="0"/>
                        </a:spcAft>
                      </a:pPr>
                      <a:r>
                        <a:rPr lang="en-US" sz="1200" dirty="0">
                          <a:effectLst/>
                          <a:latin typeface="+mj-lt"/>
                          <a:ea typeface="MS Mincho"/>
                        </a:rPr>
                        <a:t>9/8/20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B. DeBoer</a:t>
                      </a:r>
                    </a:p>
                  </a:txBody>
                  <a:tcPr marL="68580" marR="68580" marT="0" marB="0"/>
                </a:tc>
                <a:tc>
                  <a:txBody>
                    <a:bodyPr/>
                    <a:lstStyle/>
                    <a:p>
                      <a:pPr marL="0" marR="0" algn="l">
                        <a:spcBef>
                          <a:spcPts val="0"/>
                        </a:spcBef>
                        <a:spcAft>
                          <a:spcPts val="0"/>
                        </a:spcAft>
                      </a:pPr>
                      <a:r>
                        <a:rPr lang="en-US" sz="1200" dirty="0">
                          <a:effectLst/>
                          <a:latin typeface="+mj-lt"/>
                          <a:ea typeface="MS Mincho"/>
                        </a:rPr>
                        <a:t>Changed “Day Two” to “Day Three” for Design Process slide (presently slide 43)</a:t>
                      </a: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r>
                        <a:rPr lang="en-US" sz="1200" dirty="0">
                          <a:effectLst/>
                          <a:latin typeface="+mj-lt"/>
                          <a:ea typeface="MS Mincho"/>
                        </a:rPr>
                        <a:t>2.0</a:t>
                      </a:r>
                    </a:p>
                  </a:txBody>
                  <a:tcPr marL="68580" marR="68580" marT="0" marB="0"/>
                </a:tc>
                <a:tc>
                  <a:txBody>
                    <a:bodyPr/>
                    <a:lstStyle/>
                    <a:p>
                      <a:pPr marL="0" marR="0" algn="l">
                        <a:spcBef>
                          <a:spcPts val="0"/>
                        </a:spcBef>
                        <a:spcAft>
                          <a:spcPts val="0"/>
                        </a:spcAft>
                      </a:pPr>
                      <a:r>
                        <a:rPr lang="en-US" sz="1200" dirty="0">
                          <a:effectLst/>
                          <a:latin typeface="+mj-lt"/>
                          <a:ea typeface="MS Mincho"/>
                        </a:rPr>
                        <a:t>9/8/20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term in Day 4 Agenda</a:t>
                      </a:r>
                    </a:p>
                    <a:p>
                      <a:pPr marL="0" marR="0" algn="l">
                        <a:spcBef>
                          <a:spcPts val="0"/>
                        </a:spcBef>
                        <a:spcAft>
                          <a:spcPts val="0"/>
                        </a:spcAft>
                      </a:pPr>
                      <a:r>
                        <a:rPr lang="en-US" sz="1200" dirty="0">
                          <a:effectLst/>
                          <a:latin typeface="+mj-lt"/>
                          <a:ea typeface="MS Mincho"/>
                        </a:rPr>
                        <a:t>Added hyperlinks to class 7-9</a:t>
                      </a:r>
                    </a:p>
                    <a:p>
                      <a:pPr marL="0" marR="0" algn="l">
                        <a:spcBef>
                          <a:spcPts val="0"/>
                        </a:spcBef>
                        <a:spcAft>
                          <a:spcPts val="0"/>
                        </a:spcAft>
                      </a:pPr>
                      <a:r>
                        <a:rPr lang="en-US" sz="1200" dirty="0">
                          <a:effectLst/>
                          <a:latin typeface="+mj-lt"/>
                          <a:ea typeface="MS Mincho"/>
                        </a:rPr>
                        <a:t>Added list of ALL class topics for Day 3 &amp; 4 (p. 41)</a:t>
                      </a: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r>
                        <a:rPr lang="en-US" sz="1200" dirty="0">
                          <a:effectLst/>
                          <a:latin typeface="+mj-lt"/>
                          <a:ea typeface="MS Mincho"/>
                        </a:rPr>
                        <a:t>2.1</a:t>
                      </a:r>
                    </a:p>
                  </a:txBody>
                  <a:tcPr marL="68580" marR="68580" marT="0" marB="0"/>
                </a:tc>
                <a:tc>
                  <a:txBody>
                    <a:bodyPr/>
                    <a:lstStyle/>
                    <a:p>
                      <a:pPr marL="0" marR="0" algn="l">
                        <a:spcBef>
                          <a:spcPts val="0"/>
                        </a:spcBef>
                        <a:spcAft>
                          <a:spcPts val="0"/>
                        </a:spcAft>
                      </a:pPr>
                      <a:r>
                        <a:rPr lang="en-US" sz="1200" dirty="0">
                          <a:effectLst/>
                          <a:latin typeface="+mj-lt"/>
                          <a:ea typeface="MS Mincho"/>
                        </a:rPr>
                        <a:t>9/9/20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B. DeBoer</a:t>
                      </a:r>
                    </a:p>
                  </a:txBody>
                  <a:tcPr marL="68580" marR="68580" marT="0" marB="0"/>
                </a:tc>
                <a:tc>
                  <a:txBody>
                    <a:bodyPr/>
                    <a:lstStyle/>
                    <a:p>
                      <a:pPr marL="0" marR="0" algn="l">
                        <a:spcBef>
                          <a:spcPts val="0"/>
                        </a:spcBef>
                        <a:spcAft>
                          <a:spcPts val="0"/>
                        </a:spcAft>
                      </a:pPr>
                      <a:r>
                        <a:rPr lang="en-US" sz="1200" dirty="0">
                          <a:effectLst/>
                          <a:latin typeface="+mj-lt"/>
                          <a:ea typeface="MS Mincho"/>
                        </a:rPr>
                        <a:t>Moved EDN &amp; Engineering Tools and Methods from Day 4 to Day 5. Replaced with 55 minutes of Project Work on Day 4</a:t>
                      </a: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r>
                        <a:rPr lang="en-US" sz="1200" dirty="0">
                          <a:effectLst/>
                          <a:latin typeface="+mj-lt"/>
                          <a:ea typeface="MS Mincho"/>
                        </a:rPr>
                        <a:t>2.2</a:t>
                      </a:r>
                    </a:p>
                  </a:txBody>
                  <a:tcPr marL="68580" marR="68580" marT="0" marB="0"/>
                </a:tc>
                <a:tc>
                  <a:txBody>
                    <a:bodyPr/>
                    <a:lstStyle/>
                    <a:p>
                      <a:pPr marL="0" marR="0" algn="l">
                        <a:spcBef>
                          <a:spcPts val="0"/>
                        </a:spcBef>
                        <a:spcAft>
                          <a:spcPts val="0"/>
                        </a:spcAft>
                      </a:pPr>
                      <a:r>
                        <a:rPr lang="en-US" sz="1200" dirty="0">
                          <a:effectLst/>
                          <a:latin typeface="+mj-lt"/>
                          <a:ea typeface="MS Mincho"/>
                        </a:rPr>
                        <a:t>9/11/20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 Anderson</a:t>
                      </a:r>
                    </a:p>
                  </a:txBody>
                  <a:tcPr marL="68580" marR="68580" marT="0" marB="0"/>
                </a:tc>
                <a:tc>
                  <a:txBody>
                    <a:bodyPr/>
                    <a:lstStyle/>
                    <a:p>
                      <a:pPr marL="0" marR="0" algn="l">
                        <a:spcBef>
                          <a:spcPts val="0"/>
                        </a:spcBef>
                        <a:spcAft>
                          <a:spcPts val="0"/>
                        </a:spcAft>
                      </a:pPr>
                      <a:r>
                        <a:rPr lang="en-US" sz="1200" dirty="0">
                          <a:effectLst/>
                          <a:latin typeface="+mj-lt"/>
                          <a:ea typeface="MS Mincho"/>
                        </a:rPr>
                        <a:t>Added non-critical animation to the needs </a:t>
                      </a:r>
                      <a:r>
                        <a:rPr lang="en-US" sz="1200">
                          <a:effectLst/>
                          <a:latin typeface="+mj-lt"/>
                          <a:ea typeface="MS Mincho"/>
                        </a:rPr>
                        <a:t>&amp; requirements slide</a:t>
                      </a: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3</a:t>
            </a:fld>
            <a:endParaRPr lang="en-US" dirty="0"/>
          </a:p>
        </p:txBody>
      </p:sp>
    </p:spTree>
    <p:extLst>
      <p:ext uri="{BB962C8B-B14F-4D97-AF65-F5344CB8AC3E}">
        <p14:creationId xmlns:p14="http://schemas.microsoft.com/office/powerpoint/2010/main" val="3089377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84AE5-5A2A-4BDE-9B8D-53238006170F}"/>
              </a:ext>
            </a:extLst>
          </p:cNvPr>
          <p:cNvSpPr>
            <a:spLocks noGrp="1"/>
          </p:cNvSpPr>
          <p:nvPr>
            <p:ph type="title"/>
          </p:nvPr>
        </p:nvSpPr>
        <p:spPr/>
        <p:txBody>
          <a:bodyPr/>
          <a:lstStyle/>
          <a:p>
            <a:r>
              <a:rPr lang="en-US" dirty="0">
                <a:cs typeface="Calibri Light"/>
              </a:rPr>
              <a:t>Roles and Responsibilities of Team</a:t>
            </a:r>
            <a:endParaRPr lang="en-US" dirty="0"/>
          </a:p>
        </p:txBody>
      </p:sp>
      <p:sp>
        <p:nvSpPr>
          <p:cNvPr id="3" name="Content Placeholder 2">
            <a:extLst>
              <a:ext uri="{FF2B5EF4-FFF2-40B4-BE49-F238E27FC236}">
                <a16:creationId xmlns:a16="http://schemas.microsoft.com/office/drawing/2014/main" id="{2B4A1151-745B-49D9-B5B7-2FA9942CDA08}"/>
              </a:ext>
            </a:extLst>
          </p:cNvPr>
          <p:cNvSpPr>
            <a:spLocks noGrp="1"/>
          </p:cNvSpPr>
          <p:nvPr>
            <p:ph idx="1"/>
          </p:nvPr>
        </p:nvSpPr>
        <p:spPr/>
        <p:txBody>
          <a:bodyPr vert="horz" lIns="91440" tIns="45720" rIns="91440" bIns="45720" rtlCol="0" anchor="t">
            <a:normAutofit/>
          </a:bodyPr>
          <a:lstStyle/>
          <a:p>
            <a:pPr>
              <a:lnSpc>
                <a:spcPct val="150000"/>
              </a:lnSpc>
            </a:pPr>
            <a:r>
              <a:rPr lang="en-US" dirty="0">
                <a:cs typeface="Calibri"/>
              </a:rPr>
              <a:t>YOU (students) are OWNER of this project process</a:t>
            </a:r>
            <a:endParaRPr lang="en-US" dirty="0">
              <a:ea typeface="+mn-lt"/>
              <a:cs typeface="+mn-lt"/>
            </a:endParaRPr>
          </a:p>
          <a:p>
            <a:pPr>
              <a:lnSpc>
                <a:spcPct val="150000"/>
              </a:lnSpc>
            </a:pPr>
            <a:r>
              <a:rPr lang="en-US" dirty="0">
                <a:cs typeface="Calibri"/>
              </a:rPr>
              <a:t>Sponsor (company) is OWNER of the project output</a:t>
            </a:r>
            <a:endParaRPr lang="en-US" dirty="0">
              <a:ea typeface="+mn-lt"/>
              <a:cs typeface="+mn-lt"/>
            </a:endParaRPr>
          </a:p>
          <a:p>
            <a:pPr>
              <a:lnSpc>
                <a:spcPct val="150000"/>
              </a:lnSpc>
            </a:pPr>
            <a:r>
              <a:rPr lang="en-US" dirty="0">
                <a:cs typeface="Calibri"/>
              </a:rPr>
              <a:t>Design Lab Instructors are coaches, not teachers</a:t>
            </a:r>
            <a:endParaRPr lang="en-US" dirty="0">
              <a:ea typeface="+mn-lt"/>
              <a:cs typeface="+mn-lt"/>
            </a:endParaRPr>
          </a:p>
          <a:p>
            <a:pPr lvl="1">
              <a:lnSpc>
                <a:spcPct val="150000"/>
              </a:lnSpc>
            </a:pPr>
            <a:r>
              <a:rPr lang="en-US" dirty="0">
                <a:ea typeface="+mn-lt"/>
                <a:cs typeface="+mn-lt"/>
              </a:rPr>
              <a:t>Offer guidance and help</a:t>
            </a:r>
          </a:p>
          <a:p>
            <a:pPr lvl="2">
              <a:lnSpc>
                <a:spcPct val="150000"/>
              </a:lnSpc>
            </a:pPr>
            <a:r>
              <a:rPr lang="en-US" dirty="0">
                <a:ea typeface="+mn-lt"/>
                <a:cs typeface="+mn-lt"/>
              </a:rPr>
              <a:t>Point you to proper book, equation, or process, but students will do the math/analysis to justify their suggested solution</a:t>
            </a:r>
          </a:p>
          <a:p>
            <a:pPr lvl="1">
              <a:lnSpc>
                <a:spcPct val="150000"/>
              </a:lnSpc>
            </a:pPr>
            <a:r>
              <a:rPr lang="en-US" dirty="0">
                <a:ea typeface="+mn-lt"/>
                <a:cs typeface="+mn-lt"/>
              </a:rPr>
              <a:t>Project Engineer (PE) – day to day operations</a:t>
            </a:r>
          </a:p>
          <a:p>
            <a:pPr lvl="1">
              <a:lnSpc>
                <a:spcPct val="150000"/>
              </a:lnSpc>
            </a:pPr>
            <a:r>
              <a:rPr lang="en-US" dirty="0">
                <a:ea typeface="+mn-lt"/>
                <a:cs typeface="+mn-lt"/>
              </a:rPr>
              <a:t>Chief Engineer (CE) – grading/evaluation</a:t>
            </a:r>
          </a:p>
          <a:p>
            <a:endParaRPr lang="en-US" dirty="0">
              <a:cs typeface="Calibri"/>
            </a:endParaRPr>
          </a:p>
        </p:txBody>
      </p:sp>
      <p:sp>
        <p:nvSpPr>
          <p:cNvPr id="4" name="Footer Placeholder 3">
            <a:extLst>
              <a:ext uri="{FF2B5EF4-FFF2-40B4-BE49-F238E27FC236}">
                <a16:creationId xmlns:a16="http://schemas.microsoft.com/office/drawing/2014/main" id="{3A9E6143-F323-41CD-8FB0-224987A6FF4F}"/>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586478BC-ADED-4382-9304-01450CAE7897}"/>
              </a:ext>
            </a:extLst>
          </p:cNvPr>
          <p:cNvSpPr>
            <a:spLocks noGrp="1"/>
          </p:cNvSpPr>
          <p:nvPr>
            <p:ph type="sldNum" sz="quarter" idx="12"/>
          </p:nvPr>
        </p:nvSpPr>
        <p:spPr/>
        <p:txBody>
          <a:bodyPr/>
          <a:lstStyle/>
          <a:p>
            <a:fld id="{028FE254-016A-4E51-98AE-D4B4E3F12C32}" type="slidenum">
              <a:rPr lang="en-US" smtClean="0"/>
              <a:t>30</a:t>
            </a:fld>
            <a:endParaRPr lang="en-US" dirty="0"/>
          </a:p>
        </p:txBody>
      </p:sp>
    </p:spTree>
    <p:extLst>
      <p:ext uri="{BB962C8B-B14F-4D97-AF65-F5344CB8AC3E}">
        <p14:creationId xmlns:p14="http://schemas.microsoft.com/office/powerpoint/2010/main" val="19932724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a:cs typeface="Calibri"/>
              </a:rPr>
              <a:t>15 or 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351338"/>
          </a:xfrm>
        </p:spPr>
        <p:txBody>
          <a:bodyPr vert="horz" lIns="91440" tIns="45720" rIns="91440" bIns="45720" rtlCol="0" anchor="t">
            <a:normAutofit/>
          </a:bodyPr>
          <a:lstStyle/>
          <a:p>
            <a:pPr>
              <a:buFont typeface="Arial"/>
              <a:buChar char="•"/>
            </a:pPr>
            <a:r>
              <a:rPr lang="en-US" dirty="0">
                <a:ea typeface="+mn-lt"/>
                <a:cs typeface="+mn-lt"/>
              </a:rPr>
              <a:t>These questions can be about any aspect of the project, but by the end of the class include questions targeted to:</a:t>
            </a:r>
          </a:p>
          <a:p>
            <a:pPr marL="800100" lvl="1" indent="-285750">
              <a:buFont typeface="Arial"/>
              <a:buChar char="•"/>
            </a:pPr>
            <a:r>
              <a:rPr lang="en-US" dirty="0">
                <a:ea typeface="+mn-lt"/>
                <a:cs typeface="+mn-lt"/>
              </a:rPr>
              <a:t>Customer Needs</a:t>
            </a:r>
          </a:p>
          <a:p>
            <a:pPr marL="800100" lvl="1" indent="-285750">
              <a:buFont typeface="Arial"/>
              <a:buChar char="•"/>
            </a:pPr>
            <a:r>
              <a:rPr lang="en-US" dirty="0">
                <a:ea typeface="+mn-lt"/>
                <a:cs typeface="+mn-lt"/>
              </a:rPr>
              <a:t>Project Specifications / Technical Requirements</a:t>
            </a:r>
          </a:p>
          <a:p>
            <a:pPr lvl="1" indent="0">
              <a:buNone/>
            </a:pPr>
            <a:endParaRPr lang="en-US" dirty="0">
              <a:ea typeface="+mn-lt"/>
              <a:cs typeface="+mn-lt"/>
            </a:endParaRPr>
          </a:p>
          <a:p>
            <a:r>
              <a:rPr lang="en-US" dirty="0">
                <a:ea typeface="+mn-lt"/>
                <a:cs typeface="+mn-lt"/>
              </a:rPr>
              <a:t>Same inclusive discussion format as first class</a:t>
            </a:r>
          </a:p>
          <a:p>
            <a:pPr lvl="1"/>
            <a:r>
              <a:rPr lang="en-US" dirty="0">
                <a:ea typeface="+mn-lt"/>
                <a:cs typeface="+mn-lt"/>
              </a:rPr>
              <a:t>2 min. silent question generation</a:t>
            </a:r>
            <a:endParaRPr lang="en-US" dirty="0">
              <a:cs typeface="Calibri"/>
            </a:endParaRPr>
          </a:p>
          <a:p>
            <a:pPr lvl="1"/>
            <a:r>
              <a:rPr lang="en-US" dirty="0">
                <a:ea typeface="+mn-lt"/>
                <a:cs typeface="+mn-lt"/>
              </a:rPr>
              <a:t>Then begin copying into </a:t>
            </a:r>
            <a:r>
              <a:rPr lang="en-US" dirty="0">
                <a:solidFill>
                  <a:schemeClr val="accent6"/>
                </a:solidFill>
                <a:ea typeface="+mn-lt"/>
                <a:cs typeface="+mn-lt"/>
              </a:rPr>
              <a:t>Project Questions.xlsx </a:t>
            </a:r>
            <a:r>
              <a:rPr lang="en-US" dirty="0">
                <a:ea typeface="+mn-lt"/>
                <a:cs typeface="+mn-lt"/>
              </a:rPr>
              <a:t>spreadsheet in Box.</a:t>
            </a:r>
          </a:p>
          <a:p>
            <a:pPr lvl="1"/>
            <a:r>
              <a:rPr lang="en-US" dirty="0">
                <a:cs typeface="Calibri"/>
              </a:rPr>
              <a:t>Combine duplicates/similar questions</a:t>
            </a:r>
          </a:p>
          <a:p>
            <a:pPr lvl="1"/>
            <a:r>
              <a:rPr lang="en-US" dirty="0">
                <a:cs typeface="Calibri"/>
              </a:rPr>
              <a:t>Add more to list as you think of them during discussion</a:t>
            </a: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dirty="0">
                <a:ea typeface="+mn-lt"/>
                <a:cs typeface="+mn-lt"/>
              </a:rPr>
              <a:t>Team Space</a:t>
            </a:r>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31</a:t>
            </a:fld>
            <a:endParaRPr lang="en-US" dirty="0"/>
          </a:p>
        </p:txBody>
      </p:sp>
    </p:spTree>
    <p:extLst>
      <p:ext uri="{BB962C8B-B14F-4D97-AF65-F5344CB8AC3E}">
        <p14:creationId xmlns:p14="http://schemas.microsoft.com/office/powerpoint/2010/main" val="1265522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254145-CFBF-4EE9-AC57-6E239E79B376}"/>
              </a:ext>
            </a:extLst>
          </p:cNvPr>
          <p:cNvSpPr>
            <a:spLocks noGrp="1"/>
          </p:cNvSpPr>
          <p:nvPr>
            <p:ph idx="1"/>
          </p:nvPr>
        </p:nvSpPr>
        <p:spPr>
          <a:xfrm>
            <a:off x="628650" y="957651"/>
            <a:ext cx="7886700" cy="5763825"/>
          </a:xfrm>
        </p:spPr>
        <p:txBody>
          <a:bodyPr vert="horz" lIns="91440" tIns="45720" rIns="91440" bIns="45720" rtlCol="0" anchor="t">
            <a:normAutofit/>
          </a:bodyPr>
          <a:lstStyle/>
          <a:p>
            <a:pPr marL="0" indent="0">
              <a:buNone/>
            </a:pPr>
            <a:r>
              <a:rPr lang="en-US" sz="3200" dirty="0">
                <a:cs typeface="Calibri"/>
              </a:rPr>
              <a:t>Split between </a:t>
            </a:r>
          </a:p>
          <a:p>
            <a:pPr marL="0" indent="0">
              <a:buNone/>
            </a:pPr>
            <a:r>
              <a:rPr lang="en-US" sz="3200" dirty="0">
                <a:cs typeface="Calibri"/>
              </a:rPr>
              <a:t>	a) 20 min Project Engineer Meeting</a:t>
            </a:r>
          </a:p>
          <a:p>
            <a:pPr lvl="3"/>
            <a:r>
              <a:rPr lang="en-US" sz="2000" dirty="0">
                <a:ea typeface="+mn-lt"/>
                <a:cs typeface="+mn-lt"/>
              </a:rPr>
              <a:t>Project Engineer meets with each team to discuss project, review question &amp; categories, and confirm/correct. When not meeting with your PE, team members generate/discuss questions.</a:t>
            </a:r>
          </a:p>
          <a:p>
            <a:pPr marL="0" indent="0">
              <a:buNone/>
            </a:pPr>
            <a:br>
              <a:rPr lang="en-US" sz="3200" dirty="0">
                <a:cs typeface="Calibri"/>
              </a:rPr>
            </a:br>
            <a:r>
              <a:rPr lang="en-US" sz="3200" dirty="0">
                <a:cs typeface="Calibri"/>
              </a:rPr>
              <a:t>	b) 15 min Classify and Assign Questions</a:t>
            </a:r>
          </a:p>
          <a:p>
            <a:pPr lvl="3"/>
            <a:r>
              <a:rPr lang="en-US" sz="2000" dirty="0">
                <a:cs typeface="Calibri"/>
              </a:rPr>
              <a:t>Classify all questions generated into one of three categories</a:t>
            </a:r>
          </a:p>
          <a:p>
            <a:pPr marL="1714500" lvl="4" indent="-342900">
              <a:buFont typeface="+mj-lt"/>
              <a:buAutoNum type="alphaUcPeriod"/>
            </a:pPr>
            <a:r>
              <a:rPr lang="en-US" sz="2000" dirty="0">
                <a:cs typeface="Calibri"/>
              </a:rPr>
              <a:t>Things</a:t>
            </a:r>
            <a:r>
              <a:rPr lang="en-US" sz="2000" dirty="0">
                <a:ea typeface="+mn-lt"/>
                <a:cs typeface="+mn-lt"/>
              </a:rPr>
              <a:t> team members can research/answer themselves</a:t>
            </a:r>
          </a:p>
          <a:p>
            <a:pPr marL="1714500" lvl="4" indent="-342900">
              <a:buFont typeface="+mj-lt"/>
              <a:buAutoNum type="alphaUcPeriod"/>
            </a:pPr>
            <a:r>
              <a:rPr lang="en-US" sz="2000" dirty="0">
                <a:ea typeface="+mn-lt"/>
                <a:cs typeface="+mn-lt"/>
              </a:rPr>
              <a:t>Things PE will answer</a:t>
            </a:r>
          </a:p>
          <a:p>
            <a:pPr marL="1714500" lvl="4" indent="-342900">
              <a:buFont typeface="+mj-lt"/>
              <a:buAutoNum type="alphaUcPeriod"/>
            </a:pPr>
            <a:r>
              <a:rPr lang="en-US" sz="2000" dirty="0">
                <a:ea typeface="+mn-lt"/>
                <a:cs typeface="+mn-lt"/>
              </a:rPr>
              <a:t>Things to ask sponsor during kick-off meeting</a:t>
            </a:r>
          </a:p>
          <a:p>
            <a:pPr lvl="3"/>
            <a:r>
              <a:rPr lang="en-US" sz="2000" dirty="0">
                <a:ea typeface="+mn-lt"/>
                <a:cs typeface="+mn-lt"/>
              </a:rPr>
              <a:t>Team assigns owner to all questions in category A</a:t>
            </a:r>
          </a:p>
          <a:p>
            <a:pPr lvl="3"/>
            <a:r>
              <a:rPr lang="en-US" sz="2000" dirty="0">
                <a:ea typeface="+mn-lt"/>
                <a:cs typeface="+mn-lt"/>
              </a:rPr>
              <a:t>Add question classification and ownership to Box spreadsheet</a:t>
            </a:r>
            <a:endParaRPr lang="en-US" sz="2000" dirty="0"/>
          </a:p>
        </p:txBody>
      </p:sp>
      <p:sp>
        <p:nvSpPr>
          <p:cNvPr id="4" name="Footer Placeholder 3">
            <a:extLst>
              <a:ext uri="{FF2B5EF4-FFF2-40B4-BE49-F238E27FC236}">
                <a16:creationId xmlns:a16="http://schemas.microsoft.com/office/drawing/2014/main" id="{92A07C90-8BFE-4002-A2D0-0F40C73B717D}"/>
              </a:ext>
            </a:extLst>
          </p:cNvPr>
          <p:cNvSpPr>
            <a:spLocks noGrp="1"/>
          </p:cNvSpPr>
          <p:nvPr>
            <p:ph type="ftr" sz="quarter" idx="11"/>
          </p:nvPr>
        </p:nvSpPr>
        <p:spPr/>
        <p:txBody>
          <a:bodyPr/>
          <a:lstStyle/>
          <a:p>
            <a:r>
              <a:rPr lang="en-US" dirty="0">
                <a:ea typeface="+mn-lt"/>
                <a:cs typeface="+mn-lt"/>
              </a:rPr>
              <a:t>Team &amp; PE Space</a:t>
            </a:r>
            <a:endParaRPr lang="en-US" dirty="0"/>
          </a:p>
        </p:txBody>
      </p:sp>
      <p:sp>
        <p:nvSpPr>
          <p:cNvPr id="2" name="Slide Number Placeholder 1"/>
          <p:cNvSpPr>
            <a:spLocks noGrp="1"/>
          </p:cNvSpPr>
          <p:nvPr>
            <p:ph type="sldNum" sz="quarter" idx="12"/>
          </p:nvPr>
        </p:nvSpPr>
        <p:spPr/>
        <p:txBody>
          <a:bodyPr/>
          <a:lstStyle/>
          <a:p>
            <a:fld id="{028FE254-016A-4E51-98AE-D4B4E3F12C32}" type="slidenum">
              <a:rPr lang="en-US" smtClean="0"/>
              <a:t>32</a:t>
            </a:fld>
            <a:endParaRPr lang="en-US" dirty="0"/>
          </a:p>
        </p:txBody>
      </p:sp>
    </p:spTree>
    <p:extLst>
      <p:ext uri="{BB962C8B-B14F-4D97-AF65-F5344CB8AC3E}">
        <p14:creationId xmlns:p14="http://schemas.microsoft.com/office/powerpoint/2010/main" val="28381411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Engineering Documentation</a:t>
            </a:r>
          </a:p>
        </p:txBody>
      </p:sp>
      <p:sp>
        <p:nvSpPr>
          <p:cNvPr id="3" name="Content Placeholder 2"/>
          <p:cNvSpPr>
            <a:spLocks noGrp="1"/>
          </p:cNvSpPr>
          <p:nvPr>
            <p:ph idx="1"/>
          </p:nvPr>
        </p:nvSpPr>
        <p:spPr/>
        <p:txBody>
          <a:bodyPr>
            <a:normAutofit/>
          </a:bodyPr>
          <a:lstStyle/>
          <a:p>
            <a:r>
              <a:rPr lang="en-US" sz="2400" dirty="0"/>
              <a:t>Topics </a:t>
            </a:r>
          </a:p>
          <a:p>
            <a:pPr lvl="1"/>
            <a:r>
              <a:rPr lang="en-US" sz="2400" dirty="0"/>
              <a:t>What is Documentation?</a:t>
            </a:r>
          </a:p>
          <a:p>
            <a:pPr lvl="1"/>
            <a:r>
              <a:rPr lang="en-US" sz="2400" dirty="0"/>
              <a:t>Why bother?</a:t>
            </a:r>
          </a:p>
          <a:p>
            <a:pPr lvl="1"/>
            <a:r>
              <a:rPr lang="en-US" sz="2400" dirty="0"/>
              <a:t>How is it done in Capstone?</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33</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96984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Documentation?</a:t>
            </a:r>
            <a:br>
              <a:rPr lang="en-US" spc="-1" dirty="0">
                <a:solidFill>
                  <a:srgbClr val="000000"/>
                </a:solidFill>
                <a:uFill>
                  <a:solidFill>
                    <a:srgbClr val="FFFFFF"/>
                  </a:solidFill>
                </a:uFill>
                <a:latin typeface="Calibri"/>
              </a:rPr>
            </a:br>
            <a:r>
              <a:rPr lang="en-US" spc="-1" dirty="0">
                <a:solidFill>
                  <a:srgbClr val="000000"/>
                </a:solidFill>
                <a:uFill>
                  <a:solidFill>
                    <a:srgbClr val="FFFFFF"/>
                  </a:solidFill>
                </a:uFill>
                <a:latin typeface="Calibri"/>
              </a:rPr>
              <a:t>Engineering Documentation?</a:t>
            </a:r>
            <a:endParaRPr lang="en-US" dirty="0"/>
          </a:p>
        </p:txBody>
      </p:sp>
      <p:sp>
        <p:nvSpPr>
          <p:cNvPr id="3" name="Content Placeholder 2"/>
          <p:cNvSpPr>
            <a:spLocks noGrp="1"/>
          </p:cNvSpPr>
          <p:nvPr>
            <p:ph idx="1"/>
          </p:nvPr>
        </p:nvSpPr>
        <p:spPr/>
        <p:txBody>
          <a:bodyPr>
            <a:normAutofit/>
          </a:bodyPr>
          <a:lstStyle/>
          <a:p>
            <a:r>
              <a:rPr lang="en-US" sz="2700" spc="-1" dirty="0">
                <a:solidFill>
                  <a:srgbClr val="000000"/>
                </a:solidFill>
                <a:uFill>
                  <a:solidFill>
                    <a:srgbClr val="FFFFFF"/>
                  </a:solidFill>
                </a:uFill>
              </a:rPr>
              <a:t>Living record of your work</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a:t>
            </a:r>
          </a:p>
        </p:txBody>
      </p:sp>
      <p:sp>
        <p:nvSpPr>
          <p:cNvPr id="4" name="Slide Number Placeholder 3"/>
          <p:cNvSpPr>
            <a:spLocks noGrp="1"/>
          </p:cNvSpPr>
          <p:nvPr>
            <p:ph type="sldNum" sz="quarter" idx="12"/>
          </p:nvPr>
        </p:nvSpPr>
        <p:spPr/>
        <p:txBody>
          <a:bodyPr/>
          <a:lstStyle/>
          <a:p>
            <a:fld id="{1E53C9B5-D1E4-41C4-9032-1ACE4595E517}" type="slidenum">
              <a:rPr lang="en-US" smtClean="0"/>
              <a:t>34</a:t>
            </a:fld>
            <a:endParaRPr lang="en-US"/>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2219103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mtClean="0"/>
              <a:t>35</a:t>
            </a:fld>
            <a:endParaRPr lang="en-US"/>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10139973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Capstone Course Policies</a:t>
            </a:r>
          </a:p>
        </p:txBody>
      </p:sp>
      <p:sp>
        <p:nvSpPr>
          <p:cNvPr id="3" name="Content Placeholder 2"/>
          <p:cNvSpPr>
            <a:spLocks noGrp="1"/>
          </p:cNvSpPr>
          <p:nvPr>
            <p:ph idx="1"/>
          </p:nvPr>
        </p:nvSpPr>
        <p:spPr>
          <a:xfrm>
            <a:off x="628650" y="1962928"/>
            <a:ext cx="7886700" cy="3527045"/>
          </a:xfrm>
        </p:spPr>
        <p:txBody>
          <a:bodyPr>
            <a:normAutofit fontScale="85000" lnSpcReduction="20000"/>
          </a:bodyPr>
          <a:lstStyle/>
          <a:p>
            <a:r>
              <a:rPr lang="en-US" dirty="0"/>
              <a:t>Electronic Design Notebook - REQUIRED for all collaboration</a:t>
            </a:r>
          </a:p>
          <a:p>
            <a:r>
              <a:rPr lang="en-US" dirty="0" err="1"/>
              <a:t>GroupMe</a:t>
            </a:r>
            <a:r>
              <a:rPr lang="en-US" dirty="0"/>
              <a:t> – team logistics</a:t>
            </a:r>
          </a:p>
          <a:p>
            <a:r>
              <a:rPr lang="en-US" dirty="0"/>
              <a:t>When Is Good – meeting scheduling</a:t>
            </a:r>
          </a:p>
          <a:p>
            <a:endParaRPr lang="en-US" dirty="0"/>
          </a:p>
          <a:p>
            <a:r>
              <a:rPr lang="en-US" u="sng" dirty="0"/>
              <a:t>Not Permitted</a:t>
            </a:r>
          </a:p>
          <a:p>
            <a:pPr lvl="1"/>
            <a:r>
              <a:rPr lang="en-US" dirty="0"/>
              <a:t>Slack or Discord for chatting</a:t>
            </a:r>
          </a:p>
          <a:p>
            <a:pPr lvl="1"/>
            <a:r>
              <a:rPr lang="en-US" dirty="0"/>
              <a:t>Google Drive for file storage</a:t>
            </a:r>
          </a:p>
          <a:p>
            <a:pPr lvl="1"/>
            <a:r>
              <a:rPr lang="en-US" dirty="0"/>
              <a:t>Google Suite for document creation</a:t>
            </a:r>
          </a:p>
          <a:p>
            <a:pPr lvl="1"/>
            <a:r>
              <a:rPr lang="en-US" dirty="0"/>
              <a:t>Other cloud based tools for any use (schematics, mind maps, drawings, analysis, etc…)</a:t>
            </a:r>
          </a:p>
          <a:p>
            <a:pPr lvl="1"/>
            <a:endParaRPr lang="en-US" dirty="0"/>
          </a:p>
          <a:p>
            <a:r>
              <a:rPr lang="en-US" dirty="0"/>
              <a:t>Webex Teams is good for chat and live meetings, but project documentation MUST be transferred to EDN Forum or Repository.</a:t>
            </a:r>
          </a:p>
          <a:p>
            <a:pPr lvl="1"/>
            <a:r>
              <a:rPr lang="en-US" dirty="0"/>
              <a:t>Simple/easy solution is to never put it on Webex to begin with.</a:t>
            </a:r>
          </a:p>
          <a:p>
            <a:pPr lvl="1"/>
            <a:endParaRPr lang="en-US" dirty="0"/>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14804544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Tool Will You Use?</a:t>
            </a:r>
            <a:endParaRPr lang="en-US" dirty="0"/>
          </a:p>
        </p:txBody>
      </p:sp>
      <p:sp>
        <p:nvSpPr>
          <p:cNvPr id="3" name="Content Placeholder 2"/>
          <p:cNvSpPr>
            <a:spLocks noGrp="1"/>
          </p:cNvSpPr>
          <p:nvPr>
            <p:ph idx="1"/>
          </p:nvPr>
        </p:nvSpPr>
        <p:spPr>
          <a:xfrm>
            <a:off x="628650" y="1955930"/>
            <a:ext cx="8058150" cy="3534043"/>
          </a:xfrm>
        </p:spPr>
        <p:txBody>
          <a:bodyPr>
            <a:normAutofit fontScale="40000" lnSpcReduction="20000"/>
          </a:bodyPr>
          <a:lstStyle/>
          <a:p>
            <a:pPr marL="257310" indent="-257040">
              <a:spcBef>
                <a:spcPts val="481"/>
              </a:spcBef>
              <a:buClr>
                <a:srgbClr val="000000"/>
              </a:buClr>
              <a:buFont typeface="Arial"/>
              <a:buChar char="•"/>
            </a:pPr>
            <a:r>
              <a:rPr lang="en-US" sz="5000" spc="-1" dirty="0">
                <a:solidFill>
                  <a:srgbClr val="000000"/>
                </a:solidFill>
                <a:uFill>
                  <a:solidFill>
                    <a:srgbClr val="FFFFFF"/>
                  </a:solidFill>
                </a:uFill>
              </a:rPr>
              <a:t>Electronic Design Notebook (EDN)</a:t>
            </a:r>
          </a:p>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Grading - accountability and visibility</a:t>
            </a:r>
          </a:p>
          <a:p>
            <a:pPr lvl="1"/>
            <a:r>
              <a:rPr lang="en-US" sz="5000" dirty="0"/>
              <a:t>Secure access to team and sponsor</a:t>
            </a:r>
          </a:p>
          <a:p>
            <a:pPr lvl="1"/>
            <a:r>
              <a:rPr lang="en-US" sz="5000" dirty="0"/>
              <a:t>Backed up daily !</a:t>
            </a:r>
          </a:p>
          <a:p>
            <a:pPr marL="342900" lvl="1" indent="0">
              <a:buNone/>
            </a:pPr>
            <a:endParaRPr lang="en-US" sz="5000" dirty="0"/>
          </a:p>
          <a:p>
            <a:pPr marL="342900" lvl="1" indent="0">
              <a:buNone/>
            </a:pPr>
            <a:r>
              <a:rPr lang="en-US" sz="5000" dirty="0"/>
              <a:t>The EDN software may not be the PERFECT choice, but nothing is. </a:t>
            </a:r>
          </a:p>
          <a:p>
            <a:pPr marL="342900" lvl="1" indent="0">
              <a:buNone/>
            </a:pPr>
            <a:r>
              <a:rPr lang="en-US" sz="5000" dirty="0"/>
              <a:t>It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13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mtClean="0"/>
              <a:t>37</a:t>
            </a:fld>
            <a:endParaRPr lang="en-US"/>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34540577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18656" y="2032505"/>
            <a:ext cx="8541327" cy="3493727"/>
          </a:xfrm>
        </p:spPr>
        <p:txBody>
          <a:bodyPr>
            <a:noAutofit/>
          </a:bodyPr>
          <a:lstStyle/>
          <a:p>
            <a:pPr marL="257310" indent="-257040">
              <a:spcBef>
                <a:spcPts val="481"/>
              </a:spcBef>
              <a:buClr>
                <a:srgbClr val="000000"/>
              </a:buClr>
              <a:buFont typeface="Arial"/>
              <a:buChar char="•"/>
            </a:pPr>
            <a:r>
              <a:rPr lang="en-US" sz="3300" b="1" spc="-1" dirty="0">
                <a:solidFill>
                  <a:srgbClr val="000000"/>
                </a:solidFill>
                <a:uFill>
                  <a:solidFill>
                    <a:srgbClr val="FFFFFF"/>
                  </a:solidFill>
                </a:uFill>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notes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mtClean="0"/>
              <a:t>38</a:t>
            </a:fld>
            <a:endParaRPr lang="en-US"/>
          </a:p>
        </p:txBody>
      </p:sp>
      <p:sp>
        <p:nvSpPr>
          <p:cNvPr id="7"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2842170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D959-E25D-4993-8C31-6A768E7CFACE}"/>
              </a:ext>
            </a:extLst>
          </p:cNvPr>
          <p:cNvSpPr>
            <a:spLocks noGrp="1"/>
          </p:cNvSpPr>
          <p:nvPr>
            <p:ph type="title"/>
          </p:nvPr>
        </p:nvSpPr>
        <p:spPr/>
        <p:txBody>
          <a:bodyPr/>
          <a:lstStyle/>
          <a:p>
            <a:r>
              <a:rPr lang="en-US" dirty="0">
                <a:latin typeface="Calibri"/>
                <a:cs typeface="Calibri"/>
              </a:rPr>
              <a:t>10 min – Full class Wrap up</a:t>
            </a:r>
            <a:endParaRPr lang="en-US" dirty="0"/>
          </a:p>
        </p:txBody>
      </p:sp>
      <p:sp>
        <p:nvSpPr>
          <p:cNvPr id="3" name="Content Placeholder 2">
            <a:extLst>
              <a:ext uri="{FF2B5EF4-FFF2-40B4-BE49-F238E27FC236}">
                <a16:creationId xmlns:a16="http://schemas.microsoft.com/office/drawing/2014/main" id="{138B224D-2DFB-4F13-9FFB-3DE36AD75384}"/>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dirty="0">
                <a:ea typeface="+mn-lt"/>
                <a:cs typeface="+mn-lt"/>
              </a:rPr>
              <a:t>Information should be complete before documented? </a:t>
            </a:r>
            <a:endParaRPr lang="en-US" dirty="0">
              <a:cs typeface="Calibri" panose="020F0502020204030204"/>
            </a:endParaRP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It is necessary to document negative results? </a:t>
            </a: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Teammates share responsibility with PE/CE to offer technical feedback on EDN posts?</a:t>
            </a:r>
          </a:p>
          <a:p>
            <a:pPr lvl="1" indent="0" algn="ctr"/>
            <a:r>
              <a:rPr lang="en-US" dirty="0">
                <a:cs typeface="Calibri"/>
              </a:rPr>
              <a:t> True or False</a:t>
            </a:r>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p:txBody>
          <a:bodyPr/>
          <a:lstStyle/>
          <a:p>
            <a:r>
              <a:rPr lang="en-US"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39</a:t>
            </a:fld>
            <a:endParaRPr lang="en-US" dirty="0"/>
          </a:p>
        </p:txBody>
      </p:sp>
    </p:spTree>
    <p:extLst>
      <p:ext uri="{BB962C8B-B14F-4D97-AF65-F5344CB8AC3E}">
        <p14:creationId xmlns:p14="http://schemas.microsoft.com/office/powerpoint/2010/main" val="1565862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9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endParaRPr lang="en-US" dirty="0"/>
          </a:p>
          <a:p>
            <a:endParaRPr lang="en-US" dirty="0"/>
          </a:p>
        </p:txBody>
      </p:sp>
      <p:sp>
        <p:nvSpPr>
          <p:cNvPr id="4" name="Footer Placeholder 3">
            <a:extLst>
              <a:ext uri="{FF2B5EF4-FFF2-40B4-BE49-F238E27FC236}">
                <a16:creationId xmlns:a16="http://schemas.microsoft.com/office/drawing/2014/main" id="{BDF9089B-E281-4CA2-9229-34B0F67C843C}"/>
              </a:ext>
            </a:extLst>
          </p:cNvPr>
          <p:cNvSpPr>
            <a:spLocks noGrp="1"/>
          </p:cNvSpPr>
          <p:nvPr>
            <p:ph type="ftr" sz="quarter" idx="11"/>
          </p:nvPr>
        </p:nvSpPr>
        <p:spPr/>
        <p:txBody>
          <a:bodyPr/>
          <a:lstStyle/>
          <a:p>
            <a:r>
              <a:rPr lang="en-US"/>
              <a:t>PE Space</a:t>
            </a:r>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4</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normAutofit/>
          </a:bodyPr>
          <a:lstStyle/>
          <a:p>
            <a:r>
              <a:rPr lang="en-US" sz="4400" dirty="0">
                <a:latin typeface="Calibri"/>
                <a:cs typeface="Calibri"/>
              </a:rPr>
              <a:t>Out of Class Tasks </a:t>
            </a:r>
            <a:r>
              <a:rPr lang="en-US" sz="900" dirty="0">
                <a:latin typeface="Calibri Light"/>
                <a:cs typeface="Calibri Light"/>
              </a:rPr>
              <a:t>(</a:t>
            </a:r>
            <a:r>
              <a:rPr lang="en-US" sz="900" dirty="0">
                <a:ea typeface="+mj-lt"/>
                <a:cs typeface="+mj-lt"/>
              </a:rPr>
              <a:t>what you might call homework, complete </a:t>
            </a:r>
            <a:r>
              <a:rPr lang="en-US" sz="900" b="1" dirty="0">
                <a:ea typeface="+mj-lt"/>
                <a:cs typeface="+mj-lt"/>
              </a:rPr>
              <a:t>BEFORE</a:t>
            </a:r>
            <a:r>
              <a:rPr lang="en-US" sz="900" dirty="0">
                <a:ea typeface="+mj-lt"/>
                <a:cs typeface="+mj-lt"/>
              </a:rPr>
              <a:t> Class 3)</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lnSpcReduction="10000"/>
          </a:bodyPr>
          <a:lstStyle/>
          <a:p>
            <a:r>
              <a:rPr lang="en-US" dirty="0">
                <a:ea typeface="+mn-lt"/>
                <a:cs typeface="+mn-lt"/>
              </a:rPr>
              <a:t>Complete Class 2 Ticket Out</a:t>
            </a:r>
          </a:p>
          <a:p>
            <a:pPr lvl="1"/>
            <a:r>
              <a:rPr lang="en-US" dirty="0">
                <a:hlinkClick r:id="rId2"/>
              </a:rPr>
              <a:t>https://forms.gle/EpXvm4hr6xPCtv8T7</a:t>
            </a:r>
            <a:r>
              <a:rPr lang="en-US" dirty="0"/>
              <a:t> </a:t>
            </a:r>
          </a:p>
          <a:p>
            <a:r>
              <a:rPr lang="en-US" dirty="0">
                <a:ea typeface="+mn-lt"/>
                <a:cs typeface="+mn-lt"/>
              </a:rPr>
              <a:t>Enter contact info to EDN Wiki</a:t>
            </a:r>
          </a:p>
          <a:p>
            <a:r>
              <a:rPr lang="en-US" dirty="0">
                <a:ea typeface="+mn-lt"/>
                <a:cs typeface="+mn-lt"/>
              </a:rPr>
              <a:t>Find answer(s) to assigned question(s) &amp; post to Box folder</a:t>
            </a:r>
          </a:p>
          <a:p>
            <a:r>
              <a:rPr lang="en-US" dirty="0">
                <a:ea typeface="+mn-lt"/>
                <a:cs typeface="+mn-lt"/>
              </a:rPr>
              <a:t>Watch Customer Needs video (9 min) </a:t>
            </a:r>
          </a:p>
          <a:p>
            <a:pPr lvl="1" indent="-285750"/>
            <a:r>
              <a:rPr lang="en-US" dirty="0">
                <a:ea typeface="+mn-lt"/>
                <a:cs typeface="+mn-lt"/>
                <a:hlinkClick r:id="rId3"/>
              </a:rPr>
              <a:t>https://mediasite.mms.rpi.edu/Mediasite5/Channel/anderm8winrpiedu-engr-2050/watch/87d950eccc2942038b1d06530e9217841d</a:t>
            </a:r>
            <a:r>
              <a:rPr lang="en-US" dirty="0">
                <a:ea typeface="+mn-lt"/>
                <a:cs typeface="+mn-lt"/>
              </a:rPr>
              <a:t> </a:t>
            </a:r>
            <a:endParaRPr lang="en-US" dirty="0">
              <a:cs typeface="Calibri"/>
            </a:endParaRPr>
          </a:p>
          <a:p>
            <a:r>
              <a:rPr lang="en-US" dirty="0">
                <a:ea typeface="+mn-lt"/>
                <a:cs typeface="+mn-lt"/>
              </a:rPr>
              <a:t>Watch Requirements video (11 min)</a:t>
            </a:r>
          </a:p>
          <a:p>
            <a:pPr lvl="1" indent="-285750"/>
            <a:r>
              <a:rPr lang="en-US" dirty="0">
                <a:ea typeface="+mn-lt"/>
                <a:cs typeface="+mn-lt"/>
                <a:hlinkClick r:id="rId4"/>
              </a:rPr>
              <a:t>https://mediasite.mms.rpi.edu/Mediasite5/Channel/anderm8winrpiedu-engr-2050/watch/96dceab44ae7447d812f5a216afa97cf1d</a:t>
            </a:r>
            <a:r>
              <a:rPr lang="en-US" dirty="0">
                <a:ea typeface="+mn-lt"/>
                <a:cs typeface="+mn-lt"/>
              </a:rPr>
              <a:t> </a:t>
            </a:r>
          </a:p>
          <a:p>
            <a:r>
              <a:rPr lang="en-US" dirty="0">
                <a:ea typeface="+mn-lt"/>
                <a:cs typeface="+mn-lt"/>
              </a:rPr>
              <a:t>Identify one </a:t>
            </a:r>
            <a:r>
              <a:rPr lang="en-US" b="1" dirty="0">
                <a:ea typeface="+mn-lt"/>
                <a:cs typeface="+mn-lt"/>
              </a:rPr>
              <a:t>Customer Need </a:t>
            </a:r>
            <a:r>
              <a:rPr lang="en-US" dirty="0">
                <a:ea typeface="+mn-lt"/>
                <a:cs typeface="+mn-lt"/>
              </a:rPr>
              <a:t>for your project and translate it into an </a:t>
            </a:r>
            <a:r>
              <a:rPr lang="en-US" b="1" dirty="0">
                <a:ea typeface="+mn-lt"/>
                <a:cs typeface="+mn-lt"/>
              </a:rPr>
              <a:t>Engineering Requirement</a:t>
            </a:r>
          </a:p>
          <a:p>
            <a:r>
              <a:rPr lang="en-US">
                <a:ea typeface="+mn-lt"/>
                <a:cs typeface="+mn-lt"/>
              </a:rPr>
              <a:t>For ongoing projects, review prior semesters’ final presentations IAW PE instructions for class discussion in Class 3/4</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40</a:t>
            </a:fld>
            <a:endParaRPr lang="en-US" dirty="0"/>
          </a:p>
        </p:txBody>
      </p:sp>
    </p:spTree>
    <p:extLst>
      <p:ext uri="{BB962C8B-B14F-4D97-AF65-F5344CB8AC3E}">
        <p14:creationId xmlns:p14="http://schemas.microsoft.com/office/powerpoint/2010/main" val="40173588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41</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57444"/>
            <a:ext cx="9144000" cy="2193910"/>
          </a:xfrm>
          <a:prstGeom prst="rect">
            <a:avLst/>
          </a:prstGeom>
        </p:spPr>
      </p:pic>
      <p:sp>
        <p:nvSpPr>
          <p:cNvPr id="7" name="TextBox 6"/>
          <p:cNvSpPr txBox="1"/>
          <p:nvPr/>
        </p:nvSpPr>
        <p:spPr>
          <a:xfrm>
            <a:off x="876300" y="3938189"/>
            <a:ext cx="7391400" cy="1477328"/>
          </a:xfrm>
          <a:prstGeom prst="rect">
            <a:avLst/>
          </a:prstGeom>
          <a:noFill/>
        </p:spPr>
        <p:txBody>
          <a:bodyPr wrap="square" rtlCol="0">
            <a:spAutoFit/>
          </a:bodyPr>
          <a:lstStyle/>
          <a:p>
            <a:r>
              <a:rPr lang="en-US" dirty="0"/>
              <a:t>Over the course of Days 3 &amp; 4 – All teams will complete the following:</a:t>
            </a:r>
          </a:p>
          <a:p>
            <a:pPr marL="285750" indent="-285750">
              <a:buFont typeface="Arial" panose="020B0604020202020204" pitchFamily="34" charset="0"/>
              <a:buChar char="•"/>
            </a:pPr>
            <a:r>
              <a:rPr lang="en-US" dirty="0"/>
              <a:t>Sponsor Kickoff Meeting</a:t>
            </a:r>
          </a:p>
          <a:p>
            <a:pPr marL="285750" indent="-285750">
              <a:buFont typeface="Arial" panose="020B0604020202020204" pitchFamily="34" charset="0"/>
              <a:buChar char="•"/>
            </a:pPr>
            <a:r>
              <a:rPr lang="en-US" dirty="0"/>
              <a:t>CE meeting with team</a:t>
            </a:r>
          </a:p>
          <a:p>
            <a:pPr marL="285750" indent="-285750">
              <a:buFont typeface="Arial" panose="020B0604020202020204" pitchFamily="34" charset="0"/>
              <a:buChar char="•"/>
            </a:pPr>
            <a:r>
              <a:rPr lang="en-US" dirty="0"/>
              <a:t>Customer Needs &amp; Requirements - development and review</a:t>
            </a:r>
          </a:p>
          <a:p>
            <a:pPr marL="285750" indent="-285750">
              <a:buFont typeface="Arial" panose="020B0604020202020204" pitchFamily="34" charset="0"/>
              <a:buChar char="•"/>
            </a:pPr>
            <a:r>
              <a:rPr lang="en-US" dirty="0"/>
              <a:t>Review previous Final Presentation – ongoing projects only</a:t>
            </a:r>
          </a:p>
        </p:txBody>
      </p:sp>
    </p:spTree>
    <p:extLst>
      <p:ext uri="{BB962C8B-B14F-4D97-AF65-F5344CB8AC3E}">
        <p14:creationId xmlns:p14="http://schemas.microsoft.com/office/powerpoint/2010/main" val="23991334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15 min - Engineering Design Process</a:t>
            </a:r>
          </a:p>
        </p:txBody>
      </p:sp>
      <p:sp>
        <p:nvSpPr>
          <p:cNvPr id="3" name="Content Placeholder 2"/>
          <p:cNvSpPr>
            <a:spLocks noGrp="1"/>
          </p:cNvSpPr>
          <p:nvPr>
            <p:ph idx="1"/>
          </p:nvPr>
        </p:nvSpPr>
        <p:spPr/>
        <p:txBody>
          <a:bodyPr/>
          <a:lstStyle/>
          <a:p>
            <a:r>
              <a:rPr lang="en-US" dirty="0"/>
              <a:t>We will use the </a:t>
            </a:r>
            <a:r>
              <a:rPr lang="en-US" b="1" dirty="0"/>
              <a:t>Engineering Design Process</a:t>
            </a:r>
          </a:p>
          <a:p>
            <a:r>
              <a:rPr lang="en-US" dirty="0"/>
              <a:t>Quick refresher of what that means and how your team can apply it to your Capstone project</a:t>
            </a:r>
          </a:p>
          <a:p>
            <a:endParaRPr lang="en-US" dirty="0"/>
          </a:p>
          <a:p>
            <a:endParaRPr lang="en-US" dirty="0"/>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42</a:t>
            </a:fld>
            <a:endParaRPr lang="en-US" dirty="0"/>
          </a:p>
        </p:txBody>
      </p:sp>
    </p:spTree>
    <p:extLst>
      <p:ext uri="{BB962C8B-B14F-4D97-AF65-F5344CB8AC3E}">
        <p14:creationId xmlns:p14="http://schemas.microsoft.com/office/powerpoint/2010/main" val="12813492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43</a:t>
            </a:fld>
            <a:endParaRPr lang="en-US" dirty="0"/>
          </a:p>
        </p:txBody>
      </p:sp>
      <p:sp>
        <p:nvSpPr>
          <p:cNvPr id="7" name="TextBox 6"/>
          <p:cNvSpPr txBox="1"/>
          <p:nvPr/>
        </p:nvSpPr>
        <p:spPr>
          <a:xfrm>
            <a:off x="4724400" y="2379857"/>
            <a:ext cx="3200400" cy="1477328"/>
          </a:xfrm>
          <a:prstGeom prst="rect">
            <a:avLst/>
          </a:prstGeom>
          <a:noFill/>
        </p:spPr>
        <p:txBody>
          <a:bodyPr wrap="square" rtlCol="0">
            <a:spAutoFit/>
          </a:bodyPr>
          <a:lstStyle/>
          <a:p>
            <a:r>
              <a:rPr lang="en-US" dirty="0"/>
              <a:t>Today is Day Three of class</a:t>
            </a:r>
          </a:p>
          <a:p>
            <a:r>
              <a:rPr lang="en-US" dirty="0"/>
              <a:t>Let’s look at steps ONE &amp; TWO</a:t>
            </a:r>
          </a:p>
          <a:p>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828802"/>
            <a:ext cx="1981200" cy="12897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895600" y="2521582"/>
            <a:ext cx="1828800" cy="59693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14744610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a:t>10 </a:t>
            </a:r>
            <a:r>
              <a:rPr lang="en-US" dirty="0" err="1"/>
              <a:t>mins</a:t>
            </a:r>
            <a:r>
              <a:rPr lang="en-US" dirty="0"/>
              <a:t> - Customer Needs &amp; Engineering Requirements Example</a:t>
            </a:r>
          </a:p>
        </p:txBody>
      </p:sp>
      <p:sp>
        <p:nvSpPr>
          <p:cNvPr id="3" name="Content Placeholder 2"/>
          <p:cNvSpPr>
            <a:spLocks noGrp="1"/>
          </p:cNvSpPr>
          <p:nvPr>
            <p:ph idx="1"/>
          </p:nvPr>
        </p:nvSpPr>
        <p:spPr/>
        <p:txBody>
          <a:bodyPr>
            <a:normAutofit/>
          </a:bodyPr>
          <a:lstStyle/>
          <a:p>
            <a:r>
              <a:rPr lang="en-US" dirty="0"/>
              <a:t>Discuss a </a:t>
            </a:r>
            <a:r>
              <a:rPr lang="en-US" b="1" dirty="0"/>
              <a:t>Vehicle</a:t>
            </a:r>
          </a:p>
          <a:p>
            <a:pPr lvl="1"/>
            <a:r>
              <a:rPr lang="en-US" dirty="0"/>
              <a:t>What are Customer Needs?</a:t>
            </a:r>
          </a:p>
          <a:p>
            <a:pPr lvl="1"/>
            <a:r>
              <a:rPr lang="en-US" dirty="0"/>
              <a:t>Translate those to Engineering Requirements</a:t>
            </a:r>
          </a:p>
          <a:p>
            <a:endParaRPr lang="en-US" dirty="0"/>
          </a:p>
          <a:p>
            <a:r>
              <a:rPr lang="en-US" dirty="0"/>
              <a:t>With Needs and </a:t>
            </a:r>
            <a:r>
              <a:rPr lang="en-US" dirty="0" err="1"/>
              <a:t>Reqs</a:t>
            </a:r>
            <a:r>
              <a:rPr lang="en-US" dirty="0"/>
              <a:t> in mind - an informed customer could go to a dealership and talk about “product specifications” and choose the ‘right’ car for themselves</a:t>
            </a:r>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44</a:t>
            </a:fld>
            <a:endParaRPr lang="en-US" dirty="0"/>
          </a:p>
        </p:txBody>
      </p:sp>
    </p:spTree>
    <p:extLst>
      <p:ext uri="{BB962C8B-B14F-4D97-AF65-F5344CB8AC3E}">
        <p14:creationId xmlns:p14="http://schemas.microsoft.com/office/powerpoint/2010/main" val="353594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User Stories</a:t>
            </a:r>
            <a:endParaRPr lang="en-US" sz="2200"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Alternative method to Needs/</a:t>
            </a:r>
            <a:r>
              <a:rPr lang="en-US" dirty="0" err="1"/>
              <a:t>Reqs</a:t>
            </a:r>
            <a:r>
              <a:rPr lang="en-US" dirty="0"/>
              <a:t> to document how users/customers will interact with a system, website, program</a:t>
            </a:r>
          </a:p>
          <a:p>
            <a:r>
              <a:rPr lang="en-US" dirty="0"/>
              <a:t>User Story (who, what, and why of system use)</a:t>
            </a:r>
          </a:p>
          <a:p>
            <a:pPr lvl="1"/>
            <a:r>
              <a:rPr lang="en-US" dirty="0"/>
              <a:t>As a [type of user], I want to [perform some task] so that I can [achieve some goal].</a:t>
            </a:r>
          </a:p>
          <a:p>
            <a:r>
              <a:rPr lang="en-US" dirty="0"/>
              <a:t>Acceptance Criteria (how to judge success)</a:t>
            </a:r>
          </a:p>
          <a:p>
            <a:pPr lvl="1"/>
            <a:r>
              <a:rPr lang="en-US" dirty="0"/>
              <a:t>Given that [some context], when [some action is carried out], then [a set of observable outcomes should occur].</a:t>
            </a:r>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45</a:t>
            </a:fld>
            <a:endParaRPr lang="en-US" dirty="0"/>
          </a:p>
        </p:txBody>
      </p:sp>
    </p:spTree>
    <p:extLst>
      <p:ext uri="{BB962C8B-B14F-4D97-AF65-F5344CB8AC3E}">
        <p14:creationId xmlns:p14="http://schemas.microsoft.com/office/powerpoint/2010/main" val="5418407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CE Meeting with Team</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46</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dirty="0">
                <a:solidFill>
                  <a:srgbClr val="00B050"/>
                </a:solidFill>
                <a:cs typeface="Calibri"/>
              </a:rPr>
              <a:t>Needs and Requirements workbook.xlsx </a:t>
            </a:r>
            <a:r>
              <a:rPr lang="en-US" dirty="0">
                <a:cs typeface="Calibri"/>
              </a:rPr>
              <a:t>spreadsheet is in team Box folder</a:t>
            </a:r>
          </a:p>
          <a:p>
            <a:endParaRPr lang="en-US" dirty="0">
              <a:cs typeface="Calibri"/>
            </a:endParaRPr>
          </a:p>
          <a:p>
            <a:r>
              <a:rPr lang="en-US" dirty="0">
                <a:cs typeface="Calibri"/>
              </a:rPr>
              <a:t>Fill out based on team’s current (uninformed impression) of project</a:t>
            </a:r>
          </a:p>
          <a:p>
            <a:pPr lvl="1"/>
            <a:r>
              <a:rPr lang="en-US" dirty="0">
                <a:cs typeface="Calibri"/>
              </a:rPr>
              <a:t>This is first pass. Don’t worry that answers are not complete or verified by sponsor.</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47</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97356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48</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81761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class) the final PPT presentation given by previous semester team</a:t>
            </a:r>
          </a:p>
          <a:p>
            <a:pPr lvl="1"/>
            <a:r>
              <a:rPr lang="en-US" dirty="0"/>
              <a:t>Forums-&gt;Final Deliverables</a:t>
            </a:r>
          </a:p>
          <a:p>
            <a:pPr lvl="1"/>
            <a:r>
              <a:rPr lang="en-US" dirty="0"/>
              <a:t>Repository-&gt;Reports-&gt;Final Reports</a:t>
            </a:r>
          </a:p>
          <a:p>
            <a:r>
              <a:rPr lang="en-US" dirty="0"/>
              <a:t>Quickly walk PE/CE through slide deck and discuss what you feel previous team would say about:</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team may have</a:t>
            </a:r>
          </a:p>
        </p:txBody>
      </p:sp>
      <p:sp>
        <p:nvSpPr>
          <p:cNvPr id="4" name="Footer Placeholder 3">
            <a:extLst>
              <a:ext uri="{FF2B5EF4-FFF2-40B4-BE49-F238E27FC236}">
                <a16:creationId xmlns:a16="http://schemas.microsoft.com/office/drawing/2014/main" id="{CFCC97DA-F9DD-473A-93CA-7514DDB8ACBE}"/>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223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fontScale="92500" lnSpcReduction="10000"/>
          </a:bodyPr>
          <a:lstStyle/>
          <a:p>
            <a:r>
              <a:rPr lang="en-US" dirty="0">
                <a:cs typeface="Calibri"/>
              </a:rPr>
              <a:t>All students (in person &amp; remote) should attend class meetings using Webex Teams</a:t>
            </a:r>
          </a:p>
          <a:p>
            <a:pPr lvl="1"/>
            <a:r>
              <a:rPr lang="en-US" sz="3200" dirty="0">
                <a:cs typeface="Calibri"/>
              </a:rPr>
              <a:t>Project Space (ex: GSK Toothpaste Flow)</a:t>
            </a:r>
          </a:p>
          <a:p>
            <a:pPr lvl="1"/>
            <a:r>
              <a:rPr lang="en-US" sz="3200" dirty="0">
                <a:cs typeface="Calibri"/>
              </a:rPr>
              <a:t>Project Engineer Space (ex: Paster-F20-sec1)</a:t>
            </a:r>
          </a:p>
          <a:p>
            <a:r>
              <a:rPr lang="en-US" dirty="0">
                <a:cs typeface="Calibri"/>
              </a:rPr>
              <a:t>This PPT is available on Electronic Design Notebook and will guide the first 10 classes</a:t>
            </a:r>
          </a:p>
          <a:p>
            <a:pPr lvl="1"/>
            <a:r>
              <a:rPr lang="en-US" sz="2200" u="sng" dirty="0">
                <a:hlinkClick r:id="rId2"/>
              </a:rPr>
              <a:t>https://designlab.eng.rpi.edu/edn/projects/capstone-support-dev/repository/changes/Fall%202020%20Playbook.pptx</a:t>
            </a:r>
            <a:r>
              <a:rPr lang="en-US" dirty="0"/>
              <a:t> </a:t>
            </a:r>
            <a:endParaRPr lang="en-US" sz="3200" dirty="0">
              <a:solidFill>
                <a:srgbClr val="C00000"/>
              </a:solidFill>
              <a:cs typeface="Calibri"/>
            </a:endParaRPr>
          </a:p>
          <a:p>
            <a:r>
              <a:rPr lang="en-US" dirty="0">
                <a:cs typeface="Calibri"/>
              </a:rPr>
              <a:t>Daily Class Agendas </a:t>
            </a:r>
          </a:p>
          <a:p>
            <a:pPr lvl="1"/>
            <a:r>
              <a:rPr lang="en-US" sz="1200" dirty="0">
                <a:cs typeface="Calibri"/>
                <a:hlinkClick r:id="rId3"/>
              </a:rPr>
              <a:t>https://designlab.eng.rpi.edu/edn/projects/capstone-support-dev/wiki/Capstone_Class_Agendas</a:t>
            </a:r>
            <a:r>
              <a:rPr lang="en-US" sz="1200" dirty="0">
                <a:cs typeface="Calibri"/>
              </a:rPr>
              <a:t> </a:t>
            </a:r>
          </a:p>
          <a:p>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CBF8CF1D-1919-4E8F-AC11-7895E4B53B65}"/>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Tasks </a:t>
            </a:r>
            <a:r>
              <a:rPr lang="en-US" sz="900" dirty="0">
                <a:latin typeface="Calibri Light"/>
                <a:cs typeface="Calibri Light"/>
              </a:rPr>
              <a:t>(what you might call homework, complete </a:t>
            </a:r>
            <a:r>
              <a:rPr lang="en-US" sz="900" b="1" dirty="0">
                <a:latin typeface="Calibri Light"/>
                <a:cs typeface="Calibri Light"/>
              </a:rPr>
              <a:t>BEFORE</a:t>
            </a:r>
            <a:r>
              <a:rPr lang="en-US" sz="900" dirty="0">
                <a:latin typeface="Calibri Light"/>
                <a:cs typeface="Calibri Light"/>
              </a:rPr>
              <a:t> Class 4)</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Update Needs/Reqs matrix based on feedback (in Box folder)</a:t>
            </a:r>
            <a:endParaRPr lang="en-US" dirty="0">
              <a:solidFill>
                <a:srgbClr val="C00000"/>
              </a:solidFill>
              <a:ea typeface="+mn-lt"/>
              <a:cs typeface="+mn-lt"/>
            </a:endParaRPr>
          </a:p>
          <a:p>
            <a:r>
              <a:rPr lang="en-US" dirty="0">
                <a:ea typeface="+mn-lt"/>
                <a:cs typeface="+mn-lt"/>
              </a:rPr>
              <a:t>Choose sponsor liaison</a:t>
            </a:r>
          </a:p>
          <a:p>
            <a:pPr lvl="1"/>
            <a:r>
              <a:rPr lang="en-US" dirty="0">
                <a:ea typeface="+mn-lt"/>
                <a:cs typeface="+mn-lt"/>
              </a:rPr>
              <a:t>This person will be the focal point for emails to/from your sponsor. They are not the team's "spokesperson" at meetings, conference calls, in class, etc.</a:t>
            </a:r>
          </a:p>
          <a:p>
            <a:r>
              <a:rPr lang="en-US" dirty="0"/>
              <a:t>Watch Intro to EDN video (5/min)</a:t>
            </a:r>
            <a:endParaRPr lang="en-US" dirty="0">
              <a:solidFill>
                <a:srgbClr val="FF0000"/>
              </a:solidFill>
              <a:ea typeface="+mn-lt"/>
              <a:cs typeface="+mn-lt"/>
            </a:endParaRPr>
          </a:p>
          <a:p>
            <a:pPr lvl="1"/>
            <a:r>
              <a:rPr lang="en-US" dirty="0">
                <a:ea typeface="+mn-lt"/>
                <a:cs typeface="+mn-lt"/>
                <a:hlinkClick r:id="rId2"/>
              </a:rPr>
              <a:t>https://designlab.eng.rpi.edu/edn/projects/capstone-support-dev/repository/raw/training/Intro%20to%20the%20EDN.mp4</a:t>
            </a:r>
            <a:r>
              <a:rPr lang="en-US" dirty="0">
                <a:ea typeface="+mn-lt"/>
                <a:cs typeface="+mn-lt"/>
              </a:rPr>
              <a:t> </a:t>
            </a:r>
            <a:endParaRPr lang="en-US" dirty="0">
              <a:solidFill>
                <a:srgbClr val="FF0000"/>
              </a:solidFill>
              <a:ea typeface="+mn-lt"/>
              <a:cs typeface="+mn-lt"/>
            </a:endParaRPr>
          </a:p>
          <a:p>
            <a:r>
              <a:rPr lang="en-US" dirty="0"/>
              <a:t>Read Project Documentation page </a:t>
            </a:r>
            <a:endParaRPr lang="en-US" dirty="0">
              <a:ea typeface="+mn-lt"/>
              <a:cs typeface="+mn-lt"/>
            </a:endParaRPr>
          </a:p>
          <a:p>
            <a:pPr lvl="1"/>
            <a:r>
              <a:rPr lang="en-US" dirty="0">
                <a:ea typeface="+mn-lt"/>
                <a:cs typeface="+mn-lt"/>
                <a:hlinkClick r:id="rId3"/>
              </a:rPr>
              <a:t>https://designlab.eng.rpi.edu/edn/projects/capstone-support-dev/wiki/Project_Documentation</a:t>
            </a:r>
            <a:r>
              <a:rPr lang="en-US" dirty="0">
                <a:ea typeface="+mn-lt"/>
                <a:cs typeface="+mn-lt"/>
              </a:rPr>
              <a:t> </a:t>
            </a:r>
            <a:endParaRPr lang="en-US" dirty="0">
              <a:cs typeface="Calibri"/>
            </a:endParaRPr>
          </a:p>
          <a:p>
            <a:r>
              <a:rPr lang="en-US" dirty="0">
                <a:ea typeface="+mn-lt"/>
                <a:cs typeface="+mn-lt"/>
              </a:rPr>
              <a:t>Complete the Online Safety Training in Percipio by end of 3rd week</a:t>
            </a:r>
          </a:p>
          <a:p>
            <a:pPr lvl="1" indent="-285750"/>
            <a:r>
              <a:rPr lang="en-US" dirty="0">
                <a:ea typeface="+mn-lt"/>
                <a:cs typeface="+mn-lt"/>
                <a:hlinkClick r:id="rId4"/>
              </a:rPr>
              <a:t>https://www.percipio.com</a:t>
            </a:r>
            <a:endParaRPr lang="en-US" dirty="0">
              <a:ea typeface="+mn-lt"/>
              <a:cs typeface="+mn-lt"/>
            </a:endParaRPr>
          </a:p>
          <a:p>
            <a:pPr lvl="1" indent="-285750"/>
            <a:r>
              <a:rPr lang="en-US" dirty="0">
                <a:ea typeface="+mn-lt"/>
                <a:cs typeface="+mn-lt"/>
              </a:rPr>
              <a:t>Rensselaer Manufacturing and Prototyping Laboratories-Safety Orientation</a:t>
            </a:r>
            <a:endParaRPr lang="en-US" dirty="0">
              <a:solidFill>
                <a:srgbClr val="000000"/>
              </a:solidFill>
              <a:cs typeface="Calibri"/>
            </a:endParaRPr>
          </a:p>
          <a:p>
            <a:pPr lvl="1" indent="-285750"/>
            <a:endParaRPr lang="en-US" dirty="0">
              <a:solidFill>
                <a:srgbClr val="000000"/>
              </a:solidFill>
              <a:cs typeface="Calibri"/>
            </a:endParaRP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50</a:t>
            </a:fld>
            <a:endParaRPr lang="en-US" dirty="0"/>
          </a:p>
        </p:txBody>
      </p:sp>
    </p:spTree>
    <p:extLst>
      <p:ext uri="{BB962C8B-B14F-4D97-AF65-F5344CB8AC3E}">
        <p14:creationId xmlns:p14="http://schemas.microsoft.com/office/powerpoint/2010/main" val="38435572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51</a:t>
            </a:fld>
            <a:endParaRPr lang="en-US" dirty="0"/>
          </a:p>
        </p:txBody>
      </p:sp>
      <p:pic>
        <p:nvPicPr>
          <p:cNvPr id="6" name="Picture 5">
            <a:extLst>
              <a:ext uri="{FF2B5EF4-FFF2-40B4-BE49-F238E27FC236}">
                <a16:creationId xmlns:a16="http://schemas.microsoft.com/office/drawing/2014/main" id="{E09A0485-B9FC-458A-A7D1-E3D663DE42ED}"/>
              </a:ext>
            </a:extLst>
          </p:cNvPr>
          <p:cNvPicPr>
            <a:picLocks noChangeAspect="1"/>
          </p:cNvPicPr>
          <p:nvPr/>
        </p:nvPicPr>
        <p:blipFill>
          <a:blip r:embed="rId2"/>
          <a:stretch>
            <a:fillRect/>
          </a:stretch>
        </p:blipFill>
        <p:spPr>
          <a:xfrm>
            <a:off x="0" y="2130404"/>
            <a:ext cx="9144000" cy="2597192"/>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p:txBody>
          <a:bodyPr>
            <a:normAutofit lnSpcReduction="10000"/>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Sponsor </a:t>
            </a:r>
          </a:p>
          <a:p>
            <a:pPr lvl="1"/>
            <a:r>
              <a:rPr lang="en-US" dirty="0"/>
              <a:t>If Team has already had Sponsor Meeting, what new questions have been identified as a result?</a:t>
            </a:r>
          </a:p>
          <a:p>
            <a:pPr lvl="2"/>
            <a:r>
              <a:rPr lang="en-US" dirty="0"/>
              <a:t>Clearly document and send to Sponsor, copy PE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32DB0885-9F5C-499F-B727-D564AB7C2E72}"/>
              </a:ext>
            </a:extLst>
          </p:cNvPr>
          <p:cNvSpPr>
            <a:spLocks noGrp="1"/>
          </p:cNvSpPr>
          <p:nvPr>
            <p:ph type="ftr" sz="quarter" idx="11"/>
          </p:nvPr>
        </p:nvSpPr>
        <p:spPr/>
        <p:txBody>
          <a:bodyPr/>
          <a:lstStyle/>
          <a:p>
            <a:r>
              <a:rPr lang="en-US"/>
              <a:t>PE Space</a:t>
            </a:r>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mtClean="0"/>
              <a:t>52</a:t>
            </a:fld>
            <a:endParaRPr lang="en-US" dirty="0"/>
          </a:p>
        </p:txBody>
      </p:sp>
    </p:spTree>
    <p:extLst>
      <p:ext uri="{BB962C8B-B14F-4D97-AF65-F5344CB8AC3E}">
        <p14:creationId xmlns:p14="http://schemas.microsoft.com/office/powerpoint/2010/main" val="28828240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30 min - CE Meeting with Team</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53</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Tree>
    <p:extLst>
      <p:ext uri="{BB962C8B-B14F-4D97-AF65-F5344CB8AC3E}">
        <p14:creationId xmlns:p14="http://schemas.microsoft.com/office/powerpoint/2010/main" val="42435358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4 Ticket Out</a:t>
            </a:r>
          </a:p>
          <a:p>
            <a:pPr lvl="1"/>
            <a:r>
              <a:rPr lang="en-US" dirty="0">
                <a:solidFill>
                  <a:srgbClr val="000000"/>
                </a:solidFill>
                <a:ea typeface="+mn-lt"/>
                <a:cs typeface="+mn-lt"/>
                <a:hlinkClick r:id="rId2"/>
              </a:rPr>
              <a:t>https://forms.gle/J6EBfnh2hjTJbPse8</a:t>
            </a:r>
            <a:endParaRPr lang="en-US" dirty="0">
              <a:solidFill>
                <a:srgbClr val="000000"/>
              </a:solidFill>
              <a:ea typeface="+mn-lt"/>
              <a:cs typeface="+mn-lt"/>
            </a:endParaRPr>
          </a:p>
          <a:p>
            <a:pPr marL="228600" lvl="1" indent="0">
              <a:buNone/>
            </a:pPr>
            <a:endParaRPr lang="en-US" dirty="0">
              <a:cs typeface="Calibri"/>
            </a:endParaRPr>
          </a:p>
          <a:p>
            <a:r>
              <a:rPr lang="en-US" dirty="0">
                <a:cs typeface="Calibri"/>
              </a:rPr>
              <a:t>Complete the Online Safety Training in Percipio by end of 3rd week</a:t>
            </a:r>
            <a:endParaRPr lang="en-US" dirty="0">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54</a:t>
            </a:fld>
            <a:endParaRPr lang="en-US" dirty="0"/>
          </a:p>
        </p:txBody>
      </p:sp>
    </p:spTree>
    <p:extLst>
      <p:ext uri="{BB962C8B-B14F-4D97-AF65-F5344CB8AC3E}">
        <p14:creationId xmlns:p14="http://schemas.microsoft.com/office/powerpoint/2010/main" val="39895430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55</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5232" y="2410577"/>
            <a:ext cx="6013535" cy="3181434"/>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35 min - Documentation &amp; EDN Usage</a:t>
            </a:r>
          </a:p>
        </p:txBody>
      </p:sp>
      <p:sp>
        <p:nvSpPr>
          <p:cNvPr id="3" name="Content Placeholder 2"/>
          <p:cNvSpPr>
            <a:spLocks noGrp="1"/>
          </p:cNvSpPr>
          <p:nvPr>
            <p:ph idx="1"/>
          </p:nvPr>
        </p:nvSpPr>
        <p:spPr/>
        <p:txBody>
          <a:bodyPr/>
          <a:lstStyle/>
          <a:p>
            <a:r>
              <a:rPr lang="en-US" dirty="0"/>
              <a:t>Where to post your work</a:t>
            </a:r>
          </a:p>
          <a:p>
            <a:r>
              <a:rPr lang="en-US" dirty="0"/>
              <a:t>How to create post (which buttons/links on EDN)</a:t>
            </a:r>
          </a:p>
          <a:p>
            <a:endParaRPr lang="en-US" dirty="0"/>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56</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066810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put information?</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057400"/>
            <a:ext cx="7886700" cy="2877837"/>
          </a:xfrm>
        </p:spPr>
      </p:pic>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1E53C9B5-D1E4-41C4-9032-1ACE4595E517}" type="slidenum">
              <a:rPr lang="en-US" smtClean="0"/>
              <a:t>57</a:t>
            </a:fld>
            <a:endParaRPr lang="en-US"/>
          </a:p>
        </p:txBody>
      </p:sp>
      <p:sp>
        <p:nvSpPr>
          <p:cNvPr id="8" name="TextBox 7"/>
          <p:cNvSpPr txBox="1"/>
          <p:nvPr/>
        </p:nvSpPr>
        <p:spPr>
          <a:xfrm>
            <a:off x="3589713" y="1421444"/>
            <a:ext cx="1741285" cy="415498"/>
          </a:xfrm>
          <a:prstGeom prst="rect">
            <a:avLst/>
          </a:prstGeom>
          <a:noFill/>
        </p:spPr>
        <p:txBody>
          <a:bodyPr wrap="square" rtlCol="0">
            <a:spAutoFit/>
          </a:bodyPr>
          <a:lstStyle/>
          <a:p>
            <a:r>
              <a:rPr lang="en-US" sz="2100" dirty="0"/>
              <a:t>Forums Tab</a:t>
            </a:r>
          </a:p>
        </p:txBody>
      </p:sp>
      <p:cxnSp>
        <p:nvCxnSpPr>
          <p:cNvPr id="10" name="Straight Arrow Connector 9"/>
          <p:cNvCxnSpPr>
            <a:stCxn id="8" idx="2"/>
          </p:cNvCxnSpPr>
          <p:nvPr/>
        </p:nvCxnSpPr>
        <p:spPr>
          <a:xfrm flipH="1">
            <a:off x="3777596" y="1879772"/>
            <a:ext cx="682760" cy="711560"/>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115883" y="4849259"/>
            <a:ext cx="2326571" cy="415498"/>
          </a:xfrm>
          <a:prstGeom prst="rect">
            <a:avLst/>
          </a:prstGeom>
          <a:noFill/>
        </p:spPr>
        <p:txBody>
          <a:bodyPr wrap="square" rtlCol="0">
            <a:spAutoFit/>
          </a:bodyPr>
          <a:lstStyle/>
          <a:p>
            <a:r>
              <a:rPr lang="en-US" sz="2100" dirty="0"/>
              <a:t>Technical Work</a:t>
            </a:r>
          </a:p>
        </p:txBody>
      </p:sp>
      <p:cxnSp>
        <p:nvCxnSpPr>
          <p:cNvPr id="12" name="Straight Arrow Connector 11"/>
          <p:cNvCxnSpPr>
            <a:stCxn id="11" idx="1"/>
          </p:cNvCxnSpPr>
          <p:nvPr/>
        </p:nvCxnSpPr>
        <p:spPr>
          <a:xfrm flipH="1" flipV="1">
            <a:off x="1690878" y="3915270"/>
            <a:ext cx="3425006" cy="1130196"/>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92516" y="1231591"/>
            <a:ext cx="2109833" cy="738664"/>
          </a:xfrm>
          <a:prstGeom prst="rect">
            <a:avLst/>
          </a:prstGeom>
          <a:noFill/>
        </p:spPr>
        <p:txBody>
          <a:bodyPr wrap="square" rtlCol="0">
            <a:spAutoFit/>
          </a:bodyPr>
          <a:lstStyle/>
          <a:p>
            <a:r>
              <a:rPr lang="en-US" sz="2100" dirty="0"/>
              <a:t>Poster Summary, Task Assignments</a:t>
            </a:r>
          </a:p>
        </p:txBody>
      </p:sp>
      <p:cxnSp>
        <p:nvCxnSpPr>
          <p:cNvPr id="14" name="Straight Arrow Connector 13"/>
          <p:cNvCxnSpPr>
            <a:stCxn id="13" idx="2"/>
          </p:cNvCxnSpPr>
          <p:nvPr/>
        </p:nvCxnSpPr>
        <p:spPr>
          <a:xfrm flipH="1">
            <a:off x="2120647" y="1947171"/>
            <a:ext cx="5426786" cy="1361288"/>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Work through examples of actual files in Box</a:t>
            </a:r>
          </a:p>
        </p:txBody>
      </p:sp>
    </p:spTree>
    <p:extLst>
      <p:ext uri="{BB962C8B-B14F-4D97-AF65-F5344CB8AC3E}">
        <p14:creationId xmlns:p14="http://schemas.microsoft.com/office/powerpoint/2010/main" val="8215704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post</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992566"/>
            <a:ext cx="7886700" cy="2097069"/>
          </a:xfrm>
        </p:spPr>
      </p:pic>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1E53C9B5-D1E4-41C4-9032-1ACE4595E517}" type="slidenum">
              <a:rPr lang="en-US" smtClean="0"/>
              <a:t>58</a:t>
            </a:fld>
            <a:endParaRPr lang="en-US"/>
          </a:p>
        </p:txBody>
      </p:sp>
      <p:sp>
        <p:nvSpPr>
          <p:cNvPr id="8" name="TextBox 7"/>
          <p:cNvSpPr txBox="1"/>
          <p:nvPr/>
        </p:nvSpPr>
        <p:spPr>
          <a:xfrm>
            <a:off x="5244408" y="1929058"/>
            <a:ext cx="1741285" cy="415498"/>
          </a:xfrm>
          <a:prstGeom prst="rect">
            <a:avLst/>
          </a:prstGeom>
          <a:noFill/>
        </p:spPr>
        <p:txBody>
          <a:bodyPr wrap="square" rtlCol="0">
            <a:spAutoFit/>
          </a:bodyPr>
          <a:lstStyle/>
          <a:p>
            <a:r>
              <a:rPr lang="en-US" sz="2100" dirty="0"/>
              <a:t>New Message</a:t>
            </a:r>
          </a:p>
        </p:txBody>
      </p:sp>
      <p:cxnSp>
        <p:nvCxnSpPr>
          <p:cNvPr id="9" name="Straight Arrow Connector 8"/>
          <p:cNvCxnSpPr>
            <a:stCxn id="8" idx="2"/>
          </p:cNvCxnSpPr>
          <p:nvPr/>
        </p:nvCxnSpPr>
        <p:spPr>
          <a:xfrm>
            <a:off x="6115050" y="2321473"/>
            <a:ext cx="1675638" cy="153500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276600" y="3352800"/>
            <a:ext cx="838200" cy="503682"/>
          </a:xfrm>
          <a:prstGeom prst="rect">
            <a:avLst/>
          </a:prstGeom>
          <a:no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10" name="Straight Arrow Connector 9"/>
          <p:cNvCxnSpPr/>
          <p:nvPr/>
        </p:nvCxnSpPr>
        <p:spPr>
          <a:xfrm>
            <a:off x="3276600" y="2590800"/>
            <a:ext cx="532638" cy="68437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05957" y="2045314"/>
            <a:ext cx="1741285" cy="415498"/>
          </a:xfrm>
          <a:prstGeom prst="rect">
            <a:avLst/>
          </a:prstGeom>
          <a:noFill/>
        </p:spPr>
        <p:txBody>
          <a:bodyPr wrap="square" rtlCol="0">
            <a:spAutoFit/>
          </a:bodyPr>
          <a:lstStyle/>
          <a:p>
            <a:r>
              <a:rPr lang="en-US" sz="2100" dirty="0"/>
              <a:t>Forums</a:t>
            </a:r>
          </a:p>
        </p:txBody>
      </p:sp>
      <p:sp>
        <p:nvSpPr>
          <p:cNvPr id="14" name="TextBox 13"/>
          <p:cNvSpPr txBox="1"/>
          <p:nvPr/>
        </p:nvSpPr>
        <p:spPr>
          <a:xfrm>
            <a:off x="990600" y="5486400"/>
            <a:ext cx="6019800"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t>Live demonstration of shifting actual files from Box to Project Forums</a:t>
            </a:r>
          </a:p>
        </p:txBody>
      </p:sp>
    </p:spTree>
    <p:extLst>
      <p:ext uri="{BB962C8B-B14F-4D97-AF65-F5344CB8AC3E}">
        <p14:creationId xmlns:p14="http://schemas.microsoft.com/office/powerpoint/2010/main" val="28865812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 min - Engineering Tools and Methods</a:t>
            </a:r>
          </a:p>
        </p:txBody>
      </p:sp>
      <p:sp>
        <p:nvSpPr>
          <p:cNvPr id="3" name="Content Placeholder 2"/>
          <p:cNvSpPr>
            <a:spLocks noGrp="1"/>
          </p:cNvSpPr>
          <p:nvPr>
            <p:ph idx="1"/>
          </p:nvPr>
        </p:nvSpPr>
        <p:spPr/>
        <p:txBody>
          <a:bodyPr/>
          <a:lstStyle/>
          <a:p>
            <a:pPr marL="457200" lvl="1" indent="0">
              <a:buNone/>
            </a:pPr>
            <a:r>
              <a:rPr lang="en-US" dirty="0"/>
              <a:t>What techniques, software, calculations will be used to address the problems in front of team? Ex:</a:t>
            </a:r>
          </a:p>
          <a:p>
            <a:pPr lvl="1">
              <a:buFont typeface="Arial" panose="020B0604020202020204" pitchFamily="34" charset="0"/>
              <a:buChar char="•"/>
            </a:pPr>
            <a:r>
              <a:rPr lang="en-US" dirty="0"/>
              <a:t>Mechanical aspects – Free Body diagram, torque measurement</a:t>
            </a:r>
          </a:p>
          <a:p>
            <a:pPr lvl="1">
              <a:buFont typeface="Arial" panose="020B0604020202020204" pitchFamily="34" charset="0"/>
              <a:buChar char="•"/>
            </a:pPr>
            <a:r>
              <a:rPr lang="en-US" dirty="0"/>
              <a:t>Software – flow chart of system control loop, storyboard of user input</a:t>
            </a:r>
          </a:p>
          <a:p>
            <a:pPr lvl="1">
              <a:buFont typeface="Arial" panose="020B0604020202020204" pitchFamily="34" charset="0"/>
              <a:buChar char="•"/>
            </a:pPr>
            <a:r>
              <a:rPr lang="en-US" dirty="0"/>
              <a:t>Process – conduct customer interviews of toddler caregivers, create Standard Operating Procedure for system startup and calibration</a:t>
            </a:r>
          </a:p>
        </p:txBody>
      </p:sp>
      <p:sp>
        <p:nvSpPr>
          <p:cNvPr id="4" name="Footer Placeholder 3"/>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59</a:t>
            </a:fld>
            <a:endParaRPr lang="en-US" dirty="0"/>
          </a:p>
        </p:txBody>
      </p:sp>
    </p:spTree>
    <p:extLst>
      <p:ext uri="{BB962C8B-B14F-4D97-AF65-F5344CB8AC3E}">
        <p14:creationId xmlns:p14="http://schemas.microsoft.com/office/powerpoint/2010/main" val="1205418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6F85-F23F-438B-ACDA-3DE53FBE01C5}"/>
              </a:ext>
            </a:extLst>
          </p:cNvPr>
          <p:cNvSpPr>
            <a:spLocks noGrp="1"/>
          </p:cNvSpPr>
          <p:nvPr>
            <p:ph type="title"/>
          </p:nvPr>
        </p:nvSpPr>
        <p:spPr/>
        <p:txBody>
          <a:bodyPr/>
          <a:lstStyle/>
          <a:p>
            <a:r>
              <a:rPr lang="en-US" dirty="0">
                <a:cs typeface="Calibri Light"/>
              </a:rPr>
              <a:t>Covid-19 related challenges</a:t>
            </a:r>
            <a:endParaRPr lang="en-US" dirty="0"/>
          </a:p>
        </p:txBody>
      </p:sp>
      <p:sp>
        <p:nvSpPr>
          <p:cNvPr id="3" name="Content Placeholder 2">
            <a:extLst>
              <a:ext uri="{FF2B5EF4-FFF2-40B4-BE49-F238E27FC236}">
                <a16:creationId xmlns:a16="http://schemas.microsoft.com/office/drawing/2014/main" id="{19043284-C4A6-4B26-9D1B-82EF6DD6944F}"/>
              </a:ext>
            </a:extLst>
          </p:cNvPr>
          <p:cNvSpPr>
            <a:spLocks noGrp="1"/>
          </p:cNvSpPr>
          <p:nvPr>
            <p:ph idx="1"/>
          </p:nvPr>
        </p:nvSpPr>
        <p:spPr>
          <a:xfrm>
            <a:off x="628650" y="1340992"/>
            <a:ext cx="7886700" cy="4907407"/>
          </a:xfrm>
        </p:spPr>
        <p:txBody>
          <a:bodyPr vert="horz" lIns="91440" tIns="45720" rIns="91440" bIns="45720" rtlCol="0" anchor="t">
            <a:normAutofit fontScale="92500" lnSpcReduction="20000"/>
          </a:bodyPr>
          <a:lstStyle/>
          <a:p>
            <a:r>
              <a:rPr lang="en-US" dirty="0">
                <a:cs typeface="Calibri"/>
              </a:rPr>
              <a:t>Projects were chosen and scoped to still be possible even in the event RPI semester goes full remote</a:t>
            </a:r>
          </a:p>
          <a:p>
            <a:r>
              <a:rPr lang="en-US" dirty="0">
                <a:cs typeface="Calibri"/>
              </a:rPr>
              <a:t>Off campus and out of country students should strive to stay as synchronous as possible with team meetings and project progress</a:t>
            </a:r>
          </a:p>
          <a:p>
            <a:r>
              <a:rPr lang="en-US" dirty="0">
                <a:cs typeface="Calibri"/>
              </a:rPr>
              <a:t>All course material is available online (EDN)</a:t>
            </a:r>
          </a:p>
          <a:p>
            <a:pPr lvl="1"/>
            <a:r>
              <a:rPr lang="en-US" dirty="0">
                <a:ea typeface="+mn-lt"/>
                <a:cs typeface="+mn-lt"/>
                <a:hlinkClick r:id="rId2"/>
              </a:rPr>
              <a:t>https://designlab.eng.rpi.edu/edn/projects/capstone-support-dev/wiki</a:t>
            </a:r>
            <a:r>
              <a:rPr lang="en-US" dirty="0">
                <a:ea typeface="+mn-lt"/>
                <a:cs typeface="+mn-lt"/>
              </a:rPr>
              <a:t> </a:t>
            </a:r>
            <a:endParaRPr lang="en-US" dirty="0">
              <a:cs typeface="Calibri"/>
            </a:endParaRPr>
          </a:p>
          <a:p>
            <a:r>
              <a:rPr lang="en-US" dirty="0">
                <a:cs typeface="Calibri"/>
              </a:rPr>
              <a:t>Nearly all interactions will take place online</a:t>
            </a:r>
          </a:p>
          <a:p>
            <a:pPr lvl="1"/>
            <a:r>
              <a:rPr lang="en-US" dirty="0">
                <a:cs typeface="Calibri"/>
              </a:rPr>
              <a:t>In Class Activities – Webex Team Spaces</a:t>
            </a:r>
          </a:p>
          <a:p>
            <a:pPr lvl="2"/>
            <a:r>
              <a:rPr lang="en-US" dirty="0">
                <a:cs typeface="Calibri"/>
              </a:rPr>
              <a:t>Project Space</a:t>
            </a:r>
          </a:p>
          <a:p>
            <a:pPr lvl="2"/>
            <a:r>
              <a:rPr lang="en-US" dirty="0">
                <a:cs typeface="Calibri"/>
              </a:rPr>
              <a:t>PE Space</a:t>
            </a:r>
            <a:endParaRPr lang="en-US" dirty="0"/>
          </a:p>
          <a:p>
            <a:pPr lvl="1"/>
            <a:r>
              <a:rPr lang="en-US" dirty="0">
                <a:cs typeface="Calibri"/>
              </a:rPr>
              <a:t>Class time - Webex Project Space or Sub-team Spaces</a:t>
            </a:r>
          </a:p>
          <a:p>
            <a:pPr lvl="1"/>
            <a:r>
              <a:rPr lang="en-US" dirty="0">
                <a:cs typeface="Calibri"/>
              </a:rPr>
              <a:t>Sponsor meetings – Webex meetings</a:t>
            </a:r>
          </a:p>
          <a:p>
            <a:pPr lvl="1"/>
            <a:r>
              <a:rPr lang="en-US" dirty="0">
                <a:cs typeface="Calibri"/>
              </a:rPr>
              <a:t>PE/CE Office hours – Webex private rooms</a:t>
            </a:r>
          </a:p>
          <a:p>
            <a:r>
              <a:rPr lang="en-US" dirty="0">
                <a:cs typeface="Calibri"/>
              </a:rPr>
              <a:t>Classroom</a:t>
            </a:r>
          </a:p>
          <a:p>
            <a:pPr lvl="1"/>
            <a:r>
              <a:rPr lang="en-US" dirty="0">
                <a:cs typeface="Calibri"/>
              </a:rPr>
              <a:t>One-way entry/exit</a:t>
            </a:r>
          </a:p>
          <a:p>
            <a:pPr lvl="2"/>
            <a:r>
              <a:rPr lang="en-US" dirty="0">
                <a:cs typeface="Calibri"/>
              </a:rPr>
              <a:t>Enter @ JEC3332 door (SoE Hub side), exit @ JEC 3232 door</a:t>
            </a:r>
          </a:p>
          <a:p>
            <a:pPr lvl="1"/>
            <a:r>
              <a:rPr lang="en-US" dirty="0">
                <a:cs typeface="Calibri"/>
              </a:rPr>
              <a:t>No use of physical whiteboards. Webex teams has whiteboard functionality</a:t>
            </a:r>
          </a:p>
          <a:p>
            <a:pPr lvl="1"/>
            <a:r>
              <a:rPr lang="en-US" dirty="0">
                <a:cs typeface="Calibri"/>
              </a:rPr>
              <a:t>Chairs stay on X’s at 6 foot separation</a:t>
            </a:r>
          </a:p>
          <a:p>
            <a:pPr lvl="1"/>
            <a:r>
              <a:rPr lang="en-US" dirty="0">
                <a:cs typeface="Calibri"/>
              </a:rPr>
              <a:t>4 additional tables available for smaller 2 person meetings</a:t>
            </a:r>
          </a:p>
          <a:p>
            <a:pPr lvl="1"/>
            <a:endParaRPr lang="en-US" dirty="0">
              <a:cs typeface="Calibri"/>
            </a:endParaRPr>
          </a:p>
          <a:p>
            <a:pPr lvl="1"/>
            <a:endParaRPr lang="en-US" dirty="0">
              <a:cs typeface="Calibri"/>
            </a:endParaRPr>
          </a:p>
        </p:txBody>
      </p:sp>
      <p:sp>
        <p:nvSpPr>
          <p:cNvPr id="4" name="Footer Placeholder 3">
            <a:extLst>
              <a:ext uri="{FF2B5EF4-FFF2-40B4-BE49-F238E27FC236}">
                <a16:creationId xmlns:a16="http://schemas.microsoft.com/office/drawing/2014/main" id="{40DB7823-EADD-41FD-BE50-3433863D259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a:t>
            </a:fld>
            <a:endParaRPr lang="en-US" dirty="0"/>
          </a:p>
        </p:txBody>
      </p:sp>
    </p:spTree>
    <p:extLst>
      <p:ext uri="{BB962C8B-B14F-4D97-AF65-F5344CB8AC3E}">
        <p14:creationId xmlns:p14="http://schemas.microsoft.com/office/powerpoint/2010/main" val="33474327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Statement of Work Exercise</a:t>
            </a:r>
          </a:p>
        </p:txBody>
      </p:sp>
      <p:sp>
        <p:nvSpPr>
          <p:cNvPr id="3" name="Content Placeholder 2"/>
          <p:cNvSpPr>
            <a:spLocks noGrp="1"/>
          </p:cNvSpPr>
          <p:nvPr>
            <p:ph idx="1"/>
          </p:nvPr>
        </p:nvSpPr>
        <p:spPr>
          <a:xfrm>
            <a:off x="628650" y="1940815"/>
            <a:ext cx="7886700" cy="3549158"/>
          </a:xfrm>
        </p:spPr>
        <p:txBody>
          <a:bodyPr>
            <a:normAutofit lnSpcReduction="10000"/>
          </a:bodyPr>
          <a:lstStyle/>
          <a:p>
            <a:r>
              <a:rPr lang="en-US" dirty="0"/>
              <a:t>10 min – Break into 3 groups</a:t>
            </a:r>
          </a:p>
          <a:p>
            <a:pPr lvl="1"/>
            <a:r>
              <a:rPr lang="en-US" dirty="0"/>
              <a:t>Long Term Objectives (1-5+ years, from Customer Perspective)</a:t>
            </a:r>
          </a:p>
          <a:p>
            <a:pPr lvl="1"/>
            <a:r>
              <a:rPr lang="en-US" dirty="0"/>
              <a:t>Current Semester Objectives (3 months!)</a:t>
            </a:r>
          </a:p>
          <a:p>
            <a:pPr lvl="1"/>
            <a:r>
              <a:rPr lang="en-US" dirty="0"/>
              <a:t>Deliverables (Be S.M.A.R.T.!)</a:t>
            </a:r>
          </a:p>
          <a:p>
            <a:r>
              <a:rPr lang="en-US" dirty="0"/>
              <a:t>10 min - Team review – Long Term and Current Semester Objectives</a:t>
            </a:r>
          </a:p>
          <a:p>
            <a:r>
              <a:rPr lang="en-US" dirty="0"/>
              <a:t>15 min - Team review – Deliverables</a:t>
            </a:r>
          </a:p>
          <a:p>
            <a:r>
              <a:rPr lang="en-US" dirty="0"/>
              <a:t>55 min </a:t>
            </a:r>
          </a:p>
          <a:p>
            <a:pPr lvl="1"/>
            <a:r>
              <a:rPr lang="en-US" dirty="0"/>
              <a:t>PE/CE review of Deliverables</a:t>
            </a:r>
          </a:p>
          <a:p>
            <a:pPr lvl="1"/>
            <a:r>
              <a:rPr lang="en-US" dirty="0"/>
              <a:t>Team development of Dates and Engineering Tools and Methods</a:t>
            </a:r>
          </a:p>
          <a:p>
            <a:endParaRPr lang="en-US" dirty="0"/>
          </a:p>
          <a:p>
            <a:pPr marL="0" indent="0">
              <a:buNone/>
            </a:pPr>
            <a:r>
              <a:rPr lang="en-US" dirty="0"/>
              <a:t>Create threads in Statement of Work Forum for notes on each section</a:t>
            </a:r>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a:xfrm>
            <a:off x="3028950" y="6356351"/>
            <a:ext cx="30861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60</a:t>
            </a:fld>
            <a:endParaRPr lang="en-US" dirty="0"/>
          </a:p>
        </p:txBody>
      </p:sp>
    </p:spTree>
    <p:extLst>
      <p:ext uri="{BB962C8B-B14F-4D97-AF65-F5344CB8AC3E}">
        <p14:creationId xmlns:p14="http://schemas.microsoft.com/office/powerpoint/2010/main" val="2463854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5 Ticket Out</a:t>
            </a:r>
          </a:p>
          <a:p>
            <a:pPr lvl="1"/>
            <a:r>
              <a:rPr lang="en-US" dirty="0">
                <a:solidFill>
                  <a:srgbClr val="000000"/>
                </a:solidFill>
                <a:ea typeface="+mn-lt"/>
                <a:cs typeface="+mn-lt"/>
                <a:hlinkClick r:id="rId2"/>
              </a:rPr>
              <a:t>https://forms.gle/WcGzPoJYMSpJrepQ8</a:t>
            </a:r>
            <a:r>
              <a:rPr lang="en-US" dirty="0">
                <a:solidFill>
                  <a:srgbClr val="000000"/>
                </a:solidFill>
                <a:ea typeface="+mn-lt"/>
                <a:cs typeface="+mn-lt"/>
              </a:rPr>
              <a:t> </a:t>
            </a:r>
          </a:p>
          <a:p>
            <a:r>
              <a:rPr lang="en-US" dirty="0">
                <a:ea typeface="+mn-lt"/>
                <a:cs typeface="+mn-lt"/>
              </a:rPr>
              <a:t>Wordsmith and polish SoW</a:t>
            </a:r>
            <a:endParaRPr lang="en-US" dirty="0">
              <a:solidFill>
                <a:srgbClr val="C00000"/>
              </a:solidFill>
              <a:ea typeface="+mn-lt"/>
              <a:cs typeface="+mn-lt"/>
            </a:endParaRPr>
          </a:p>
          <a:p>
            <a:r>
              <a:rPr lang="en-US" dirty="0">
                <a:ea typeface="+mn-lt"/>
                <a:cs typeface="+mn-lt"/>
              </a:rPr>
              <a:t>Post Statement of Work to EDN - SoW Forum prior to class 6</a:t>
            </a:r>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61</a:t>
            </a:fld>
            <a:endParaRPr lang="en-US" dirty="0"/>
          </a:p>
        </p:txBody>
      </p:sp>
    </p:spTree>
    <p:extLst>
      <p:ext uri="{BB962C8B-B14F-4D97-AF65-F5344CB8AC3E}">
        <p14:creationId xmlns:p14="http://schemas.microsoft.com/office/powerpoint/2010/main" val="37974130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62</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1745" y="2410573"/>
            <a:ext cx="5460509" cy="3181441"/>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7E056-C962-4913-9972-7C71E1944B0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03DEC894-8E5F-44E6-BC8E-020B17FF5C49}"/>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63</a:t>
            </a:fld>
            <a:endParaRPr lang="en-US" dirty="0"/>
          </a:p>
        </p:txBody>
      </p:sp>
    </p:spTree>
    <p:extLst>
      <p:ext uri="{BB962C8B-B14F-4D97-AF65-F5344CB8AC3E}">
        <p14:creationId xmlns:p14="http://schemas.microsoft.com/office/powerpoint/2010/main" val="11221457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Continue technical work</a:t>
            </a:r>
            <a:endParaRPr lang="en-US" dirty="0">
              <a:solidFill>
                <a:srgbClr val="C00000"/>
              </a:solidFill>
              <a:ea typeface="+mn-lt"/>
              <a:cs typeface="+mn-lt"/>
            </a:endParaRPr>
          </a:p>
          <a:p>
            <a:r>
              <a:rPr lang="en-US" dirty="0">
                <a:ea typeface="+mn-lt"/>
                <a:cs typeface="+mn-lt"/>
              </a:rPr>
              <a:t>Post progress to Design Forum threads</a:t>
            </a:r>
          </a:p>
          <a:p>
            <a:r>
              <a:rPr lang="en-US" dirty="0">
                <a:ea typeface="+mn-lt"/>
                <a:cs typeface="+mn-lt"/>
              </a:rPr>
              <a:t>Add deliverables from Statement of Work into EDN as milestones (versions)</a:t>
            </a:r>
          </a:p>
          <a:p>
            <a:r>
              <a:rPr lang="en-US" dirty="0">
                <a:ea typeface="+mn-lt"/>
                <a:cs typeface="+mn-lt"/>
              </a:rPr>
              <a:t> Brainstorm 6 individual tasks which need to be accomplished to reach project goals</a:t>
            </a:r>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64</a:t>
            </a:fld>
            <a:endParaRPr lang="en-US" dirty="0"/>
          </a:p>
        </p:txBody>
      </p:sp>
    </p:spTree>
    <p:extLst>
      <p:ext uri="{BB962C8B-B14F-4D97-AF65-F5344CB8AC3E}">
        <p14:creationId xmlns:p14="http://schemas.microsoft.com/office/powerpoint/2010/main" val="24192511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65</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4219" y="2808736"/>
            <a:ext cx="6695562" cy="2385115"/>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Create draft of Status Report topics</a:t>
            </a:r>
            <a:endParaRPr lang="en-US" dirty="0">
              <a:solidFill>
                <a:srgbClr val="C00000"/>
              </a:solidFill>
              <a:ea typeface="+mn-lt"/>
              <a:cs typeface="+mn-lt"/>
            </a:endParaRPr>
          </a:p>
          <a:p>
            <a:pPr lvl="1" indent="-285750"/>
            <a:r>
              <a:rPr lang="en-US" dirty="0">
                <a:ea typeface="+mn-lt"/>
                <a:cs typeface="+mn-lt"/>
              </a:rPr>
              <a:t>Template - </a:t>
            </a:r>
            <a:r>
              <a:rPr lang="en-US" dirty="0">
                <a:ea typeface="+mn-lt"/>
                <a:cs typeface="+mn-lt"/>
                <a:hlinkClick r:id="rId2"/>
              </a:rPr>
              <a:t>https://designlab.eng.rpi.edu/edn/projects/capstone-support-dev/wiki/Templates_and_Forms</a:t>
            </a:r>
            <a:r>
              <a:rPr lang="en-US" dirty="0">
                <a:ea typeface="+mn-lt"/>
                <a:cs typeface="+mn-lt"/>
              </a:rPr>
              <a:t> </a:t>
            </a:r>
            <a:endParaRPr lang="en-US" dirty="0">
              <a:solidFill>
                <a:srgbClr val="C00000"/>
              </a:solidFill>
              <a:ea typeface="+mn-lt"/>
              <a:cs typeface="+mn-lt"/>
            </a:endParaRPr>
          </a:p>
          <a:p>
            <a:r>
              <a:rPr lang="en-US" dirty="0">
                <a:ea typeface="+mn-lt"/>
                <a:cs typeface="+mn-lt"/>
              </a:rPr>
              <a:t>Create agenda for 30 mins of Class 8</a:t>
            </a:r>
            <a:endParaRPr lang="en-US" dirty="0">
              <a:solidFill>
                <a:srgbClr val="C00000"/>
              </a:solidFill>
              <a:ea typeface="+mn-lt"/>
              <a:cs typeface="+mn-lt"/>
            </a:endParaRPr>
          </a:p>
          <a:p>
            <a:r>
              <a:rPr lang="en-US" dirty="0">
                <a:ea typeface="+mn-lt"/>
                <a:cs typeface="+mn-lt"/>
              </a:rPr>
              <a:t>Add tasks identified in Gantt Chart exercise into EDN as </a:t>
            </a:r>
            <a:r>
              <a:rPr lang="en-US" i="1" dirty="0">
                <a:ea typeface="+mn-lt"/>
                <a:cs typeface="+mn-lt"/>
              </a:rPr>
              <a:t>Issues</a:t>
            </a:r>
          </a:p>
          <a:p>
            <a:r>
              <a:rPr lang="en-US" dirty="0">
                <a:solidFill>
                  <a:srgbClr val="FF0000"/>
                </a:solidFill>
                <a:cs typeface="Calibri"/>
              </a:rPr>
              <a:t>Attend Comm+D workshop on PPT/posters(Weds 2/12) ??</a:t>
            </a:r>
            <a:endParaRPr lang="en-US" dirty="0">
              <a:ea typeface="+mn-lt"/>
              <a:cs typeface="+mn-lt"/>
            </a:endParaRPr>
          </a:p>
          <a:p>
            <a:endParaRPr lang="en-US" i="1" dirty="0">
              <a:solidFill>
                <a:srgbClr val="000000"/>
              </a:solidFill>
              <a:cs typeface="Calibri"/>
            </a:endParaRP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66</a:t>
            </a:fld>
            <a:endParaRPr lang="en-US" dirty="0"/>
          </a:p>
        </p:txBody>
      </p:sp>
    </p:spTree>
    <p:extLst>
      <p:ext uri="{BB962C8B-B14F-4D97-AF65-F5344CB8AC3E}">
        <p14:creationId xmlns:p14="http://schemas.microsoft.com/office/powerpoint/2010/main" val="26610204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67</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686" y="2590800"/>
            <a:ext cx="7460627" cy="2240474"/>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Address any feedback on status update PPT</a:t>
            </a:r>
            <a:endParaRPr lang="en-US" dirty="0">
              <a:solidFill>
                <a:srgbClr val="C00000"/>
              </a:solidFill>
              <a:ea typeface="+mn-lt"/>
              <a:cs typeface="+mn-lt"/>
            </a:endParaRPr>
          </a:p>
          <a:p>
            <a:r>
              <a:rPr lang="en-US" dirty="0">
                <a:ea typeface="+mn-lt"/>
                <a:cs typeface="+mn-lt"/>
              </a:rPr>
              <a:t>Sponsor liaison should email PPT to sponsor </a:t>
            </a:r>
            <a:r>
              <a:rPr lang="en-US" b="1" dirty="0">
                <a:ea typeface="+mn-lt"/>
                <a:cs typeface="+mn-lt"/>
              </a:rPr>
              <a:t>24 hours prior</a:t>
            </a:r>
            <a:r>
              <a:rPr lang="en-US" dirty="0">
                <a:ea typeface="+mn-lt"/>
                <a:cs typeface="+mn-lt"/>
              </a:rPr>
              <a:t> to call</a:t>
            </a:r>
          </a:p>
          <a:p>
            <a:endParaRPr lang="en-US" dirty="0">
              <a:cs typeface="Calibri"/>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individual project tasks</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68</a:t>
            </a:fld>
            <a:endParaRPr lang="en-US" dirty="0"/>
          </a:p>
        </p:txBody>
      </p:sp>
    </p:spTree>
    <p:extLst>
      <p:ext uri="{BB962C8B-B14F-4D97-AF65-F5344CB8AC3E}">
        <p14:creationId xmlns:p14="http://schemas.microsoft.com/office/powerpoint/2010/main" val="15848948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69</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248" y="2736340"/>
            <a:ext cx="5791503" cy="2529908"/>
          </a:xfrm>
          <a:prstGeom prst="rect">
            <a:avLst/>
          </a:prstGeom>
        </p:spPr>
      </p:pic>
    </p:spTree>
    <p:extLst>
      <p:ext uri="{BB962C8B-B14F-4D97-AF65-F5344CB8AC3E}">
        <p14:creationId xmlns:p14="http://schemas.microsoft.com/office/powerpoint/2010/main" val="388616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00CC-853B-4C88-8421-470C384B05D7}"/>
              </a:ext>
            </a:extLst>
          </p:cNvPr>
          <p:cNvSpPr>
            <a:spLocks noGrp="1"/>
          </p:cNvSpPr>
          <p:nvPr>
            <p:ph type="title"/>
          </p:nvPr>
        </p:nvSpPr>
        <p:spPr/>
        <p:txBody>
          <a:bodyPr/>
          <a:lstStyle/>
          <a:p>
            <a:r>
              <a:rPr lang="en-US" dirty="0">
                <a:cs typeface="Calibri"/>
              </a:rPr>
              <a:t>Class meeting logistics</a:t>
            </a:r>
            <a:endParaRPr lang="en-US" dirty="0"/>
          </a:p>
        </p:txBody>
      </p:sp>
      <p:sp>
        <p:nvSpPr>
          <p:cNvPr id="3" name="Content Placeholder 2">
            <a:extLst>
              <a:ext uri="{FF2B5EF4-FFF2-40B4-BE49-F238E27FC236}">
                <a16:creationId xmlns:a16="http://schemas.microsoft.com/office/drawing/2014/main" id="{CCFD94C0-A52B-4002-A3ED-239F12ADD451}"/>
              </a:ext>
            </a:extLst>
          </p:cNvPr>
          <p:cNvSpPr>
            <a:spLocks noGrp="1"/>
          </p:cNvSpPr>
          <p:nvPr>
            <p:ph idx="1"/>
          </p:nvPr>
        </p:nvSpPr>
        <p:spPr/>
        <p:txBody>
          <a:bodyPr vert="horz" lIns="91440" tIns="45720" rIns="91440" bIns="45720" rtlCol="0" anchor="t">
            <a:normAutofit/>
          </a:bodyPr>
          <a:lstStyle/>
          <a:p>
            <a:r>
              <a:rPr lang="en-US" dirty="0">
                <a:cs typeface="Calibri"/>
              </a:rPr>
              <a:t>Bring laptop, charger, headphones/earbuds to in-person classes</a:t>
            </a:r>
          </a:p>
          <a:p>
            <a:r>
              <a:rPr lang="en-US" dirty="0">
                <a:cs typeface="Calibri"/>
              </a:rPr>
              <a:t>Wear a mask at all times</a:t>
            </a:r>
          </a:p>
          <a:p>
            <a:r>
              <a:rPr lang="en-US" dirty="0">
                <a:cs typeface="Calibri"/>
              </a:rPr>
              <a:t>Teams may wish to record their meetings for any members who are 'absent' or have connection issues.</a:t>
            </a:r>
            <a:endParaRPr lang="en-US" dirty="0"/>
          </a:p>
          <a:p>
            <a:pPr lvl="1"/>
            <a:r>
              <a:rPr lang="en-US" dirty="0">
                <a:cs typeface="Calibri"/>
              </a:rPr>
              <a:t>ALWAYS encouraged to take meeting minutes and post to EDN for future reference</a:t>
            </a:r>
          </a:p>
        </p:txBody>
      </p:sp>
      <p:sp>
        <p:nvSpPr>
          <p:cNvPr id="4" name="Footer Placeholder 3">
            <a:extLst>
              <a:ext uri="{FF2B5EF4-FFF2-40B4-BE49-F238E27FC236}">
                <a16:creationId xmlns:a16="http://schemas.microsoft.com/office/drawing/2014/main" id="{19FD35EA-1571-4562-BA9E-35972A53A2E3}"/>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1A8DC43A-1C98-4254-9328-EA503E9143FA}"/>
              </a:ext>
            </a:extLst>
          </p:cNvPr>
          <p:cNvSpPr>
            <a:spLocks noGrp="1"/>
          </p:cNvSpPr>
          <p:nvPr>
            <p:ph type="sldNum" sz="quarter" idx="12"/>
          </p:nvPr>
        </p:nvSpPr>
        <p:spPr/>
        <p:txBody>
          <a:bodyPr/>
          <a:lstStyle/>
          <a:p>
            <a:fld id="{B044824F-EBE0-443F-8A8F-F64816AF04DC}" type="slidenum">
              <a:rPr lang="en-US" smtClean="0"/>
              <a:t>7</a:t>
            </a:fld>
            <a:endParaRPr lang="en-US" dirty="0"/>
          </a:p>
        </p:txBody>
      </p:sp>
    </p:spTree>
    <p:extLst>
      <p:ext uri="{BB962C8B-B14F-4D97-AF65-F5344CB8AC3E}">
        <p14:creationId xmlns:p14="http://schemas.microsoft.com/office/powerpoint/2010/main" val="9551138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Class 9 Ticket Out</a:t>
            </a:r>
          </a:p>
          <a:p>
            <a:pPr lvl="1"/>
            <a:r>
              <a:rPr lang="en-US" dirty="0">
                <a:solidFill>
                  <a:srgbClr val="000000"/>
                </a:solidFill>
                <a:ea typeface="+mn-lt"/>
                <a:cs typeface="+mn-lt"/>
                <a:hlinkClick r:id="rId2"/>
              </a:rPr>
              <a:t>https://forms.gle/fahNCHu9zFo7Qeze6</a:t>
            </a:r>
            <a:r>
              <a:rPr lang="en-US" dirty="0">
                <a:solidFill>
                  <a:srgbClr val="000000"/>
                </a:solidFill>
                <a:ea typeface="+mn-lt"/>
                <a:cs typeface="+mn-lt"/>
              </a:rPr>
              <a:t> </a:t>
            </a:r>
          </a:p>
          <a:p>
            <a:r>
              <a:rPr lang="en-US" dirty="0">
                <a:ea typeface="+mn-lt"/>
                <a:cs typeface="+mn-lt"/>
              </a:rPr>
              <a:t>Upload poster draft to EDN - PDR Forum</a:t>
            </a:r>
          </a:p>
          <a:p>
            <a:endParaRPr lang="en-US" dirty="0">
              <a:solidFill>
                <a:srgbClr val="C00000"/>
              </a:solidFill>
              <a:ea typeface="+mn-lt"/>
              <a:cs typeface="+mn-lt"/>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class agendas and individual project tasks	</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70</a:t>
            </a:fld>
            <a:endParaRPr lang="en-US" dirty="0"/>
          </a:p>
        </p:txBody>
      </p:sp>
    </p:spTree>
    <p:extLst>
      <p:ext uri="{BB962C8B-B14F-4D97-AF65-F5344CB8AC3E}">
        <p14:creationId xmlns:p14="http://schemas.microsoft.com/office/powerpoint/2010/main" val="3715475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72" y="175098"/>
            <a:ext cx="8229600" cy="1143000"/>
          </a:xfrm>
        </p:spPr>
        <p:txBody>
          <a:bodyPr/>
          <a:lstStyle/>
          <a:p>
            <a:r>
              <a:rPr lang="en-US" dirty="0"/>
              <a:t>Class “location”</a:t>
            </a:r>
          </a:p>
        </p:txBody>
      </p:sp>
      <p:sp>
        <p:nvSpPr>
          <p:cNvPr id="3" name="Content Placeholder 2"/>
          <p:cNvSpPr>
            <a:spLocks noGrp="1"/>
          </p:cNvSpPr>
          <p:nvPr>
            <p:ph idx="1"/>
          </p:nvPr>
        </p:nvSpPr>
        <p:spPr>
          <a:xfrm>
            <a:off x="447472" y="1295400"/>
            <a:ext cx="8229600" cy="4648200"/>
          </a:xfrm>
        </p:spPr>
        <p:txBody>
          <a:bodyPr>
            <a:normAutofit fontScale="85000" lnSpcReduction="20000"/>
          </a:bodyPr>
          <a:lstStyle/>
          <a:p>
            <a:r>
              <a:rPr lang="en-US" dirty="0"/>
              <a:t>Hybrid schedule to reduce campus density</a:t>
            </a:r>
          </a:p>
          <a:p>
            <a:pPr lvl="1"/>
            <a:r>
              <a:rPr lang="en-US" dirty="0"/>
              <a:t>Your team will meet remote one day and in classroom one day each week</a:t>
            </a:r>
          </a:p>
          <a:p>
            <a:pPr lvl="1"/>
            <a:r>
              <a:rPr lang="en-US" dirty="0"/>
              <a:t>Approx. 30% of students chose to be all remote</a:t>
            </a:r>
          </a:p>
          <a:p>
            <a:r>
              <a:rPr lang="en-US" dirty="0"/>
              <a:t>Capstone shop (JEC 2332) will be open 9am-4pm for hands-on work</a:t>
            </a:r>
          </a:p>
          <a:p>
            <a:pPr lvl="1"/>
            <a:r>
              <a:rPr lang="en-US" dirty="0"/>
              <a:t>Due to COVID, students must request permission to use shop from PE to ensure staffing – walk-ins are not allowed</a:t>
            </a:r>
          </a:p>
          <a:p>
            <a:pPr lvl="1"/>
            <a:r>
              <a:rPr lang="en-US" dirty="0"/>
              <a:t>Students MUST complete online safety training prior to using shop (PE will send info)</a:t>
            </a:r>
          </a:p>
          <a:p>
            <a:r>
              <a:rPr lang="en-US" dirty="0"/>
              <a:t>Bounce between Project Space and PE Space</a:t>
            </a:r>
          </a:p>
          <a:p>
            <a:pPr lvl="1"/>
            <a:r>
              <a:rPr lang="en-US" dirty="0"/>
              <a:t>Agenda and this PPT will continuously remind you of proper location</a:t>
            </a:r>
          </a:p>
        </p:txBody>
      </p:sp>
      <p:sp>
        <p:nvSpPr>
          <p:cNvPr id="4" name="Footer Placeholder 3"/>
          <p:cNvSpPr>
            <a:spLocks noGrp="1"/>
          </p:cNvSpPr>
          <p:nvPr>
            <p:ph type="ftr" sz="quarter" idx="11"/>
          </p:nvPr>
        </p:nvSpPr>
        <p:spPr/>
        <p:txBody>
          <a:bodyPr/>
          <a:lstStyle/>
          <a:p>
            <a:r>
              <a:rPr lang="en-US" dirty="0"/>
              <a:t>PE Space</a:t>
            </a:r>
          </a:p>
        </p:txBody>
      </p:sp>
      <p:sp>
        <p:nvSpPr>
          <p:cNvPr id="5" name="Down Arrow 4"/>
          <p:cNvSpPr/>
          <p:nvPr/>
        </p:nvSpPr>
        <p:spPr>
          <a:xfrm rot="18214931">
            <a:off x="3575870" y="5759805"/>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8</a:t>
            </a:fld>
            <a:endParaRPr lang="en-US" dirty="0"/>
          </a:p>
        </p:txBody>
      </p:sp>
    </p:spTree>
    <p:extLst>
      <p:ext uri="{BB962C8B-B14F-4D97-AF65-F5344CB8AC3E}">
        <p14:creationId xmlns:p14="http://schemas.microsoft.com/office/powerpoint/2010/main" val="766602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1 Agenda</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3047" y="1417638"/>
            <a:ext cx="7197906" cy="4373562"/>
          </a:xfrm>
        </p:spPr>
      </p:pic>
    </p:spTree>
    <p:extLst>
      <p:ext uri="{BB962C8B-B14F-4D97-AF65-F5344CB8AC3E}">
        <p14:creationId xmlns:p14="http://schemas.microsoft.com/office/powerpoint/2010/main" val="5751348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4712</Words>
  <Application>Microsoft Office PowerPoint</Application>
  <PresentationFormat>On-screen Show (4:3)</PresentationFormat>
  <Paragraphs>791</Paragraphs>
  <Slides>70</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70</vt:i4>
      </vt:variant>
    </vt:vector>
  </HeadingPairs>
  <TitlesOfParts>
    <vt:vector size="78" baseType="lpstr">
      <vt:lpstr>MS Mincho</vt:lpstr>
      <vt:lpstr>ＭＳ Ｐゴシック</vt:lpstr>
      <vt:lpstr>Arial</vt:lpstr>
      <vt:lpstr>Calibri</vt:lpstr>
      <vt:lpstr>Calibri Light</vt:lpstr>
      <vt:lpstr>Times New Roman</vt:lpstr>
      <vt:lpstr>Office Theme</vt:lpstr>
      <vt:lpstr>1_Office Theme</vt:lpstr>
      <vt:lpstr>Welcome to Capstone Design</vt:lpstr>
      <vt:lpstr>Revision History </vt:lpstr>
      <vt:lpstr>Revision History - continued </vt:lpstr>
      <vt:lpstr>Link to Agendas</vt:lpstr>
      <vt:lpstr>Logistics</vt:lpstr>
      <vt:lpstr>Covid-19 related challenges</vt:lpstr>
      <vt:lpstr>Class meeting logistics</vt:lpstr>
      <vt:lpstr>Class “location”</vt:lpstr>
      <vt:lpstr>Day 1 Agenda</vt:lpstr>
      <vt:lpstr>RPI Design Lab </vt:lpstr>
      <vt:lpstr>Design Lab Team</vt:lpstr>
      <vt:lpstr>PowerPoint Presentation</vt:lpstr>
      <vt:lpstr>Participation Expectations</vt:lpstr>
      <vt:lpstr>Capstone is TEAM work not GROUP work</vt:lpstr>
      <vt:lpstr>Grading</vt:lpstr>
      <vt:lpstr>Behavior Expectations</vt:lpstr>
      <vt:lpstr>Capstone Orientation Packet</vt:lpstr>
      <vt:lpstr>Collaboration Logistics</vt:lpstr>
      <vt:lpstr>35 min - Team Ideation Presentation</vt:lpstr>
      <vt:lpstr>20 min - Team Ideation Presentation Summary</vt:lpstr>
      <vt:lpstr>10 min - Team Questions </vt:lpstr>
      <vt:lpstr>5 min – Ticket Out</vt:lpstr>
      <vt:lpstr>Out of Class Tasks (what you might call homework, complete BEFORE Class 2)</vt:lpstr>
      <vt:lpstr>Class 2 Agenda</vt:lpstr>
      <vt:lpstr>30 min - Capstone Introduction and Expectations  part 2</vt:lpstr>
      <vt:lpstr>Capstone Design – Why we do it</vt:lpstr>
      <vt:lpstr>Design Course Progression</vt:lpstr>
      <vt:lpstr>PowerPoint Presentation</vt:lpstr>
      <vt:lpstr>Capstone Design – How We Do It</vt:lpstr>
      <vt:lpstr>Roles and Responsibilities of Team</vt:lpstr>
      <vt:lpstr>15 or 20 min - Generate Project Questions</vt:lpstr>
      <vt:lpstr>PowerPoint Presentation</vt:lpstr>
      <vt:lpstr>15 min – Engineering Documentation</vt:lpstr>
      <vt:lpstr>What is Documentation? Engineering Documentation?</vt:lpstr>
      <vt:lpstr>Why Document?</vt:lpstr>
      <vt:lpstr>Capstone Course Policies</vt:lpstr>
      <vt:lpstr>What Tool Will You Use?</vt:lpstr>
      <vt:lpstr>What Should I Document?</vt:lpstr>
      <vt:lpstr>10 min – Full class Wrap up</vt:lpstr>
      <vt:lpstr>Out of Class Tasks (what you might call homework, complete BEFORE Class 3)</vt:lpstr>
      <vt:lpstr>Day 3 Agenda</vt:lpstr>
      <vt:lpstr>15 min - Engineering Design Process</vt:lpstr>
      <vt:lpstr>Engineering Design Process</vt:lpstr>
      <vt:lpstr>10 mins - Customer Needs &amp; Engineering Requirements Example</vt:lpstr>
      <vt:lpstr>User Stories</vt:lpstr>
      <vt:lpstr>30 min - CE Meeting with Team (Class 3 or 4)</vt:lpstr>
      <vt:lpstr>45 min - Customer Needs &amp;  Engineering Requirements Generation</vt:lpstr>
      <vt:lpstr>45 min - Sponsor Kick-Off Meeting</vt:lpstr>
      <vt:lpstr>30 min - Prior Presentation (if applicable)</vt:lpstr>
      <vt:lpstr>Out of Class Tasks (what you might call homework, complete BEFORE Class 4)</vt:lpstr>
      <vt:lpstr>Class 4 Agenda</vt:lpstr>
      <vt:lpstr>55 Min - Project Work </vt:lpstr>
      <vt:lpstr>30 min - CE Meeting with Team (Class 3 or 4)</vt:lpstr>
      <vt:lpstr>Out of Class Task / Action Items:</vt:lpstr>
      <vt:lpstr>Class 5 Agenda</vt:lpstr>
      <vt:lpstr>35 min - Documentation &amp; EDN Usage</vt:lpstr>
      <vt:lpstr>Where to put information?</vt:lpstr>
      <vt:lpstr>How to post</vt:lpstr>
      <vt:lpstr>20 min - Engineering Tools and Methods</vt:lpstr>
      <vt:lpstr>Statement of Work Exercise</vt:lpstr>
      <vt:lpstr>Out of Class Task / Action Items:</vt:lpstr>
      <vt:lpstr>Class 6 Agenda</vt:lpstr>
      <vt:lpstr>PowerPoint Presentation</vt:lpstr>
      <vt:lpstr>Out of Class Task / Action Items:</vt:lpstr>
      <vt:lpstr>Class 7 Agenda</vt:lpstr>
      <vt:lpstr>Out of Class Task / Action Items:</vt:lpstr>
      <vt:lpstr>Class 8 Agenda</vt:lpstr>
      <vt:lpstr>Out of Class Task / Action Items:</vt:lpstr>
      <vt:lpstr>Class 9 Agenda</vt:lpstr>
      <vt:lpstr>Out of Class Task / Action Items: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2020-09-11T16:08:56Z</dcterms:modified>
</cp:coreProperties>
</file>