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82"/>
  </p:notesMasterIdLst>
  <p:sldIdLst>
    <p:sldId id="256" r:id="rId3"/>
    <p:sldId id="338" r:id="rId4"/>
    <p:sldId id="316" r:id="rId5"/>
    <p:sldId id="339" r:id="rId6"/>
    <p:sldId id="257" r:id="rId7"/>
    <p:sldId id="269" r:id="rId8"/>
    <p:sldId id="317" r:id="rId9"/>
    <p:sldId id="310" r:id="rId10"/>
    <p:sldId id="276" r:id="rId11"/>
    <p:sldId id="275" r:id="rId12"/>
    <p:sldId id="272" r:id="rId13"/>
    <p:sldId id="273" r:id="rId14"/>
    <p:sldId id="274" r:id="rId15"/>
    <p:sldId id="270" r:id="rId16"/>
    <p:sldId id="262" r:id="rId17"/>
    <p:sldId id="258" r:id="rId18"/>
    <p:sldId id="265" r:id="rId19"/>
    <p:sldId id="311" r:id="rId20"/>
    <p:sldId id="281" r:id="rId21"/>
    <p:sldId id="279" r:id="rId22"/>
    <p:sldId id="280" r:id="rId23"/>
    <p:sldId id="292" r:id="rId24"/>
    <p:sldId id="283" r:id="rId25"/>
    <p:sldId id="264" r:id="rId26"/>
    <p:sldId id="335" r:id="rId27"/>
    <p:sldId id="263" r:id="rId28"/>
    <p:sldId id="259" r:id="rId29"/>
    <p:sldId id="260" r:id="rId30"/>
    <p:sldId id="266" r:id="rId31"/>
    <p:sldId id="318" r:id="rId32"/>
    <p:sldId id="285" r:id="rId33"/>
    <p:sldId id="286" r:id="rId34"/>
    <p:sldId id="326" r:id="rId35"/>
    <p:sldId id="327" r:id="rId36"/>
    <p:sldId id="328" r:id="rId37"/>
    <p:sldId id="329" r:id="rId38"/>
    <p:sldId id="330" r:id="rId39"/>
    <p:sldId id="331" r:id="rId40"/>
    <p:sldId id="284" r:id="rId41"/>
    <p:sldId id="291" r:id="rId42"/>
    <p:sldId id="287" r:id="rId43"/>
    <p:sldId id="336" r:id="rId44"/>
    <p:sldId id="333" r:id="rId45"/>
    <p:sldId id="334" r:id="rId46"/>
    <p:sldId id="337" r:id="rId47"/>
    <p:sldId id="340" r:id="rId48"/>
    <p:sldId id="289" r:id="rId49"/>
    <p:sldId id="288" r:id="rId50"/>
    <p:sldId id="290" r:id="rId51"/>
    <p:sldId id="307" r:id="rId52"/>
    <p:sldId id="293" r:id="rId53"/>
    <p:sldId id="342" r:id="rId54"/>
    <p:sldId id="341" r:id="rId55"/>
    <p:sldId id="294" r:id="rId56"/>
    <p:sldId id="298" r:id="rId57"/>
    <p:sldId id="332" r:id="rId58"/>
    <p:sldId id="324" r:id="rId59"/>
    <p:sldId id="325" r:id="rId60"/>
    <p:sldId id="313" r:id="rId61"/>
    <p:sldId id="309" r:id="rId62"/>
    <p:sldId id="297" r:id="rId63"/>
    <p:sldId id="300" r:id="rId64"/>
    <p:sldId id="308" r:id="rId65"/>
    <p:sldId id="346" r:id="rId66"/>
    <p:sldId id="343" r:id="rId67"/>
    <p:sldId id="344" r:id="rId68"/>
    <p:sldId id="345" r:id="rId69"/>
    <p:sldId id="299" r:id="rId70"/>
    <p:sldId id="302" r:id="rId71"/>
    <p:sldId id="347" r:id="rId72"/>
    <p:sldId id="348" r:id="rId73"/>
    <p:sldId id="301" r:id="rId74"/>
    <p:sldId id="304" r:id="rId75"/>
    <p:sldId id="303" r:id="rId76"/>
    <p:sldId id="306" r:id="rId77"/>
    <p:sldId id="349" r:id="rId78"/>
    <p:sldId id="350" r:id="rId79"/>
    <p:sldId id="305" r:id="rId80"/>
    <p:sldId id="351" r:id="rId8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3178F9A1-EFA8-4C4D-BB8A-A30A1B9E0B8A}" v="168" dt="2020-07-28T19:17:45.056"/>
    <p1510:client id="{70A8E117-50DA-47A8-AEC1-E93904120080}" v="795" dt="2020-08-19T20:05:20.611"/>
    <p1510:client id="{43DD23A0-7480-4EAC-AF77-94275ACAC052}" v="10" dt="2020-08-10T18:49:28.503"/>
    <p1510:client id="{3E2663B0-A35B-4459-A017-40CFF2F35260}" v="1017" dt="2020-08-20T19:54:14.003"/>
    <p1510:client id="{5D5CC065-74D4-42D2-9CCC-3D9A44FD9D62}" v="1666" dt="2020-08-28T18:59:58.958"/>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F6828B9F-513B-41D7-892B-5FEECA0E1027}" v="367" dt="2020-08-10T18:29:37.799"/>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619"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commentAuthors" Target="commentAuthor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FE861C-486B-4E18-A0E9-A790238A915C}" type="datetimeFigureOut">
              <a:rPr lang="en-US" smtClean="0"/>
              <a:t>9/28/2020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11</a:t>
            </a:fld>
            <a:endParaRPr lang="en-US" dirty="0"/>
          </a:p>
        </p:txBody>
      </p:sp>
      <p:sp>
        <p:nvSpPr>
          <p:cNvPr id="30723" name="Rectangle 2"/>
          <p:cNvSpPr>
            <a:spLocks noGrp="1" noRot="1" noChangeAspect="1" noChangeArrowheads="1" noTextEdit="1"/>
          </p:cNvSpPr>
          <p:nvPr>
            <p:ph type="sldImg"/>
          </p:nvPr>
        </p:nvSpPr>
        <p:spPr>
          <a:xfrm>
            <a:off x="2940050" y="3848100"/>
            <a:ext cx="13847763" cy="10385425"/>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lt"/>
                <a:cs typeface="+mn-lt"/>
              </a:rPr>
              <a:t>Point</a:t>
            </a:r>
            <a:r>
              <a:rPr lang="en-US" baseline="0" dirty="0">
                <a:ea typeface="+mn-lt"/>
                <a:cs typeface="+mn-lt"/>
              </a:rPr>
              <a:t> students to other PE/</a:t>
            </a:r>
            <a:r>
              <a:rPr lang="en-US" dirty="0">
                <a:ea typeface="+mn-lt"/>
                <a:cs typeface="+mn-lt"/>
              </a:rPr>
              <a:t>CE/profs as appropriate who are resources for Category A</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32</a:t>
            </a:fld>
            <a:endParaRPr lang="en-US" dirty="0"/>
          </a:p>
        </p:txBody>
      </p:sp>
    </p:spTree>
    <p:extLst>
      <p:ext uri="{BB962C8B-B14F-4D97-AF65-F5344CB8AC3E}">
        <p14:creationId xmlns:p14="http://schemas.microsoft.com/office/powerpoint/2010/main" val="191111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94F135-270C-4D91-B46E-B84CA8EC4807}" type="slidenum">
              <a:rPr lang="en-US" smtClean="0"/>
              <a:t>34</a:t>
            </a:fld>
            <a:endParaRPr lang="en-US"/>
          </a:p>
        </p:txBody>
      </p:sp>
    </p:spTree>
    <p:extLst>
      <p:ext uri="{BB962C8B-B14F-4D97-AF65-F5344CB8AC3E}">
        <p14:creationId xmlns:p14="http://schemas.microsoft.com/office/powerpoint/2010/main" val="3317653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9/28/2020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9/28/2020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9/28/2020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9/28/2020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9/28/2020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9/28/2020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9/28/2020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9/28/2020</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9/28/2020</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9/28/2020</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9/28/2020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9/28/2020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9/28/2020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9/28/2020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9/28/2020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9/28/2020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9/28/2020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9/28/2020</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9/28/2020</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9/28/2020</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9/28/2020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9/28/2020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9/28/2020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9/28/2020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g"/><Relationship Id="rId18" Type="http://schemas.openxmlformats.org/officeDocument/2006/relationships/image" Target="../media/image23.jpg"/><Relationship Id="rId3" Type="http://schemas.openxmlformats.org/officeDocument/2006/relationships/image" Target="../media/image11.jpg"/><Relationship Id="rId21" Type="http://schemas.openxmlformats.org/officeDocument/2006/relationships/image" Target="../media/image26.jpeg"/><Relationship Id="rId7" Type="http://schemas.microsoft.com/office/2007/relationships/hdphoto" Target="../media/hdphoto4.wdp"/><Relationship Id="rId12" Type="http://schemas.openxmlformats.org/officeDocument/2006/relationships/image" Target="../media/image17.jpg"/><Relationship Id="rId17" Type="http://schemas.openxmlformats.org/officeDocument/2006/relationships/image" Target="../media/image22.jpeg"/><Relationship Id="rId2" Type="http://schemas.openxmlformats.org/officeDocument/2006/relationships/image" Target="../media/image8.wmf"/><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13.png"/><Relationship Id="rId11" Type="http://schemas.microsoft.com/office/2007/relationships/hdphoto" Target="../media/hdphoto5.wdp"/><Relationship Id="rId5" Type="http://schemas.microsoft.com/office/2007/relationships/hdphoto" Target="../media/hdphoto3.wdp"/><Relationship Id="rId15" Type="http://schemas.openxmlformats.org/officeDocument/2006/relationships/image" Target="../media/image20.jpg"/><Relationship Id="rId23" Type="http://schemas.openxmlformats.org/officeDocument/2006/relationships/image" Target="../media/image28.PNG"/><Relationship Id="rId10" Type="http://schemas.openxmlformats.org/officeDocument/2006/relationships/image" Target="../media/image16.png"/><Relationship Id="rId19" Type="http://schemas.openxmlformats.org/officeDocument/2006/relationships/image" Target="../media/image24.jpe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19.PNG"/><Relationship Id="rId22" Type="http://schemas.openxmlformats.org/officeDocument/2006/relationships/image" Target="../media/image27.jf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forms.gle/jDFyUZtew9cb45n7A" TargetMode="External"/><Relationship Id="rId1" Type="http://schemas.openxmlformats.org/officeDocument/2006/relationships/slideLayout" Target="../slideLayouts/slideLayout2.xml"/><Relationship Id="rId4" Type="http://schemas.openxmlformats.org/officeDocument/2006/relationships/hyperlink" Target="http://www.whenisgood.net/"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slide" Target="slide69.xml"/><Relationship Id="rId3" Type="http://schemas.openxmlformats.org/officeDocument/2006/relationships/slide" Target="slide24.xml"/><Relationship Id="rId7" Type="http://schemas.openxmlformats.org/officeDocument/2006/relationships/slide" Target="slide62.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55.xml"/><Relationship Id="rId5" Type="http://schemas.openxmlformats.org/officeDocument/2006/relationships/slide" Target="slide51.xml"/><Relationship Id="rId10" Type="http://schemas.openxmlformats.org/officeDocument/2006/relationships/slide" Target="slide75.xml"/><Relationship Id="rId4" Type="http://schemas.openxmlformats.org/officeDocument/2006/relationships/slide" Target="slide41.xml"/><Relationship Id="rId9" Type="http://schemas.openxmlformats.org/officeDocument/2006/relationships/slide" Target="slide73.xml"/></Relationships>
</file>

<file path=ppt/slides/_rels/slide40.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EpXvm4hr6xPCtv8T7"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changes/Fall%202020%20Playbook.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J6EBfnh2hjTJbPse8" TargetMode="Externa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20Template.docx"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hyperlink" Target="https://forms.gle/WcGzPoJYMSpJrepQ8"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hyperlink" Target="https://forms.gle/fahNCHu9zFo7Qeze6"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mtClean="0"/>
              <a:t>11</a:t>
            </a:fld>
            <a:endParaRPr lang="en-US" dirty="0"/>
          </a:p>
        </p:txBody>
      </p:sp>
    </p:spTree>
    <p:extLst>
      <p:ext uri="{BB962C8B-B14F-4D97-AF65-F5344CB8AC3E}">
        <p14:creationId xmlns:p14="http://schemas.microsoft.com/office/powerpoint/2010/main" val="42072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39232" y="410148"/>
            <a:ext cx="4451048" cy="580571"/>
          </a:xfrm>
          <a:prstGeom prst="rect">
            <a:avLst/>
          </a:prstGeom>
        </p:spPr>
        <p:txBody>
          <a:bodyPr vert="horz" lIns="58057" tIns="29029" rIns="58057" bIns="29029"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48" b="1" dirty="0"/>
              <a:t>Faculty – Chief Engineers</a:t>
            </a:r>
            <a:endParaRPr lang="en-US" sz="1524" b="1"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85" y="547071"/>
            <a:ext cx="1784450" cy="572700"/>
          </a:xfrm>
          <a:prstGeom prst="rect">
            <a:avLst/>
          </a:prstGeom>
        </p:spPr>
      </p:pic>
      <p:sp>
        <p:nvSpPr>
          <p:cNvPr id="8" name="TextBox 7"/>
          <p:cNvSpPr txBox="1"/>
          <p:nvPr/>
        </p:nvSpPr>
        <p:spPr>
          <a:xfrm>
            <a:off x="281242" y="5204663"/>
            <a:ext cx="615827" cy="405047"/>
          </a:xfrm>
          <a:prstGeom prst="rect">
            <a:avLst/>
          </a:prstGeom>
          <a:noFill/>
        </p:spPr>
        <p:txBody>
          <a:bodyPr wrap="square" rtlCol="0">
            <a:spAutoFit/>
          </a:bodyPr>
          <a:lstStyle/>
          <a:p>
            <a:r>
              <a:rPr lang="en-US" sz="2032" b="1" dirty="0"/>
              <a:t>ISE</a:t>
            </a:r>
          </a:p>
        </p:txBody>
      </p:sp>
      <p:sp>
        <p:nvSpPr>
          <p:cNvPr id="45" name="TextBox 44"/>
          <p:cNvSpPr txBox="1"/>
          <p:nvPr/>
        </p:nvSpPr>
        <p:spPr>
          <a:xfrm>
            <a:off x="4273264" y="5224219"/>
            <a:ext cx="696442" cy="365934"/>
          </a:xfrm>
          <a:prstGeom prst="rect">
            <a:avLst/>
          </a:prstGeom>
          <a:noFill/>
        </p:spPr>
        <p:txBody>
          <a:bodyPr wrap="square" rtlCol="0">
            <a:spAutoFit/>
          </a:bodyPr>
          <a:lstStyle/>
          <a:p>
            <a:r>
              <a:rPr lang="en-US" sz="1778" b="1" dirty="0"/>
              <a:t>MSE</a:t>
            </a:r>
          </a:p>
        </p:txBody>
      </p:sp>
      <p:grpSp>
        <p:nvGrpSpPr>
          <p:cNvPr id="28" name="Group 27"/>
          <p:cNvGrpSpPr/>
          <p:nvPr/>
        </p:nvGrpSpPr>
        <p:grpSpPr>
          <a:xfrm>
            <a:off x="7126873" y="4727741"/>
            <a:ext cx="979194" cy="1553173"/>
            <a:chOff x="7081182" y="6974405"/>
            <a:chExt cx="1542231" cy="2880610"/>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56" name="TextBox 55"/>
            <p:cNvSpPr txBox="1">
              <a:spLocks/>
            </p:cNvSpPr>
            <p:nvPr/>
          </p:nvSpPr>
          <p:spPr>
            <a:xfrm>
              <a:off x="7081182" y="9357567"/>
              <a:ext cx="1495950" cy="497448"/>
            </a:xfrm>
            <a:prstGeom prst="rect">
              <a:avLst/>
            </a:prstGeom>
            <a:noFill/>
          </p:spPr>
          <p:txBody>
            <a:bodyPr wrap="square" rtlCol="0">
              <a:spAutoFit/>
            </a:bodyPr>
            <a:lstStyle/>
            <a:p>
              <a:pPr algn="ctr">
                <a:tabLst>
                  <a:tab pos="149186" algn="l"/>
                </a:tabLst>
              </a:pPr>
              <a:r>
                <a:rPr lang="en-US" sz="1143" dirty="0"/>
                <a:t>Rahmi Ozisik</a:t>
              </a:r>
            </a:p>
          </p:txBody>
        </p:sp>
      </p:grpSp>
      <p:grpSp>
        <p:nvGrpSpPr>
          <p:cNvPr id="27" name="Group 26"/>
          <p:cNvGrpSpPr/>
          <p:nvPr/>
        </p:nvGrpSpPr>
        <p:grpSpPr>
          <a:xfrm>
            <a:off x="4734951" y="4727741"/>
            <a:ext cx="1344110" cy="1721173"/>
            <a:chOff x="9793673" y="7014593"/>
            <a:chExt cx="2116973" cy="2710849"/>
          </a:xfrm>
        </p:grpSpPr>
        <p:pic>
          <p:nvPicPr>
            <p:cNvPr id="13" name="Picture 1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10093224" y="7014593"/>
              <a:ext cx="1496962" cy="2021765"/>
            </a:xfrm>
            <a:prstGeom prst="rect">
              <a:avLst/>
            </a:prstGeom>
          </p:spPr>
        </p:pic>
        <p:sp>
          <p:nvSpPr>
            <p:cNvPr id="57" name="TextBox 56"/>
            <p:cNvSpPr txBox="1"/>
            <p:nvPr/>
          </p:nvSpPr>
          <p:spPr>
            <a:xfrm>
              <a:off x="9793673" y="9026395"/>
              <a:ext cx="2116973" cy="699047"/>
            </a:xfrm>
            <a:prstGeom prst="rect">
              <a:avLst/>
            </a:prstGeom>
            <a:noFill/>
          </p:spPr>
          <p:txBody>
            <a:bodyPr wrap="square" rtlCol="0">
              <a:spAutoFit/>
            </a:bodyPr>
            <a:lstStyle/>
            <a:p>
              <a:pPr algn="ctr">
                <a:tabLst>
                  <a:tab pos="149186" algn="l"/>
                </a:tabLst>
              </a:pPr>
              <a:r>
                <a:rPr lang="en-US" sz="1142" dirty="0"/>
                <a:t>Kathryn</a:t>
              </a:r>
              <a:br>
                <a:rPr lang="en-US" sz="1142" dirty="0"/>
              </a:br>
              <a:r>
                <a:rPr lang="en-US" sz="1142" dirty="0"/>
                <a:t>Dannemann</a:t>
              </a:r>
            </a:p>
          </p:txBody>
        </p:sp>
      </p:grpSp>
      <p:grpSp>
        <p:nvGrpSpPr>
          <p:cNvPr id="31" name="Group 30"/>
          <p:cNvGrpSpPr/>
          <p:nvPr/>
        </p:nvGrpSpPr>
        <p:grpSpPr>
          <a:xfrm>
            <a:off x="892325" y="4727742"/>
            <a:ext cx="1179751" cy="1536625"/>
            <a:chOff x="907505" y="6947826"/>
            <a:chExt cx="1858109" cy="2420183"/>
          </a:xfrm>
        </p:grpSpPr>
        <p:pic>
          <p:nvPicPr>
            <p:cNvPr id="10" name="Picture 9"/>
            <p:cNvPicPr>
              <a:picLocks/>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Lst>
            </a:blip>
            <a:srcRect t="6946" r="52871"/>
            <a:stretch/>
          </p:blipFill>
          <p:spPr>
            <a:xfrm>
              <a:off x="1144296" y="6947826"/>
              <a:ext cx="1490472" cy="2020824"/>
            </a:xfrm>
            <a:prstGeom prst="rect">
              <a:avLst/>
            </a:prstGeom>
          </p:spPr>
        </p:pic>
        <p:sp>
          <p:nvSpPr>
            <p:cNvPr id="61" name="TextBox 60"/>
            <p:cNvSpPr txBox="1"/>
            <p:nvPr/>
          </p:nvSpPr>
          <p:spPr>
            <a:xfrm>
              <a:off x="907505" y="8945571"/>
              <a:ext cx="1858109" cy="422438"/>
            </a:xfrm>
            <a:prstGeom prst="rect">
              <a:avLst/>
            </a:prstGeom>
            <a:noFill/>
          </p:spPr>
          <p:txBody>
            <a:bodyPr wrap="square" lIns="91440" tIns="45720" rIns="91440" bIns="45720" rtlCol="0" anchor="t">
              <a:spAutoFit/>
            </a:bodyPr>
            <a:lstStyle/>
            <a:p>
              <a:pPr algn="ctr">
                <a:tabLst>
                  <a:tab pos="149186" algn="l"/>
                </a:tabLst>
              </a:pPr>
              <a:r>
                <a:rPr lang="en-US" sz="1100" dirty="0"/>
                <a:t>Mark Embrechts</a:t>
              </a:r>
            </a:p>
          </p:txBody>
        </p:sp>
      </p:grpSp>
      <p:grpSp>
        <p:nvGrpSpPr>
          <p:cNvPr id="22" name="Group 21"/>
          <p:cNvGrpSpPr/>
          <p:nvPr/>
        </p:nvGrpSpPr>
        <p:grpSpPr>
          <a:xfrm>
            <a:off x="3171723" y="4727741"/>
            <a:ext cx="950452" cy="1557030"/>
            <a:chOff x="8006805" y="15761115"/>
            <a:chExt cx="3421626" cy="5605309"/>
          </a:xfrm>
        </p:grpSpPr>
        <p:pic>
          <p:nvPicPr>
            <p:cNvPr id="59" name="Picture 58"/>
            <p:cNvPicPr>
              <a:picLocks noChangeAspect="1"/>
            </p:cNvPicPr>
            <p:nvPr/>
          </p:nvPicPr>
          <p:blipFill rotWithShape="1">
            <a:blip r:embed="rId8"/>
            <a:srcRect l="52887" t="6945" r="3590" b="3844"/>
            <a:stretch/>
          </p:blipFill>
          <p:spPr>
            <a:xfrm>
              <a:off x="8006805" y="15761115"/>
              <a:ext cx="3421626" cy="4617720"/>
            </a:xfrm>
            <a:prstGeom prst="rect">
              <a:avLst/>
            </a:prstGeom>
            <a:ln>
              <a:solidFill>
                <a:schemeClr val="tx1"/>
              </a:solidFill>
            </a:ln>
          </p:spPr>
        </p:pic>
        <p:sp>
          <p:nvSpPr>
            <p:cNvPr id="62" name="TextBox 61"/>
            <p:cNvSpPr txBox="1"/>
            <p:nvPr/>
          </p:nvSpPr>
          <p:spPr>
            <a:xfrm>
              <a:off x="8113897" y="20400850"/>
              <a:ext cx="3195791" cy="965574"/>
            </a:xfrm>
            <a:prstGeom prst="rect">
              <a:avLst/>
            </a:prstGeom>
            <a:noFill/>
          </p:spPr>
          <p:txBody>
            <a:bodyPr wrap="square" rtlCol="0">
              <a:spAutoFit/>
            </a:bodyPr>
            <a:lstStyle/>
            <a:p>
              <a:pPr algn="ctr">
                <a:tabLst>
                  <a:tab pos="149186" algn="l"/>
                </a:tabLst>
              </a:pPr>
              <a:r>
                <a:rPr lang="en-US" sz="1143" dirty="0"/>
                <a:t>Cheng Hsu</a:t>
              </a:r>
            </a:p>
          </p:txBody>
        </p:sp>
      </p:grpSp>
      <p:sp>
        <p:nvSpPr>
          <p:cNvPr id="6" name="TextBox 5"/>
          <p:cNvSpPr txBox="1"/>
          <p:nvPr/>
        </p:nvSpPr>
        <p:spPr>
          <a:xfrm>
            <a:off x="124087" y="1571511"/>
            <a:ext cx="936046" cy="405047"/>
          </a:xfrm>
          <a:prstGeom prst="rect">
            <a:avLst/>
          </a:prstGeom>
          <a:noFill/>
        </p:spPr>
        <p:txBody>
          <a:bodyPr wrap="square" rtlCol="0">
            <a:spAutoFit/>
          </a:bodyPr>
          <a:lstStyle/>
          <a:p>
            <a:r>
              <a:rPr lang="en-US" sz="1778" b="1" dirty="0"/>
              <a:t> </a:t>
            </a:r>
            <a:r>
              <a:rPr lang="en-US" sz="2032" b="1" dirty="0"/>
              <a:t>MANE</a:t>
            </a:r>
          </a:p>
        </p:txBody>
      </p:sp>
      <p:grpSp>
        <p:nvGrpSpPr>
          <p:cNvPr id="37" name="Group 36"/>
          <p:cNvGrpSpPr/>
          <p:nvPr/>
        </p:nvGrpSpPr>
        <p:grpSpPr>
          <a:xfrm>
            <a:off x="999846" y="1270000"/>
            <a:ext cx="988493" cy="1717297"/>
            <a:chOff x="3599446" y="3200400"/>
            <a:chExt cx="3558576" cy="6182270"/>
          </a:xfrm>
        </p:grpSpPr>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9733" t="6335" r="4729"/>
            <a:stretch/>
          </p:blipFill>
          <p:spPr bwMode="auto">
            <a:xfrm>
              <a:off x="3747310" y="3200400"/>
              <a:ext cx="3410712" cy="4644690"/>
            </a:xfrm>
            <a:prstGeom prst="rect">
              <a:avLst/>
            </a:prstGeom>
            <a:noFill/>
            <a:ln>
              <a:noFill/>
            </a:ln>
            <a:effectLst/>
          </p:spPr>
        </p:pic>
        <p:sp>
          <p:nvSpPr>
            <p:cNvPr id="50" name="TextBox 49"/>
            <p:cNvSpPr txBox="1"/>
            <p:nvPr/>
          </p:nvSpPr>
          <p:spPr>
            <a:xfrm>
              <a:off x="3599446" y="7783924"/>
              <a:ext cx="3533077" cy="1598746"/>
            </a:xfrm>
            <a:prstGeom prst="rect">
              <a:avLst/>
            </a:prstGeom>
            <a:noFill/>
          </p:spPr>
          <p:txBody>
            <a:bodyPr wrap="square" rtlCol="0">
              <a:spAutoFit/>
            </a:bodyPr>
            <a:lstStyle/>
            <a:p>
              <a:pPr algn="ctr">
                <a:tabLst>
                  <a:tab pos="149186" algn="l"/>
                </a:tabLst>
              </a:pPr>
              <a:r>
                <a:rPr lang="en-US" sz="1143" dirty="0"/>
                <a:t>Bharat Bagepalli</a:t>
              </a:r>
            </a:p>
          </p:txBody>
        </p:sp>
      </p:grpSp>
      <p:grpSp>
        <p:nvGrpSpPr>
          <p:cNvPr id="24" name="Group 23"/>
          <p:cNvGrpSpPr/>
          <p:nvPr/>
        </p:nvGrpSpPr>
        <p:grpSpPr>
          <a:xfrm>
            <a:off x="4322341" y="1270000"/>
            <a:ext cx="1043941" cy="1752289"/>
            <a:chOff x="4882844" y="1231447"/>
            <a:chExt cx="1808628" cy="2759856"/>
          </a:xfrm>
        </p:grpSpPr>
        <p:pic>
          <p:nvPicPr>
            <p:cNvPr id="15" name="Picture 14"/>
            <p:cNvPicPr>
              <a:picLocks noChangeAspect="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p:spPr>
        </p:pic>
        <p:sp>
          <p:nvSpPr>
            <p:cNvPr id="52" name="TextBox 51"/>
            <p:cNvSpPr txBox="1"/>
            <p:nvPr/>
          </p:nvSpPr>
          <p:spPr>
            <a:xfrm>
              <a:off x="4882844" y="3292256"/>
              <a:ext cx="1808628" cy="699047"/>
            </a:xfrm>
            <a:prstGeom prst="rect">
              <a:avLst/>
            </a:prstGeom>
            <a:noFill/>
          </p:spPr>
          <p:txBody>
            <a:bodyPr wrap="square" rtlCol="0">
              <a:spAutoFit/>
            </a:bodyPr>
            <a:lstStyle/>
            <a:p>
              <a:pPr algn="ctr">
                <a:tabLst>
                  <a:tab pos="149186" algn="l"/>
                </a:tabLst>
              </a:pPr>
              <a:r>
                <a:rPr lang="en-US" sz="1142" dirty="0"/>
                <a:t>Matt Oehlschlaeger</a:t>
              </a:r>
            </a:p>
          </p:txBody>
        </p:sp>
      </p:grpSp>
      <p:grpSp>
        <p:nvGrpSpPr>
          <p:cNvPr id="17" name="Group 16"/>
          <p:cNvGrpSpPr/>
          <p:nvPr/>
        </p:nvGrpSpPr>
        <p:grpSpPr>
          <a:xfrm>
            <a:off x="5559962" y="1270000"/>
            <a:ext cx="952046" cy="1552813"/>
            <a:chOff x="8303230" y="1200065"/>
            <a:chExt cx="1649418" cy="2856779"/>
          </a:xfrm>
        </p:grpSpPr>
        <p:pic>
          <p:nvPicPr>
            <p:cNvPr id="68" name="Picture 67"/>
            <p:cNvPicPr>
              <a:picLocks noChangeAspect="1"/>
            </p:cNvPicPr>
            <p:nvPr/>
          </p:nvPicPr>
          <p:blipFill rotWithShape="1">
            <a:blip r:embed="rId12">
              <a:extLst>
                <a:ext uri="{28A0092B-C50C-407E-A947-70E740481C1C}">
                  <a14:useLocalDpi xmlns:a14="http://schemas.microsoft.com/office/drawing/2010/main" val="0"/>
                </a:ext>
              </a:extLst>
            </a:blip>
            <a:srcRect b="9517"/>
            <a:stretch/>
          </p:blipFill>
          <p:spPr>
            <a:xfrm>
              <a:off x="8303230" y="1200065"/>
              <a:ext cx="1641405" cy="2374074"/>
            </a:xfrm>
            <a:prstGeom prst="rect">
              <a:avLst/>
            </a:prstGeom>
          </p:spPr>
        </p:pic>
        <p:sp>
          <p:nvSpPr>
            <p:cNvPr id="69" name="TextBox 68"/>
            <p:cNvSpPr txBox="1"/>
            <p:nvPr/>
          </p:nvSpPr>
          <p:spPr>
            <a:xfrm>
              <a:off x="8315895" y="3563397"/>
              <a:ext cx="1636753" cy="493447"/>
            </a:xfrm>
            <a:prstGeom prst="rect">
              <a:avLst/>
            </a:prstGeom>
            <a:noFill/>
          </p:spPr>
          <p:txBody>
            <a:bodyPr wrap="square" rtlCol="0">
              <a:spAutoFit/>
            </a:bodyPr>
            <a:lstStyle/>
            <a:p>
              <a:pPr algn="ctr">
                <a:tabLst>
                  <a:tab pos="149186" algn="l"/>
                </a:tabLst>
              </a:pPr>
              <a:r>
                <a:rPr lang="en-US" sz="1143" dirty="0"/>
                <a:t>Dan Walczyk</a:t>
              </a:r>
            </a:p>
          </p:txBody>
        </p:sp>
      </p:grpSp>
      <p:grpSp>
        <p:nvGrpSpPr>
          <p:cNvPr id="60" name="Group 59"/>
          <p:cNvGrpSpPr/>
          <p:nvPr/>
        </p:nvGrpSpPr>
        <p:grpSpPr>
          <a:xfrm>
            <a:off x="3156543" y="1270000"/>
            <a:ext cx="1144441" cy="1747131"/>
            <a:chOff x="5663366" y="2368490"/>
            <a:chExt cx="2262836" cy="3212736"/>
          </a:xfrm>
        </p:grpSpPr>
        <p:pic>
          <p:nvPicPr>
            <p:cNvPr id="72" name="Picture 71"/>
            <p:cNvPicPr>
              <a:picLocks noChangeAspect="1"/>
            </p:cNvPicPr>
            <p:nvPr/>
          </p:nvPicPr>
          <p:blipFill rotWithShape="1">
            <a:blip r:embed="rId13">
              <a:extLst>
                <a:ext uri="{28A0092B-C50C-407E-A947-70E740481C1C}">
                  <a14:useLocalDpi xmlns:a14="http://schemas.microsoft.com/office/drawing/2010/main" val="0"/>
                </a:ext>
              </a:extLst>
            </a:blip>
            <a:srcRect l="3577" r="3809"/>
            <a:stretch/>
          </p:blipFill>
          <p:spPr>
            <a:xfrm>
              <a:off x="5961179" y="2368490"/>
              <a:ext cx="1895474" cy="2358710"/>
            </a:xfrm>
            <a:prstGeom prst="rect">
              <a:avLst/>
            </a:prstGeom>
            <a:ln>
              <a:solidFill>
                <a:schemeClr val="tx1"/>
              </a:solidFill>
            </a:ln>
          </p:spPr>
        </p:pic>
        <p:sp>
          <p:nvSpPr>
            <p:cNvPr id="73" name="TextBox 72"/>
            <p:cNvSpPr txBox="1"/>
            <p:nvPr/>
          </p:nvSpPr>
          <p:spPr>
            <a:xfrm>
              <a:off x="5663366" y="4764594"/>
              <a:ext cx="2262836" cy="816632"/>
            </a:xfrm>
            <a:prstGeom prst="rect">
              <a:avLst/>
            </a:prstGeom>
            <a:noFill/>
          </p:spPr>
          <p:txBody>
            <a:bodyPr wrap="square" rtlCol="0">
              <a:spAutoFit/>
            </a:bodyPr>
            <a:lstStyle/>
            <a:p>
              <a:pPr algn="ctr">
                <a:tabLst>
                  <a:tab pos="149186" algn="l"/>
                </a:tabLst>
              </a:pPr>
              <a:r>
                <a:rPr lang="en-US" sz="1143" dirty="0"/>
                <a:t>Sandipan Mishra</a:t>
              </a:r>
            </a:p>
          </p:txBody>
        </p:sp>
      </p:grpSp>
      <p:grpSp>
        <p:nvGrpSpPr>
          <p:cNvPr id="38" name="Group 37"/>
          <p:cNvGrpSpPr/>
          <p:nvPr/>
        </p:nvGrpSpPr>
        <p:grpSpPr>
          <a:xfrm>
            <a:off x="2155664" y="1270000"/>
            <a:ext cx="951786" cy="1596495"/>
            <a:chOff x="11605879" y="3116416"/>
            <a:chExt cx="3426430" cy="5747382"/>
          </a:xfrm>
        </p:grpSpPr>
        <p:pic>
          <p:nvPicPr>
            <p:cNvPr id="2" name="Picture 1"/>
            <p:cNvPicPr>
              <a:picLocks noChangeAspect="1"/>
            </p:cNvPicPr>
            <p:nvPr/>
          </p:nvPicPr>
          <p:blipFill rotWithShape="1">
            <a:blip r:embed="rId14">
              <a:extLst>
                <a:ext uri="{28A0092B-C50C-407E-A947-70E740481C1C}">
                  <a14:useLocalDpi xmlns:a14="http://schemas.microsoft.com/office/drawing/2010/main" val="0"/>
                </a:ext>
              </a:extLst>
            </a:blip>
            <a:srcRect l="3724" r="6524"/>
            <a:stretch/>
          </p:blipFill>
          <p:spPr>
            <a:xfrm>
              <a:off x="11605879" y="3116416"/>
              <a:ext cx="3426430" cy="4617720"/>
            </a:xfrm>
            <a:prstGeom prst="rect">
              <a:avLst/>
            </a:prstGeom>
          </p:spPr>
        </p:pic>
        <p:sp>
          <p:nvSpPr>
            <p:cNvPr id="23" name="TextBox 22"/>
            <p:cNvSpPr txBox="1"/>
            <p:nvPr/>
          </p:nvSpPr>
          <p:spPr>
            <a:xfrm>
              <a:off x="11744162" y="7898224"/>
              <a:ext cx="3097084" cy="965574"/>
            </a:xfrm>
            <a:prstGeom prst="rect">
              <a:avLst/>
            </a:prstGeom>
            <a:noFill/>
          </p:spPr>
          <p:txBody>
            <a:bodyPr wrap="square" rtlCol="0">
              <a:spAutoFit/>
            </a:bodyPr>
            <a:lstStyle/>
            <a:p>
              <a:pPr algn="ctr"/>
              <a:r>
                <a:rPr lang="en-US" sz="1143" dirty="0"/>
                <a:t>Josh Hurst</a:t>
              </a:r>
            </a:p>
          </p:txBody>
        </p:sp>
      </p:grpSp>
      <p:grpSp>
        <p:nvGrpSpPr>
          <p:cNvPr id="34" name="Group 33"/>
          <p:cNvGrpSpPr/>
          <p:nvPr/>
        </p:nvGrpSpPr>
        <p:grpSpPr>
          <a:xfrm>
            <a:off x="6061591" y="4727741"/>
            <a:ext cx="1026158" cy="1552097"/>
            <a:chOff x="11309985" y="6734844"/>
            <a:chExt cx="1616199" cy="2444553"/>
          </a:xfrm>
        </p:grpSpPr>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309985" y="6734844"/>
              <a:ext cx="1491614" cy="2021246"/>
            </a:xfrm>
            <a:prstGeom prst="rect">
              <a:avLst/>
            </a:prstGeom>
          </p:spPr>
        </p:pic>
        <p:sp>
          <p:nvSpPr>
            <p:cNvPr id="33" name="TextBox 32"/>
            <p:cNvSpPr txBox="1"/>
            <p:nvPr/>
          </p:nvSpPr>
          <p:spPr>
            <a:xfrm>
              <a:off x="11343281" y="8756958"/>
              <a:ext cx="1582903" cy="422439"/>
            </a:xfrm>
            <a:prstGeom prst="rect">
              <a:avLst/>
            </a:prstGeom>
            <a:noFill/>
          </p:spPr>
          <p:txBody>
            <a:bodyPr wrap="square" rtlCol="0">
              <a:spAutoFit/>
            </a:bodyPr>
            <a:lstStyle/>
            <a:p>
              <a:r>
                <a:rPr lang="en-US" sz="1143" dirty="0"/>
                <a:t>Daniel Lewis</a:t>
              </a:r>
            </a:p>
          </p:txBody>
        </p:sp>
      </p:grpSp>
      <p:grpSp>
        <p:nvGrpSpPr>
          <p:cNvPr id="77" name="Group 76"/>
          <p:cNvGrpSpPr/>
          <p:nvPr/>
        </p:nvGrpSpPr>
        <p:grpSpPr>
          <a:xfrm>
            <a:off x="3275828" y="3121841"/>
            <a:ext cx="1039556" cy="1563824"/>
            <a:chOff x="4047359" y="3830983"/>
            <a:chExt cx="1637300" cy="2463023"/>
          </a:xfrm>
        </p:grpSpPr>
        <p:pic>
          <p:nvPicPr>
            <p:cNvPr id="78" name="Picture 77"/>
            <p:cNvPicPr>
              <a:picLocks noChangeAspect="1"/>
            </p:cNvPicPr>
            <p:nvPr/>
          </p:nvPicPr>
          <p:blipFill rotWithShape="1">
            <a:blip r:embed="rId16" cstate="print">
              <a:extLst>
                <a:ext uri="{28A0092B-C50C-407E-A947-70E740481C1C}">
                  <a14:useLocalDpi xmlns:a14="http://schemas.microsoft.com/office/drawing/2010/main" val="0"/>
                </a:ext>
              </a:extLst>
            </a:blip>
            <a:srcRect l="8062" r="5584"/>
            <a:stretch/>
          </p:blipFill>
          <p:spPr>
            <a:xfrm>
              <a:off x="4047359" y="3830983"/>
              <a:ext cx="1492187" cy="2032337"/>
            </a:xfrm>
            <a:prstGeom prst="rect">
              <a:avLst/>
            </a:prstGeom>
          </p:spPr>
        </p:pic>
        <p:sp>
          <p:nvSpPr>
            <p:cNvPr id="79" name="TextBox 78"/>
            <p:cNvSpPr txBox="1"/>
            <p:nvPr/>
          </p:nvSpPr>
          <p:spPr>
            <a:xfrm>
              <a:off x="4128268" y="5871567"/>
              <a:ext cx="1556391" cy="422439"/>
            </a:xfrm>
            <a:prstGeom prst="rect">
              <a:avLst/>
            </a:prstGeom>
            <a:noFill/>
          </p:spPr>
          <p:txBody>
            <a:bodyPr wrap="square" rtlCol="0">
              <a:spAutoFit/>
            </a:bodyPr>
            <a:lstStyle/>
            <a:p>
              <a:r>
                <a:rPr lang="en-US" sz="1143" dirty="0"/>
                <a:t>Junichi Kanai</a:t>
              </a:r>
            </a:p>
          </p:txBody>
        </p:sp>
      </p:grpSp>
      <p:grpSp>
        <p:nvGrpSpPr>
          <p:cNvPr id="80" name="Group 79"/>
          <p:cNvGrpSpPr/>
          <p:nvPr/>
        </p:nvGrpSpPr>
        <p:grpSpPr>
          <a:xfrm>
            <a:off x="4385123" y="3121841"/>
            <a:ext cx="1043006" cy="1550088"/>
            <a:chOff x="5790849" y="3882247"/>
            <a:chExt cx="1642734" cy="2441389"/>
          </a:xfrm>
        </p:grpSpPr>
        <p:pic>
          <p:nvPicPr>
            <p:cNvPr id="81" name="Picture 80"/>
            <p:cNvPicPr>
              <a:picLocks noChangeAspect="1"/>
            </p:cNvPicPr>
            <p:nvPr/>
          </p:nvPicPr>
          <p:blipFill rotWithShape="1">
            <a:blip r:embed="rId17" cstate="print">
              <a:extLst>
                <a:ext uri="{28A0092B-C50C-407E-A947-70E740481C1C}">
                  <a14:useLocalDpi xmlns:a14="http://schemas.microsoft.com/office/drawing/2010/main" val="0"/>
                </a:ext>
              </a:extLst>
            </a:blip>
            <a:srcRect l="6136" r="5911"/>
            <a:stretch/>
          </p:blipFill>
          <p:spPr>
            <a:xfrm>
              <a:off x="5847697" y="3882247"/>
              <a:ext cx="1483518" cy="2020253"/>
            </a:xfrm>
            <a:prstGeom prst="rect">
              <a:avLst/>
            </a:prstGeom>
          </p:spPr>
        </p:pic>
        <p:sp>
          <p:nvSpPr>
            <p:cNvPr id="82" name="TextBox 81"/>
            <p:cNvSpPr txBox="1"/>
            <p:nvPr/>
          </p:nvSpPr>
          <p:spPr>
            <a:xfrm>
              <a:off x="5790849" y="5901197"/>
              <a:ext cx="1642734" cy="422439"/>
            </a:xfrm>
            <a:prstGeom prst="rect">
              <a:avLst/>
            </a:prstGeom>
            <a:noFill/>
          </p:spPr>
          <p:txBody>
            <a:bodyPr wrap="square" rtlCol="0">
              <a:spAutoFit/>
            </a:bodyPr>
            <a:lstStyle/>
            <a:p>
              <a:r>
                <a:rPr lang="en-US" sz="1143" dirty="0"/>
                <a:t>Shayla Sawyer</a:t>
              </a:r>
            </a:p>
          </p:txBody>
        </p:sp>
      </p:grpSp>
      <p:grpSp>
        <p:nvGrpSpPr>
          <p:cNvPr id="83" name="Group 82"/>
          <p:cNvGrpSpPr/>
          <p:nvPr/>
        </p:nvGrpSpPr>
        <p:grpSpPr>
          <a:xfrm>
            <a:off x="5557337" y="3121841"/>
            <a:ext cx="978998" cy="1559692"/>
            <a:chOff x="7660834" y="3884364"/>
            <a:chExt cx="1541922" cy="2456516"/>
          </a:xfrm>
        </p:grpSpPr>
        <p:pic>
          <p:nvPicPr>
            <p:cNvPr id="84" name="Picture 8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p:spPr>
        </p:pic>
        <p:sp>
          <p:nvSpPr>
            <p:cNvPr id="85" name="TextBox 84"/>
            <p:cNvSpPr txBox="1"/>
            <p:nvPr/>
          </p:nvSpPr>
          <p:spPr>
            <a:xfrm>
              <a:off x="7712285" y="5918441"/>
              <a:ext cx="1490471" cy="422439"/>
            </a:xfrm>
            <a:prstGeom prst="rect">
              <a:avLst/>
            </a:prstGeom>
            <a:noFill/>
          </p:spPr>
          <p:txBody>
            <a:bodyPr wrap="square" rtlCol="0">
              <a:spAutoFit/>
            </a:bodyPr>
            <a:lstStyle/>
            <a:p>
              <a:r>
                <a:rPr lang="en-US" sz="1143" dirty="0"/>
                <a:t>Manoj Shah</a:t>
              </a:r>
            </a:p>
          </p:txBody>
        </p:sp>
      </p:grpSp>
      <p:grpSp>
        <p:nvGrpSpPr>
          <p:cNvPr id="86" name="Group 85"/>
          <p:cNvGrpSpPr/>
          <p:nvPr/>
        </p:nvGrpSpPr>
        <p:grpSpPr>
          <a:xfrm>
            <a:off x="2131267" y="3112236"/>
            <a:ext cx="969821" cy="1557406"/>
            <a:chOff x="9555423" y="3887967"/>
            <a:chExt cx="1527469" cy="2452914"/>
          </a:xfrm>
        </p:grpSpPr>
        <p:pic>
          <p:nvPicPr>
            <p:cNvPr id="88" name="Picture 87"/>
            <p:cNvPicPr>
              <a:picLocks noChangeAspect="1"/>
            </p:cNvPicPr>
            <p:nvPr/>
          </p:nvPicPr>
          <p:blipFill rotWithShape="1">
            <a:blip r:embed="rId19" cstate="print">
              <a:extLst>
                <a:ext uri="{28A0092B-C50C-407E-A947-70E740481C1C}">
                  <a14:useLocalDpi xmlns:a14="http://schemas.microsoft.com/office/drawing/2010/main" val="0"/>
                </a:ext>
              </a:extLst>
            </a:blip>
            <a:srcRect b="6267"/>
            <a:stretch/>
          </p:blipFill>
          <p:spPr>
            <a:xfrm>
              <a:off x="9555423" y="3887967"/>
              <a:ext cx="1479312" cy="2020252"/>
            </a:xfrm>
            <a:prstGeom prst="rect">
              <a:avLst/>
            </a:prstGeom>
          </p:spPr>
        </p:pic>
        <p:sp>
          <p:nvSpPr>
            <p:cNvPr id="90" name="TextBox 89"/>
            <p:cNvSpPr txBox="1"/>
            <p:nvPr/>
          </p:nvSpPr>
          <p:spPr>
            <a:xfrm>
              <a:off x="9592420" y="5918442"/>
              <a:ext cx="1490472" cy="422439"/>
            </a:xfrm>
            <a:prstGeom prst="rect">
              <a:avLst/>
            </a:prstGeom>
            <a:noFill/>
          </p:spPr>
          <p:txBody>
            <a:bodyPr wrap="square" rtlCol="0">
              <a:spAutoFit/>
            </a:bodyPr>
            <a:lstStyle/>
            <a:p>
              <a:r>
                <a:rPr lang="en-US" sz="1143" dirty="0"/>
                <a:t>Partha Dutta</a:t>
              </a:r>
            </a:p>
          </p:txBody>
        </p:sp>
      </p:grpSp>
      <p:grpSp>
        <p:nvGrpSpPr>
          <p:cNvPr id="91" name="Group 90"/>
          <p:cNvGrpSpPr/>
          <p:nvPr/>
        </p:nvGrpSpPr>
        <p:grpSpPr>
          <a:xfrm>
            <a:off x="6652247" y="3113719"/>
            <a:ext cx="946331" cy="1561038"/>
            <a:chOff x="11499003" y="3761684"/>
            <a:chExt cx="1490472" cy="2458635"/>
          </a:xfrm>
        </p:grpSpPr>
        <p:sp>
          <p:nvSpPr>
            <p:cNvPr id="92" name="TextBox 91"/>
            <p:cNvSpPr txBox="1"/>
            <p:nvPr/>
          </p:nvSpPr>
          <p:spPr>
            <a:xfrm>
              <a:off x="11716810" y="5797880"/>
              <a:ext cx="1250245" cy="422439"/>
            </a:xfrm>
            <a:prstGeom prst="rect">
              <a:avLst/>
            </a:prstGeom>
            <a:noFill/>
          </p:spPr>
          <p:txBody>
            <a:bodyPr wrap="square" rtlCol="0">
              <a:spAutoFit/>
            </a:bodyPr>
            <a:lstStyle/>
            <a:p>
              <a:pPr algn="ctr">
                <a:tabLst>
                  <a:tab pos="149186" algn="l"/>
                </a:tabLst>
              </a:pPr>
              <a:r>
                <a:rPr lang="en-US" sz="1143" dirty="0"/>
                <a:t>Kyle Wilt</a:t>
              </a:r>
            </a:p>
          </p:txBody>
        </p:sp>
        <p:pic>
          <p:nvPicPr>
            <p:cNvPr id="93" name="Picture 92"/>
            <p:cNvPicPr>
              <a:picLocks noChangeAspect="1"/>
            </p:cNvPicPr>
            <p:nvPr/>
          </p:nvPicPr>
          <p:blipFill rotWithShape="1">
            <a:blip r:embed="rId20" cstate="print">
              <a:extLst>
                <a:ext uri="{28A0092B-C50C-407E-A947-70E740481C1C}">
                  <a14:useLocalDpi xmlns:a14="http://schemas.microsoft.com/office/drawing/2010/main" val="0"/>
                </a:ext>
              </a:extLst>
            </a:blip>
            <a:srcRect l="12896" r="17255"/>
            <a:stretch/>
          </p:blipFill>
          <p:spPr>
            <a:xfrm>
              <a:off x="11499003" y="3761684"/>
              <a:ext cx="1490472" cy="2018194"/>
            </a:xfrm>
            <a:prstGeom prst="rect">
              <a:avLst/>
            </a:prstGeom>
          </p:spPr>
        </p:pic>
      </p:grpSp>
      <p:sp>
        <p:nvSpPr>
          <p:cNvPr id="35" name="TextBox 34"/>
          <p:cNvSpPr txBox="1"/>
          <p:nvPr/>
        </p:nvSpPr>
        <p:spPr>
          <a:xfrm>
            <a:off x="204722" y="3449235"/>
            <a:ext cx="767652" cy="405047"/>
          </a:xfrm>
          <a:prstGeom prst="rect">
            <a:avLst/>
          </a:prstGeom>
          <a:noFill/>
        </p:spPr>
        <p:txBody>
          <a:bodyPr wrap="square" rtlCol="0">
            <a:spAutoFit/>
          </a:bodyPr>
          <a:lstStyle/>
          <a:p>
            <a:r>
              <a:rPr lang="en-US" sz="2032" b="1" dirty="0"/>
              <a:t>ECSE</a:t>
            </a:r>
          </a:p>
        </p:txBody>
      </p:sp>
      <p:grpSp>
        <p:nvGrpSpPr>
          <p:cNvPr id="32" name="Group 31"/>
          <p:cNvGrpSpPr/>
          <p:nvPr/>
        </p:nvGrpSpPr>
        <p:grpSpPr>
          <a:xfrm>
            <a:off x="2104939" y="4727741"/>
            <a:ext cx="939270" cy="1551043"/>
            <a:chOff x="6666271" y="15757244"/>
            <a:chExt cx="3381371" cy="5583756"/>
          </a:xfrm>
        </p:grpSpPr>
        <p:pic>
          <p:nvPicPr>
            <p:cNvPr id="19" name="Picture 18"/>
            <p:cNvPicPr>
              <a:picLocks noChangeAspect="1"/>
            </p:cNvPicPr>
            <p:nvPr/>
          </p:nvPicPr>
          <p:blipFill rotWithShape="1">
            <a:blip r:embed="rId21" cstate="print">
              <a:extLst>
                <a:ext uri="{28A0092B-C50C-407E-A947-70E740481C1C}">
                  <a14:useLocalDpi xmlns:a14="http://schemas.microsoft.com/office/drawing/2010/main" val="0"/>
                </a:ext>
              </a:extLst>
            </a:blip>
            <a:srcRect l="-4901" r="-6410"/>
            <a:stretch/>
          </p:blipFill>
          <p:spPr>
            <a:xfrm>
              <a:off x="6666271" y="15757244"/>
              <a:ext cx="3381371" cy="4617720"/>
            </a:xfrm>
            <a:prstGeom prst="rect">
              <a:avLst/>
            </a:prstGeom>
          </p:spPr>
        </p:pic>
        <p:sp>
          <p:nvSpPr>
            <p:cNvPr id="29" name="Rectangle 28"/>
            <p:cNvSpPr/>
            <p:nvPr/>
          </p:nvSpPr>
          <p:spPr>
            <a:xfrm>
              <a:off x="7216426" y="20375887"/>
              <a:ext cx="2574935" cy="965113"/>
            </a:xfrm>
            <a:prstGeom prst="rect">
              <a:avLst/>
            </a:prstGeom>
          </p:spPr>
          <p:txBody>
            <a:bodyPr wrap="none">
              <a:spAutoFit/>
            </a:bodyPr>
            <a:lstStyle/>
            <a:p>
              <a:r>
                <a:rPr lang="en-US" sz="1142" dirty="0"/>
                <a:t>Bill Foley</a:t>
              </a:r>
            </a:p>
          </p:txBody>
        </p:sp>
      </p:grpSp>
      <p:grpSp>
        <p:nvGrpSpPr>
          <p:cNvPr id="25" name="Group 24"/>
          <p:cNvGrpSpPr/>
          <p:nvPr/>
        </p:nvGrpSpPr>
        <p:grpSpPr>
          <a:xfrm>
            <a:off x="6691216" y="1270000"/>
            <a:ext cx="914401" cy="1562060"/>
            <a:chOff x="6691216" y="1283597"/>
            <a:chExt cx="914401" cy="1562060"/>
          </a:xfrm>
        </p:grpSpPr>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l="15559" r="12757"/>
            <a:stretch/>
          </p:blipFill>
          <p:spPr>
            <a:xfrm>
              <a:off x="6691216" y="1283597"/>
              <a:ext cx="914401" cy="1275593"/>
            </a:xfrm>
            <a:prstGeom prst="rect">
              <a:avLst/>
            </a:prstGeom>
          </p:spPr>
        </p:pic>
        <p:sp>
          <p:nvSpPr>
            <p:cNvPr id="87" name="TextBox 86"/>
            <p:cNvSpPr txBox="1"/>
            <p:nvPr/>
          </p:nvSpPr>
          <p:spPr>
            <a:xfrm>
              <a:off x="6734203" y="2577442"/>
              <a:ext cx="843185" cy="268215"/>
            </a:xfrm>
            <a:prstGeom prst="rect">
              <a:avLst/>
            </a:prstGeom>
            <a:noFill/>
          </p:spPr>
          <p:txBody>
            <a:bodyPr wrap="square" rtlCol="0">
              <a:spAutoFit/>
            </a:bodyPr>
            <a:lstStyle/>
            <a:p>
              <a:pPr algn="ctr">
                <a:tabLst>
                  <a:tab pos="149186" algn="l"/>
                </a:tabLst>
              </a:pPr>
              <a:r>
                <a:rPr lang="en-US" sz="1143" dirty="0"/>
                <a:t>Sarah Felix</a:t>
              </a:r>
            </a:p>
          </p:txBody>
        </p:sp>
      </p:grpSp>
      <p:grpSp>
        <p:nvGrpSpPr>
          <p:cNvPr id="26" name="Group 25"/>
          <p:cNvGrpSpPr/>
          <p:nvPr/>
        </p:nvGrpSpPr>
        <p:grpSpPr>
          <a:xfrm>
            <a:off x="1031279" y="3109189"/>
            <a:ext cx="972337" cy="1552064"/>
            <a:chOff x="7782221" y="1285078"/>
            <a:chExt cx="972337" cy="1552064"/>
          </a:xfrm>
        </p:grpSpPr>
        <p:pic>
          <p:nvPicPr>
            <p:cNvPr id="16" name="Picture 15"/>
            <p:cNvPicPr>
              <a:picLocks noChangeAspect="1"/>
            </p:cNvPicPr>
            <p:nvPr/>
          </p:nvPicPr>
          <p:blipFill rotWithShape="1">
            <a:blip r:embed="rId23">
              <a:extLst>
                <a:ext uri="{28A0092B-C50C-407E-A947-70E740481C1C}">
                  <a14:useLocalDpi xmlns:a14="http://schemas.microsoft.com/office/drawing/2010/main" val="0"/>
                </a:ext>
              </a:extLst>
            </a:blip>
            <a:srcRect l="6442" r="9227"/>
            <a:stretch/>
          </p:blipFill>
          <p:spPr>
            <a:xfrm>
              <a:off x="7782221" y="1285078"/>
              <a:ext cx="972337" cy="1267273"/>
            </a:xfrm>
            <a:prstGeom prst="rect">
              <a:avLst/>
            </a:prstGeom>
          </p:spPr>
        </p:pic>
        <p:sp>
          <p:nvSpPr>
            <p:cNvPr id="94" name="TextBox 93"/>
            <p:cNvSpPr txBox="1"/>
            <p:nvPr/>
          </p:nvSpPr>
          <p:spPr>
            <a:xfrm>
              <a:off x="7849458" y="2568927"/>
              <a:ext cx="843185" cy="268215"/>
            </a:xfrm>
            <a:prstGeom prst="rect">
              <a:avLst/>
            </a:prstGeom>
            <a:noFill/>
          </p:spPr>
          <p:txBody>
            <a:bodyPr wrap="square" rtlCol="0">
              <a:spAutoFit/>
            </a:bodyPr>
            <a:lstStyle/>
            <a:p>
              <a:pPr algn="ctr">
                <a:tabLst>
                  <a:tab pos="149186" algn="l"/>
                </a:tabLst>
              </a:pPr>
              <a:r>
                <a:rPr lang="en-US" sz="1143" dirty="0"/>
                <a:t>Ali Tajer</a:t>
              </a:r>
            </a:p>
          </p:txBody>
        </p:sp>
      </p:grpSp>
      <p:sp>
        <p:nvSpPr>
          <p:cNvPr id="3"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mtClean="0"/>
              <a:t>12</a:t>
            </a:fld>
            <a:endParaRPr lang="en-US" dirty="0"/>
          </a:p>
        </p:txBody>
      </p:sp>
    </p:spTree>
    <p:extLst>
      <p:ext uri="{BB962C8B-B14F-4D97-AF65-F5344CB8AC3E}">
        <p14:creationId xmlns:p14="http://schemas.microsoft.com/office/powerpoint/2010/main" val="138815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200" dirty="0">
                <a:cs typeface="Calibri"/>
                <a:hlinkClick r:id="rId2"/>
              </a:rPr>
              <a:t>https://designlab.eng.rpi.edu/edn/attachments/download/109925/Common%20Course%20Syllabus.pdf</a:t>
            </a:r>
            <a:r>
              <a:rPr lang="en-US" sz="12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Packet</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628650" y="4419600"/>
            <a:ext cx="7886700" cy="1757363"/>
          </a:xfrm>
        </p:spPr>
        <p:txBody>
          <a:bodyPr vert="horz" lIns="91440" tIns="45720" rIns="91440" bIns="45720" rtlCol="0" anchor="t">
            <a:normAutofit/>
          </a:bodyPr>
          <a:lstStyle/>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3519877648"/>
              </p:ext>
            </p:extLst>
          </p:nvPr>
        </p:nvGraphicFramePr>
        <p:xfrm>
          <a:off x="612437" y="1447799"/>
          <a:ext cx="8150559" cy="3033763"/>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1671791">
                  <a:extLst>
                    <a:ext uri="{9D8B030D-6E8A-4147-A177-3AD203B41FA5}">
                      <a16:colId xmlns:a16="http://schemas.microsoft.com/office/drawing/2014/main" val="1076356727"/>
                    </a:ext>
                  </a:extLst>
                </a:gridCol>
                <a:gridCol w="1404096">
                  <a:extLst>
                    <a:ext uri="{9D8B030D-6E8A-4147-A177-3AD203B41FA5}">
                      <a16:colId xmlns:a16="http://schemas.microsoft.com/office/drawing/2014/main" val="2215888949"/>
                    </a:ext>
                  </a:extLst>
                </a:gridCol>
                <a:gridCol w="2438398">
                  <a:extLst>
                    <a:ext uri="{9D8B030D-6E8A-4147-A177-3AD203B41FA5}">
                      <a16:colId xmlns:a16="http://schemas.microsoft.com/office/drawing/2014/main" val="1596972483"/>
                    </a:ext>
                  </a:extLst>
                </a:gridCol>
              </a:tblGrid>
              <a:tr h="458737">
                <a:tc>
                  <a:txBody>
                    <a:bodyPr/>
                    <a:lstStyle/>
                    <a:p>
                      <a:pPr lvl="1"/>
                      <a:r>
                        <a:rPr lang="en-US"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trike="noStrike" dirty="0"/>
                        <a:t>Read Later</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10318618"/>
                  </a:ext>
                </a:extLst>
              </a:tr>
              <a:tr h="622122">
                <a:tc>
                  <a:txBody>
                    <a:bodyPr/>
                    <a:lstStyle/>
                    <a:p>
                      <a:pPr lvl="1"/>
                      <a:r>
                        <a:rPr lang="en-US" dirty="0"/>
                        <a:t>Instructions for electronic signatures in Adobe</a:t>
                      </a:r>
                    </a:p>
                  </a:txBody>
                  <a:tcPr anchor="ctr"/>
                </a:tc>
                <a:tc>
                  <a:txBody>
                    <a:bodyPr/>
                    <a:lstStyle/>
                    <a:p>
                      <a:r>
                        <a:rPr lang="en-US" dirty="0"/>
                        <a:t>Read Later</a:t>
                      </a:r>
                    </a:p>
                  </a:txBody>
                  <a:tcPr anchor="ctr"/>
                </a:tc>
                <a:tc>
                  <a:txBody>
                    <a:bodyPr/>
                    <a:lstStyle/>
                    <a:p>
                      <a:r>
                        <a:rPr lang="en-US" dirty="0"/>
                        <a:t>Reference for last steps</a:t>
                      </a:r>
                    </a:p>
                  </a:txBody>
                  <a:tcPr anchor="ctr"/>
                </a:tc>
                <a:tc>
                  <a:txBody>
                    <a:bodyPr/>
                    <a:lstStyle/>
                    <a:p>
                      <a:endParaRPr lang="en-US" dirty="0"/>
                    </a:p>
                  </a:txBody>
                  <a:tcPr anchor="ctr"/>
                </a:tc>
                <a:extLst>
                  <a:ext uri="{0D108BD9-81ED-4DB2-BD59-A6C34878D82A}">
                    <a16:rowId xmlns:a16="http://schemas.microsoft.com/office/drawing/2014/main" val="3923411215"/>
                  </a:ext>
                </a:extLst>
              </a:tr>
              <a:tr h="622122">
                <a:tc>
                  <a:txBody>
                    <a:bodyPr/>
                    <a:lstStyle/>
                    <a:p>
                      <a:pPr lvl="1"/>
                      <a:r>
                        <a:rPr lang="en-US" dirty="0"/>
                        <a:t>Project Description</a:t>
                      </a:r>
                    </a:p>
                  </a:txBody>
                  <a:tcPr anchor="ctr"/>
                </a:tc>
                <a:tc>
                  <a:txBody>
                    <a:bodyPr/>
                    <a:lstStyle/>
                    <a:p>
                      <a:r>
                        <a:rPr lang="en-US" dirty="0"/>
                        <a:t>Should have already read</a:t>
                      </a:r>
                    </a:p>
                  </a:txBody>
                  <a:tcPr anchor="ctr"/>
                </a:tc>
                <a:tc>
                  <a:txBody>
                    <a:bodyPr/>
                    <a:lstStyle/>
                    <a:p>
                      <a:r>
                        <a:rPr lang="en-US" dirty="0"/>
                        <a:t>Reference</a:t>
                      </a:r>
                      <a:r>
                        <a:rPr lang="en-US" baseline="0" dirty="0"/>
                        <a:t> now</a:t>
                      </a:r>
                      <a:endParaRPr lang="en-US" dirty="0"/>
                    </a:p>
                  </a:txBody>
                  <a:tcPr anchor="ctr"/>
                </a:tc>
                <a:tc>
                  <a:txBody>
                    <a:bodyPr/>
                    <a:lstStyle/>
                    <a:p>
                      <a:endParaRPr lang="en-US" dirty="0"/>
                    </a:p>
                  </a:txBody>
                  <a:tcPr anchor="ctr"/>
                </a:tc>
                <a:extLst>
                  <a:ext uri="{0D108BD9-81ED-4DB2-BD59-A6C34878D82A}">
                    <a16:rowId xmlns:a16="http://schemas.microsoft.com/office/drawing/2014/main" val="1515974254"/>
                  </a:ext>
                </a:extLst>
              </a:tr>
              <a:tr h="622122">
                <a:tc>
                  <a:txBody>
                    <a:bodyPr/>
                    <a:lstStyle/>
                    <a:p>
                      <a:pPr lvl="1"/>
                      <a:r>
                        <a:rPr lang="en-US" dirty="0"/>
                        <a:t>Recognition Waiver and Release</a:t>
                      </a:r>
                    </a:p>
                    <a:p>
                      <a:endParaRPr lang="en-US" dirty="0"/>
                    </a:p>
                  </a:txBody>
                  <a:tcPr anchor="ctr"/>
                </a:tc>
                <a:tc rowSpan="2">
                  <a:txBody>
                    <a:bodyPr/>
                    <a:lstStyle/>
                    <a:p>
                      <a:r>
                        <a:rPr lang="en-US" dirty="0"/>
                        <a:t>Read</a:t>
                      </a:r>
                      <a:r>
                        <a:rPr lang="en-US" baseline="0" dirty="0"/>
                        <a:t> later</a:t>
                      </a:r>
                      <a:endParaRPr lang="en-US" dirty="0"/>
                    </a:p>
                  </a:txBody>
                  <a:tcPr anchor="ctr"/>
                </a:tc>
                <a:tc rowSpan="2">
                  <a:txBody>
                    <a:bodyPr/>
                    <a:lstStyle/>
                    <a:p>
                      <a:r>
                        <a:rPr lang="en-US" dirty="0"/>
                        <a:t>Sign</a:t>
                      </a:r>
                      <a:r>
                        <a:rPr lang="en-US" baseline="0" dirty="0"/>
                        <a:t> PDF or print and scan</a:t>
                      </a:r>
                      <a:endParaRPr lang="en-US" dirty="0"/>
                    </a:p>
                  </a:txBody>
                  <a:tcPr anchor="ctr"/>
                </a:tc>
                <a:tc rowSpan="2">
                  <a:txBody>
                    <a:bodyPr/>
                    <a:lstStyle/>
                    <a:p>
                      <a:r>
                        <a:rPr lang="en-US" dirty="0"/>
                        <a:t>Email to </a:t>
                      </a:r>
                      <a:r>
                        <a:rPr lang="en-US" dirty="0">
                          <a:hlinkClick r:id="rId3"/>
                        </a:rPr>
                        <a:t>mastev@rpi.edu</a:t>
                      </a:r>
                      <a:r>
                        <a:rPr lang="en-US" dirty="0"/>
                        <a:t> </a:t>
                      </a:r>
                    </a:p>
                  </a:txBody>
                  <a:tcPr anchor="ctr"/>
                </a:tc>
                <a:extLst>
                  <a:ext uri="{0D108BD9-81ED-4DB2-BD59-A6C34878D82A}">
                    <a16:rowId xmlns:a16="http://schemas.microsoft.com/office/drawing/2014/main" val="1666441112"/>
                  </a:ext>
                </a:extLst>
              </a:tr>
              <a:tr h="622122">
                <a:tc>
                  <a:txBody>
                    <a:bodyPr/>
                    <a:lstStyle/>
                    <a:p>
                      <a:pPr lvl="1"/>
                      <a:r>
                        <a:rPr lang="en-US" dirty="0"/>
                        <a:t>Sponsorship Agreement</a:t>
                      </a:r>
                    </a:p>
                    <a:p>
                      <a:endParaRPr lang="en-US"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17</a:t>
            </a:fld>
            <a:endParaRPr lang="en-US" dirty="0"/>
          </a:p>
        </p:txBody>
      </p:sp>
    </p:spTree>
    <p:extLst>
      <p:ext uri="{BB962C8B-B14F-4D97-AF65-F5344CB8AC3E}">
        <p14:creationId xmlns:p14="http://schemas.microsoft.com/office/powerpoint/2010/main" val="4277901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628650" y="990600"/>
            <a:ext cx="78867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PowerPoint </a:t>
            </a:r>
            <a:r>
              <a:rPr lang="en-US" b="1" dirty="0"/>
              <a:t>Online</a:t>
            </a:r>
          </a:p>
          <a:p>
            <a:pPr lvl="1"/>
            <a:r>
              <a:rPr lang="en-US" dirty="0"/>
              <a:t>This will allow simultaneous group editing</a:t>
            </a:r>
          </a:p>
          <a:p>
            <a:pPr lvl="1"/>
            <a:r>
              <a:rPr lang="en-US" dirty="0"/>
              <a:t>(warning/notice) Online version lacks MANY features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18</a:t>
            </a:fld>
            <a:endParaRPr lang="en-US" dirty="0"/>
          </a:p>
        </p:txBody>
      </p:sp>
    </p:spTree>
    <p:extLst>
      <p:ext uri="{BB962C8B-B14F-4D97-AF65-F5344CB8AC3E}">
        <p14:creationId xmlns:p14="http://schemas.microsoft.com/office/powerpoint/2010/main" val="1158563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35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798096"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19</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34283237"/>
              </p:ext>
            </p:extLst>
          </p:nvPr>
        </p:nvGraphicFramePr>
        <p:xfrm>
          <a:off x="381000" y="846138"/>
          <a:ext cx="8382000" cy="557998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0.80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 7/1/20-8/29/20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Initial document. Days 1</a:t>
                      </a:r>
                      <a:r>
                        <a:rPr lang="en-US" sz="1200" baseline="0" dirty="0">
                          <a:effectLst/>
                          <a:latin typeface="+mj-lt"/>
                        </a:rPr>
                        <a:t> through </a:t>
                      </a:r>
                      <a:r>
                        <a:rPr lang="en-US" sz="1200" dirty="0">
                          <a:effectLst/>
                          <a:latin typeface="+mj-lt"/>
                        </a:rPr>
                        <a:t>4 are 87% complete. Future days less accurate. Document will be updated as the semester progresses.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dirty="0">
                          <a:effectLst/>
                          <a:latin typeface="+mj-lt"/>
                          <a:ea typeface="MS Mincho"/>
                        </a:rPr>
                        <a:t>0.90</a:t>
                      </a:r>
                    </a:p>
                  </a:txBody>
                  <a:tcPr marL="68580" marR="68580" marT="0" marB="0"/>
                </a:tc>
                <a:tc>
                  <a:txBody>
                    <a:bodyPr/>
                    <a:lstStyle/>
                    <a:p>
                      <a:pPr marL="0" marR="0" algn="l">
                        <a:spcBef>
                          <a:spcPts val="0"/>
                        </a:spcBef>
                        <a:spcAft>
                          <a:spcPts val="0"/>
                        </a:spcAft>
                      </a:pPr>
                      <a:r>
                        <a:rPr lang="en-US" sz="1200" dirty="0">
                          <a:effectLst/>
                          <a:latin typeface="+mj-lt"/>
                          <a:ea typeface="MS Mincho"/>
                        </a:rPr>
                        <a:t>8/29/20</a:t>
                      </a:r>
                    </a:p>
                  </a:txBody>
                  <a:tcPr marL="68580" marR="68580" marT="0" marB="0"/>
                </a:tc>
                <a:tc>
                  <a:txBody>
                    <a:bodyPr/>
                    <a:lstStyle/>
                    <a:p>
                      <a:pPr marL="0" marR="0" algn="l">
                        <a:spcBef>
                          <a:spcPts val="0"/>
                        </a:spcBef>
                        <a:spcAft>
                          <a:spcPts val="0"/>
                        </a:spcAft>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a:t>
                      </a:r>
                      <a:r>
                        <a:rPr lang="en-US" sz="1200" baseline="0" dirty="0">
                          <a:effectLst/>
                          <a:latin typeface="+mj-lt"/>
                          <a:ea typeface="MS Mincho"/>
                        </a:rPr>
                        <a:t> urls of key documents and info in Capstone Support Wiki and Repository.</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1" dirty="0">
                          <a:effectLst/>
                          <a:latin typeface="+mj-lt"/>
                        </a:rPr>
                        <a:t>1.0</a:t>
                      </a:r>
                      <a:endParaRPr lang="en-US" sz="1200" b="1"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8/30/20 </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baseline="0" dirty="0">
                          <a:effectLst/>
                          <a:latin typeface="+mj-lt"/>
                          <a:ea typeface="+mn-ea"/>
                        </a:rPr>
                        <a:t>Link for syllabus questions updated (p. 13)</a:t>
                      </a:r>
                    </a:p>
                    <a:p>
                      <a:pPr marL="0" marR="0" algn="l">
                        <a:spcBef>
                          <a:spcPts val="0"/>
                        </a:spcBef>
                        <a:spcAft>
                          <a:spcPts val="0"/>
                        </a:spcAft>
                      </a:pPr>
                      <a:r>
                        <a:rPr lang="en-US" sz="1200" kern="1200" baseline="0" dirty="0">
                          <a:solidFill>
                            <a:schemeClr val="dk1"/>
                          </a:solidFill>
                          <a:effectLst/>
                          <a:latin typeface="+mn-lt"/>
                          <a:ea typeface="+mn-ea"/>
                          <a:cs typeface="+mn-cs"/>
                        </a:rPr>
                        <a:t>Table f</a:t>
                      </a:r>
                      <a:r>
                        <a:rPr lang="en-US" sz="1200" kern="1200" dirty="0">
                          <a:solidFill>
                            <a:schemeClr val="dk1"/>
                          </a:solidFill>
                          <a:effectLst/>
                          <a:latin typeface="+mn-lt"/>
                          <a:ea typeface="+mn-ea"/>
                          <a:cs typeface="+mn-cs"/>
                        </a:rPr>
                        <a:t>ormatting</a:t>
                      </a:r>
                      <a:r>
                        <a:rPr lang="en-US" sz="1200" kern="1200" baseline="0" dirty="0">
                          <a:solidFill>
                            <a:schemeClr val="dk1"/>
                          </a:solidFill>
                          <a:effectLst/>
                          <a:latin typeface="+mn-lt"/>
                          <a:ea typeface="+mn-ea"/>
                          <a:cs typeface="+mn-cs"/>
                        </a:rPr>
                        <a:t> (p. 15)</a:t>
                      </a:r>
                    </a:p>
                    <a:p>
                      <a:pPr marL="0" marR="0" algn="l">
                        <a:spcBef>
                          <a:spcPts val="0"/>
                        </a:spcBef>
                        <a:spcAft>
                          <a:spcPts val="0"/>
                        </a:spcAft>
                      </a:pPr>
                      <a:r>
                        <a:rPr lang="en-US" sz="1200" kern="1200" baseline="0" dirty="0">
                          <a:solidFill>
                            <a:schemeClr val="dk1"/>
                          </a:solidFill>
                          <a:effectLst/>
                          <a:latin typeface="+mn-lt"/>
                          <a:ea typeface="+mn-ea"/>
                          <a:cs typeface="+mn-cs"/>
                        </a:rPr>
                        <a:t>Official release of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2647369288"/>
                  </a:ext>
                </a:extLst>
              </a:tr>
              <a:tr h="595434">
                <a:tc>
                  <a:txBody>
                    <a:bodyPr/>
                    <a:lstStyle/>
                    <a:p>
                      <a:pPr marL="0" marR="0" algn="l">
                        <a:spcBef>
                          <a:spcPts val="0"/>
                        </a:spcBef>
                        <a:spcAft>
                          <a:spcPts val="0"/>
                        </a:spcAft>
                      </a:pPr>
                      <a:r>
                        <a:rPr lang="en-US" sz="1200" dirty="0">
                          <a:effectLst/>
                          <a:latin typeface="+mj-lt"/>
                        </a:rPr>
                        <a:t>1.1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 8/31/20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B. DeBoer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Specified entry and exit doors for MDL (p. 4)</a:t>
                      </a:r>
                    </a:p>
                    <a:p>
                      <a:pPr marL="0" marR="0" algn="l">
                        <a:spcBef>
                          <a:spcPts val="0"/>
                        </a:spcBef>
                        <a:spcAft>
                          <a:spcPts val="0"/>
                        </a:spcAft>
                      </a:pPr>
                      <a:r>
                        <a:rPr lang="en-US" sz="1200" dirty="0">
                          <a:effectLst/>
                          <a:latin typeface="+mj-lt"/>
                          <a:ea typeface="MS Mincho"/>
                        </a:rPr>
                        <a:t>Corrected Shop Room No., added notes requiring PE permission to use shop and requirement for online safety training prior to using shop (p. 6)</a:t>
                      </a: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dirty="0">
                          <a:effectLst/>
                          <a:latin typeface="+mj-lt"/>
                          <a:ea typeface="MS Mincho"/>
                        </a:rPr>
                        <a:t>1.2</a:t>
                      </a:r>
                    </a:p>
                  </a:txBody>
                  <a:tcPr marL="68580" marR="68580" marT="0" marB="0"/>
                </a:tc>
                <a:tc>
                  <a:txBody>
                    <a:bodyPr/>
                    <a:lstStyle/>
                    <a:p>
                      <a:pPr marL="0" marR="0" algn="l">
                        <a:spcBef>
                          <a:spcPts val="0"/>
                        </a:spcBef>
                        <a:spcAft>
                          <a:spcPts val="0"/>
                        </a:spcAft>
                      </a:pPr>
                      <a:r>
                        <a:rPr lang="en-US" sz="1200" dirty="0">
                          <a:effectLst/>
                          <a:latin typeface="+mj-lt"/>
                          <a:ea typeface="MS Mincho"/>
                        </a:rPr>
                        <a:t>8/31/20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Table formatting (p.</a:t>
                      </a:r>
                      <a:r>
                        <a:rPr lang="en-US" sz="1200" baseline="0" dirty="0">
                          <a:effectLst/>
                          <a:latin typeface="+mj-lt"/>
                          <a:ea typeface="MS Mincho"/>
                        </a:rPr>
                        <a:t> 2)</a:t>
                      </a:r>
                    </a:p>
                    <a:p>
                      <a:pPr marL="0" marR="0" algn="l">
                        <a:spcBef>
                          <a:spcPts val="0"/>
                        </a:spcBef>
                        <a:spcAft>
                          <a:spcPts val="0"/>
                        </a:spcAft>
                      </a:pPr>
                      <a:r>
                        <a:rPr lang="en-US" sz="1200" baseline="0" dirty="0">
                          <a:effectLst/>
                          <a:latin typeface="+mj-lt"/>
                          <a:ea typeface="MS Mincho"/>
                        </a:rPr>
                        <a:t>Small time shifts for group wrap-up (p. 19)</a:t>
                      </a:r>
                    </a:p>
                    <a:p>
                      <a:pPr marL="0" marR="0" algn="l">
                        <a:spcBef>
                          <a:spcPts val="0"/>
                        </a:spcBef>
                        <a:spcAft>
                          <a:spcPts val="0"/>
                        </a:spcAft>
                      </a:pPr>
                      <a:r>
                        <a:rPr lang="en-US" sz="1200" dirty="0">
                          <a:effectLst/>
                          <a:latin typeface="+mj-lt"/>
                          <a:ea typeface="MS Mincho"/>
                        </a:rPr>
                        <a:t>Out-of-class meeting</a:t>
                      </a:r>
                      <a:r>
                        <a:rPr lang="en-US" sz="1200" baseline="0" dirty="0">
                          <a:effectLst/>
                          <a:latin typeface="+mj-lt"/>
                          <a:ea typeface="MS Mincho"/>
                        </a:rPr>
                        <a:t> added (p. 21)</a:t>
                      </a:r>
                    </a:p>
                    <a:p>
                      <a:pPr marL="0" marR="0" algn="l">
                        <a:spcBef>
                          <a:spcPts val="0"/>
                        </a:spcBef>
                        <a:spcAft>
                          <a:spcPts val="0"/>
                        </a:spcAft>
                      </a:pPr>
                      <a:r>
                        <a:rPr lang="en-US" sz="1200" baseline="0" dirty="0">
                          <a:effectLst/>
                          <a:latin typeface="+mj-lt"/>
                          <a:ea typeface="MS Mincho"/>
                        </a:rPr>
                        <a:t>Removed some ‘behind the scenes’ notes (p. secret)</a:t>
                      </a:r>
                      <a:endParaRPr lang="en-US" sz="120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dirty="0">
                          <a:effectLst/>
                          <a:latin typeface="+mj-lt"/>
                          <a:ea typeface="MS Mincho"/>
                        </a:rPr>
                        <a:t>1.3</a:t>
                      </a:r>
                    </a:p>
                  </a:txBody>
                  <a:tcPr marL="68580" marR="68580" marT="0" marB="0"/>
                </a:tc>
                <a:tc>
                  <a:txBody>
                    <a:bodyPr/>
                    <a:lstStyle/>
                    <a:p>
                      <a:pPr marL="0" marR="0" algn="l">
                        <a:spcBef>
                          <a:spcPts val="0"/>
                        </a:spcBef>
                        <a:spcAft>
                          <a:spcPts val="0"/>
                        </a:spcAft>
                      </a:pPr>
                      <a:r>
                        <a:rPr lang="en-US" sz="1200" dirty="0">
                          <a:effectLst/>
                          <a:latin typeface="+mj-lt"/>
                          <a:ea typeface="MS Mincho"/>
                        </a:rPr>
                        <a:t>9/1/20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Retitled activity on Day 1 Agenda (p. 7)</a:t>
                      </a:r>
                    </a:p>
                    <a:p>
                      <a:pPr marL="0" marR="0" algn="l">
                        <a:spcBef>
                          <a:spcPts val="0"/>
                        </a:spcBef>
                        <a:spcAft>
                          <a:spcPts val="0"/>
                        </a:spcAft>
                      </a:pPr>
                      <a:r>
                        <a:rPr lang="en-US" sz="1200" dirty="0">
                          <a:effectLst/>
                          <a:latin typeface="+mj-lt"/>
                          <a:ea typeface="MS Mincho"/>
                        </a:rPr>
                        <a:t>Corrected whenisgood.NET url (p. 21)</a:t>
                      </a:r>
                    </a:p>
                    <a:p>
                      <a:pPr marL="0" marR="0" algn="l">
                        <a:spcBef>
                          <a:spcPts val="0"/>
                        </a:spcBef>
                        <a:spcAft>
                          <a:spcPts val="0"/>
                        </a:spcAft>
                      </a:pPr>
                      <a:r>
                        <a:rPr lang="en-US" sz="1200" dirty="0">
                          <a:effectLst/>
                          <a:latin typeface="+mj-lt"/>
                          <a:ea typeface="MS Mincho"/>
                        </a:rPr>
                        <a:t>New EDN &amp; Documentation content (p. 30-35, 48-50)</a:t>
                      </a:r>
                    </a:p>
                    <a:p>
                      <a:pPr marL="0" marR="0" algn="l">
                        <a:spcBef>
                          <a:spcPts val="0"/>
                        </a:spcBef>
                        <a:spcAft>
                          <a:spcPts val="0"/>
                        </a:spcAft>
                      </a:pPr>
                      <a:r>
                        <a:rPr lang="en-US" sz="1200" dirty="0">
                          <a:effectLst/>
                          <a:latin typeface="+mj-lt"/>
                          <a:ea typeface="MS Mincho"/>
                        </a:rPr>
                        <a:t>Added Design Process content (p. 39-41)</a:t>
                      </a: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dirty="0">
                          <a:effectLst/>
                          <a:latin typeface="+mj-lt"/>
                          <a:ea typeface="MS Mincho"/>
                        </a:rPr>
                        <a:t>1.4</a:t>
                      </a:r>
                    </a:p>
                  </a:txBody>
                  <a:tcPr marL="68580" marR="68580" marT="0" marB="0"/>
                </a:tc>
                <a:tc>
                  <a:txBody>
                    <a:bodyPr/>
                    <a:lstStyle/>
                    <a:p>
                      <a:pPr marL="0" marR="0" algn="l">
                        <a:spcBef>
                          <a:spcPts val="0"/>
                        </a:spcBef>
                        <a:spcAft>
                          <a:spcPts val="0"/>
                        </a:spcAft>
                      </a:pPr>
                      <a:r>
                        <a:rPr lang="en-US" sz="1200" dirty="0">
                          <a:effectLst/>
                          <a:latin typeface="+mj-lt"/>
                          <a:ea typeface="MS Mincho"/>
                        </a:rPr>
                        <a:t>9/2/20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Revision</a:t>
                      </a:r>
                      <a:r>
                        <a:rPr lang="en-US" sz="1200" baseline="0" dirty="0">
                          <a:effectLst/>
                          <a:latin typeface="+mj-lt"/>
                          <a:ea typeface="MS Mincho"/>
                        </a:rPr>
                        <a:t>s to Day 2 formatting</a:t>
                      </a:r>
                    </a:p>
                    <a:p>
                      <a:pPr marL="0" marR="0" algn="l">
                        <a:spcBef>
                          <a:spcPts val="0"/>
                        </a:spcBef>
                        <a:spcAft>
                          <a:spcPts val="0"/>
                        </a:spcAft>
                      </a:pPr>
                      <a:r>
                        <a:rPr lang="en-US" sz="1200" baseline="0" dirty="0">
                          <a:effectLst/>
                          <a:latin typeface="+mj-lt"/>
                          <a:ea typeface="MS Mincho"/>
                        </a:rPr>
                        <a:t>IED reference (p.40)</a:t>
                      </a:r>
                    </a:p>
                    <a:p>
                      <a:pPr marL="0" marR="0" algn="l">
                        <a:spcBef>
                          <a:spcPts val="0"/>
                        </a:spcBef>
                        <a:spcAft>
                          <a:spcPts val="0"/>
                        </a:spcAft>
                      </a:pPr>
                      <a:r>
                        <a:rPr lang="en-US" sz="1200" baseline="0" dirty="0">
                          <a:effectLst/>
                          <a:latin typeface="+mj-lt"/>
                          <a:ea typeface="MS Mincho"/>
                        </a:rPr>
                        <a:t>Fixed ‘location’ footer throughout</a:t>
                      </a:r>
                    </a:p>
                    <a:p>
                      <a:pPr marL="0" marR="0" algn="l">
                        <a:spcBef>
                          <a:spcPts val="0"/>
                        </a:spcBef>
                        <a:spcAft>
                          <a:spcPts val="0"/>
                        </a:spcAft>
                      </a:pPr>
                      <a:r>
                        <a:rPr lang="en-US" sz="1200" baseline="0" dirty="0">
                          <a:effectLst/>
                          <a:latin typeface="+mj-lt"/>
                          <a:ea typeface="MS Mincho"/>
                        </a:rPr>
                        <a:t>User Stories (p. 43)</a:t>
                      </a:r>
                      <a:endParaRPr lang="en-US" sz="120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1.5</a:t>
                      </a:r>
                    </a:p>
                  </a:txBody>
                  <a:tcPr marL="68580" marR="68580" marT="0" marB="0"/>
                </a:tc>
                <a:tc>
                  <a:txBody>
                    <a:bodyPr/>
                    <a:lstStyle/>
                    <a:p>
                      <a:pPr marL="0" marR="0" algn="l">
                        <a:spcBef>
                          <a:spcPts val="0"/>
                        </a:spcBef>
                        <a:spcAft>
                          <a:spcPts val="0"/>
                        </a:spcAft>
                      </a:pPr>
                      <a:r>
                        <a:rPr lang="en-US" sz="1200" dirty="0">
                          <a:effectLst/>
                          <a:latin typeface="+mj-lt"/>
                          <a:ea typeface="MS Mincho"/>
                        </a:rPr>
                        <a:t>9/3/20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p>
                      <a:pPr marL="0" marR="0" indent="0" algn="l">
                        <a:spcBef>
                          <a:spcPts val="0"/>
                        </a:spcBef>
                        <a:spcAft>
                          <a:spcPts val="0"/>
                        </a:spcAft>
                        <a:buFontTx/>
                        <a:buNone/>
                      </a:pPr>
                      <a:r>
                        <a:rPr lang="en-US" sz="1200" dirty="0">
                          <a:effectLst/>
                          <a:latin typeface="+mj-lt"/>
                          <a:ea typeface="MS Mincho"/>
                        </a:rPr>
                        <a:t>J. Kanai</a:t>
                      </a:r>
                    </a:p>
                  </a:txBody>
                  <a:tcPr marL="68580" marR="68580" marT="0" marB="0"/>
                </a:tc>
                <a:tc>
                  <a:txBody>
                    <a:bodyPr/>
                    <a:lstStyle/>
                    <a:p>
                      <a:pPr marL="0" marR="0" algn="l">
                        <a:spcBef>
                          <a:spcPts val="0"/>
                        </a:spcBef>
                        <a:spcAft>
                          <a:spcPts val="0"/>
                        </a:spcAft>
                      </a:pPr>
                      <a:r>
                        <a:rPr lang="en-US" sz="1200" dirty="0">
                          <a:effectLst/>
                          <a:latin typeface="+mj-lt"/>
                          <a:ea typeface="MS Mincho"/>
                        </a:rPr>
                        <a:t>Added section time callouts throughout</a:t>
                      </a:r>
                      <a:r>
                        <a:rPr lang="en-US" sz="1200" baseline="0" dirty="0">
                          <a:effectLst/>
                          <a:latin typeface="+mj-lt"/>
                          <a:ea typeface="MS Mincho"/>
                        </a:rPr>
                        <a:t> Day 3</a:t>
                      </a:r>
                    </a:p>
                    <a:p>
                      <a:pPr marL="0" marR="0" algn="l">
                        <a:spcBef>
                          <a:spcPts val="0"/>
                        </a:spcBef>
                        <a:spcAft>
                          <a:spcPts val="0"/>
                        </a:spcAft>
                      </a:pPr>
                      <a:r>
                        <a:rPr lang="en-US" sz="1200" baseline="0" dirty="0">
                          <a:effectLst/>
                          <a:latin typeface="+mj-lt"/>
                          <a:ea typeface="MS Mincho"/>
                        </a:rPr>
                        <a:t>Updated footer location throughout Day 4</a:t>
                      </a:r>
                    </a:p>
                    <a:p>
                      <a:pPr marL="0" marR="0" algn="l">
                        <a:spcBef>
                          <a:spcPts val="0"/>
                        </a:spcBef>
                        <a:spcAft>
                          <a:spcPts val="0"/>
                        </a:spcAft>
                      </a:pPr>
                      <a:r>
                        <a:rPr lang="en-US" sz="1200" baseline="0" dirty="0">
                          <a:effectLst/>
                          <a:latin typeface="+mj-lt"/>
                          <a:ea typeface="MS Mincho"/>
                        </a:rPr>
                        <a:t>Purchasing (p. 36)</a:t>
                      </a: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1.6</a:t>
                      </a:r>
                    </a:p>
                  </a:txBody>
                  <a:tcPr marL="68580" marR="68580" marT="0" marB="0"/>
                </a:tc>
                <a:tc>
                  <a:txBody>
                    <a:bodyPr/>
                    <a:lstStyle/>
                    <a:p>
                      <a:pPr marL="0" marR="0" algn="l">
                        <a:spcBef>
                          <a:spcPts val="0"/>
                        </a:spcBef>
                        <a:spcAft>
                          <a:spcPts val="0"/>
                        </a:spcAft>
                      </a:pPr>
                      <a:r>
                        <a:rPr lang="en-US" sz="1200" dirty="0">
                          <a:effectLst/>
                          <a:latin typeface="+mj-lt"/>
                          <a:ea typeface="MS Mincho"/>
                        </a:rPr>
                        <a:t>9/3/20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Fixed time error on Day 3 agenda (p. 39)</a:t>
                      </a:r>
                    </a:p>
                    <a:p>
                      <a:pPr marL="0" marR="0" algn="l">
                        <a:spcBef>
                          <a:spcPts val="0"/>
                        </a:spcBef>
                        <a:spcAft>
                          <a:spcPts val="0"/>
                        </a:spcAft>
                      </a:pPr>
                      <a:r>
                        <a:rPr lang="en-US" sz="1200" dirty="0">
                          <a:effectLst/>
                          <a:latin typeface="+mj-lt"/>
                          <a:ea typeface="MS Mincho"/>
                        </a:rPr>
                        <a:t>User Story content (p. 42)</a:t>
                      </a: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9/4/20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note about prior semesters’ presentations to Out of Class Tasks for Day 2</a:t>
                      </a:r>
                    </a:p>
                  </a:txBody>
                  <a:tcPr marL="68580" marR="68580" marT="0" marB="0"/>
                </a:tc>
                <a:extLst>
                  <a:ext uri="{0D108BD9-81ED-4DB2-BD59-A6C34878D82A}">
                    <a16:rowId xmlns:a16="http://schemas.microsoft.com/office/drawing/2014/main" val="180889899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712771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Team Questions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lnSpcReduction="1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2300" dirty="0">
                <a:hlinkClick r:id="rId2"/>
              </a:rPr>
              <a:t>https</a:t>
            </a:r>
            <a:r>
              <a:rPr lang="en-US" sz="2300" dirty="0">
                <a:solidFill>
                  <a:srgbClr val="C00000"/>
                </a:solidFill>
                <a:hlinkClick r:id="rId2"/>
              </a:rPr>
              <a:t>://forms.gle/jDFyUZtew9cb45n7A</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3"/>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Choose a one hour out-of-class team meeting time</a:t>
            </a:r>
          </a:p>
          <a:p>
            <a:pPr marL="857250" lvl="1" indent="-457200">
              <a:buFont typeface="Arial" panose="020B0604020202020204" pitchFamily="34" charset="0"/>
              <a:buChar char="•"/>
            </a:pPr>
            <a:r>
              <a:rPr lang="en-US" dirty="0">
                <a:cs typeface="Calibri"/>
                <a:hlinkClick r:id="rId4"/>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https://designlab.eng.rpi.edu/edn/projects/capstone-support-dev/wiki/Capstone_Class_Agendas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24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6085"/>
            <a:ext cx="9144000" cy="2927048"/>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25</a:t>
            </a:fld>
            <a:endParaRPr lang="en-US" dirty="0"/>
          </a:p>
        </p:txBody>
      </p:sp>
    </p:spTree>
    <p:extLst>
      <p:ext uri="{BB962C8B-B14F-4D97-AF65-F5344CB8AC3E}">
        <p14:creationId xmlns:p14="http://schemas.microsoft.com/office/powerpoint/2010/main" val="1734699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26</a:t>
            </a:fld>
            <a:endParaRPr lang="en-US" dirty="0"/>
          </a:p>
        </p:txBody>
      </p:sp>
    </p:spTree>
    <p:extLst>
      <p:ext uri="{BB962C8B-B14F-4D97-AF65-F5344CB8AC3E}">
        <p14:creationId xmlns:p14="http://schemas.microsoft.com/office/powerpoint/2010/main" val="2768170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mtClean="0"/>
              <a:t>27</a:t>
            </a:fld>
            <a:endParaRPr lang="en-US" dirty="0"/>
          </a:p>
        </p:txBody>
      </p:sp>
    </p:spTree>
    <p:extLst>
      <p:ext uri="{BB962C8B-B14F-4D97-AF65-F5344CB8AC3E}">
        <p14:creationId xmlns:p14="http://schemas.microsoft.com/office/powerpoint/2010/main" val="2911858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28</a:t>
            </a:fld>
            <a:endParaRPr lang="en-US" dirty="0"/>
          </a:p>
        </p:txBody>
      </p:sp>
    </p:spTree>
    <p:extLst>
      <p:ext uri="{BB962C8B-B14F-4D97-AF65-F5344CB8AC3E}">
        <p14:creationId xmlns:p14="http://schemas.microsoft.com/office/powerpoint/2010/main" val="2260689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29</a:t>
            </a:fld>
            <a:endParaRPr lang="en-US"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0778332"/>
              </p:ext>
            </p:extLst>
          </p:nvPr>
        </p:nvGraphicFramePr>
        <p:xfrm>
          <a:off x="381000" y="846138"/>
          <a:ext cx="8382000" cy="5278124"/>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9/4/20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another page for revisions. </a:t>
                      </a:r>
                      <a:br>
                        <a:rPr lang="en-US" sz="1200" dirty="0">
                          <a:effectLst/>
                          <a:latin typeface="+mj-lt"/>
                          <a:ea typeface="MS Mincho"/>
                        </a:rPr>
                      </a:br>
                      <a:r>
                        <a:rPr lang="en-US" sz="1200" dirty="0">
                          <a:effectLst/>
                          <a:latin typeface="+mj-lt"/>
                          <a:ea typeface="MS Mincho"/>
                        </a:rPr>
                        <a:t>Added hyperlinks to the class agenda for faster jumping. Note that these link to the slide # - so adding slides before that agenda will throw off the link. Since class 2 is done, the link to class 3 should remain valid</a:t>
                      </a: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9/8/20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Changed “Day Two” to “Day Three” for Design Process slide (presently slide 43)</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9/8/20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term in Day 4 Agenda</a:t>
                      </a:r>
                    </a:p>
                    <a:p>
                      <a:pPr marL="0" marR="0" algn="l">
                        <a:spcBef>
                          <a:spcPts val="0"/>
                        </a:spcBef>
                        <a:spcAft>
                          <a:spcPts val="0"/>
                        </a:spcAft>
                      </a:pPr>
                      <a:r>
                        <a:rPr lang="en-US" sz="1200" dirty="0">
                          <a:effectLst/>
                          <a:latin typeface="+mj-lt"/>
                          <a:ea typeface="MS Mincho"/>
                        </a:rPr>
                        <a:t>Added hyperlinks to class 7-9</a:t>
                      </a:r>
                    </a:p>
                    <a:p>
                      <a:pPr marL="0" marR="0" algn="l">
                        <a:spcBef>
                          <a:spcPts val="0"/>
                        </a:spcBef>
                        <a:spcAft>
                          <a:spcPts val="0"/>
                        </a:spcAft>
                      </a:pPr>
                      <a:r>
                        <a:rPr lang="en-US" sz="1200" dirty="0">
                          <a:effectLst/>
                          <a:latin typeface="+mj-lt"/>
                          <a:ea typeface="MS Mincho"/>
                        </a:rPr>
                        <a:t>Added list of ALL class topics for Day 3 &amp; 4 (p. 41)</a:t>
                      </a: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ea typeface="MS Mincho"/>
                        </a:rPr>
                        <a:t>9/9/20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Moved EDN &amp; Engineering Tools and Methods from Day 4 to Day 5. Replaced with 55 minutes of Project Work on Day 4</a:t>
                      </a: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2.2</a:t>
                      </a:r>
                    </a:p>
                  </a:txBody>
                  <a:tcPr marL="68580" marR="68580" marT="0" marB="0"/>
                </a:tc>
                <a:tc>
                  <a:txBody>
                    <a:bodyPr/>
                    <a:lstStyle/>
                    <a:p>
                      <a:pPr marL="0" marR="0" algn="l">
                        <a:spcBef>
                          <a:spcPts val="0"/>
                        </a:spcBef>
                        <a:spcAft>
                          <a:spcPts val="0"/>
                        </a:spcAft>
                      </a:pPr>
                      <a:r>
                        <a:rPr lang="en-US" sz="1200" dirty="0">
                          <a:effectLst/>
                          <a:latin typeface="+mj-lt"/>
                          <a:ea typeface="MS Mincho"/>
                        </a:rPr>
                        <a:t>9/11/20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non-critical animation to the needs </a:t>
                      </a:r>
                      <a:r>
                        <a:rPr lang="en-US" sz="1200">
                          <a:effectLst/>
                          <a:latin typeface="+mj-lt"/>
                          <a:ea typeface="MS Mincho"/>
                        </a:rPr>
                        <a:t>&amp; requirements slide</a:t>
                      </a: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2.3</a:t>
                      </a:r>
                    </a:p>
                  </a:txBody>
                  <a:tcPr marL="68580" marR="68580" marT="0" marB="0"/>
                </a:tc>
                <a:tc>
                  <a:txBody>
                    <a:bodyPr/>
                    <a:lstStyle/>
                    <a:p>
                      <a:pPr marL="0" marR="0" algn="l">
                        <a:spcBef>
                          <a:spcPts val="0"/>
                        </a:spcBef>
                        <a:spcAft>
                          <a:spcPts val="0"/>
                        </a:spcAft>
                      </a:pPr>
                      <a:r>
                        <a:rPr lang="en-US" sz="1200" dirty="0">
                          <a:effectLst/>
                          <a:latin typeface="+mj-lt"/>
                          <a:ea typeface="MS Mincho"/>
                        </a:rPr>
                        <a:t>9/11/20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Corrected</a:t>
                      </a:r>
                      <a:r>
                        <a:rPr lang="en-US" sz="1200" baseline="0" dirty="0">
                          <a:effectLst/>
                          <a:latin typeface="+mj-lt"/>
                          <a:ea typeface="MS Mincho"/>
                        </a:rPr>
                        <a:t> some footer ‘locations’</a:t>
                      </a:r>
                    </a:p>
                    <a:p>
                      <a:pPr marL="0" marR="0" algn="l">
                        <a:spcBef>
                          <a:spcPts val="0"/>
                        </a:spcBef>
                        <a:spcAft>
                          <a:spcPts val="0"/>
                        </a:spcAft>
                      </a:pPr>
                      <a:r>
                        <a:rPr lang="en-US" sz="1200" baseline="0" dirty="0">
                          <a:effectLst/>
                          <a:latin typeface="+mj-lt"/>
                          <a:ea typeface="MS Mincho"/>
                        </a:rPr>
                        <a:t>Updated Day 5 Agenda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j-lt"/>
                          <a:ea typeface="MS Mincho"/>
                        </a:rPr>
                        <a:t>Improvement to Statement of Work Exercise </a:t>
                      </a:r>
                      <a:r>
                        <a:rPr lang="en-US" sz="1200" kern="1200" baseline="0" dirty="0">
                          <a:solidFill>
                            <a:schemeClr val="dk1"/>
                          </a:solidFill>
                          <a:effectLst/>
                          <a:latin typeface="+mn-lt"/>
                          <a:ea typeface="MS Mincho"/>
                          <a:cs typeface="+mn-cs"/>
                        </a:rPr>
                        <a:t>(p. 60)</a:t>
                      </a:r>
                    </a:p>
                    <a:p>
                      <a:pPr marL="171450" marR="0" indent="-171450" algn="l">
                        <a:spcBef>
                          <a:spcPts val="0"/>
                        </a:spcBef>
                        <a:spcAft>
                          <a:spcPts val="0"/>
                        </a:spcAft>
                        <a:buFontTx/>
                        <a:buChar char="-"/>
                      </a:pPr>
                      <a:r>
                        <a:rPr lang="en-US" sz="1200" baseline="0" dirty="0">
                          <a:effectLst/>
                          <a:latin typeface="+mj-lt"/>
                          <a:ea typeface="MS Mincho"/>
                        </a:rPr>
                        <a:t>Adjusted times of each activity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dk1"/>
                          </a:solidFill>
                          <a:effectLst/>
                          <a:latin typeface="+mn-lt"/>
                          <a:ea typeface="MS Mincho"/>
                          <a:cs typeface="+mn-cs"/>
                        </a:rPr>
                        <a:t>Added logistical Space shifting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effectLst/>
                          <a:latin typeface="+mj-lt"/>
                          <a:ea typeface="MS Mincho"/>
                        </a:rPr>
                        <a:t>Shifted Eng. Tools &amp; Methods</a:t>
                      </a: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2.4</a:t>
                      </a:r>
                    </a:p>
                  </a:txBody>
                  <a:tcPr marL="68580" marR="68580" marT="0" marB="0"/>
                </a:tc>
                <a:tc>
                  <a:txBody>
                    <a:bodyPr/>
                    <a:lstStyle/>
                    <a:p>
                      <a:pPr marL="0" marR="0" algn="l">
                        <a:spcBef>
                          <a:spcPts val="0"/>
                        </a:spcBef>
                        <a:spcAft>
                          <a:spcPts val="0"/>
                        </a:spcAft>
                      </a:pPr>
                      <a:r>
                        <a:rPr lang="en-US" sz="1200" dirty="0">
                          <a:effectLst/>
                          <a:latin typeface="+mj-lt"/>
                          <a:ea typeface="MS Mincho"/>
                        </a:rPr>
                        <a:t>9/16/20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All</a:t>
                      </a:r>
                      <a:r>
                        <a:rPr lang="en-US" sz="1200" baseline="0" dirty="0">
                          <a:effectLst/>
                          <a:latin typeface="+mj-lt"/>
                          <a:ea typeface="MS Mincho"/>
                        </a:rPr>
                        <a:t> content for Day 6 (p. 62-67)</a:t>
                      </a:r>
                    </a:p>
                    <a:p>
                      <a:pPr marL="0" marR="0" algn="l">
                        <a:spcBef>
                          <a:spcPts val="0"/>
                        </a:spcBef>
                        <a:spcAft>
                          <a:spcPts val="0"/>
                        </a:spcAft>
                      </a:pPr>
                      <a:r>
                        <a:rPr lang="en-US" sz="1200" baseline="0" dirty="0">
                          <a:effectLst/>
                          <a:latin typeface="+mj-lt"/>
                          <a:ea typeface="MS Mincho"/>
                        </a:rPr>
                        <a:t>Shifted </a:t>
                      </a:r>
                      <a:r>
                        <a:rPr lang="en-US" sz="1200" baseline="0" dirty="0" err="1">
                          <a:effectLst/>
                          <a:latin typeface="+mj-lt"/>
                          <a:ea typeface="MS Mincho"/>
                        </a:rPr>
                        <a:t>Comm+D</a:t>
                      </a:r>
                      <a:r>
                        <a:rPr lang="en-US" sz="1200" baseline="0" dirty="0">
                          <a:effectLst/>
                          <a:latin typeface="+mj-lt"/>
                          <a:ea typeface="MS Mincho"/>
                        </a:rPr>
                        <a:t> material to Day 7</a:t>
                      </a: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2.5</a:t>
                      </a:r>
                    </a:p>
                  </a:txBody>
                  <a:tcPr marL="68580" marR="68580" marT="0" marB="0"/>
                </a:tc>
                <a:tc>
                  <a:txBody>
                    <a:bodyPr/>
                    <a:lstStyle/>
                    <a:p>
                      <a:pPr marL="0" marR="0" algn="l">
                        <a:spcBef>
                          <a:spcPts val="0"/>
                        </a:spcBef>
                        <a:spcAft>
                          <a:spcPts val="0"/>
                        </a:spcAft>
                      </a:pPr>
                      <a:r>
                        <a:rPr lang="en-US" sz="1200" dirty="0">
                          <a:effectLst/>
                          <a:latin typeface="+mj-lt"/>
                          <a:ea typeface="MS Mincho"/>
                        </a:rPr>
                        <a:t>9/17/20</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A. Paster</a:t>
                      </a:r>
                    </a:p>
                    <a:p>
                      <a:pPr marL="0" marR="0" indent="0" algn="l">
                        <a:spcBef>
                          <a:spcPts val="0"/>
                        </a:spcBef>
                        <a:spcAft>
                          <a:spcPts val="0"/>
                        </a:spcAft>
                        <a:buNone/>
                      </a:pPr>
                      <a:r>
                        <a:rPr lang="en-US" sz="1200" kern="1200" dirty="0">
                          <a:solidFill>
                            <a:schemeClr val="dk1"/>
                          </a:solidFill>
                          <a:effectLst/>
                          <a:latin typeface="+mn-lt"/>
                          <a:ea typeface="MS Mincho"/>
                          <a:cs typeface="+mn-cs"/>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Day 7 content added (p. 70-71)</a:t>
                      </a: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r>
                        <a:rPr lang="en-US" sz="1200" dirty="0">
                          <a:effectLst/>
                          <a:latin typeface="+mj-lt"/>
                          <a:ea typeface="MS Mincho"/>
                        </a:rPr>
                        <a:t>2.6</a:t>
                      </a:r>
                    </a:p>
                  </a:txBody>
                  <a:tcPr marL="68580" marR="68580" marT="0" marB="0"/>
                </a:tc>
                <a:tc>
                  <a:txBody>
                    <a:bodyPr/>
                    <a:lstStyle/>
                    <a:p>
                      <a:pPr marL="0" marR="0" algn="l">
                        <a:spcBef>
                          <a:spcPts val="0"/>
                        </a:spcBef>
                        <a:spcAft>
                          <a:spcPts val="0"/>
                        </a:spcAft>
                      </a:pPr>
                      <a:r>
                        <a:rPr lang="en-US" sz="1200" dirty="0">
                          <a:effectLst/>
                          <a:latin typeface="+mj-lt"/>
                          <a:ea typeface="MS Mincho"/>
                        </a:rPr>
                        <a:t>9/18/20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Changed class 5 Box -&gt; forum to be repo and provided </a:t>
                      </a:r>
                      <a:r>
                        <a:rPr lang="en-US" sz="1200">
                          <a:effectLst/>
                          <a:latin typeface="+mj-lt"/>
                          <a:ea typeface="MS Mincho"/>
                        </a:rPr>
                        <a:t>folder location. </a:t>
                      </a: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r>
                        <a:rPr lang="en-US" sz="1200" dirty="0" smtClean="0">
                          <a:effectLst/>
                          <a:latin typeface="+mj-lt"/>
                          <a:ea typeface="MS Mincho"/>
                        </a:rPr>
                        <a:t>2.7</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9/21/20</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Corrected times on Day 7 agenda</a:t>
                      </a:r>
                    </a:p>
                    <a:p>
                      <a:pPr marL="0" marR="0" algn="l">
                        <a:spcBef>
                          <a:spcPts val="0"/>
                        </a:spcBef>
                        <a:spcAft>
                          <a:spcPts val="0"/>
                        </a:spcAft>
                      </a:pPr>
                      <a:r>
                        <a:rPr lang="en-US" sz="1200" dirty="0" smtClean="0">
                          <a:effectLst/>
                          <a:latin typeface="+mj-lt"/>
                          <a:ea typeface="MS Mincho"/>
                        </a:rPr>
                        <a:t>Shifted </a:t>
                      </a:r>
                      <a:r>
                        <a:rPr lang="en-US" sz="1200" dirty="0" err="1" smtClean="0">
                          <a:effectLst/>
                          <a:latin typeface="+mj-lt"/>
                          <a:ea typeface="MS Mincho"/>
                        </a:rPr>
                        <a:t>Comm+D</a:t>
                      </a:r>
                      <a:r>
                        <a:rPr lang="en-US" sz="1200" dirty="0" smtClean="0">
                          <a:effectLst/>
                          <a:latin typeface="+mj-lt"/>
                          <a:ea typeface="MS Mincho"/>
                        </a:rPr>
                        <a:t> material to Day 9</a:t>
                      </a: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r>
                        <a:rPr lang="en-US" sz="1200" dirty="0" smtClean="0">
                          <a:effectLst/>
                          <a:latin typeface="+mj-lt"/>
                          <a:ea typeface="MS Mincho"/>
                        </a:rPr>
                        <a:t>2.8</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9/21/20</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Terminology</a:t>
                      </a:r>
                      <a:r>
                        <a:rPr lang="en-US" sz="1200" baseline="0" dirty="0" smtClean="0">
                          <a:effectLst/>
                          <a:latin typeface="+mj-lt"/>
                          <a:ea typeface="MS Mincho"/>
                        </a:rPr>
                        <a:t> correction to Status UPDATE PPT (p. 72)</a:t>
                      </a:r>
                    </a:p>
                    <a:p>
                      <a:pPr marL="0" marR="0" algn="l">
                        <a:spcBef>
                          <a:spcPts val="0"/>
                        </a:spcBef>
                        <a:spcAft>
                          <a:spcPts val="0"/>
                        </a:spcAft>
                      </a:pPr>
                      <a:r>
                        <a:rPr lang="en-US" sz="1200" baseline="0" dirty="0" smtClean="0">
                          <a:effectLst/>
                          <a:latin typeface="+mj-lt"/>
                          <a:ea typeface="MS Mincho"/>
                        </a:rPr>
                        <a:t>Corrected a few ‘Space location’ callouts</a:t>
                      </a: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smtClean="0">
                          <a:effectLst/>
                          <a:latin typeface="+mj-lt"/>
                          <a:ea typeface="MS Mincho"/>
                        </a:rPr>
                        <a:t>2.9</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9/28/20</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Day 9 content added (p.</a:t>
                      </a:r>
                      <a:r>
                        <a:rPr lang="en-US" sz="1200" baseline="0" dirty="0" smtClean="0">
                          <a:effectLst/>
                          <a:latin typeface="+mj-lt"/>
                          <a:ea typeface="MS Mincho"/>
                        </a:rPr>
                        <a:t> </a:t>
                      </a:r>
                      <a:r>
                        <a:rPr lang="en-US" sz="1200" baseline="0" smtClean="0">
                          <a:effectLst/>
                          <a:latin typeface="+mj-lt"/>
                          <a:ea typeface="MS Mincho"/>
                        </a:rPr>
                        <a:t>76-77)</a:t>
                      </a: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mtClean="0"/>
              <a:t>30</a:t>
            </a:fld>
            <a:endParaRPr lang="en-US" dirty="0"/>
          </a:p>
        </p:txBody>
      </p:sp>
    </p:spTree>
    <p:extLst>
      <p:ext uri="{BB962C8B-B14F-4D97-AF65-F5344CB8AC3E}">
        <p14:creationId xmlns:p14="http://schemas.microsoft.com/office/powerpoint/2010/main" val="1993272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351338"/>
          </a:xfrm>
        </p:spPr>
        <p:txBody>
          <a:bodyPr vert="horz" lIns="91440" tIns="45720" rIns="91440" bIns="45720" rtlCol="0" anchor="t">
            <a:normAutofit/>
          </a:bodyPr>
          <a:lstStyle/>
          <a:p>
            <a:pPr>
              <a:buFont typeface="Arial"/>
              <a:buChar char="•"/>
            </a:pPr>
            <a:r>
              <a:rPr lang="en-US" dirty="0">
                <a:ea typeface="+mn-lt"/>
                <a:cs typeface="+mn-lt"/>
              </a:rPr>
              <a:t>These questions can be about any aspect of the project, but by the end of the class include questions targeted to:</a:t>
            </a:r>
          </a:p>
          <a:p>
            <a:pPr marL="800100" lvl="1" indent="-285750">
              <a:buFont typeface="Arial"/>
              <a:buChar char="•"/>
            </a:pPr>
            <a:r>
              <a:rPr lang="en-US" dirty="0">
                <a:ea typeface="+mn-lt"/>
                <a:cs typeface="+mn-lt"/>
              </a:rPr>
              <a:t>Customer Needs</a:t>
            </a:r>
          </a:p>
          <a:p>
            <a:pPr marL="800100" lvl="1" indent="-285750">
              <a:buFont typeface="Arial"/>
              <a:buChar char="•"/>
            </a:pPr>
            <a:r>
              <a:rPr lang="en-US" dirty="0">
                <a:ea typeface="+mn-lt"/>
                <a:cs typeface="+mn-lt"/>
              </a:rPr>
              <a:t>Project Specifications / Technical Requirements</a:t>
            </a:r>
          </a:p>
          <a:p>
            <a:pPr lvl="1" indent="0">
              <a:buNone/>
            </a:pPr>
            <a:endParaRPr lang="en-US" dirty="0">
              <a:ea typeface="+mn-lt"/>
              <a:cs typeface="+mn-lt"/>
            </a:endParaRPr>
          </a:p>
          <a:p>
            <a:r>
              <a:rPr lang="en-US" dirty="0">
                <a:ea typeface="+mn-lt"/>
                <a:cs typeface="+mn-lt"/>
              </a:rPr>
              <a:t>Same inclusive discussion format as first class</a:t>
            </a:r>
          </a:p>
          <a:p>
            <a:pPr lvl="1"/>
            <a:r>
              <a:rPr lang="en-US" dirty="0">
                <a:ea typeface="+mn-lt"/>
                <a:cs typeface="+mn-lt"/>
              </a:rPr>
              <a:t>2 min. silent question generation</a:t>
            </a:r>
            <a:endParaRPr lang="en-US" dirty="0">
              <a:cs typeface="Calibri"/>
            </a:endParaRPr>
          </a:p>
          <a:p>
            <a:pPr lvl="1"/>
            <a:r>
              <a:rPr lang="en-US" dirty="0">
                <a:ea typeface="+mn-lt"/>
                <a:cs typeface="+mn-lt"/>
              </a:rPr>
              <a:t>Then begin copying into </a:t>
            </a:r>
            <a:r>
              <a:rPr lang="en-US" dirty="0">
                <a:solidFill>
                  <a:schemeClr val="accent6"/>
                </a:solidFill>
                <a:ea typeface="+mn-lt"/>
                <a:cs typeface="+mn-lt"/>
              </a:rPr>
              <a:t>Project Questions.xlsx </a:t>
            </a:r>
            <a:r>
              <a:rPr lang="en-US" dirty="0">
                <a:ea typeface="+mn-lt"/>
                <a:cs typeface="+mn-lt"/>
              </a:rPr>
              <a:t>spreadsheet in Box.</a:t>
            </a:r>
          </a:p>
          <a:p>
            <a:pPr lvl="1"/>
            <a:r>
              <a:rPr lang="en-US" dirty="0">
                <a:cs typeface="Calibri"/>
              </a:rPr>
              <a:t>Combine duplicates/similar questions</a:t>
            </a:r>
          </a:p>
          <a:p>
            <a:pPr lvl="1"/>
            <a:r>
              <a:rPr lang="en-US"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31</a:t>
            </a:fld>
            <a:endParaRPr lang="en-US" dirty="0"/>
          </a:p>
        </p:txBody>
      </p:sp>
    </p:spTree>
    <p:extLst>
      <p:ext uri="{BB962C8B-B14F-4D97-AF65-F5344CB8AC3E}">
        <p14:creationId xmlns:p14="http://schemas.microsoft.com/office/powerpoint/2010/main" val="126552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54145-CFBF-4EE9-AC57-6E239E79B376}"/>
              </a:ext>
            </a:extLst>
          </p:cNvPr>
          <p:cNvSpPr>
            <a:spLocks noGrp="1"/>
          </p:cNvSpPr>
          <p:nvPr>
            <p:ph idx="1"/>
          </p:nvPr>
        </p:nvSpPr>
        <p:spPr>
          <a:xfrm>
            <a:off x="628650" y="957651"/>
            <a:ext cx="7886700" cy="5763825"/>
          </a:xfrm>
        </p:spPr>
        <p:txBody>
          <a:bodyPr vert="horz" lIns="91440" tIns="45720" rIns="91440" bIns="45720" rtlCol="0" anchor="t">
            <a:normAutofit/>
          </a:bodyPr>
          <a:lstStyle/>
          <a:p>
            <a:pPr marL="0" indent="0">
              <a:buNone/>
            </a:pPr>
            <a:r>
              <a:rPr lang="en-US" sz="3200" dirty="0">
                <a:cs typeface="Calibri"/>
              </a:rPr>
              <a:t>Split between </a:t>
            </a:r>
          </a:p>
          <a:p>
            <a:pPr marL="0" indent="0">
              <a:buNone/>
            </a:pPr>
            <a:r>
              <a:rPr lang="en-US" sz="3200" dirty="0">
                <a:cs typeface="Calibri"/>
              </a:rPr>
              <a:t>	a) 20 min Project Engineer Meeting</a:t>
            </a:r>
          </a:p>
          <a:p>
            <a:pPr lvl="3"/>
            <a:r>
              <a:rPr lang="en-US" sz="2000" dirty="0">
                <a:ea typeface="+mn-lt"/>
                <a:cs typeface="+mn-lt"/>
              </a:rPr>
              <a:t>Project Engineer meets with each team to discuss project, review question &amp; categories, and confirm/correct. When not meeting with your PE, team members generate/discuss questions.</a:t>
            </a:r>
          </a:p>
          <a:p>
            <a:pPr marL="0" indent="0">
              <a:buNone/>
            </a:pPr>
            <a:r>
              <a:rPr lang="en-US" sz="3200" dirty="0">
                <a:cs typeface="Calibri"/>
              </a:rPr>
              <a:t/>
            </a:r>
            <a:br>
              <a:rPr lang="en-US" sz="3200" dirty="0">
                <a:cs typeface="Calibri"/>
              </a:rPr>
            </a:br>
            <a:r>
              <a:rPr lang="en-US" sz="3200" dirty="0">
                <a:cs typeface="Calibri"/>
              </a:rPr>
              <a:t>	b) 15 min Classify and Assign Questions</a:t>
            </a:r>
          </a:p>
          <a:p>
            <a:pPr lvl="3"/>
            <a:r>
              <a:rPr lang="en-US" sz="2000" dirty="0">
                <a:cs typeface="Calibri"/>
              </a:rPr>
              <a:t>Classify all questions generated into one of three categories</a:t>
            </a:r>
          </a:p>
          <a:p>
            <a:pPr marL="1714500" lvl="4" indent="-342900">
              <a:buFont typeface="+mj-lt"/>
              <a:buAutoNum type="alphaUcPeriod"/>
            </a:pPr>
            <a:r>
              <a:rPr lang="en-US" sz="2000" dirty="0">
                <a:cs typeface="Calibri"/>
              </a:rPr>
              <a:t>Things</a:t>
            </a:r>
            <a:r>
              <a:rPr lang="en-US" sz="2000" dirty="0">
                <a:ea typeface="+mn-lt"/>
                <a:cs typeface="+mn-lt"/>
              </a:rPr>
              <a:t> team members can research/answer themselves</a:t>
            </a:r>
          </a:p>
          <a:p>
            <a:pPr marL="1714500" lvl="4" indent="-342900">
              <a:buFont typeface="+mj-lt"/>
              <a:buAutoNum type="alphaUcPeriod"/>
            </a:pPr>
            <a:r>
              <a:rPr lang="en-US" sz="2000" dirty="0">
                <a:ea typeface="+mn-lt"/>
                <a:cs typeface="+mn-lt"/>
              </a:rPr>
              <a:t>Things PE will answer</a:t>
            </a:r>
          </a:p>
          <a:p>
            <a:pPr marL="1714500" lvl="4" indent="-342900">
              <a:buFont typeface="+mj-lt"/>
              <a:buAutoNum type="alphaUcPeriod"/>
            </a:pPr>
            <a:r>
              <a:rPr lang="en-US" sz="2000" dirty="0">
                <a:ea typeface="+mn-lt"/>
                <a:cs typeface="+mn-lt"/>
              </a:rPr>
              <a:t>Things to ask sponsor during kick-off meeting</a:t>
            </a:r>
          </a:p>
          <a:p>
            <a:pPr lvl="3"/>
            <a:r>
              <a:rPr lang="en-US" sz="2000" dirty="0">
                <a:ea typeface="+mn-lt"/>
                <a:cs typeface="+mn-lt"/>
              </a:rPr>
              <a:t>Team assigns owner to all questions in category A</a:t>
            </a:r>
          </a:p>
          <a:p>
            <a:pPr lvl="3"/>
            <a:r>
              <a:rPr lang="en-US" sz="2000" dirty="0">
                <a:ea typeface="+mn-lt"/>
                <a:cs typeface="+mn-lt"/>
              </a:rPr>
              <a:t>Add question classification and ownership to Box spreadsheet</a:t>
            </a:r>
            <a:endParaRPr lang="en-US" sz="2000" dirty="0"/>
          </a:p>
        </p:txBody>
      </p:sp>
      <p:sp>
        <p:nvSpPr>
          <p:cNvPr id="4" name="Footer Placeholder 3">
            <a:extLst>
              <a:ext uri="{FF2B5EF4-FFF2-40B4-BE49-F238E27FC236}">
                <a16:creationId xmlns:a16="http://schemas.microsoft.com/office/drawing/2014/main" id="{92A07C90-8BFE-4002-A2D0-0F40C73B717D}"/>
              </a:ext>
            </a:extLst>
          </p:cNvPr>
          <p:cNvSpPr>
            <a:spLocks noGrp="1"/>
          </p:cNvSpPr>
          <p:nvPr>
            <p:ph type="ftr" sz="quarter" idx="11"/>
          </p:nvPr>
        </p:nvSpPr>
        <p:spPr/>
        <p:txBody>
          <a:bodyPr/>
          <a:lstStyle/>
          <a:p>
            <a:r>
              <a:rPr lang="en-US" dirty="0">
                <a:ea typeface="+mn-lt"/>
                <a:cs typeface="+mn-lt"/>
              </a:rPr>
              <a:t>Team &amp; PE Space</a:t>
            </a:r>
            <a:endParaRPr lang="en-US" dirty="0"/>
          </a:p>
        </p:txBody>
      </p:sp>
      <p:sp>
        <p:nvSpPr>
          <p:cNvPr id="2" name="Slide Number Placeholder 1"/>
          <p:cNvSpPr>
            <a:spLocks noGrp="1"/>
          </p:cNvSpPr>
          <p:nvPr>
            <p:ph type="sldNum" sz="quarter" idx="12"/>
          </p:nvPr>
        </p:nvSpPr>
        <p:spPr/>
        <p:txBody>
          <a:bodyPr/>
          <a:lstStyle/>
          <a:p>
            <a:fld id="{028FE254-016A-4E51-98AE-D4B4E3F12C32}" type="slidenum">
              <a:rPr lang="en-US" smtClean="0"/>
              <a:t>32</a:t>
            </a:fld>
            <a:endParaRPr lang="en-US" dirty="0"/>
          </a:p>
        </p:txBody>
      </p:sp>
    </p:spTree>
    <p:extLst>
      <p:ext uri="{BB962C8B-B14F-4D97-AF65-F5344CB8AC3E}">
        <p14:creationId xmlns:p14="http://schemas.microsoft.com/office/powerpoint/2010/main" val="2838141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33</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698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a:t>
            </a:r>
          </a:p>
        </p:txBody>
      </p:sp>
      <p:sp>
        <p:nvSpPr>
          <p:cNvPr id="4" name="Slide Number Placeholder 3"/>
          <p:cNvSpPr>
            <a:spLocks noGrp="1"/>
          </p:cNvSpPr>
          <p:nvPr>
            <p:ph type="sldNum" sz="quarter" idx="12"/>
          </p:nvPr>
        </p:nvSpPr>
        <p:spPr/>
        <p:txBody>
          <a:bodyPr/>
          <a:lstStyle/>
          <a:p>
            <a:fld id="{1E53C9B5-D1E4-41C4-9032-1ACE4595E517}" type="slidenum">
              <a:rPr lang="en-US" smtClean="0"/>
              <a:t>34</a:t>
            </a:fld>
            <a:endParaRPr lang="en-US"/>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221910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mtClean="0"/>
              <a:t>35</a:t>
            </a:fld>
            <a:endParaRPr lang="en-US"/>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013997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a:t>
            </a:r>
          </a:p>
        </p:txBody>
      </p:sp>
      <p:sp>
        <p:nvSpPr>
          <p:cNvPr id="3" name="Content Placeholder 2"/>
          <p:cNvSpPr>
            <a:spLocks noGrp="1"/>
          </p:cNvSpPr>
          <p:nvPr>
            <p:ph idx="1"/>
          </p:nvPr>
        </p:nvSpPr>
        <p:spPr>
          <a:xfrm>
            <a:off x="628650" y="1962928"/>
            <a:ext cx="7886700" cy="3527045"/>
          </a:xfrm>
        </p:spPr>
        <p:txBody>
          <a:bodyPr>
            <a:normAutofit fontScale="85000" lnSpcReduction="20000"/>
          </a:bodyPr>
          <a:lstStyle/>
          <a:p>
            <a:r>
              <a:rPr lang="en-US" dirty="0"/>
              <a:t>Electronic Design Notebook - REQUIRED for all collaboration</a:t>
            </a:r>
          </a:p>
          <a:p>
            <a:r>
              <a:rPr lang="en-US" dirty="0" err="1"/>
              <a:t>GroupMe</a:t>
            </a:r>
            <a:r>
              <a:rPr lang="en-US" dirty="0"/>
              <a:t> – team logistics</a:t>
            </a:r>
          </a:p>
          <a:p>
            <a:r>
              <a:rPr lang="en-US" dirty="0"/>
              <a:t>When Is Good – meeting scheduling</a:t>
            </a:r>
          </a:p>
          <a:p>
            <a:endParaRPr lang="en-US" dirty="0"/>
          </a:p>
          <a:p>
            <a:r>
              <a:rPr lang="en-US" u="sng" dirty="0"/>
              <a:t>Not Permitted</a:t>
            </a:r>
          </a:p>
          <a:p>
            <a:pPr lvl="1"/>
            <a:r>
              <a:rPr lang="en-US" dirty="0"/>
              <a:t>Slack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480454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955930"/>
            <a:ext cx="8058150" cy="3534043"/>
          </a:xfrm>
        </p:spPr>
        <p:txBody>
          <a:bodyPr>
            <a:normAutofit fontScale="400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mtClean="0"/>
              <a:t>37</a:t>
            </a:fld>
            <a:endParaRPr lang="en-US"/>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3454057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18656" y="2032505"/>
            <a:ext cx="8541327" cy="3493727"/>
          </a:xfrm>
        </p:spPr>
        <p:txBody>
          <a:bodyPr>
            <a:noAutofit/>
          </a:bodyPr>
          <a:lstStyle/>
          <a:p>
            <a:pPr marL="257310" indent="-257040">
              <a:spcBef>
                <a:spcPts val="481"/>
              </a:spcBef>
              <a:buClr>
                <a:srgbClr val="000000"/>
              </a:buClr>
              <a:buFont typeface="Arial"/>
              <a:buChar char="•"/>
            </a:pPr>
            <a:r>
              <a:rPr lang="en-US" sz="33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mtClean="0"/>
              <a:t>38</a:t>
            </a:fld>
            <a:endParaRPr lang="en-US"/>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284217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39</a:t>
            </a:fld>
            <a:endParaRPr lang="en-US" dirty="0"/>
          </a:p>
        </p:txBody>
      </p:sp>
    </p:spTree>
    <p:extLst>
      <p:ext uri="{BB962C8B-B14F-4D97-AF65-F5344CB8AC3E}">
        <p14:creationId xmlns:p14="http://schemas.microsoft.com/office/powerpoint/2010/main" val="156586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9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Complete Class 2 Ticket Out</a:t>
            </a:r>
          </a:p>
          <a:p>
            <a:pPr lvl="1"/>
            <a:r>
              <a:rPr lang="en-US" dirty="0">
                <a:hlinkClick r:id="rId2"/>
              </a:rPr>
              <a:t>https://forms.gle/EpXvm4hr6xPCtv8T7</a:t>
            </a:r>
            <a:r>
              <a:rPr lang="en-US" dirty="0"/>
              <a:t> </a:t>
            </a:r>
          </a:p>
          <a:p>
            <a:r>
              <a:rPr lang="en-US" dirty="0">
                <a:ea typeface="+mn-lt"/>
                <a:cs typeface="+mn-lt"/>
              </a:rPr>
              <a:t>Enter contact info to EDN Wiki</a:t>
            </a:r>
          </a:p>
          <a:p>
            <a:r>
              <a:rPr lang="en-US" dirty="0">
                <a:ea typeface="+mn-lt"/>
                <a:cs typeface="+mn-lt"/>
              </a:rPr>
              <a:t>Find answer(s) to assigned question(s) &amp; post to Box folder</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p>
          <a:p>
            <a:r>
              <a:rPr lang="en-US">
                <a:ea typeface="+mn-lt"/>
                <a:cs typeface="+mn-lt"/>
              </a:rPr>
              <a:t>For ongoing projects, review prior semesters’ final presentations IAW PE instructions for class discussion in Class 3/4</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40</a:t>
            </a:fld>
            <a:endParaRPr lang="en-US" dirty="0"/>
          </a:p>
        </p:txBody>
      </p:sp>
    </p:spTree>
    <p:extLst>
      <p:ext uri="{BB962C8B-B14F-4D97-AF65-F5344CB8AC3E}">
        <p14:creationId xmlns:p14="http://schemas.microsoft.com/office/powerpoint/2010/main" val="4017358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Tree>
    <p:extLst>
      <p:ext uri="{BB962C8B-B14F-4D97-AF65-F5344CB8AC3E}">
        <p14:creationId xmlns:p14="http://schemas.microsoft.com/office/powerpoint/2010/main" val="2399133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Quick refresher of what that means and how your team can apply it to your Capstone project</a:t>
            </a:r>
          </a:p>
          <a:p>
            <a:endParaRPr lang="en-US" dirty="0"/>
          </a:p>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42</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43</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a:t>
            </a:r>
            <a:r>
              <a:rPr lang="en-US" dirty="0" err="1"/>
              <a:t>mins</a:t>
            </a:r>
            <a:r>
              <a:rPr lang="en-US" dirty="0"/>
              <a:t>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a:t>
            </a:r>
            <a:r>
              <a:rPr lang="en-US" dirty="0" err="1"/>
              <a:t>Reqs</a:t>
            </a:r>
            <a:r>
              <a:rPr lang="en-US" dirty="0"/>
              <a:t>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44</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a:t>
            </a:r>
            <a:r>
              <a:rPr lang="en-US" dirty="0" err="1"/>
              <a:t>Reqs</a:t>
            </a:r>
            <a:r>
              <a:rPr lang="en-US" dirty="0"/>
              <a:t>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45</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92500" lnSpcReduction="1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Paster-F20-sec1)</a:t>
            </a:r>
          </a:p>
          <a:p>
            <a:r>
              <a:rPr lang="en-US" dirty="0">
                <a:cs typeface="Calibri"/>
              </a:rPr>
              <a:t>This PPT is available on Electronic Design Notebook and will guide the first 10 classes</a:t>
            </a:r>
          </a:p>
          <a:p>
            <a:pPr lvl="1"/>
            <a:r>
              <a:rPr lang="en-US" sz="2200" u="sng" dirty="0">
                <a:hlinkClick r:id="rId2"/>
              </a:rPr>
              <a:t>https://designlab.eng.rpi.edu/edn/projects/capstone-support-dev/repository/changes/Fall%202020%20Playbook.pptx</a:t>
            </a:r>
            <a:r>
              <a:rPr lang="en-US" dirty="0"/>
              <a:t> </a:t>
            </a:r>
            <a:endParaRPr lang="en-US" sz="3200" dirty="0">
              <a:solidFill>
                <a:srgbClr val="C00000"/>
              </a:solidFill>
              <a:cs typeface="Calibri"/>
            </a:endParaRPr>
          </a:p>
          <a:p>
            <a:r>
              <a:rPr lang="en-US" dirty="0">
                <a:cs typeface="Calibri"/>
              </a:rPr>
              <a:t>Daily Class Agendas </a:t>
            </a:r>
          </a:p>
          <a:p>
            <a:pPr lvl="1"/>
            <a:r>
              <a:rPr lang="en-US" sz="1200" dirty="0">
                <a:cs typeface="Calibri"/>
                <a:hlinkClick r:id="rId3"/>
              </a:rPr>
              <a:t>https://designlab.eng.rpi.edu/edn/projects/capstone-support-dev/wiki/Capstone_Class_Agendas</a:t>
            </a:r>
            <a:r>
              <a:rPr lang="en-US" sz="12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Update Needs/Reqs matrix based on feedback (in Box folder)</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endParaRPr lang="en-US" dirty="0">
              <a:solidFill>
                <a:srgbClr val="000000"/>
              </a:solidFill>
              <a:cs typeface="Calibri"/>
            </a:endParaRP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50</a:t>
            </a:fld>
            <a:endParaRPr lang="en-US" dirty="0"/>
          </a:p>
        </p:txBody>
      </p:sp>
    </p:spTree>
    <p:extLst>
      <p:ext uri="{BB962C8B-B14F-4D97-AF65-F5344CB8AC3E}">
        <p14:creationId xmlns:p14="http://schemas.microsoft.com/office/powerpoint/2010/main" val="3843557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51</a:t>
            </a:fld>
            <a:endParaRPr lang="en-US" dirty="0"/>
          </a:p>
        </p:txBody>
      </p:sp>
      <p:pic>
        <p:nvPicPr>
          <p:cNvPr id="6" name="Picture 5">
            <a:extLst>
              <a:ext uri="{FF2B5EF4-FFF2-40B4-BE49-F238E27FC236}">
                <a16:creationId xmlns:a16="http://schemas.microsoft.com/office/drawing/2014/main" id="{E09A0485-B9FC-458A-A7D1-E3D663DE42ED}"/>
              </a:ext>
            </a:extLst>
          </p:cNvPr>
          <p:cNvPicPr>
            <a:picLocks noChangeAspect="1"/>
          </p:cNvPicPr>
          <p:nvPr/>
        </p:nvPicPr>
        <p:blipFill>
          <a:blip r:embed="rId2"/>
          <a:stretch>
            <a:fillRect/>
          </a:stretch>
        </p:blipFill>
        <p:spPr>
          <a:xfrm>
            <a:off x="0" y="2130404"/>
            <a:ext cx="9144000" cy="2597192"/>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mtClean="0"/>
              <a:t>52</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dirty="0">
                <a:solidFill>
                  <a:srgbClr val="000000"/>
                </a:solidFill>
                <a:ea typeface="+mn-lt"/>
                <a:cs typeface="+mn-lt"/>
                <a:hlinkClick r:id="rId2"/>
              </a:rPr>
              <a:t>https://forms.gle/J6EBfnh2hjTJbPse8</a:t>
            </a:r>
            <a:endParaRPr lang="en-US" dirty="0">
              <a:solidFill>
                <a:srgbClr val="000000"/>
              </a:solidFill>
              <a:ea typeface="+mn-lt"/>
              <a:cs typeface="+mn-lt"/>
            </a:endParaRPr>
          </a:p>
          <a:p>
            <a:pPr marL="228600" lvl="1" indent="0">
              <a:buNone/>
            </a:pPr>
            <a:endParaRPr lang="en-US" dirty="0">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54</a:t>
            </a:fld>
            <a:endParaRPr lang="en-US" dirty="0"/>
          </a:p>
        </p:txBody>
      </p:sp>
    </p:spTree>
    <p:extLst>
      <p:ext uri="{BB962C8B-B14F-4D97-AF65-F5344CB8AC3E}">
        <p14:creationId xmlns:p14="http://schemas.microsoft.com/office/powerpoint/2010/main" val="3989543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55</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981200"/>
            <a:ext cx="5170196" cy="2906261"/>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2"/>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3"/>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57</a:t>
            </a:fld>
            <a:endParaRPr lang="en-US"/>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15883" y="484925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stCxn id="11" idx="1"/>
          </p:cNvCxnSpPr>
          <p:nvPr/>
        </p:nvCxnSpPr>
        <p:spPr>
          <a:xfrm flipH="1" flipV="1">
            <a:off x="1690878" y="3915270"/>
            <a:ext cx="3425006" cy="1130196"/>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8215704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58</a:t>
            </a:fld>
            <a:endParaRPr lang="en-US"/>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a:t>
            </a:fld>
            <a:endParaRPr lang="en-US" dirty="0"/>
          </a:p>
        </p:txBody>
      </p:sp>
    </p:spTree>
    <p:extLst>
      <p:ext uri="{BB962C8B-B14F-4D97-AF65-F5344CB8AC3E}">
        <p14:creationId xmlns:p14="http://schemas.microsoft.com/office/powerpoint/2010/main" val="3347432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a:hlinkClick r:id="rId2"/>
              </a:rPr>
              <a:t>https://designlab.eng.rpi.edu/edn/projects/capstone-support-dev/repository/changes/template%20documents/Design%20Report%20Template.docx</a:t>
            </a:r>
            <a:endParaRPr lang="en-US"/>
          </a:p>
          <a:p>
            <a:pPr marL="0" indent="0">
              <a:buNone/>
            </a:pPr>
            <a:endParaRPr lang="en-US"/>
          </a:p>
          <a:p>
            <a:r>
              <a:rPr lang="en-US" dirty="0"/>
              <a:t>10 min – Break into 3 groups (</a:t>
            </a:r>
            <a:r>
              <a:rPr lang="en-US" dirty="0">
                <a:solidFill>
                  <a:srgbClr val="FF0000"/>
                </a:solidFill>
              </a:rPr>
              <a:t>meet in </a:t>
            </a:r>
            <a:r>
              <a:rPr lang="en-US" dirty="0" err="1">
                <a:solidFill>
                  <a:srgbClr val="FF0000"/>
                </a:solidFill>
              </a:rPr>
              <a:t>subteam</a:t>
            </a:r>
            <a:r>
              <a:rPr lang="en-US" dirty="0">
                <a:solidFill>
                  <a:srgbClr val="FF0000"/>
                </a:solidFill>
              </a:rPr>
              <a:t> spaces A/B/C</a:t>
            </a:r>
            <a:r>
              <a:rPr lang="en-US" dirty="0"/>
              <a:t>)</a:t>
            </a:r>
          </a:p>
          <a:p>
            <a:pPr lvl="1"/>
            <a:r>
              <a:rPr lang="en-US" dirty="0"/>
              <a:t>Long Term Objectives (1-5+ years, from Customer Perspective)</a:t>
            </a:r>
          </a:p>
          <a:p>
            <a:pPr lvl="1"/>
            <a:r>
              <a:rPr lang="en-US" dirty="0"/>
              <a:t>Current Semester Objectives (3 months!)</a:t>
            </a:r>
          </a:p>
          <a:p>
            <a:pPr lvl="1"/>
            <a:r>
              <a:rPr lang="en-US" dirty="0"/>
              <a:t>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60</a:t>
            </a:fld>
            <a:endParaRPr lang="en-US" dirty="0"/>
          </a:p>
        </p:txBody>
      </p:sp>
    </p:spTree>
    <p:extLst>
      <p:ext uri="{BB962C8B-B14F-4D97-AF65-F5344CB8AC3E}">
        <p14:creationId xmlns:p14="http://schemas.microsoft.com/office/powerpoint/2010/main" val="246385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dirty="0">
                <a:solidFill>
                  <a:srgbClr val="000000"/>
                </a:solidFill>
                <a:ea typeface="+mn-lt"/>
                <a:cs typeface="+mn-lt"/>
                <a:hlinkClick r:id="rId2"/>
              </a:rPr>
              <a:t>https://forms.gle/WcGzPoJYMSpJrepQ8</a:t>
            </a:r>
            <a:r>
              <a:rPr lang="en-US" dirty="0">
                <a:solidFill>
                  <a:srgbClr val="000000"/>
                </a:solidFill>
                <a:ea typeface="+mn-lt"/>
                <a:cs typeface="+mn-lt"/>
              </a:rPr>
              <a:t> </a:t>
            </a:r>
          </a:p>
          <a:p>
            <a:r>
              <a:rPr lang="en-US" dirty="0">
                <a:ea typeface="+mn-lt"/>
                <a:cs typeface="+mn-lt"/>
              </a:rPr>
              <a:t>Wordsmith and polish SoW</a:t>
            </a:r>
            <a:endParaRPr lang="en-US" dirty="0">
              <a:solidFill>
                <a:srgbClr val="C00000"/>
              </a:solidFill>
              <a:ea typeface="+mn-lt"/>
              <a:cs typeface="+mn-lt"/>
            </a:endParaRPr>
          </a:p>
          <a:p>
            <a:r>
              <a:rPr lang="en-US" dirty="0">
                <a:ea typeface="+mn-lt"/>
                <a:cs typeface="+mn-lt"/>
              </a:rPr>
              <a:t>Post Statement of Work (Design Report.docx) to EDN Repository prior to class 6 in the folder: </a:t>
            </a:r>
          </a:p>
          <a:p>
            <a:pPr marL="342900" lvl="1" indent="0">
              <a:buNone/>
            </a:pPr>
            <a:r>
              <a:rPr lang="en-US" dirty="0">
                <a:solidFill>
                  <a:srgbClr val="C00000"/>
                </a:solidFill>
                <a:ea typeface="+mn-lt"/>
                <a:cs typeface="+mn-lt"/>
              </a:rPr>
              <a:t>working/Reports/Design Report + Poster</a:t>
            </a: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61</a:t>
            </a:fld>
            <a:endParaRPr lang="en-US" dirty="0"/>
          </a:p>
        </p:txBody>
      </p:sp>
    </p:spTree>
    <p:extLst>
      <p:ext uri="{BB962C8B-B14F-4D97-AF65-F5344CB8AC3E}">
        <p14:creationId xmlns:p14="http://schemas.microsoft.com/office/powerpoint/2010/main" val="37974130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62</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846" y="2286000"/>
            <a:ext cx="6070307" cy="277094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92500" lnSpcReduction="1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63</a:t>
            </a:fld>
            <a:endParaRPr lang="en-US"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11221457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dirty="0"/>
              <a:t>Return to car example discussed last class</a:t>
            </a:r>
          </a:p>
          <a:p>
            <a:endParaRPr lang="en-US" dirty="0"/>
          </a:p>
          <a:p>
            <a:r>
              <a:rPr lang="en-US" dirty="0"/>
              <a:t>What were the needs? The requirements?</a:t>
            </a:r>
          </a:p>
          <a:p>
            <a:r>
              <a:rPr lang="en-US" dirty="0"/>
              <a:t>What concepts address the needs/</a:t>
            </a:r>
            <a:r>
              <a:rPr lang="en-US" dirty="0" err="1"/>
              <a:t>reqs</a:t>
            </a:r>
            <a:r>
              <a:rPr lang="en-US" dirty="0"/>
              <a:t> identified?</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64</a:t>
            </a:fld>
            <a:endParaRPr lang="en-US" dirty="0"/>
          </a:p>
        </p:txBody>
      </p:sp>
    </p:spTree>
    <p:extLst>
      <p:ext uri="{BB962C8B-B14F-4D97-AF65-F5344CB8AC3E}">
        <p14:creationId xmlns:p14="http://schemas.microsoft.com/office/powerpoint/2010/main" val="34001438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a:t>
            </a:r>
            <a:r>
              <a:rPr lang="en-US" dirty="0" err="1"/>
              <a:t>reqs</a:t>
            </a:r>
            <a:endParaRPr lang="en-US" dirty="0"/>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66</a:t>
            </a:fld>
            <a:endParaRPr lang="en-US" dirty="0"/>
          </a:p>
        </p:txBody>
      </p:sp>
    </p:spTree>
    <p:extLst>
      <p:ext uri="{BB962C8B-B14F-4D97-AF65-F5344CB8AC3E}">
        <p14:creationId xmlns:p14="http://schemas.microsoft.com/office/powerpoint/2010/main" val="24694828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Project Work</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Add deliverables from Statement of Work into EDN as milestones (versions)</a:t>
            </a:r>
          </a:p>
          <a:p>
            <a:r>
              <a:rPr lang="en-US" dirty="0">
                <a:ea typeface="+mn-lt"/>
                <a:cs typeface="+mn-lt"/>
              </a:rPr>
              <a:t> Brainstorm 6 individual tasks which need to be accomplished to reach project goals</a:t>
            </a: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spTree>
    <p:extLst>
      <p:ext uri="{BB962C8B-B14F-4D97-AF65-F5344CB8AC3E}">
        <p14:creationId xmlns:p14="http://schemas.microsoft.com/office/powerpoint/2010/main" val="24192511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headphones/earbuds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Tree>
    <p:extLst>
      <p:ext uri="{BB962C8B-B14F-4D97-AF65-F5344CB8AC3E}">
        <p14:creationId xmlns:p14="http://schemas.microsoft.com/office/powerpoint/2010/main" val="5626399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a:t>
            </a:r>
            <a:r>
              <a:rPr lang="en-US" sz="1100" dirty="0" err="1"/>
              <a:t>SoW</a:t>
            </a:r>
            <a:r>
              <a:rPr lang="en-US" sz="1100" dirty="0"/>
              <a:t>)</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71</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Create draft of Status </a:t>
            </a:r>
            <a:r>
              <a:rPr lang="en-US" dirty="0" smtClean="0">
                <a:ea typeface="+mn-lt"/>
                <a:cs typeface="+mn-lt"/>
              </a:rPr>
              <a:t>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30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spTree>
    <p:extLst>
      <p:ext uri="{BB962C8B-B14F-4D97-AF65-F5344CB8AC3E}">
        <p14:creationId xmlns:p14="http://schemas.microsoft.com/office/powerpoint/2010/main" val="26610204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smtClean="0"/>
              <a:t>Team </a:t>
            </a:r>
            <a:r>
              <a:rPr lang="en-US" dirty="0"/>
              <a:t>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686" y="2590800"/>
            <a:ext cx="7460627" cy="2240474"/>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Address any feedback on </a:t>
            </a:r>
            <a:r>
              <a:rPr lang="en-US" dirty="0" smtClean="0">
                <a:ea typeface="+mn-lt"/>
                <a:cs typeface="+mn-lt"/>
              </a:rPr>
              <a:t>Status Update </a:t>
            </a:r>
            <a:r>
              <a:rPr lang="en-US" dirty="0">
                <a:ea typeface="+mn-lt"/>
                <a:cs typeface="+mn-lt"/>
              </a:rPr>
              <a:t>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74</a:t>
            </a:fld>
            <a:endParaRPr lang="en-US" dirty="0"/>
          </a:p>
        </p:txBody>
      </p:sp>
    </p:spTree>
    <p:extLst>
      <p:ext uri="{BB962C8B-B14F-4D97-AF65-F5344CB8AC3E}">
        <p14:creationId xmlns:p14="http://schemas.microsoft.com/office/powerpoint/2010/main" val="15848948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75</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min – Preliminary Design Review 					  Introduction</a:t>
            </a:r>
            <a:endParaRPr lang="en-US" dirty="0"/>
          </a:p>
        </p:txBody>
      </p:sp>
      <p:sp>
        <p:nvSpPr>
          <p:cNvPr id="3" name="Content Placeholder 2"/>
          <p:cNvSpPr>
            <a:spLocks noGrp="1"/>
          </p:cNvSpPr>
          <p:nvPr>
            <p:ph idx="1"/>
          </p:nvPr>
        </p:nvSpPr>
        <p:spPr/>
        <p:txBody>
          <a:bodyPr>
            <a:normAutofit lnSpcReduction="10000"/>
          </a:bodyPr>
          <a:lstStyle/>
          <a:p>
            <a:r>
              <a:rPr lang="en-US" dirty="0" smtClean="0"/>
              <a:t>Opportunity to share information and receive feedback</a:t>
            </a:r>
          </a:p>
          <a:p>
            <a:pPr lvl="1"/>
            <a:r>
              <a:rPr lang="en-US" dirty="0" smtClean="0"/>
              <a:t>Tradeshows</a:t>
            </a:r>
          </a:p>
          <a:p>
            <a:pPr lvl="1"/>
            <a:r>
              <a:rPr lang="en-US" dirty="0" smtClean="0"/>
              <a:t>Conference</a:t>
            </a:r>
          </a:p>
          <a:p>
            <a:pPr lvl="1"/>
            <a:r>
              <a:rPr lang="en-US" dirty="0" smtClean="0"/>
              <a:t>Investor pitch</a:t>
            </a:r>
          </a:p>
          <a:p>
            <a:endParaRPr lang="en-US" dirty="0"/>
          </a:p>
          <a:p>
            <a:r>
              <a:rPr lang="en-US" dirty="0" smtClean="0"/>
              <a:t>Tell a cohesive story to introduce project</a:t>
            </a:r>
          </a:p>
          <a:p>
            <a:pPr lvl="1"/>
            <a:r>
              <a:rPr lang="en-US" dirty="0" smtClean="0"/>
              <a:t>Audience is educated (profs and RPI students), but may know NOTHING about your topic</a:t>
            </a:r>
          </a:p>
          <a:p>
            <a:pPr lvl="1"/>
            <a:r>
              <a:rPr lang="en-US" dirty="0" smtClean="0"/>
              <a:t>2-3 </a:t>
            </a:r>
            <a:r>
              <a:rPr lang="en-US" dirty="0" err="1" smtClean="0"/>
              <a:t>mins</a:t>
            </a:r>
            <a:r>
              <a:rPr lang="en-US" dirty="0" smtClean="0"/>
              <a:t> to establish big picture background and history</a:t>
            </a:r>
          </a:p>
          <a:p>
            <a:r>
              <a:rPr lang="en-US" dirty="0" smtClean="0"/>
              <a:t>You WILL be interrupted with questions</a:t>
            </a:r>
          </a:p>
          <a:p>
            <a:r>
              <a:rPr lang="en-US" dirty="0" smtClean="0"/>
              <a:t>Use the poster as a guide</a:t>
            </a:r>
          </a:p>
          <a:p>
            <a:endParaRPr lang="en-US" dirty="0"/>
          </a:p>
          <a:p>
            <a:r>
              <a:rPr lang="en-US" dirty="0" smtClean="0"/>
              <a:t>Logistics still being </a:t>
            </a:r>
            <a:r>
              <a:rPr lang="en-US" smtClean="0"/>
              <a:t>worked out</a:t>
            </a:r>
            <a:r>
              <a:rPr lang="en-US"/>
              <a:t> </a:t>
            </a:r>
            <a:r>
              <a:rPr lang="en-US" smtClean="0"/>
              <a:t>- via </a:t>
            </a:r>
            <a:r>
              <a:rPr lang="en-US" dirty="0" err="1" smtClean="0"/>
              <a:t>Webex</a:t>
            </a:r>
            <a:r>
              <a:rPr lang="en-US" dirty="0" smtClean="0"/>
              <a:t> NOT in-person</a:t>
            </a:r>
          </a:p>
        </p:txBody>
      </p:sp>
      <p:sp>
        <p:nvSpPr>
          <p:cNvPr id="4" name="Footer Placeholder 3"/>
          <p:cNvSpPr>
            <a:spLocks noGrp="1"/>
          </p:cNvSpPr>
          <p:nvPr>
            <p:ph type="ftr" sz="quarter" idx="11"/>
          </p:nvPr>
        </p:nvSpPr>
        <p:spPr/>
        <p:txBody>
          <a:bodyPr/>
          <a:lstStyle/>
          <a:p>
            <a:r>
              <a:rPr lang="en-US" smtClean="0"/>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76</a:t>
            </a:fld>
            <a:endParaRPr lang="en-US" dirty="0"/>
          </a:p>
        </p:txBody>
      </p:sp>
    </p:spTree>
    <p:extLst>
      <p:ext uri="{BB962C8B-B14F-4D97-AF65-F5344CB8AC3E}">
        <p14:creationId xmlns:p14="http://schemas.microsoft.com/office/powerpoint/2010/main" val="39001334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95 min – Poster Creation</a:t>
            </a:r>
            <a:endParaRPr lang="en-US" dirty="0"/>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smtClean="0"/>
              <a:t>Open </a:t>
            </a:r>
            <a:r>
              <a:rPr lang="en-US" dirty="0" smtClean="0">
                <a:solidFill>
                  <a:schemeClr val="accent6"/>
                </a:solidFill>
              </a:rPr>
              <a:t>Poster Template.pptx </a:t>
            </a:r>
            <a:r>
              <a:rPr lang="en-US" dirty="0" smtClean="0"/>
              <a:t>in Box in PPT Online</a:t>
            </a:r>
          </a:p>
          <a:p>
            <a:endParaRPr lang="en-US" dirty="0" smtClean="0"/>
          </a:p>
          <a:p>
            <a:r>
              <a:rPr lang="en-US" dirty="0" smtClean="0"/>
              <a:t>10 </a:t>
            </a:r>
            <a:r>
              <a:rPr lang="en-US" dirty="0" err="1" smtClean="0"/>
              <a:t>mins</a:t>
            </a:r>
            <a:r>
              <a:rPr lang="en-US" dirty="0" smtClean="0"/>
              <a:t> – Divide into 3 groups, shift to sub-Spaces on </a:t>
            </a:r>
            <a:r>
              <a:rPr lang="en-US" dirty="0" err="1" smtClean="0"/>
              <a:t>Webex</a:t>
            </a:r>
            <a:r>
              <a:rPr lang="en-US" dirty="0" smtClean="0"/>
              <a:t> Teams, and work on initial slides. Content can be pulled from Statement of Work.</a:t>
            </a:r>
          </a:p>
          <a:p>
            <a:pPr lvl="1"/>
            <a:r>
              <a:rPr lang="en-US" b="1" dirty="0" smtClean="0"/>
              <a:t>Purpose</a:t>
            </a:r>
            <a:r>
              <a:rPr lang="en-US" dirty="0" smtClean="0"/>
              <a:t>  </a:t>
            </a:r>
          </a:p>
          <a:p>
            <a:pPr lvl="1"/>
            <a:r>
              <a:rPr lang="en-US" b="1" dirty="0" smtClean="0"/>
              <a:t>Past </a:t>
            </a:r>
            <a:r>
              <a:rPr lang="en-US" b="1" dirty="0"/>
              <a:t>Work and/or Project History </a:t>
            </a:r>
            <a:endParaRPr lang="en-US" b="1" dirty="0" smtClean="0"/>
          </a:p>
          <a:p>
            <a:pPr lvl="1"/>
            <a:r>
              <a:rPr lang="en-US" b="1" dirty="0" smtClean="0"/>
              <a:t>Semester Objectives/Requirements</a:t>
            </a:r>
            <a:endParaRPr lang="en-US" dirty="0" smtClean="0"/>
          </a:p>
          <a:p>
            <a:endParaRPr lang="en-US" b="1" dirty="0"/>
          </a:p>
          <a:p>
            <a:r>
              <a:rPr lang="en-US" dirty="0" smtClean="0"/>
              <a:t>40 </a:t>
            </a:r>
            <a:r>
              <a:rPr lang="en-US" dirty="0" err="1" smtClean="0"/>
              <a:t>mins</a:t>
            </a:r>
            <a:r>
              <a:rPr lang="en-US" dirty="0" smtClean="0"/>
              <a:t> –  As a full team discuss </a:t>
            </a:r>
            <a:r>
              <a:rPr lang="en-US" sz="1800" b="1" dirty="0"/>
              <a:t>Technical Approach, Results and Accomplishments to </a:t>
            </a:r>
            <a:r>
              <a:rPr lang="en-US" sz="1800" b="1" dirty="0" smtClean="0"/>
              <a:t>Date</a:t>
            </a:r>
          </a:p>
          <a:p>
            <a:endParaRPr lang="en-US" sz="1800" b="1" dirty="0"/>
          </a:p>
          <a:p>
            <a:r>
              <a:rPr lang="en-US" dirty="0"/>
              <a:t>30 </a:t>
            </a:r>
            <a:r>
              <a:rPr lang="en-US" dirty="0" err="1"/>
              <a:t>mins</a:t>
            </a:r>
            <a:r>
              <a:rPr lang="en-US" dirty="0"/>
              <a:t> – Move on to </a:t>
            </a:r>
            <a:r>
              <a:rPr lang="en-US" sz="1800" b="1" dirty="0" smtClean="0"/>
              <a:t>Next Steps and Plan</a:t>
            </a:r>
          </a:p>
          <a:p>
            <a:endParaRPr lang="en-US" sz="1800" b="1" dirty="0"/>
          </a:p>
          <a:p>
            <a:r>
              <a:rPr lang="en-US" dirty="0"/>
              <a:t>15 </a:t>
            </a:r>
            <a:r>
              <a:rPr lang="en-US" dirty="0" err="1"/>
              <a:t>mins</a:t>
            </a:r>
            <a:r>
              <a:rPr lang="en-US" dirty="0"/>
              <a:t> – </a:t>
            </a:r>
            <a:r>
              <a:rPr lang="en-US" dirty="0" smtClean="0"/>
              <a:t>Begin assembly of content onto </a:t>
            </a:r>
            <a:r>
              <a:rPr lang="en-US" dirty="0"/>
              <a:t>single slide (</a:t>
            </a:r>
            <a:r>
              <a:rPr lang="en-US" dirty="0" err="1"/>
              <a:t>pg</a:t>
            </a:r>
            <a:r>
              <a:rPr lang="en-US" dirty="0"/>
              <a:t> 8)</a:t>
            </a:r>
          </a:p>
        </p:txBody>
      </p:sp>
      <p:sp>
        <p:nvSpPr>
          <p:cNvPr id="4" name="Footer Placeholder 3"/>
          <p:cNvSpPr>
            <a:spLocks noGrp="1"/>
          </p:cNvSpPr>
          <p:nvPr>
            <p:ph type="ftr" sz="quarter" idx="11"/>
          </p:nvPr>
        </p:nvSpPr>
        <p:spPr/>
        <p:txBody>
          <a:bodyPr/>
          <a:lstStyle/>
          <a:p>
            <a:r>
              <a:rPr lang="en-US" dirty="0" smtClean="0"/>
              <a:t>PE &amp; Team </a:t>
            </a:r>
            <a:r>
              <a:rPr lang="en-US" dirty="0" smtClean="0"/>
              <a:t>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77</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dirty="0">
                <a:solidFill>
                  <a:srgbClr val="000000"/>
                </a:solidFill>
                <a:ea typeface="+mn-lt"/>
                <a:cs typeface="+mn-lt"/>
                <a:hlinkClick r:id="rId2"/>
              </a:rPr>
              <a:t>https://forms.gle/fahNCHu9zFo7Qeze6</a:t>
            </a:r>
            <a:r>
              <a:rPr lang="en-US" dirty="0">
                <a:solidFill>
                  <a:srgbClr val="000000"/>
                </a:solidFill>
                <a:ea typeface="+mn-lt"/>
                <a:cs typeface="+mn-lt"/>
              </a:rPr>
              <a:t> </a:t>
            </a: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class agendas and individual project </a:t>
            </a:r>
            <a:r>
              <a:rPr lang="en-US" dirty="0" smtClean="0">
                <a:cs typeface="Calibri"/>
              </a:rPr>
              <a:t>tasks</a:t>
            </a:r>
          </a:p>
          <a:p>
            <a:endParaRPr lang="en-US" dirty="0">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78</a:t>
            </a:fld>
            <a:endParaRPr lang="en-US" dirty="0"/>
          </a:p>
        </p:txBody>
      </p:sp>
    </p:spTree>
    <p:extLst>
      <p:ext uri="{BB962C8B-B14F-4D97-AF65-F5344CB8AC3E}">
        <p14:creationId xmlns:p14="http://schemas.microsoft.com/office/powerpoint/2010/main" val="37154755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FF0000"/>
                </a:solidFill>
                <a:cs typeface="Calibri"/>
              </a:rPr>
              <a:t>Attend </a:t>
            </a:r>
            <a:r>
              <a:rPr lang="en-US" dirty="0" err="1">
                <a:solidFill>
                  <a:srgbClr val="FF0000"/>
                </a:solidFill>
                <a:cs typeface="Calibri"/>
              </a:rPr>
              <a:t>Comm+D</a:t>
            </a:r>
            <a:r>
              <a:rPr lang="en-US" dirty="0">
                <a:solidFill>
                  <a:srgbClr val="FF0000"/>
                </a:solidFill>
                <a:cs typeface="Calibri"/>
              </a:rPr>
              <a:t> workshop on PPT/posters(Weds 2/12) ??</a:t>
            </a:r>
            <a:endParaRPr lang="en-US" dirty="0">
              <a:ea typeface="+mn-lt"/>
              <a:cs typeface="+mn-lt"/>
            </a:endParaRPr>
          </a:p>
          <a:p>
            <a:endParaRPr lang="en-US" dirty="0"/>
          </a:p>
        </p:txBody>
      </p:sp>
      <p:sp>
        <p:nvSpPr>
          <p:cNvPr id="4" name="Footer Placeholder 3"/>
          <p:cNvSpPr>
            <a:spLocks noGrp="1"/>
          </p:cNvSpPr>
          <p:nvPr>
            <p:ph type="ftr" sz="quarter" idx="11"/>
          </p:nvPr>
        </p:nvSpPr>
        <p:spPr/>
        <p:txBody>
          <a:bodyPr/>
          <a:lstStyle/>
          <a:p>
            <a:r>
              <a:rPr lang="en-US" smtClean="0"/>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79</a:t>
            </a:fld>
            <a:endParaRPr lang="en-US" dirty="0"/>
          </a:p>
        </p:txBody>
      </p:sp>
    </p:spTree>
    <p:extLst>
      <p:ext uri="{BB962C8B-B14F-4D97-AF65-F5344CB8AC3E}">
        <p14:creationId xmlns:p14="http://schemas.microsoft.com/office/powerpoint/2010/main" val="1262911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a:t>
            </a:r>
          </a:p>
        </p:txBody>
      </p:sp>
      <p:sp>
        <p:nvSpPr>
          <p:cNvPr id="4" name="Footer Placeholder 3"/>
          <p:cNvSpPr>
            <a:spLocks noGrp="1"/>
          </p:cNvSpPr>
          <p:nvPr>
            <p:ph type="ftr" sz="quarter" idx="11"/>
          </p:nvPr>
        </p:nvSpPr>
        <p:spPr/>
        <p:txBody>
          <a:bodyPr/>
          <a:lstStyle/>
          <a:p>
            <a:r>
              <a:rPr lang="en-US" dirty="0"/>
              <a:t>PE Space</a:t>
            </a:r>
          </a:p>
        </p:txBody>
      </p:sp>
      <p:sp>
        <p:nvSpPr>
          <p:cNvPr id="5" name="Down Arrow 4"/>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3047" y="1417638"/>
            <a:ext cx="7197906" cy="4373562"/>
          </a:xfrm>
        </p:spPr>
      </p:pic>
    </p:spTree>
    <p:extLst>
      <p:ext uri="{BB962C8B-B14F-4D97-AF65-F5344CB8AC3E}">
        <p14:creationId xmlns:p14="http://schemas.microsoft.com/office/powerpoint/2010/main" val="575134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4163</Words>
  <Application>Microsoft Office PowerPoint</Application>
  <PresentationFormat>On-screen Show (4:3)</PresentationFormat>
  <Paragraphs>955</Paragraphs>
  <Slides>79</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79</vt:i4>
      </vt:variant>
    </vt:vector>
  </HeadingPairs>
  <TitlesOfParts>
    <vt:vector size="87" baseType="lpstr">
      <vt:lpstr>ＭＳ Ｐゴシック</vt:lpstr>
      <vt:lpstr>Arial</vt:lpstr>
      <vt:lpstr>Calibri</vt:lpstr>
      <vt:lpstr>Calibri Light</vt:lpstr>
      <vt:lpstr>MS Mincho</vt:lpstr>
      <vt:lpstr>Times New Roman</vt:lpstr>
      <vt:lpstr>Office Theme</vt:lpstr>
      <vt:lpstr>1_Office Theme</vt:lpstr>
      <vt:lpstr>Welcome to Capstone Design</vt:lpstr>
      <vt:lpstr>Revision History </vt:lpstr>
      <vt:lpstr>Revision History - continued </vt:lpstr>
      <vt:lpstr>Link to Agendas</vt:lpstr>
      <vt:lpstr>Logistics</vt:lpstr>
      <vt:lpstr>Covid-19 related challenges</vt:lpstr>
      <vt:lpstr>Class meeting logistics</vt:lpstr>
      <vt:lpstr>Class “location”</vt:lpstr>
      <vt:lpstr>Day 1 Agenda</vt:lpstr>
      <vt:lpstr>RPI Design Lab </vt:lpstr>
      <vt:lpstr>Design Lab Team</vt:lpstr>
      <vt:lpstr>PowerPoint Presentation</vt:lpstr>
      <vt:lpstr>Participation Expectations</vt:lpstr>
      <vt:lpstr>Capstone is TEAM work not GROUP work</vt:lpstr>
      <vt:lpstr>Grading</vt:lpstr>
      <vt:lpstr>Behavior Expectations</vt:lpstr>
      <vt:lpstr>Capstone Orientation Packet</vt:lpstr>
      <vt:lpstr>Collaboration Logistics</vt:lpstr>
      <vt:lpstr>35 min - Team Ideation Presentation</vt:lpstr>
      <vt:lpstr>20 min - Team Ideation Presentation Summary</vt:lpstr>
      <vt:lpstr>10 min - Team Questions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15 or 20 min - Generate Project Questions</vt:lpstr>
      <vt:lpstr>PowerPoint Presentation</vt:lpstr>
      <vt:lpstr>15 min – Engineering Documentation</vt:lpstr>
      <vt:lpstr>What is Documentation? Engineering Documentation?</vt:lpstr>
      <vt:lpstr>Why Document?</vt:lpstr>
      <vt:lpstr>Capstone Course Policies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30 min - Documentation &amp; EDN Usage</vt:lpstr>
      <vt:lpstr>Where to put information?</vt:lpstr>
      <vt:lpstr>How to post</vt:lpstr>
      <vt:lpstr>10 min - Engineering Tools and Methods</vt:lpstr>
      <vt:lpstr>10 min - Statement of Work Introduction  60 min - Statement of Work Exercise</vt:lpstr>
      <vt:lpstr>Out of Class Task / Action Items:</vt:lpstr>
      <vt:lpstr>Class 6 Agenda</vt:lpstr>
      <vt:lpstr>All teams are in a different place</vt:lpstr>
      <vt:lpstr>10 min – What’s a Concept?</vt:lpstr>
      <vt:lpstr>65 Min - Concept Generation</vt:lpstr>
      <vt:lpstr>5 min – Create Forum Threads</vt:lpstr>
      <vt:lpstr>20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2020-09-28T13:26:49Z</dcterms:modified>
</cp:coreProperties>
</file>