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85"/>
  </p:notesMasterIdLst>
  <p:sldIdLst>
    <p:sldId id="256" r:id="rId3"/>
    <p:sldId id="338" r:id="rId4"/>
    <p:sldId id="316" r:id="rId5"/>
    <p:sldId id="352" r:id="rId6"/>
    <p:sldId id="339" r:id="rId7"/>
    <p:sldId id="257" r:id="rId8"/>
    <p:sldId id="269" r:id="rId9"/>
    <p:sldId id="317" r:id="rId10"/>
    <p:sldId id="353" r:id="rId11"/>
    <p:sldId id="310" r:id="rId12"/>
    <p:sldId id="276" r:id="rId13"/>
    <p:sldId id="275" r:id="rId14"/>
    <p:sldId id="272" r:id="rId15"/>
    <p:sldId id="273"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285" r:id="rId36"/>
    <p:sldId id="286" r:id="rId37"/>
    <p:sldId id="326" r:id="rId38"/>
    <p:sldId id="327" r:id="rId39"/>
    <p:sldId id="328" r:id="rId40"/>
    <p:sldId id="329" r:id="rId41"/>
    <p:sldId id="330" r:id="rId42"/>
    <p:sldId id="331" r:id="rId43"/>
    <p:sldId id="284" r:id="rId44"/>
    <p:sldId id="291" r:id="rId45"/>
    <p:sldId id="287" r:id="rId46"/>
    <p:sldId id="336" r:id="rId47"/>
    <p:sldId id="333" r:id="rId48"/>
    <p:sldId id="334" r:id="rId49"/>
    <p:sldId id="337" r:id="rId50"/>
    <p:sldId id="340" r:id="rId51"/>
    <p:sldId id="289" r:id="rId52"/>
    <p:sldId id="288" r:id="rId53"/>
    <p:sldId id="290" r:id="rId54"/>
    <p:sldId id="307" r:id="rId55"/>
    <p:sldId id="293" r:id="rId56"/>
    <p:sldId id="342" r:id="rId57"/>
    <p:sldId id="341" r:id="rId58"/>
    <p:sldId id="294" r:id="rId59"/>
    <p:sldId id="298" r:id="rId60"/>
    <p:sldId id="332" r:id="rId61"/>
    <p:sldId id="324" r:id="rId62"/>
    <p:sldId id="325" r:id="rId63"/>
    <p:sldId id="313" r:id="rId64"/>
    <p:sldId id="309" r:id="rId65"/>
    <p:sldId id="297" r:id="rId66"/>
    <p:sldId id="300" r:id="rId67"/>
    <p:sldId id="308" r:id="rId68"/>
    <p:sldId id="346" r:id="rId69"/>
    <p:sldId id="343" r:id="rId70"/>
    <p:sldId id="344" r:id="rId71"/>
    <p:sldId id="345" r:id="rId72"/>
    <p:sldId id="299" r:id="rId73"/>
    <p:sldId id="302" r:id="rId74"/>
    <p:sldId id="347" r:id="rId75"/>
    <p:sldId id="348" r:id="rId76"/>
    <p:sldId id="301" r:id="rId77"/>
    <p:sldId id="304" r:id="rId78"/>
    <p:sldId id="303" r:id="rId79"/>
    <p:sldId id="306" r:id="rId80"/>
    <p:sldId id="349" r:id="rId81"/>
    <p:sldId id="350" r:id="rId82"/>
    <p:sldId id="305" r:id="rId83"/>
    <p:sldId id="351" r:id="rId8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66" autoAdjust="0"/>
  </p:normalViewPr>
  <p:slideViewPr>
    <p:cSldViewPr>
      <p:cViewPr varScale="1">
        <p:scale>
          <a:sx n="82" d="100"/>
          <a:sy n="82" d="100"/>
        </p:scale>
        <p:origin x="754"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FE861C-486B-4E18-A0E9-A790238A915C}" type="datetimeFigureOut">
              <a:rPr lang="en-US" smtClean="0"/>
              <a:t>1/7/2021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94F135-270C-4D91-B46E-B84CA8EC4807}" type="slidenum">
              <a:rPr lang="en-US" smtClean="0"/>
              <a:t>37</a:t>
            </a:fld>
            <a:endParaRPr lang="en-US"/>
          </a:p>
        </p:txBody>
      </p:sp>
    </p:spTree>
    <p:extLst>
      <p:ext uri="{BB962C8B-B14F-4D97-AF65-F5344CB8AC3E}">
        <p14:creationId xmlns:p14="http://schemas.microsoft.com/office/powerpoint/2010/main" val="3317653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1450" indent="-171450">
              <a:buFontTx/>
              <a:buChar char="-"/>
            </a:pPr>
            <a:r>
              <a:rPr lang="en-US" dirty="0"/>
              <a:t>On your desk</a:t>
            </a:r>
          </a:p>
          <a:p>
            <a:pPr marL="171450" indent="-171450">
              <a:buFontTx/>
              <a:buChar char="-"/>
            </a:pPr>
            <a:r>
              <a:rPr lang="en-US" dirty="0"/>
              <a:t>-on your PC</a:t>
            </a:r>
          </a:p>
          <a:p>
            <a:pPr marL="171450" indent="-171450">
              <a:buFontTx/>
              <a:buChar char="-"/>
            </a:pPr>
            <a:r>
              <a:rPr lang="en-US" dirty="0"/>
              <a:t>In text messages</a:t>
            </a:r>
          </a:p>
          <a:p>
            <a:pPr marL="171450" indent="-171450">
              <a:buFontTx/>
              <a:buChar char="-"/>
            </a:pPr>
            <a:r>
              <a:rPr lang="en-US" dirty="0"/>
              <a:t>In emails</a:t>
            </a:r>
          </a:p>
          <a:p>
            <a:pPr marL="171450" indent="-17145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59</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940050" y="3848100"/>
            <a:ext cx="13847763" cy="10385425"/>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lt"/>
                <a:cs typeface="+mn-lt"/>
              </a:rPr>
              <a:t>Point</a:t>
            </a:r>
            <a:r>
              <a:rPr lang="en-US" baseline="0" dirty="0">
                <a:ea typeface="+mn-lt"/>
                <a:cs typeface="+mn-lt"/>
              </a:rPr>
              <a:t> students to other PE/</a:t>
            </a:r>
            <a:r>
              <a:rPr lang="en-US" dirty="0">
                <a:ea typeface="+mn-lt"/>
                <a:cs typeface="+mn-lt"/>
              </a:rPr>
              <a:t>CE/profs as appropriate who are resources for Category A</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1911111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1/7/2021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1/7/2021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1/7/2021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1/7/2021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1/7/2021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1/7/2021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1/7/2021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1/7/2021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1/7/2021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1/7/2021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1/7/2021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1/7/2021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1/7/2021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1/7/2021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1/7/2021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1/7/2021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1/7/2021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1/7/2021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1/7/2021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1/7/2021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1/7/2021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1/7/2021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1/7/2021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1/7/2021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image" Target="../media/image11.jpg"/><Relationship Id="rId21" Type="http://schemas.openxmlformats.org/officeDocument/2006/relationships/image" Target="../media/image26.jpeg"/><Relationship Id="rId7" Type="http://schemas.microsoft.com/office/2007/relationships/hdphoto" Target="../media/hdphoto4.wdp"/><Relationship Id="rId12" Type="http://schemas.openxmlformats.org/officeDocument/2006/relationships/image" Target="../media/image17.jpg"/><Relationship Id="rId17" Type="http://schemas.openxmlformats.org/officeDocument/2006/relationships/image" Target="../media/image22.jpeg"/><Relationship Id="rId2" Type="http://schemas.openxmlformats.org/officeDocument/2006/relationships/image" Target="../media/image8.wmf"/><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13.png"/><Relationship Id="rId11" Type="http://schemas.microsoft.com/office/2007/relationships/hdphoto" Target="../media/hdphoto5.wdp"/><Relationship Id="rId5" Type="http://schemas.microsoft.com/office/2007/relationships/hdphoto" Target="../media/hdphoto3.wdp"/><Relationship Id="rId15" Type="http://schemas.openxmlformats.org/officeDocument/2006/relationships/image" Target="../media/image20.jpg"/><Relationship Id="rId23" Type="http://schemas.openxmlformats.org/officeDocument/2006/relationships/image" Target="../media/image28.PNG"/><Relationship Id="rId10" Type="http://schemas.openxmlformats.org/officeDocument/2006/relationships/image" Target="../media/image16.png"/><Relationship Id="rId19" Type="http://schemas.openxmlformats.org/officeDocument/2006/relationships/image" Target="../media/image24.jpe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19.PNG"/><Relationship Id="rId22" Type="http://schemas.openxmlformats.org/officeDocument/2006/relationships/image" Target="../media/image27.jf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jDFyUZtew9cb45n7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EpXvm4hr6xPCtv8T7"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2.xml"/><Relationship Id="rId3" Type="http://schemas.openxmlformats.org/officeDocument/2006/relationships/slide" Target="slide27.xml"/><Relationship Id="rId7" Type="http://schemas.openxmlformats.org/officeDocument/2006/relationships/slide" Target="slide65.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58.xml"/><Relationship Id="rId5" Type="http://schemas.openxmlformats.org/officeDocument/2006/relationships/slide" Target="slide54.xml"/><Relationship Id="rId10" Type="http://schemas.openxmlformats.org/officeDocument/2006/relationships/slide" Target="slide78.xml"/><Relationship Id="rId4" Type="http://schemas.openxmlformats.org/officeDocument/2006/relationships/slide" Target="slide44.xml"/><Relationship Id="rId9" Type="http://schemas.openxmlformats.org/officeDocument/2006/relationships/slide" Target="slide7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J6EBfnh2hjTJbPse8" TargetMode="Externa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changes/Fall%202020%20Playbook.pptx"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20Template.docx"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hyperlink" Target="https://forms.gle/WcGzPoJYMSpJrepQ8" TargetMode="Externa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hyperlink" Target="https://forms.gle/fahNCHu9zFo7Qeze6" TargetMode="Externa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5" name="Down Arrow 4"/>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smtClean="0">
                <a:solidFill>
                  <a:srgbClr val="FF0000"/>
                </a:solidFill>
              </a:rPr>
              <a:t>*</a:t>
            </a:r>
            <a:r>
              <a:rPr lang="en-US" dirty="0" smtClean="0"/>
              <a:t> CE </a:t>
            </a:r>
            <a:r>
              <a:rPr lang="en-US" dirty="0"/>
              <a:t>will jump into </a:t>
            </a:r>
            <a:r>
              <a:rPr lang="en-US" dirty="0" smtClean="0"/>
              <a:t>Project Team </a:t>
            </a:r>
            <a:r>
              <a:rPr lang="en-US" dirty="0"/>
              <a:t>Space Time for </a:t>
            </a:r>
            <a:r>
              <a:rPr lang="en-US" dirty="0" smtClean="0"/>
              <a:t>their 5 </a:t>
            </a:r>
            <a:r>
              <a:rPr lang="en-US" dirty="0" smtClean="0"/>
              <a:t>min personal </a:t>
            </a:r>
            <a:r>
              <a:rPr lang="en-US" dirty="0"/>
              <a:t>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575134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39232" y="410148"/>
            <a:ext cx="4451048" cy="580571"/>
          </a:xfrm>
          <a:prstGeom prst="rect">
            <a:avLst/>
          </a:prstGeom>
        </p:spPr>
        <p:txBody>
          <a:bodyPr vert="horz" lIns="58057" tIns="29029" rIns="58057" bIns="29029"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48" b="1" dirty="0"/>
              <a:t>Faculty – Chief Engineers</a:t>
            </a:r>
            <a:endParaRPr lang="en-US" sz="1524" b="1"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85" y="547071"/>
            <a:ext cx="1784450" cy="572700"/>
          </a:xfrm>
          <a:prstGeom prst="rect">
            <a:avLst/>
          </a:prstGeom>
        </p:spPr>
      </p:pic>
      <p:sp>
        <p:nvSpPr>
          <p:cNvPr id="8" name="TextBox 7"/>
          <p:cNvSpPr txBox="1"/>
          <p:nvPr/>
        </p:nvSpPr>
        <p:spPr>
          <a:xfrm>
            <a:off x="281242" y="5204663"/>
            <a:ext cx="615827" cy="405047"/>
          </a:xfrm>
          <a:prstGeom prst="rect">
            <a:avLst/>
          </a:prstGeom>
          <a:noFill/>
        </p:spPr>
        <p:txBody>
          <a:bodyPr wrap="square" rtlCol="0">
            <a:spAutoFit/>
          </a:bodyPr>
          <a:lstStyle/>
          <a:p>
            <a:r>
              <a:rPr lang="en-US" sz="2032" b="1" dirty="0"/>
              <a:t>ISE</a:t>
            </a:r>
          </a:p>
        </p:txBody>
      </p:sp>
      <p:sp>
        <p:nvSpPr>
          <p:cNvPr id="45" name="TextBox 44"/>
          <p:cNvSpPr txBox="1"/>
          <p:nvPr/>
        </p:nvSpPr>
        <p:spPr>
          <a:xfrm>
            <a:off x="4273264" y="5224219"/>
            <a:ext cx="696442" cy="365934"/>
          </a:xfrm>
          <a:prstGeom prst="rect">
            <a:avLst/>
          </a:prstGeom>
          <a:noFill/>
        </p:spPr>
        <p:txBody>
          <a:bodyPr wrap="square" rtlCol="0">
            <a:spAutoFit/>
          </a:bodyPr>
          <a:lstStyle/>
          <a:p>
            <a:r>
              <a:rPr lang="en-US" sz="1778" b="1" dirty="0"/>
              <a:t>MSE</a:t>
            </a:r>
          </a:p>
        </p:txBody>
      </p:sp>
      <p:grpSp>
        <p:nvGrpSpPr>
          <p:cNvPr id="28" name="Group 27"/>
          <p:cNvGrpSpPr/>
          <p:nvPr/>
        </p:nvGrpSpPr>
        <p:grpSpPr>
          <a:xfrm>
            <a:off x="7126873" y="4727741"/>
            <a:ext cx="979194" cy="1553173"/>
            <a:chOff x="7081182" y="6974405"/>
            <a:chExt cx="1542231" cy="2880610"/>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56" name="TextBox 55"/>
            <p:cNvSpPr txBox="1">
              <a:spLocks/>
            </p:cNvSpPr>
            <p:nvPr/>
          </p:nvSpPr>
          <p:spPr>
            <a:xfrm>
              <a:off x="7081182" y="9357567"/>
              <a:ext cx="1495950" cy="497448"/>
            </a:xfrm>
            <a:prstGeom prst="rect">
              <a:avLst/>
            </a:prstGeom>
            <a:noFill/>
          </p:spPr>
          <p:txBody>
            <a:bodyPr wrap="square" rtlCol="0">
              <a:spAutoFit/>
            </a:bodyPr>
            <a:lstStyle/>
            <a:p>
              <a:pPr algn="ctr">
                <a:tabLst>
                  <a:tab pos="149186" algn="l"/>
                </a:tabLst>
              </a:pPr>
              <a:r>
                <a:rPr lang="en-US" sz="1143" dirty="0"/>
                <a:t>Rahmi Ozisik</a:t>
              </a:r>
            </a:p>
          </p:txBody>
        </p:sp>
      </p:grpSp>
      <p:grpSp>
        <p:nvGrpSpPr>
          <p:cNvPr id="27" name="Group 26"/>
          <p:cNvGrpSpPr/>
          <p:nvPr/>
        </p:nvGrpSpPr>
        <p:grpSpPr>
          <a:xfrm>
            <a:off x="4734951" y="4727741"/>
            <a:ext cx="1344110" cy="1721173"/>
            <a:chOff x="9793673" y="7014593"/>
            <a:chExt cx="2116973" cy="2710849"/>
          </a:xfrm>
        </p:grpSpPr>
        <p:pic>
          <p:nvPicPr>
            <p:cNvPr id="13" name="Picture 1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10093224" y="7014593"/>
              <a:ext cx="1496962" cy="2021765"/>
            </a:xfrm>
            <a:prstGeom prst="rect">
              <a:avLst/>
            </a:prstGeom>
          </p:spPr>
        </p:pic>
        <p:sp>
          <p:nvSpPr>
            <p:cNvPr id="57" name="TextBox 56"/>
            <p:cNvSpPr txBox="1"/>
            <p:nvPr/>
          </p:nvSpPr>
          <p:spPr>
            <a:xfrm>
              <a:off x="9793673" y="9026395"/>
              <a:ext cx="2116973" cy="699047"/>
            </a:xfrm>
            <a:prstGeom prst="rect">
              <a:avLst/>
            </a:prstGeom>
            <a:noFill/>
          </p:spPr>
          <p:txBody>
            <a:bodyPr wrap="square" rtlCol="0">
              <a:spAutoFit/>
            </a:bodyPr>
            <a:lstStyle/>
            <a:p>
              <a:pPr algn="ctr">
                <a:tabLst>
                  <a:tab pos="149186" algn="l"/>
                </a:tabLst>
              </a:pPr>
              <a:r>
                <a:rPr lang="en-US" sz="1142" dirty="0"/>
                <a:t>Kathryn</a:t>
              </a:r>
              <a:br>
                <a:rPr lang="en-US" sz="1142" dirty="0"/>
              </a:br>
              <a:r>
                <a:rPr lang="en-US" sz="1142" dirty="0"/>
                <a:t>Dannemann</a:t>
              </a:r>
            </a:p>
          </p:txBody>
        </p:sp>
      </p:grpSp>
      <p:grpSp>
        <p:nvGrpSpPr>
          <p:cNvPr id="31" name="Group 30"/>
          <p:cNvGrpSpPr/>
          <p:nvPr/>
        </p:nvGrpSpPr>
        <p:grpSpPr>
          <a:xfrm>
            <a:off x="892325" y="4727742"/>
            <a:ext cx="1179751" cy="1536625"/>
            <a:chOff x="907505" y="6947826"/>
            <a:chExt cx="1858109" cy="2420183"/>
          </a:xfrm>
        </p:grpSpPr>
        <p:pic>
          <p:nvPicPr>
            <p:cNvPr id="10" name="Picture 9"/>
            <p:cNvPicPr>
              <a:picLocks/>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Lst>
            </a:blip>
            <a:srcRect t="6946" r="52871"/>
            <a:stretch/>
          </p:blipFill>
          <p:spPr>
            <a:xfrm>
              <a:off x="1144296" y="6947826"/>
              <a:ext cx="1490472" cy="2020824"/>
            </a:xfrm>
            <a:prstGeom prst="rect">
              <a:avLst/>
            </a:prstGeom>
          </p:spPr>
        </p:pic>
        <p:sp>
          <p:nvSpPr>
            <p:cNvPr id="61" name="TextBox 60"/>
            <p:cNvSpPr txBox="1"/>
            <p:nvPr/>
          </p:nvSpPr>
          <p:spPr>
            <a:xfrm>
              <a:off x="907505" y="8945571"/>
              <a:ext cx="1858109" cy="422438"/>
            </a:xfrm>
            <a:prstGeom prst="rect">
              <a:avLst/>
            </a:prstGeom>
            <a:noFill/>
          </p:spPr>
          <p:txBody>
            <a:bodyPr wrap="square" lIns="91440" tIns="45720" rIns="91440" bIns="45720" rtlCol="0" anchor="t">
              <a:spAutoFit/>
            </a:bodyPr>
            <a:lstStyle/>
            <a:p>
              <a:pPr algn="ctr">
                <a:tabLst>
                  <a:tab pos="149186" algn="l"/>
                </a:tabLst>
              </a:pPr>
              <a:r>
                <a:rPr lang="en-US" sz="1100" dirty="0"/>
                <a:t>Mark Embrechts</a:t>
              </a:r>
            </a:p>
          </p:txBody>
        </p:sp>
      </p:grpSp>
      <p:grpSp>
        <p:nvGrpSpPr>
          <p:cNvPr id="22" name="Group 21"/>
          <p:cNvGrpSpPr/>
          <p:nvPr/>
        </p:nvGrpSpPr>
        <p:grpSpPr>
          <a:xfrm>
            <a:off x="3171723" y="4727741"/>
            <a:ext cx="950452" cy="1557030"/>
            <a:chOff x="8006805" y="15761115"/>
            <a:chExt cx="3421626" cy="5605309"/>
          </a:xfrm>
        </p:grpSpPr>
        <p:pic>
          <p:nvPicPr>
            <p:cNvPr id="59" name="Picture 58"/>
            <p:cNvPicPr>
              <a:picLocks noChangeAspect="1"/>
            </p:cNvPicPr>
            <p:nvPr/>
          </p:nvPicPr>
          <p:blipFill rotWithShape="1">
            <a:blip r:embed="rId8"/>
            <a:srcRect l="52887" t="6945" r="3590" b="3844"/>
            <a:stretch/>
          </p:blipFill>
          <p:spPr>
            <a:xfrm>
              <a:off x="8006805" y="15761115"/>
              <a:ext cx="3421626" cy="4617720"/>
            </a:xfrm>
            <a:prstGeom prst="rect">
              <a:avLst/>
            </a:prstGeom>
            <a:ln>
              <a:solidFill>
                <a:schemeClr val="tx1"/>
              </a:solidFill>
            </a:ln>
          </p:spPr>
        </p:pic>
        <p:sp>
          <p:nvSpPr>
            <p:cNvPr id="62" name="TextBox 61"/>
            <p:cNvSpPr txBox="1"/>
            <p:nvPr/>
          </p:nvSpPr>
          <p:spPr>
            <a:xfrm>
              <a:off x="8113897" y="20400850"/>
              <a:ext cx="3195791" cy="965574"/>
            </a:xfrm>
            <a:prstGeom prst="rect">
              <a:avLst/>
            </a:prstGeom>
            <a:noFill/>
          </p:spPr>
          <p:txBody>
            <a:bodyPr wrap="square" rtlCol="0">
              <a:spAutoFit/>
            </a:bodyPr>
            <a:lstStyle/>
            <a:p>
              <a:pPr algn="ctr">
                <a:tabLst>
                  <a:tab pos="149186" algn="l"/>
                </a:tabLst>
              </a:pPr>
              <a:r>
                <a:rPr lang="en-US" sz="1143" dirty="0"/>
                <a:t>Cheng Hsu</a:t>
              </a:r>
            </a:p>
          </p:txBody>
        </p:sp>
      </p:grpSp>
      <p:sp>
        <p:nvSpPr>
          <p:cNvPr id="6" name="TextBox 5"/>
          <p:cNvSpPr txBox="1"/>
          <p:nvPr/>
        </p:nvSpPr>
        <p:spPr>
          <a:xfrm>
            <a:off x="124087" y="1571511"/>
            <a:ext cx="936046" cy="405047"/>
          </a:xfrm>
          <a:prstGeom prst="rect">
            <a:avLst/>
          </a:prstGeom>
          <a:noFill/>
        </p:spPr>
        <p:txBody>
          <a:bodyPr wrap="square" rtlCol="0">
            <a:spAutoFit/>
          </a:bodyPr>
          <a:lstStyle/>
          <a:p>
            <a:r>
              <a:rPr lang="en-US" sz="1778" b="1" dirty="0"/>
              <a:t> </a:t>
            </a:r>
            <a:r>
              <a:rPr lang="en-US" sz="2032" b="1" dirty="0"/>
              <a:t>MANE</a:t>
            </a:r>
          </a:p>
        </p:txBody>
      </p:sp>
      <p:grpSp>
        <p:nvGrpSpPr>
          <p:cNvPr id="37" name="Group 36"/>
          <p:cNvGrpSpPr/>
          <p:nvPr/>
        </p:nvGrpSpPr>
        <p:grpSpPr>
          <a:xfrm>
            <a:off x="999846" y="1270000"/>
            <a:ext cx="988493" cy="1717297"/>
            <a:chOff x="3599446" y="3200400"/>
            <a:chExt cx="3558576" cy="6182270"/>
          </a:xfrm>
        </p:grpSpPr>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9733" t="6335" r="4729"/>
            <a:stretch/>
          </p:blipFill>
          <p:spPr bwMode="auto">
            <a:xfrm>
              <a:off x="3747310" y="3200400"/>
              <a:ext cx="3410712" cy="4644690"/>
            </a:xfrm>
            <a:prstGeom prst="rect">
              <a:avLst/>
            </a:prstGeom>
            <a:noFill/>
            <a:ln>
              <a:noFill/>
            </a:ln>
            <a:effectLst/>
          </p:spPr>
        </p:pic>
        <p:sp>
          <p:nvSpPr>
            <p:cNvPr id="50" name="TextBox 49"/>
            <p:cNvSpPr txBox="1"/>
            <p:nvPr/>
          </p:nvSpPr>
          <p:spPr>
            <a:xfrm>
              <a:off x="3599446" y="7783924"/>
              <a:ext cx="3533077" cy="1598746"/>
            </a:xfrm>
            <a:prstGeom prst="rect">
              <a:avLst/>
            </a:prstGeom>
            <a:noFill/>
          </p:spPr>
          <p:txBody>
            <a:bodyPr wrap="square" rtlCol="0">
              <a:spAutoFit/>
            </a:bodyPr>
            <a:lstStyle/>
            <a:p>
              <a:pPr algn="ctr">
                <a:tabLst>
                  <a:tab pos="149186" algn="l"/>
                </a:tabLst>
              </a:pPr>
              <a:r>
                <a:rPr lang="en-US" sz="1143" dirty="0"/>
                <a:t>Bharat Bagepalli</a:t>
              </a:r>
            </a:p>
          </p:txBody>
        </p:sp>
      </p:grpSp>
      <p:grpSp>
        <p:nvGrpSpPr>
          <p:cNvPr id="24" name="Group 23"/>
          <p:cNvGrpSpPr/>
          <p:nvPr/>
        </p:nvGrpSpPr>
        <p:grpSpPr>
          <a:xfrm>
            <a:off x="4322341" y="1270000"/>
            <a:ext cx="1043941" cy="1752289"/>
            <a:chOff x="4882844" y="1231447"/>
            <a:chExt cx="1808628" cy="2759856"/>
          </a:xfrm>
        </p:grpSpPr>
        <p:pic>
          <p:nvPicPr>
            <p:cNvPr id="15" name="Picture 14"/>
            <p:cNvPicPr>
              <a:picLocks noChangeAspect="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p:spPr>
        </p:pic>
        <p:sp>
          <p:nvSpPr>
            <p:cNvPr id="52" name="TextBox 51"/>
            <p:cNvSpPr txBox="1"/>
            <p:nvPr/>
          </p:nvSpPr>
          <p:spPr>
            <a:xfrm>
              <a:off x="4882844" y="3292256"/>
              <a:ext cx="1808628" cy="699047"/>
            </a:xfrm>
            <a:prstGeom prst="rect">
              <a:avLst/>
            </a:prstGeom>
            <a:noFill/>
          </p:spPr>
          <p:txBody>
            <a:bodyPr wrap="square" rtlCol="0">
              <a:spAutoFit/>
            </a:bodyPr>
            <a:lstStyle/>
            <a:p>
              <a:pPr algn="ctr">
                <a:tabLst>
                  <a:tab pos="149186" algn="l"/>
                </a:tabLst>
              </a:pPr>
              <a:r>
                <a:rPr lang="en-US" sz="1142" dirty="0"/>
                <a:t>Matt Oehlschlaeger</a:t>
              </a:r>
            </a:p>
          </p:txBody>
        </p:sp>
      </p:grpSp>
      <p:grpSp>
        <p:nvGrpSpPr>
          <p:cNvPr id="17" name="Group 16"/>
          <p:cNvGrpSpPr/>
          <p:nvPr/>
        </p:nvGrpSpPr>
        <p:grpSpPr>
          <a:xfrm>
            <a:off x="5559962" y="1270000"/>
            <a:ext cx="952046" cy="1552813"/>
            <a:chOff x="8303230" y="1200065"/>
            <a:chExt cx="1649418" cy="2856779"/>
          </a:xfrm>
        </p:grpSpPr>
        <p:pic>
          <p:nvPicPr>
            <p:cNvPr id="68" name="Picture 67"/>
            <p:cNvPicPr>
              <a:picLocks noChangeAspect="1"/>
            </p:cNvPicPr>
            <p:nvPr/>
          </p:nvPicPr>
          <p:blipFill rotWithShape="1">
            <a:blip r:embed="rId12">
              <a:extLst>
                <a:ext uri="{28A0092B-C50C-407E-A947-70E740481C1C}">
                  <a14:useLocalDpi xmlns:a14="http://schemas.microsoft.com/office/drawing/2010/main" val="0"/>
                </a:ext>
              </a:extLst>
            </a:blip>
            <a:srcRect b="9517"/>
            <a:stretch/>
          </p:blipFill>
          <p:spPr>
            <a:xfrm>
              <a:off x="8303230" y="1200065"/>
              <a:ext cx="1641405" cy="2374074"/>
            </a:xfrm>
            <a:prstGeom prst="rect">
              <a:avLst/>
            </a:prstGeom>
          </p:spPr>
        </p:pic>
        <p:sp>
          <p:nvSpPr>
            <p:cNvPr id="69" name="TextBox 68"/>
            <p:cNvSpPr txBox="1"/>
            <p:nvPr/>
          </p:nvSpPr>
          <p:spPr>
            <a:xfrm>
              <a:off x="8315895" y="3563397"/>
              <a:ext cx="1636753" cy="493447"/>
            </a:xfrm>
            <a:prstGeom prst="rect">
              <a:avLst/>
            </a:prstGeom>
            <a:noFill/>
          </p:spPr>
          <p:txBody>
            <a:bodyPr wrap="square" rtlCol="0">
              <a:spAutoFit/>
            </a:bodyPr>
            <a:lstStyle/>
            <a:p>
              <a:pPr algn="ctr">
                <a:tabLst>
                  <a:tab pos="149186" algn="l"/>
                </a:tabLst>
              </a:pPr>
              <a:r>
                <a:rPr lang="en-US" sz="1143" dirty="0"/>
                <a:t>Dan Walczyk</a:t>
              </a:r>
            </a:p>
          </p:txBody>
        </p:sp>
      </p:grpSp>
      <p:grpSp>
        <p:nvGrpSpPr>
          <p:cNvPr id="60" name="Group 59"/>
          <p:cNvGrpSpPr/>
          <p:nvPr/>
        </p:nvGrpSpPr>
        <p:grpSpPr>
          <a:xfrm>
            <a:off x="3156543" y="1270000"/>
            <a:ext cx="1144441" cy="1747131"/>
            <a:chOff x="5663366" y="2368490"/>
            <a:chExt cx="2262836" cy="3212736"/>
          </a:xfrm>
        </p:grpSpPr>
        <p:pic>
          <p:nvPicPr>
            <p:cNvPr id="72" name="Picture 71"/>
            <p:cNvPicPr>
              <a:picLocks noChangeAspect="1"/>
            </p:cNvPicPr>
            <p:nvPr/>
          </p:nvPicPr>
          <p:blipFill rotWithShape="1">
            <a:blip r:embed="rId13">
              <a:extLst>
                <a:ext uri="{28A0092B-C50C-407E-A947-70E740481C1C}">
                  <a14:useLocalDpi xmlns:a14="http://schemas.microsoft.com/office/drawing/2010/main" val="0"/>
                </a:ext>
              </a:extLst>
            </a:blip>
            <a:srcRect l="3577" r="3809"/>
            <a:stretch/>
          </p:blipFill>
          <p:spPr>
            <a:xfrm>
              <a:off x="5961179" y="2368490"/>
              <a:ext cx="1895474" cy="2358710"/>
            </a:xfrm>
            <a:prstGeom prst="rect">
              <a:avLst/>
            </a:prstGeom>
            <a:ln>
              <a:solidFill>
                <a:schemeClr val="tx1"/>
              </a:solidFill>
            </a:ln>
          </p:spPr>
        </p:pic>
        <p:sp>
          <p:nvSpPr>
            <p:cNvPr id="73" name="TextBox 72"/>
            <p:cNvSpPr txBox="1"/>
            <p:nvPr/>
          </p:nvSpPr>
          <p:spPr>
            <a:xfrm>
              <a:off x="5663366" y="4764594"/>
              <a:ext cx="2262836" cy="816632"/>
            </a:xfrm>
            <a:prstGeom prst="rect">
              <a:avLst/>
            </a:prstGeom>
            <a:noFill/>
          </p:spPr>
          <p:txBody>
            <a:bodyPr wrap="square" rtlCol="0">
              <a:spAutoFit/>
            </a:bodyPr>
            <a:lstStyle/>
            <a:p>
              <a:pPr algn="ctr">
                <a:tabLst>
                  <a:tab pos="149186" algn="l"/>
                </a:tabLst>
              </a:pPr>
              <a:r>
                <a:rPr lang="en-US" sz="1143" dirty="0"/>
                <a:t>Sandipan Mishra</a:t>
              </a:r>
            </a:p>
          </p:txBody>
        </p:sp>
      </p:grpSp>
      <p:grpSp>
        <p:nvGrpSpPr>
          <p:cNvPr id="38" name="Group 37"/>
          <p:cNvGrpSpPr/>
          <p:nvPr/>
        </p:nvGrpSpPr>
        <p:grpSpPr>
          <a:xfrm>
            <a:off x="2155664" y="1270000"/>
            <a:ext cx="951786" cy="1596495"/>
            <a:chOff x="11605879" y="3116416"/>
            <a:chExt cx="3426430" cy="5747382"/>
          </a:xfrm>
        </p:grpSpPr>
        <p:pic>
          <p:nvPicPr>
            <p:cNvPr id="2" name="Picture 1"/>
            <p:cNvPicPr>
              <a:picLocks noChangeAspect="1"/>
            </p:cNvPicPr>
            <p:nvPr/>
          </p:nvPicPr>
          <p:blipFill rotWithShape="1">
            <a:blip r:embed="rId14">
              <a:extLst>
                <a:ext uri="{28A0092B-C50C-407E-A947-70E740481C1C}">
                  <a14:useLocalDpi xmlns:a14="http://schemas.microsoft.com/office/drawing/2010/main" val="0"/>
                </a:ext>
              </a:extLst>
            </a:blip>
            <a:srcRect l="3724" r="6524"/>
            <a:stretch/>
          </p:blipFill>
          <p:spPr>
            <a:xfrm>
              <a:off x="11605879" y="3116416"/>
              <a:ext cx="3426430" cy="4617720"/>
            </a:xfrm>
            <a:prstGeom prst="rect">
              <a:avLst/>
            </a:prstGeom>
          </p:spPr>
        </p:pic>
        <p:sp>
          <p:nvSpPr>
            <p:cNvPr id="23" name="TextBox 22"/>
            <p:cNvSpPr txBox="1"/>
            <p:nvPr/>
          </p:nvSpPr>
          <p:spPr>
            <a:xfrm>
              <a:off x="11744162" y="7898224"/>
              <a:ext cx="3097084" cy="965574"/>
            </a:xfrm>
            <a:prstGeom prst="rect">
              <a:avLst/>
            </a:prstGeom>
            <a:noFill/>
          </p:spPr>
          <p:txBody>
            <a:bodyPr wrap="square" rtlCol="0">
              <a:spAutoFit/>
            </a:bodyPr>
            <a:lstStyle/>
            <a:p>
              <a:pPr algn="ctr"/>
              <a:r>
                <a:rPr lang="en-US" sz="1143" dirty="0"/>
                <a:t>Josh Hurst</a:t>
              </a:r>
            </a:p>
          </p:txBody>
        </p:sp>
      </p:grpSp>
      <p:grpSp>
        <p:nvGrpSpPr>
          <p:cNvPr id="34" name="Group 33"/>
          <p:cNvGrpSpPr/>
          <p:nvPr/>
        </p:nvGrpSpPr>
        <p:grpSpPr>
          <a:xfrm>
            <a:off x="6061591" y="4727741"/>
            <a:ext cx="1026158" cy="1552097"/>
            <a:chOff x="11309985" y="6734844"/>
            <a:chExt cx="1616199" cy="2444553"/>
          </a:xfrm>
        </p:grpSpPr>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309985" y="6734844"/>
              <a:ext cx="1491614" cy="2021246"/>
            </a:xfrm>
            <a:prstGeom prst="rect">
              <a:avLst/>
            </a:prstGeom>
          </p:spPr>
        </p:pic>
        <p:sp>
          <p:nvSpPr>
            <p:cNvPr id="33" name="TextBox 32"/>
            <p:cNvSpPr txBox="1"/>
            <p:nvPr/>
          </p:nvSpPr>
          <p:spPr>
            <a:xfrm>
              <a:off x="11343281" y="8756958"/>
              <a:ext cx="1582903" cy="422439"/>
            </a:xfrm>
            <a:prstGeom prst="rect">
              <a:avLst/>
            </a:prstGeom>
            <a:noFill/>
          </p:spPr>
          <p:txBody>
            <a:bodyPr wrap="square" rtlCol="0">
              <a:spAutoFit/>
            </a:bodyPr>
            <a:lstStyle/>
            <a:p>
              <a:r>
                <a:rPr lang="en-US" sz="1143" dirty="0"/>
                <a:t>Daniel Lewis</a:t>
              </a:r>
            </a:p>
          </p:txBody>
        </p:sp>
      </p:grpSp>
      <p:grpSp>
        <p:nvGrpSpPr>
          <p:cNvPr id="77" name="Group 76"/>
          <p:cNvGrpSpPr/>
          <p:nvPr/>
        </p:nvGrpSpPr>
        <p:grpSpPr>
          <a:xfrm>
            <a:off x="3275828" y="3121841"/>
            <a:ext cx="1039556" cy="1563824"/>
            <a:chOff x="4047359" y="3830983"/>
            <a:chExt cx="1637300" cy="2463023"/>
          </a:xfrm>
        </p:grpSpPr>
        <p:pic>
          <p:nvPicPr>
            <p:cNvPr id="78" name="Picture 77"/>
            <p:cNvPicPr>
              <a:picLocks noChangeAspect="1"/>
            </p:cNvPicPr>
            <p:nvPr/>
          </p:nvPicPr>
          <p:blipFill rotWithShape="1">
            <a:blip r:embed="rId16" cstate="print">
              <a:extLst>
                <a:ext uri="{28A0092B-C50C-407E-A947-70E740481C1C}">
                  <a14:useLocalDpi xmlns:a14="http://schemas.microsoft.com/office/drawing/2010/main" val="0"/>
                </a:ext>
              </a:extLst>
            </a:blip>
            <a:srcRect l="8062" r="5584"/>
            <a:stretch/>
          </p:blipFill>
          <p:spPr>
            <a:xfrm>
              <a:off x="4047359" y="3830983"/>
              <a:ext cx="1492187" cy="2032337"/>
            </a:xfrm>
            <a:prstGeom prst="rect">
              <a:avLst/>
            </a:prstGeom>
          </p:spPr>
        </p:pic>
        <p:sp>
          <p:nvSpPr>
            <p:cNvPr id="79" name="TextBox 78"/>
            <p:cNvSpPr txBox="1"/>
            <p:nvPr/>
          </p:nvSpPr>
          <p:spPr>
            <a:xfrm>
              <a:off x="4128268" y="5871567"/>
              <a:ext cx="1556391" cy="422439"/>
            </a:xfrm>
            <a:prstGeom prst="rect">
              <a:avLst/>
            </a:prstGeom>
            <a:noFill/>
          </p:spPr>
          <p:txBody>
            <a:bodyPr wrap="square" rtlCol="0">
              <a:spAutoFit/>
            </a:bodyPr>
            <a:lstStyle/>
            <a:p>
              <a:r>
                <a:rPr lang="en-US" sz="1143" dirty="0"/>
                <a:t>Junichi Kanai</a:t>
              </a:r>
            </a:p>
          </p:txBody>
        </p:sp>
      </p:grpSp>
      <p:grpSp>
        <p:nvGrpSpPr>
          <p:cNvPr id="80" name="Group 79"/>
          <p:cNvGrpSpPr/>
          <p:nvPr/>
        </p:nvGrpSpPr>
        <p:grpSpPr>
          <a:xfrm>
            <a:off x="4385123" y="3121841"/>
            <a:ext cx="1043006" cy="1550088"/>
            <a:chOff x="5790849" y="3882247"/>
            <a:chExt cx="1642734" cy="2441389"/>
          </a:xfrm>
        </p:grpSpPr>
        <p:pic>
          <p:nvPicPr>
            <p:cNvPr id="81" name="Picture 80"/>
            <p:cNvPicPr>
              <a:picLocks noChangeAspect="1"/>
            </p:cNvPicPr>
            <p:nvPr/>
          </p:nvPicPr>
          <p:blipFill rotWithShape="1">
            <a:blip r:embed="rId17" cstate="print">
              <a:extLst>
                <a:ext uri="{28A0092B-C50C-407E-A947-70E740481C1C}">
                  <a14:useLocalDpi xmlns:a14="http://schemas.microsoft.com/office/drawing/2010/main" val="0"/>
                </a:ext>
              </a:extLst>
            </a:blip>
            <a:srcRect l="6136" r="5911"/>
            <a:stretch/>
          </p:blipFill>
          <p:spPr>
            <a:xfrm>
              <a:off x="5847697" y="3882247"/>
              <a:ext cx="1483518" cy="2020253"/>
            </a:xfrm>
            <a:prstGeom prst="rect">
              <a:avLst/>
            </a:prstGeom>
          </p:spPr>
        </p:pic>
        <p:sp>
          <p:nvSpPr>
            <p:cNvPr id="82" name="TextBox 81"/>
            <p:cNvSpPr txBox="1"/>
            <p:nvPr/>
          </p:nvSpPr>
          <p:spPr>
            <a:xfrm>
              <a:off x="5790849" y="5901197"/>
              <a:ext cx="1642734" cy="422439"/>
            </a:xfrm>
            <a:prstGeom prst="rect">
              <a:avLst/>
            </a:prstGeom>
            <a:noFill/>
          </p:spPr>
          <p:txBody>
            <a:bodyPr wrap="square" rtlCol="0">
              <a:spAutoFit/>
            </a:bodyPr>
            <a:lstStyle/>
            <a:p>
              <a:r>
                <a:rPr lang="en-US" sz="1143" dirty="0"/>
                <a:t>Shayla Sawyer</a:t>
              </a:r>
            </a:p>
          </p:txBody>
        </p:sp>
      </p:grpSp>
      <p:grpSp>
        <p:nvGrpSpPr>
          <p:cNvPr id="83" name="Group 82"/>
          <p:cNvGrpSpPr/>
          <p:nvPr/>
        </p:nvGrpSpPr>
        <p:grpSpPr>
          <a:xfrm>
            <a:off x="5557337" y="3121841"/>
            <a:ext cx="978998" cy="1559692"/>
            <a:chOff x="7660834" y="3884364"/>
            <a:chExt cx="1541922" cy="2456516"/>
          </a:xfrm>
        </p:grpSpPr>
        <p:pic>
          <p:nvPicPr>
            <p:cNvPr id="84" name="Picture 8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p:spPr>
        </p:pic>
        <p:sp>
          <p:nvSpPr>
            <p:cNvPr id="85" name="TextBox 84"/>
            <p:cNvSpPr txBox="1"/>
            <p:nvPr/>
          </p:nvSpPr>
          <p:spPr>
            <a:xfrm>
              <a:off x="7712285" y="5918441"/>
              <a:ext cx="1490471" cy="422439"/>
            </a:xfrm>
            <a:prstGeom prst="rect">
              <a:avLst/>
            </a:prstGeom>
            <a:noFill/>
          </p:spPr>
          <p:txBody>
            <a:bodyPr wrap="square" rtlCol="0">
              <a:spAutoFit/>
            </a:bodyPr>
            <a:lstStyle/>
            <a:p>
              <a:r>
                <a:rPr lang="en-US" sz="1143" dirty="0"/>
                <a:t>Manoj Shah</a:t>
              </a:r>
            </a:p>
          </p:txBody>
        </p:sp>
      </p:grpSp>
      <p:grpSp>
        <p:nvGrpSpPr>
          <p:cNvPr id="86" name="Group 85"/>
          <p:cNvGrpSpPr/>
          <p:nvPr/>
        </p:nvGrpSpPr>
        <p:grpSpPr>
          <a:xfrm>
            <a:off x="2131267" y="3112236"/>
            <a:ext cx="969821" cy="1557406"/>
            <a:chOff x="9555423" y="3887967"/>
            <a:chExt cx="1527469" cy="2452914"/>
          </a:xfrm>
        </p:grpSpPr>
        <p:pic>
          <p:nvPicPr>
            <p:cNvPr id="88" name="Picture 87"/>
            <p:cNvPicPr>
              <a:picLocks noChangeAspect="1"/>
            </p:cNvPicPr>
            <p:nvPr/>
          </p:nvPicPr>
          <p:blipFill rotWithShape="1">
            <a:blip r:embed="rId19" cstate="print">
              <a:extLst>
                <a:ext uri="{28A0092B-C50C-407E-A947-70E740481C1C}">
                  <a14:useLocalDpi xmlns:a14="http://schemas.microsoft.com/office/drawing/2010/main" val="0"/>
                </a:ext>
              </a:extLst>
            </a:blip>
            <a:srcRect b="6267"/>
            <a:stretch/>
          </p:blipFill>
          <p:spPr>
            <a:xfrm>
              <a:off x="9555423" y="3887967"/>
              <a:ext cx="1479312" cy="2020252"/>
            </a:xfrm>
            <a:prstGeom prst="rect">
              <a:avLst/>
            </a:prstGeom>
          </p:spPr>
        </p:pic>
        <p:sp>
          <p:nvSpPr>
            <p:cNvPr id="90" name="TextBox 89"/>
            <p:cNvSpPr txBox="1"/>
            <p:nvPr/>
          </p:nvSpPr>
          <p:spPr>
            <a:xfrm>
              <a:off x="9592420" y="5918442"/>
              <a:ext cx="1490472" cy="422439"/>
            </a:xfrm>
            <a:prstGeom prst="rect">
              <a:avLst/>
            </a:prstGeom>
            <a:noFill/>
          </p:spPr>
          <p:txBody>
            <a:bodyPr wrap="square" rtlCol="0">
              <a:spAutoFit/>
            </a:bodyPr>
            <a:lstStyle/>
            <a:p>
              <a:r>
                <a:rPr lang="en-US" sz="1143" dirty="0"/>
                <a:t>Partha Dutta</a:t>
              </a:r>
            </a:p>
          </p:txBody>
        </p:sp>
      </p:grpSp>
      <p:grpSp>
        <p:nvGrpSpPr>
          <p:cNvPr id="91" name="Group 90"/>
          <p:cNvGrpSpPr/>
          <p:nvPr/>
        </p:nvGrpSpPr>
        <p:grpSpPr>
          <a:xfrm>
            <a:off x="6652247" y="3113719"/>
            <a:ext cx="946331" cy="1561038"/>
            <a:chOff x="11499003" y="3761684"/>
            <a:chExt cx="1490472" cy="2458635"/>
          </a:xfrm>
        </p:grpSpPr>
        <p:sp>
          <p:nvSpPr>
            <p:cNvPr id="92" name="TextBox 91"/>
            <p:cNvSpPr txBox="1"/>
            <p:nvPr/>
          </p:nvSpPr>
          <p:spPr>
            <a:xfrm>
              <a:off x="11716810" y="5797880"/>
              <a:ext cx="1250245" cy="422439"/>
            </a:xfrm>
            <a:prstGeom prst="rect">
              <a:avLst/>
            </a:prstGeom>
            <a:noFill/>
          </p:spPr>
          <p:txBody>
            <a:bodyPr wrap="square" rtlCol="0">
              <a:spAutoFit/>
            </a:bodyPr>
            <a:lstStyle/>
            <a:p>
              <a:pPr algn="ctr">
                <a:tabLst>
                  <a:tab pos="149186" algn="l"/>
                </a:tabLst>
              </a:pPr>
              <a:r>
                <a:rPr lang="en-US" sz="1143" dirty="0"/>
                <a:t>Kyle Wilt</a:t>
              </a:r>
            </a:p>
          </p:txBody>
        </p:sp>
        <p:pic>
          <p:nvPicPr>
            <p:cNvPr id="93" name="Picture 92"/>
            <p:cNvPicPr>
              <a:picLocks noChangeAspect="1"/>
            </p:cNvPicPr>
            <p:nvPr/>
          </p:nvPicPr>
          <p:blipFill rotWithShape="1">
            <a:blip r:embed="rId20" cstate="print">
              <a:extLst>
                <a:ext uri="{28A0092B-C50C-407E-A947-70E740481C1C}">
                  <a14:useLocalDpi xmlns:a14="http://schemas.microsoft.com/office/drawing/2010/main" val="0"/>
                </a:ext>
              </a:extLst>
            </a:blip>
            <a:srcRect l="12896" r="17255"/>
            <a:stretch/>
          </p:blipFill>
          <p:spPr>
            <a:xfrm>
              <a:off x="11499003" y="3761684"/>
              <a:ext cx="1490472" cy="2018194"/>
            </a:xfrm>
            <a:prstGeom prst="rect">
              <a:avLst/>
            </a:prstGeom>
          </p:spPr>
        </p:pic>
      </p:grpSp>
      <p:sp>
        <p:nvSpPr>
          <p:cNvPr id="35" name="TextBox 34"/>
          <p:cNvSpPr txBox="1"/>
          <p:nvPr/>
        </p:nvSpPr>
        <p:spPr>
          <a:xfrm>
            <a:off x="204722" y="3449235"/>
            <a:ext cx="767652" cy="405047"/>
          </a:xfrm>
          <a:prstGeom prst="rect">
            <a:avLst/>
          </a:prstGeom>
          <a:noFill/>
        </p:spPr>
        <p:txBody>
          <a:bodyPr wrap="square" rtlCol="0">
            <a:spAutoFit/>
          </a:bodyPr>
          <a:lstStyle/>
          <a:p>
            <a:r>
              <a:rPr lang="en-US" sz="2032" b="1" dirty="0"/>
              <a:t>ECSE</a:t>
            </a:r>
          </a:p>
        </p:txBody>
      </p:sp>
      <p:grpSp>
        <p:nvGrpSpPr>
          <p:cNvPr id="32" name="Group 31"/>
          <p:cNvGrpSpPr/>
          <p:nvPr/>
        </p:nvGrpSpPr>
        <p:grpSpPr>
          <a:xfrm>
            <a:off x="2104939" y="4727741"/>
            <a:ext cx="939270" cy="1551043"/>
            <a:chOff x="6666271" y="15757244"/>
            <a:chExt cx="3381371" cy="5583756"/>
          </a:xfrm>
        </p:grpSpPr>
        <p:pic>
          <p:nvPicPr>
            <p:cNvPr id="19" name="Picture 18"/>
            <p:cNvPicPr>
              <a:picLocks noChangeAspect="1"/>
            </p:cNvPicPr>
            <p:nvPr/>
          </p:nvPicPr>
          <p:blipFill rotWithShape="1">
            <a:blip r:embed="rId21" cstate="print">
              <a:extLst>
                <a:ext uri="{28A0092B-C50C-407E-A947-70E740481C1C}">
                  <a14:useLocalDpi xmlns:a14="http://schemas.microsoft.com/office/drawing/2010/main" val="0"/>
                </a:ext>
              </a:extLst>
            </a:blip>
            <a:srcRect l="-4901" r="-6410"/>
            <a:stretch/>
          </p:blipFill>
          <p:spPr>
            <a:xfrm>
              <a:off x="6666271" y="15757244"/>
              <a:ext cx="3381371" cy="4617720"/>
            </a:xfrm>
            <a:prstGeom prst="rect">
              <a:avLst/>
            </a:prstGeom>
          </p:spPr>
        </p:pic>
        <p:sp>
          <p:nvSpPr>
            <p:cNvPr id="29" name="Rectangle 28"/>
            <p:cNvSpPr/>
            <p:nvPr/>
          </p:nvSpPr>
          <p:spPr>
            <a:xfrm>
              <a:off x="7216426" y="20375887"/>
              <a:ext cx="2574935" cy="965113"/>
            </a:xfrm>
            <a:prstGeom prst="rect">
              <a:avLst/>
            </a:prstGeom>
          </p:spPr>
          <p:txBody>
            <a:bodyPr wrap="none">
              <a:spAutoFit/>
            </a:bodyPr>
            <a:lstStyle/>
            <a:p>
              <a:r>
                <a:rPr lang="en-US" sz="1142" dirty="0"/>
                <a:t>Bill Foley</a:t>
              </a:r>
            </a:p>
          </p:txBody>
        </p:sp>
      </p:grpSp>
      <p:grpSp>
        <p:nvGrpSpPr>
          <p:cNvPr id="25" name="Group 24"/>
          <p:cNvGrpSpPr/>
          <p:nvPr/>
        </p:nvGrpSpPr>
        <p:grpSpPr>
          <a:xfrm>
            <a:off x="6691216" y="1270000"/>
            <a:ext cx="914401" cy="1562060"/>
            <a:chOff x="6691216" y="1283597"/>
            <a:chExt cx="914401" cy="1562060"/>
          </a:xfrm>
        </p:grpSpPr>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l="15559" r="12757"/>
            <a:stretch/>
          </p:blipFill>
          <p:spPr>
            <a:xfrm>
              <a:off x="6691216" y="1283597"/>
              <a:ext cx="914401" cy="1275593"/>
            </a:xfrm>
            <a:prstGeom prst="rect">
              <a:avLst/>
            </a:prstGeom>
          </p:spPr>
        </p:pic>
        <p:sp>
          <p:nvSpPr>
            <p:cNvPr id="87" name="TextBox 86"/>
            <p:cNvSpPr txBox="1"/>
            <p:nvPr/>
          </p:nvSpPr>
          <p:spPr>
            <a:xfrm>
              <a:off x="6734203" y="2577442"/>
              <a:ext cx="843185" cy="268215"/>
            </a:xfrm>
            <a:prstGeom prst="rect">
              <a:avLst/>
            </a:prstGeom>
            <a:noFill/>
          </p:spPr>
          <p:txBody>
            <a:bodyPr wrap="square" rtlCol="0">
              <a:spAutoFit/>
            </a:bodyPr>
            <a:lstStyle/>
            <a:p>
              <a:pPr algn="ctr">
                <a:tabLst>
                  <a:tab pos="149186" algn="l"/>
                </a:tabLst>
              </a:pPr>
              <a:r>
                <a:rPr lang="en-US" sz="1143" dirty="0"/>
                <a:t>Sarah Felix</a:t>
              </a:r>
            </a:p>
          </p:txBody>
        </p:sp>
      </p:grpSp>
      <p:grpSp>
        <p:nvGrpSpPr>
          <p:cNvPr id="26" name="Group 25"/>
          <p:cNvGrpSpPr/>
          <p:nvPr/>
        </p:nvGrpSpPr>
        <p:grpSpPr>
          <a:xfrm>
            <a:off x="1031279" y="3109189"/>
            <a:ext cx="972337" cy="1552064"/>
            <a:chOff x="7782221" y="1285078"/>
            <a:chExt cx="972337" cy="1552064"/>
          </a:xfrm>
        </p:grpSpPr>
        <p:pic>
          <p:nvPicPr>
            <p:cNvPr id="16" name="Picture 15"/>
            <p:cNvPicPr>
              <a:picLocks noChangeAspect="1"/>
            </p:cNvPicPr>
            <p:nvPr/>
          </p:nvPicPr>
          <p:blipFill rotWithShape="1">
            <a:blip r:embed="rId23">
              <a:extLst>
                <a:ext uri="{28A0092B-C50C-407E-A947-70E740481C1C}">
                  <a14:useLocalDpi xmlns:a14="http://schemas.microsoft.com/office/drawing/2010/main" val="0"/>
                </a:ext>
              </a:extLst>
            </a:blip>
            <a:srcRect l="6442" r="9227"/>
            <a:stretch/>
          </p:blipFill>
          <p:spPr>
            <a:xfrm>
              <a:off x="7782221" y="1285078"/>
              <a:ext cx="972337" cy="1267273"/>
            </a:xfrm>
            <a:prstGeom prst="rect">
              <a:avLst/>
            </a:prstGeom>
          </p:spPr>
        </p:pic>
        <p:sp>
          <p:nvSpPr>
            <p:cNvPr id="94" name="TextBox 93"/>
            <p:cNvSpPr txBox="1"/>
            <p:nvPr/>
          </p:nvSpPr>
          <p:spPr>
            <a:xfrm>
              <a:off x="7849458" y="2568927"/>
              <a:ext cx="843185" cy="268215"/>
            </a:xfrm>
            <a:prstGeom prst="rect">
              <a:avLst/>
            </a:prstGeom>
            <a:noFill/>
          </p:spPr>
          <p:txBody>
            <a:bodyPr wrap="square" rtlCol="0">
              <a:spAutoFit/>
            </a:bodyPr>
            <a:lstStyle/>
            <a:p>
              <a:pPr algn="ctr">
                <a:tabLst>
                  <a:tab pos="149186" algn="l"/>
                </a:tabLst>
              </a:pPr>
              <a:r>
                <a:rPr lang="en-US" sz="1143" dirty="0"/>
                <a:t>Ali Tajer</a:t>
              </a:r>
            </a:p>
          </p:txBody>
        </p:sp>
      </p:grpSp>
      <p:sp>
        <p:nvSpPr>
          <p:cNvPr id="3"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14</a:t>
            </a:fld>
            <a:endParaRPr lang="en-US" sz="1200" dirty="0"/>
          </a:p>
        </p:txBody>
      </p:sp>
    </p:spTree>
    <p:extLst>
      <p:ext uri="{BB962C8B-B14F-4D97-AF65-F5344CB8AC3E}">
        <p14:creationId xmlns:p14="http://schemas.microsoft.com/office/powerpoint/2010/main" val="1388152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200" dirty="0">
                <a:cs typeface="Calibri"/>
                <a:hlinkClick r:id="rId2"/>
              </a:rPr>
              <a:t>https://designlab.eng.rpi.edu/edn/attachments/download/109925/Common%20Course%20Syllabus.pdf</a:t>
            </a:r>
            <a:r>
              <a:rPr lang="en-US" sz="12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a:t>
            </a:r>
            <a:r>
              <a:rPr lang="en-US" dirty="0" smtClean="0">
                <a:cs typeface="Calibri Light"/>
              </a:rPr>
              <a:t>Packet (email)</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4913973"/>
            <a:ext cx="7886700" cy="1757363"/>
          </a:xfrm>
        </p:spPr>
        <p:txBody>
          <a:bodyPr vert="horz" lIns="91440" tIns="45720" rIns="91440" bIns="45720" rtlCol="0" anchor="t">
            <a:normAutofit/>
          </a:bodyPr>
          <a:lstStyle/>
          <a:p>
            <a:endParaRPr lang="en-US" dirty="0" smtClean="0">
              <a:cs typeface="Calibri"/>
            </a:endParaRPr>
          </a:p>
          <a:p>
            <a:r>
              <a:rPr lang="en-US" dirty="0" smtClean="0">
                <a:cs typeface="Calibri"/>
              </a:rPr>
              <a:t>More </a:t>
            </a:r>
            <a:r>
              <a:rPr lang="en-US" dirty="0">
                <a:cs typeface="Calibri"/>
              </a:rPr>
              <a:t>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1310146899"/>
              </p:ext>
            </p:extLst>
          </p:nvPr>
        </p:nvGraphicFramePr>
        <p:xfrm>
          <a:off x="612437" y="1447799"/>
          <a:ext cx="8150559" cy="3469284"/>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2009089">
                  <a:extLst>
                    <a:ext uri="{9D8B030D-6E8A-4147-A177-3AD203B41FA5}">
                      <a16:colId xmlns:a16="http://schemas.microsoft.com/office/drawing/2014/main" val="1076356727"/>
                    </a:ext>
                  </a:extLst>
                </a:gridCol>
                <a:gridCol w="1447800">
                  <a:extLst>
                    <a:ext uri="{9D8B030D-6E8A-4147-A177-3AD203B41FA5}">
                      <a16:colId xmlns:a16="http://schemas.microsoft.com/office/drawing/2014/main" val="2215888949"/>
                    </a:ext>
                  </a:extLst>
                </a:gridCol>
                <a:gridCol w="2057396">
                  <a:extLst>
                    <a:ext uri="{9D8B030D-6E8A-4147-A177-3AD203B41FA5}">
                      <a16:colId xmlns:a16="http://schemas.microsoft.com/office/drawing/2014/main" val="1596972483"/>
                    </a:ext>
                  </a:extLst>
                </a:gridCol>
              </a:tblGrid>
              <a:tr h="458737">
                <a:tc>
                  <a:txBody>
                    <a:bodyPr/>
                    <a:lstStyle/>
                    <a:p>
                      <a:pPr lvl="1"/>
                      <a:r>
                        <a:rPr lang="en-US" sz="1600"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t>Read Later</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4010318618"/>
                  </a:ext>
                </a:extLst>
              </a:tr>
              <a:tr h="622122">
                <a:tc>
                  <a:txBody>
                    <a:bodyPr/>
                    <a:lstStyle/>
                    <a:p>
                      <a:pPr lvl="1"/>
                      <a:r>
                        <a:rPr lang="en-US" sz="1600" dirty="0"/>
                        <a:t>Project Description</a:t>
                      </a:r>
                    </a:p>
                  </a:txBody>
                  <a:tcPr anchor="ctr"/>
                </a:tc>
                <a:tc>
                  <a:txBody>
                    <a:bodyPr/>
                    <a:lstStyle/>
                    <a:p>
                      <a:r>
                        <a:rPr lang="en-US" sz="1600" dirty="0"/>
                        <a:t>Should have already read</a:t>
                      </a:r>
                    </a:p>
                  </a:txBody>
                  <a:tcPr anchor="ctr"/>
                </a:tc>
                <a:tc>
                  <a:txBody>
                    <a:bodyPr/>
                    <a:lstStyle/>
                    <a:p>
                      <a:r>
                        <a:rPr lang="en-US" sz="1600" dirty="0"/>
                        <a:t>Reference</a:t>
                      </a:r>
                      <a:r>
                        <a:rPr lang="en-US" sz="1600" baseline="0" dirty="0"/>
                        <a:t> now</a:t>
                      </a:r>
                      <a:endParaRPr lang="en-US" sz="1600" dirty="0"/>
                    </a:p>
                  </a:txBody>
                  <a:tcPr anchor="ctr"/>
                </a:tc>
                <a:tc>
                  <a:txBody>
                    <a:bodyPr/>
                    <a:lstStyle/>
                    <a:p>
                      <a:endParaRPr lang="en-US" sz="1600" dirty="0"/>
                    </a:p>
                  </a:txBody>
                  <a:tcPr anchor="ctr"/>
                </a:tc>
                <a:extLst>
                  <a:ext uri="{0D108BD9-81ED-4DB2-BD59-A6C34878D82A}">
                    <a16:rowId xmlns:a16="http://schemas.microsoft.com/office/drawing/2014/main" val="1515974254"/>
                  </a:ext>
                </a:extLst>
              </a:tr>
              <a:tr h="622122">
                <a:tc>
                  <a:txBody>
                    <a:bodyPr/>
                    <a:lstStyle/>
                    <a:p>
                      <a:pPr lvl="1"/>
                      <a:r>
                        <a:rPr lang="en-US" sz="1600" dirty="0"/>
                        <a:t>Instructions for electronic signatures in Adobe</a:t>
                      </a:r>
                    </a:p>
                  </a:txBody>
                  <a:tcPr anchor="ctr"/>
                </a:tc>
                <a:tc>
                  <a:txBody>
                    <a:bodyPr/>
                    <a:lstStyle/>
                    <a:p>
                      <a:r>
                        <a:rPr lang="en-US" sz="1600" dirty="0"/>
                        <a:t>Read Later</a:t>
                      </a:r>
                    </a:p>
                  </a:txBody>
                  <a:tcPr anchor="ctr"/>
                </a:tc>
                <a:tc>
                  <a:txBody>
                    <a:bodyPr/>
                    <a:lstStyle/>
                    <a:p>
                      <a:r>
                        <a:rPr lang="en-US" sz="1600" dirty="0"/>
                        <a:t>Reference for last steps</a:t>
                      </a:r>
                    </a:p>
                  </a:txBody>
                  <a:tcPr anchor="ctr"/>
                </a:tc>
                <a:tc>
                  <a:txBody>
                    <a:bodyPr/>
                    <a:lstStyle/>
                    <a:p>
                      <a:endParaRPr lang="en-US" sz="1600" dirty="0"/>
                    </a:p>
                  </a:txBody>
                  <a:tcPr anchor="ctr"/>
                </a:tc>
                <a:extLst>
                  <a:ext uri="{0D108BD9-81ED-4DB2-BD59-A6C34878D82A}">
                    <a16:rowId xmlns:a16="http://schemas.microsoft.com/office/drawing/2014/main" val="3708391809"/>
                  </a:ext>
                </a:extLst>
              </a:tr>
              <a:tr h="622122">
                <a:tc>
                  <a:txBody>
                    <a:bodyPr/>
                    <a:lstStyle/>
                    <a:p>
                      <a:pPr lvl="1"/>
                      <a:r>
                        <a:rPr lang="en-US" sz="1600" dirty="0"/>
                        <a:t>Recognition Waiver and Release</a:t>
                      </a:r>
                    </a:p>
                    <a:p>
                      <a:endParaRPr lang="en-US" sz="1600" dirty="0"/>
                    </a:p>
                  </a:txBody>
                  <a:tcPr anchor="ctr"/>
                </a:tc>
                <a:tc rowSpan="2">
                  <a:txBody>
                    <a:bodyPr/>
                    <a:lstStyle/>
                    <a:p>
                      <a:r>
                        <a:rPr lang="en-US" sz="1600" dirty="0"/>
                        <a:t>Read</a:t>
                      </a:r>
                      <a:r>
                        <a:rPr lang="en-US" sz="1600" baseline="0" dirty="0"/>
                        <a:t> later</a:t>
                      </a:r>
                      <a:endParaRPr lang="en-US" sz="1600" dirty="0"/>
                    </a:p>
                  </a:txBody>
                  <a:tcPr anchor="ctr"/>
                </a:tc>
                <a:tc rowSpan="2">
                  <a:txBody>
                    <a:bodyPr/>
                    <a:lstStyle/>
                    <a:p>
                      <a:r>
                        <a:rPr lang="en-US" sz="1600" dirty="0"/>
                        <a:t>Sign</a:t>
                      </a:r>
                      <a:r>
                        <a:rPr lang="en-US" sz="1600" baseline="0" dirty="0"/>
                        <a:t> PDF or print and scan</a:t>
                      </a:r>
                      <a:endParaRPr lang="en-US" sz="1600" dirty="0"/>
                    </a:p>
                  </a:txBody>
                  <a:tcPr anchor="ctr"/>
                </a:tc>
                <a:tc rowSpan="2">
                  <a:txBody>
                    <a:bodyPr/>
                    <a:lstStyle/>
                    <a:p>
                      <a:r>
                        <a:rPr lang="en-US" sz="1600" dirty="0"/>
                        <a:t>Email </a:t>
                      </a:r>
                      <a:r>
                        <a:rPr lang="en-US" sz="1600" dirty="0" smtClean="0"/>
                        <a:t>to Design Lab administrator</a:t>
                      </a:r>
                      <a:endParaRPr lang="en-US" sz="1600" dirty="0"/>
                    </a:p>
                    <a:p>
                      <a:r>
                        <a:rPr lang="en-US" sz="1600" dirty="0">
                          <a:hlinkClick r:id="rId3"/>
                        </a:rPr>
                        <a:t>mastev@rpi.edu</a:t>
                      </a:r>
                      <a:r>
                        <a:rPr lang="en-US" sz="1600" dirty="0"/>
                        <a:t> </a:t>
                      </a:r>
                    </a:p>
                  </a:txBody>
                  <a:tcPr anchor="ctr"/>
                </a:tc>
                <a:extLst>
                  <a:ext uri="{0D108BD9-81ED-4DB2-BD59-A6C34878D82A}">
                    <a16:rowId xmlns:a16="http://schemas.microsoft.com/office/drawing/2014/main" val="1666441112"/>
                  </a:ext>
                </a:extLst>
              </a:tr>
              <a:tr h="622122">
                <a:tc>
                  <a:txBody>
                    <a:bodyPr/>
                    <a:lstStyle/>
                    <a:p>
                      <a:pPr lvl="1"/>
                      <a:r>
                        <a:rPr lang="en-US" sz="1600" dirty="0"/>
                        <a:t>Sponsorship Agreement</a:t>
                      </a:r>
                    </a:p>
                    <a:p>
                      <a:endParaRPr lang="en-US" sz="1600"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3795309"/>
              </p:ext>
            </p:extLst>
          </p:nvPr>
        </p:nvGraphicFramePr>
        <p:xfrm>
          <a:off x="381000" y="846138"/>
          <a:ext cx="8382000" cy="426543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1/4/2021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M. 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Cloned from last version of 2020 Fall.</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2.1</a:t>
                      </a:r>
                    </a:p>
                  </a:txBody>
                  <a:tcPr marL="68580" marR="68580" marT="0" marB="0"/>
                </a:tc>
                <a:tc>
                  <a:txBody>
                    <a:bodyPr/>
                    <a:lstStyle/>
                    <a:p>
                      <a:pPr marL="0" marR="0" algn="l">
                        <a:spcBef>
                          <a:spcPts val="0"/>
                        </a:spcBef>
                        <a:spcAft>
                          <a:spcPts val="0"/>
                        </a:spcAft>
                      </a:pPr>
                      <a:r>
                        <a:rPr lang="en-US" sz="1200" b="0" dirty="0">
                          <a:effectLst/>
                          <a:latin typeface="+mj-lt"/>
                        </a:rPr>
                        <a:t>1/4/2021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rPr>
                        <a:t>M. Anderson</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ea typeface="MS Mincho"/>
                        </a:rPr>
                        <a:t>Starting updates from team discussion, playbook feedback notes, etc.</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smtClean="0">
                          <a:effectLst/>
                          <a:latin typeface="+mj-lt"/>
                          <a:ea typeface="MS Mincho"/>
                        </a:rPr>
                        <a:t>2.2</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1/7/21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A. 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Added CE introduction to Day 1</a:t>
                      </a:r>
                    </a:p>
                    <a:p>
                      <a:pPr marL="0" marR="0" algn="l">
                        <a:spcBef>
                          <a:spcPts val="0"/>
                        </a:spcBef>
                        <a:spcAft>
                          <a:spcPts val="0"/>
                        </a:spcAft>
                      </a:pPr>
                      <a:r>
                        <a:rPr lang="en-US" sz="1200" b="0" dirty="0" smtClean="0">
                          <a:effectLst/>
                          <a:latin typeface="+mj-lt"/>
                          <a:ea typeface="MS Mincho"/>
                        </a:rPr>
                        <a:t>Student</a:t>
                      </a:r>
                      <a:r>
                        <a:rPr lang="en-US" sz="1200" b="0" baseline="0" dirty="0" smtClean="0">
                          <a:effectLst/>
                          <a:latin typeface="+mj-lt"/>
                          <a:ea typeface="MS Mincho"/>
                        </a:rPr>
                        <a:t> Meet &amp; Greet added as Out Of Class after Day 1</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595434">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PowerPoint </a:t>
            </a:r>
            <a:r>
              <a:rPr lang="en-US" b="1" dirty="0"/>
              <a:t>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35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min - Team Meeting</a:t>
            </a:r>
            <a:endParaRPr lang="en-US" dirty="0"/>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a:t>
            </a:r>
            <a:r>
              <a:rPr lang="en-US" dirty="0" smtClean="0">
                <a:cs typeface="Calibri"/>
              </a:rPr>
              <a:t>30-60 min time for team to meet before next class</a:t>
            </a:r>
          </a:p>
          <a:p>
            <a:pPr marL="857250" lvl="1" indent="-457200">
              <a:buFont typeface="Arial" panose="020B0604020202020204" pitchFamily="34" charset="0"/>
              <a:buChar char="•"/>
            </a:pPr>
            <a:r>
              <a:rPr lang="en-US" dirty="0">
                <a:cs typeface="Calibri"/>
                <a:hlinkClick r:id="rId2"/>
              </a:rPr>
              <a:t>www.Whe</a:t>
            </a:r>
            <a:r>
              <a:rPr lang="en-US" dirty="0" smtClean="0">
                <a:cs typeface="Calibri"/>
                <a:hlinkClick r:id="rId2"/>
              </a:rPr>
              <a:t>nIsGood.net</a:t>
            </a:r>
            <a:r>
              <a:rPr lang="en-US" dirty="0" smtClean="0">
                <a:cs typeface="Calibri"/>
              </a:rPr>
              <a:t> </a:t>
            </a:r>
            <a:r>
              <a:rPr lang="en-US" dirty="0">
                <a:cs typeface="Calibri"/>
              </a:rPr>
              <a:t>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smtClean="0"/>
              <a:t>MUST REACH DECISION TODAY! You have group assignment to complete before next class.</a:t>
            </a:r>
            <a:endParaRPr lang="en-US" dirty="0"/>
          </a:p>
        </p:txBody>
      </p:sp>
      <p:sp>
        <p:nvSpPr>
          <p:cNvPr id="4" name="Footer Placeholder 3"/>
          <p:cNvSpPr>
            <a:spLocks noGrp="1"/>
          </p:cNvSpPr>
          <p:nvPr>
            <p:ph type="ftr" sz="quarter" idx="11"/>
          </p:nvPr>
        </p:nvSpPr>
        <p:spPr/>
        <p:txBody>
          <a:bodyPr/>
          <a:lstStyle/>
          <a:p>
            <a:r>
              <a:rPr lang="en-US" dirty="0" smtClean="0"/>
              <a:t>Team</a:t>
            </a:r>
            <a:r>
              <a:rPr lang="en-US" dirty="0" smtClean="0"/>
              <a:t>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Team Questions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lnSpcReduction="1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2300" dirty="0">
                <a:hlinkClick r:id="rId3"/>
              </a:rPr>
              <a:t>https</a:t>
            </a:r>
            <a:r>
              <a:rPr lang="en-US" sz="2300" dirty="0">
                <a:solidFill>
                  <a:srgbClr val="C00000"/>
                </a:solidFill>
                <a:hlinkClick r:id="rId3"/>
              </a:rPr>
              <a:t>://forms.gle/jDFyUZtew9cb45n7A</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smtClean="0">
                <a:cs typeface="Calibri"/>
              </a:rPr>
              <a:t>Use out </a:t>
            </a:r>
            <a:r>
              <a:rPr lang="en-US" dirty="0">
                <a:cs typeface="Calibri"/>
              </a:rPr>
              <a:t>of class </a:t>
            </a:r>
            <a:r>
              <a:rPr lang="en-US" dirty="0" smtClean="0">
                <a:cs typeface="Calibri"/>
              </a:rPr>
              <a:t>team meeting to start </a:t>
            </a:r>
            <a:r>
              <a:rPr lang="en-US" b="1" dirty="0" smtClean="0">
                <a:cs typeface="Calibri"/>
              </a:rPr>
              <a:t>team </a:t>
            </a:r>
            <a:r>
              <a:rPr lang="en-US" b="1" dirty="0" smtClean="0">
                <a:cs typeface="Calibri"/>
              </a:rPr>
              <a:t>building</a:t>
            </a:r>
          </a:p>
          <a:p>
            <a:pPr marL="0" indent="0">
              <a:buNone/>
              <a:tabLst>
                <a:tab pos="746125" algn="l"/>
              </a:tabLst>
            </a:pPr>
            <a:r>
              <a:rPr lang="en-US" b="1" dirty="0">
                <a:cs typeface="Calibri"/>
              </a:rPr>
              <a:t>	</a:t>
            </a:r>
            <a:r>
              <a:rPr lang="en-US" dirty="0" smtClean="0">
                <a:cs typeface="Calibri"/>
              </a:rPr>
              <a:t>Student </a:t>
            </a:r>
            <a:r>
              <a:rPr lang="en-US" dirty="0" smtClean="0">
                <a:cs typeface="Calibri"/>
              </a:rPr>
              <a:t>Team Introductions</a:t>
            </a:r>
          </a:p>
          <a:p>
            <a:pPr marL="1146175" lvl="2" indent="-346075"/>
            <a:r>
              <a:rPr lang="en-US" dirty="0" smtClean="0">
                <a:cs typeface="Calibri"/>
              </a:rPr>
              <a:t>Major, hometown</a:t>
            </a:r>
          </a:p>
          <a:p>
            <a:pPr marL="1146175" lvl="2" indent="-346075"/>
            <a:r>
              <a:rPr lang="en-US" dirty="0" smtClean="0">
                <a:cs typeface="Calibri"/>
              </a:rPr>
              <a:t>Interests, clubs/sports, experience related to project topic</a:t>
            </a:r>
          </a:p>
          <a:p>
            <a:pPr marL="1146175" lvl="2" indent="-346075"/>
            <a:r>
              <a:rPr lang="en-US" dirty="0" smtClean="0">
                <a:cs typeface="Calibri"/>
              </a:rPr>
              <a:t>Co-op, internship, summer job</a:t>
            </a:r>
          </a:p>
          <a:p>
            <a:pPr marL="1146175" lvl="2" indent="-346075"/>
            <a:r>
              <a:rPr lang="en-US" dirty="0" smtClean="0">
                <a:cs typeface="Calibri"/>
              </a:rPr>
              <a:t>Pet, favorite ice cream </a:t>
            </a:r>
            <a:r>
              <a:rPr lang="en-US" dirty="0" smtClean="0">
                <a:cs typeface="Calibri"/>
              </a:rPr>
              <a:t>flavor</a:t>
            </a:r>
            <a:endParaRPr lang="en-US" dirty="0" smtClean="0">
              <a:cs typeface="Calibri"/>
            </a:endParaRP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a:t>
            </a:r>
            <a:r>
              <a:rPr lang="en-US" sz="1800" u="sng" dirty="0" smtClean="0">
                <a:solidFill>
                  <a:srgbClr val="0070C0"/>
                </a:solidFill>
              </a:rPr>
              <a:t>designlab.eng.rpi.edu/edn/projets/capstone-support-dev/wik/Capstone_Class_Agendas</a:t>
            </a:r>
            <a:endParaRPr lang="en-US" sz="1800" u="sng" dirty="0">
              <a:solidFill>
                <a:srgbClr val="0070C0"/>
              </a:solidFill>
            </a:endParaRP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6085"/>
            <a:ext cx="9144000" cy="2927048"/>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4924725"/>
              </p:ext>
            </p:extLst>
          </p:nvPr>
        </p:nvGraphicFramePr>
        <p:xfrm>
          <a:off x="381000" y="846138"/>
          <a:ext cx="8382000" cy="290068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54145-CFBF-4EE9-AC57-6E239E79B376}"/>
              </a:ext>
            </a:extLst>
          </p:cNvPr>
          <p:cNvSpPr>
            <a:spLocks noGrp="1"/>
          </p:cNvSpPr>
          <p:nvPr>
            <p:ph idx="1"/>
          </p:nvPr>
        </p:nvSpPr>
        <p:spPr>
          <a:xfrm>
            <a:off x="628650" y="957651"/>
            <a:ext cx="7886700" cy="5763825"/>
          </a:xfrm>
        </p:spPr>
        <p:txBody>
          <a:bodyPr vert="horz" lIns="91440" tIns="45720" rIns="91440" bIns="45720" rtlCol="0" anchor="t">
            <a:normAutofit/>
          </a:bodyPr>
          <a:lstStyle/>
          <a:p>
            <a:pPr marL="0" indent="0">
              <a:buNone/>
            </a:pPr>
            <a:r>
              <a:rPr lang="en-US" sz="3200" dirty="0">
                <a:cs typeface="Calibri"/>
              </a:rPr>
              <a:t>Split between </a:t>
            </a:r>
          </a:p>
          <a:p>
            <a:pPr marL="0" indent="0">
              <a:buNone/>
            </a:pPr>
            <a:r>
              <a:rPr lang="en-US" sz="3200" dirty="0">
                <a:cs typeface="Calibri"/>
              </a:rPr>
              <a:t>	a) 20 min Project Engineer Meeting</a:t>
            </a:r>
          </a:p>
          <a:p>
            <a:pPr lvl="3"/>
            <a:r>
              <a:rPr lang="en-US" sz="2000" dirty="0">
                <a:ea typeface="+mn-lt"/>
                <a:cs typeface="+mn-lt"/>
              </a:rPr>
              <a:t>Project Engineer meets with each team:</a:t>
            </a:r>
          </a:p>
          <a:p>
            <a:pPr lvl="4"/>
            <a:r>
              <a:rPr lang="en-US" sz="2000" dirty="0">
                <a:ea typeface="+mn-lt"/>
                <a:cs typeface="+mn-lt"/>
              </a:rPr>
              <a:t>t</a:t>
            </a:r>
            <a:r>
              <a:rPr lang="en-US" sz="2000">
                <a:ea typeface="+mn-lt"/>
                <a:cs typeface="+mn-lt"/>
              </a:rPr>
              <a:t>o </a:t>
            </a:r>
            <a:r>
              <a:rPr lang="en-US" sz="2000" dirty="0">
                <a:ea typeface="+mn-lt"/>
                <a:cs typeface="+mn-lt"/>
              </a:rPr>
              <a:t>check on team status </a:t>
            </a:r>
            <a:r>
              <a:rPr lang="en-US" sz="2000">
                <a:ea typeface="+mn-lt"/>
                <a:cs typeface="+mn-lt"/>
              </a:rPr>
              <a:t>/ welfare</a:t>
            </a:r>
          </a:p>
          <a:p>
            <a:pPr lvl="4"/>
            <a:r>
              <a:rPr lang="en-US" sz="2000" dirty="0">
                <a:ea typeface="+mn-lt"/>
                <a:cs typeface="+mn-lt"/>
              </a:rPr>
              <a:t>to discuss project, review question &amp; categories, and confirm/correct. When not meeting with your PE, team members generate/discuss questions.</a:t>
            </a:r>
          </a:p>
          <a:p>
            <a:pPr marL="0" indent="0">
              <a:buNone/>
            </a:pPr>
            <a:r>
              <a:rPr lang="en-US" sz="3200" dirty="0">
                <a:cs typeface="Calibri"/>
              </a:rPr>
              <a:t/>
            </a:r>
            <a:br>
              <a:rPr lang="en-US" sz="3200" dirty="0">
                <a:cs typeface="Calibri"/>
              </a:rPr>
            </a:br>
            <a:r>
              <a:rPr lang="en-US" sz="3200" dirty="0">
                <a:cs typeface="Calibri"/>
              </a:rPr>
              <a:t>	b) 15 min Classify and Assign Questions</a:t>
            </a:r>
          </a:p>
          <a:p>
            <a:pPr lvl="3"/>
            <a:r>
              <a:rPr lang="en-US" sz="2000" dirty="0">
                <a:cs typeface="Calibri"/>
              </a:rPr>
              <a:t>Classify all questions generated into one of three categories</a:t>
            </a:r>
          </a:p>
          <a:p>
            <a:pPr marL="1714500" lvl="4" indent="-342900">
              <a:buFont typeface="+mj-lt"/>
              <a:buAutoNum type="alphaUcPeriod"/>
            </a:pPr>
            <a:r>
              <a:rPr lang="en-US" sz="2000" dirty="0">
                <a:cs typeface="Calibri"/>
              </a:rPr>
              <a:t>Things</a:t>
            </a:r>
            <a:r>
              <a:rPr lang="en-US" sz="2000" dirty="0">
                <a:ea typeface="+mn-lt"/>
                <a:cs typeface="+mn-lt"/>
              </a:rPr>
              <a:t> team members can research/answer themselves</a:t>
            </a:r>
          </a:p>
          <a:p>
            <a:pPr marL="1714500" lvl="4" indent="-342900">
              <a:buFont typeface="+mj-lt"/>
              <a:buAutoNum type="alphaUcPeriod"/>
            </a:pPr>
            <a:r>
              <a:rPr lang="en-US" sz="2000" dirty="0">
                <a:ea typeface="+mn-lt"/>
                <a:cs typeface="+mn-lt"/>
              </a:rPr>
              <a:t>Things PE will answer</a:t>
            </a:r>
          </a:p>
          <a:p>
            <a:pPr marL="1714500" lvl="4" indent="-342900">
              <a:buFont typeface="+mj-lt"/>
              <a:buAutoNum type="alphaUcPeriod"/>
            </a:pPr>
            <a:r>
              <a:rPr lang="en-US" sz="2000" dirty="0">
                <a:ea typeface="+mn-lt"/>
                <a:cs typeface="+mn-lt"/>
              </a:rPr>
              <a:t>Things to ask sponsor during kick-off meeting</a:t>
            </a:r>
          </a:p>
          <a:p>
            <a:pPr lvl="3"/>
            <a:r>
              <a:rPr lang="en-US" sz="2000" dirty="0">
                <a:ea typeface="+mn-lt"/>
                <a:cs typeface="+mn-lt"/>
              </a:rPr>
              <a:t>Team assigns owner to all questions in category A</a:t>
            </a:r>
          </a:p>
          <a:p>
            <a:pPr lvl="3"/>
            <a:r>
              <a:rPr lang="en-US" sz="2000" dirty="0">
                <a:ea typeface="+mn-lt"/>
                <a:cs typeface="+mn-lt"/>
              </a:rPr>
              <a:t>Add question classification and ownership to Box spreadsheet</a:t>
            </a:r>
            <a:endParaRPr lang="en-US" sz="2000" dirty="0"/>
          </a:p>
        </p:txBody>
      </p:sp>
      <p:sp>
        <p:nvSpPr>
          <p:cNvPr id="4" name="Footer Placeholder 3">
            <a:extLst>
              <a:ext uri="{FF2B5EF4-FFF2-40B4-BE49-F238E27FC236}">
                <a16:creationId xmlns:a16="http://schemas.microsoft.com/office/drawing/2014/main" id="{92A07C90-8BFE-4002-A2D0-0F40C73B717D}"/>
              </a:ext>
            </a:extLst>
          </p:cNvPr>
          <p:cNvSpPr>
            <a:spLocks noGrp="1"/>
          </p:cNvSpPr>
          <p:nvPr>
            <p:ph type="ftr" sz="quarter" idx="11"/>
          </p:nvPr>
        </p:nvSpPr>
        <p:spPr/>
        <p:txBody>
          <a:bodyPr/>
          <a:lstStyle/>
          <a:p>
            <a:r>
              <a:rPr lang="en-US" sz="1200" dirty="0">
                <a:ea typeface="+mn-lt"/>
                <a:cs typeface="+mn-lt"/>
              </a:rPr>
              <a:t>Team &amp; PE Space</a:t>
            </a:r>
            <a:endParaRPr lang="en-US" sz="1200" dirty="0"/>
          </a:p>
        </p:txBody>
      </p:sp>
      <p:sp>
        <p:nvSpPr>
          <p:cNvPr id="2" name="Slide Number Placeholder 1"/>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2838141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36</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698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37</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a:t>
            </a:r>
          </a:p>
        </p:txBody>
      </p:sp>
      <p:sp>
        <p:nvSpPr>
          <p:cNvPr id="3" name="Content Placeholder 2"/>
          <p:cNvSpPr>
            <a:spLocks noGrp="1"/>
          </p:cNvSpPr>
          <p:nvPr>
            <p:ph idx="1"/>
          </p:nvPr>
        </p:nvSpPr>
        <p:spPr>
          <a:xfrm>
            <a:off x="628650" y="1371600"/>
            <a:ext cx="7886700" cy="4800600"/>
          </a:xfrm>
        </p:spPr>
        <p:txBody>
          <a:bodyPr>
            <a:normAutofit/>
          </a:bodyPr>
          <a:lstStyle/>
          <a:p>
            <a:r>
              <a:rPr lang="en-US" dirty="0"/>
              <a:t>Electronic Design Notebook - REQUIRED for all collaboration</a:t>
            </a:r>
          </a:p>
          <a:p>
            <a:r>
              <a:rPr lang="en-US" dirty="0" err="1"/>
              <a:t>GroupMe</a:t>
            </a:r>
            <a:r>
              <a:rPr lang="en-US" dirty="0"/>
              <a:t> – team logistics</a:t>
            </a:r>
          </a:p>
          <a:p>
            <a:r>
              <a:rPr lang="en-US" dirty="0"/>
              <a:t>When Is Good – meeting scheduling</a:t>
            </a:r>
          </a:p>
          <a:p>
            <a:endParaRPr lang="en-US" dirty="0"/>
          </a:p>
          <a:p>
            <a:r>
              <a:rPr lang="en-US" u="sng" dirty="0"/>
              <a:t>Not Permitted</a:t>
            </a:r>
          </a:p>
          <a:p>
            <a:pPr lvl="1"/>
            <a:r>
              <a:rPr lang="en-US" dirty="0"/>
              <a:t>Slack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39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18656" y="2032505"/>
            <a:ext cx="8541327" cy="3493727"/>
          </a:xfrm>
        </p:spPr>
        <p:txBody>
          <a:bodyPr>
            <a:noAutofit/>
          </a:bodyPr>
          <a:lstStyle/>
          <a:p>
            <a:pPr marL="257310" indent="-257040">
              <a:spcBef>
                <a:spcPts val="481"/>
              </a:spcBef>
              <a:buClr>
                <a:srgbClr val="000000"/>
              </a:buClr>
              <a:buFont typeface="Arial"/>
              <a:buChar char="•"/>
            </a:pPr>
            <a:r>
              <a:rPr lang="en-US" sz="33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42</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10000"/>
          </a:bodyPr>
          <a:lstStyle/>
          <a:p>
            <a:r>
              <a:rPr lang="en-US" dirty="0">
                <a:ea typeface="+mn-lt"/>
                <a:cs typeface="+mn-lt"/>
              </a:rPr>
              <a:t>Complete Class 2 Ticket Out</a:t>
            </a:r>
          </a:p>
          <a:p>
            <a:pPr lvl="1"/>
            <a:r>
              <a:rPr lang="en-US" dirty="0">
                <a:hlinkClick r:id="rId2"/>
              </a:rPr>
              <a:t>https://forms.gle/EpXvm4hr6xPCtv8T7</a:t>
            </a:r>
            <a:r>
              <a:rPr lang="en-US" dirty="0"/>
              <a:t> </a:t>
            </a:r>
          </a:p>
          <a:p>
            <a:r>
              <a:rPr lang="en-US" dirty="0">
                <a:ea typeface="+mn-lt"/>
                <a:cs typeface="+mn-lt"/>
              </a:rPr>
              <a:t>Post personal contact info (name, major, RPI email, phone #) to EDN Background Info Forum</a:t>
            </a:r>
          </a:p>
          <a:p>
            <a:r>
              <a:rPr lang="en-US" dirty="0">
                <a:ea typeface="+mn-lt"/>
                <a:cs typeface="+mn-lt"/>
              </a:rPr>
              <a:t>Find answer(s) to assigned question(s) &amp; post to Box folder</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Tree>
    <p:extLst>
      <p:ext uri="{BB962C8B-B14F-4D97-AF65-F5344CB8AC3E}">
        <p14:creationId xmlns:p14="http://schemas.microsoft.com/office/powerpoint/2010/main" val="2399133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45</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46</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a:t>
            </a:r>
            <a:r>
              <a:rPr lang="en-US" dirty="0" err="1"/>
              <a:t>mins</a:t>
            </a:r>
            <a:r>
              <a:rPr lang="en-US" dirty="0"/>
              <a:t>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a:t>
            </a:r>
            <a:r>
              <a:rPr lang="en-US" dirty="0" err="1"/>
              <a:t>Reqs</a:t>
            </a:r>
            <a:r>
              <a:rPr lang="en-US" dirty="0"/>
              <a:t>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a:t>
            </a:r>
            <a:r>
              <a:rPr lang="en-US" dirty="0" err="1"/>
              <a:t>Reqs</a:t>
            </a:r>
            <a:r>
              <a:rPr lang="en-US" dirty="0"/>
              <a:t>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49</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9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Update Needs/Reqs matrix based on feedback (in Box folder)</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endParaRPr lang="en-US" dirty="0">
              <a:solidFill>
                <a:srgbClr val="000000"/>
              </a:solidFill>
              <a:cs typeface="Calibri"/>
            </a:endParaRP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53</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56</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dirty="0">
                <a:solidFill>
                  <a:srgbClr val="000000"/>
                </a:solidFill>
                <a:ea typeface="+mn-lt"/>
                <a:cs typeface="+mn-lt"/>
                <a:hlinkClick r:id="rId2"/>
              </a:rPr>
              <a:t>https://forms.gle/J6EBfnh2hjTJbPse8</a:t>
            </a:r>
            <a:endParaRPr lang="en-US" dirty="0">
              <a:solidFill>
                <a:srgbClr val="000000"/>
              </a:solidFill>
              <a:ea typeface="+mn-lt"/>
              <a:cs typeface="+mn-lt"/>
            </a:endParaRPr>
          </a:p>
          <a:p>
            <a:pPr marL="228600" lvl="1" indent="0">
              <a:buNone/>
            </a:pPr>
            <a:endParaRPr lang="en-US" dirty="0">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981200"/>
            <a:ext cx="5170196" cy="2906261"/>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92500" lnSpcReduction="1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Paster-F20-sec1)</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https://designlab.eng.rpi.edu/edn/projects/capstone-support-dev/repository/changes/Fall%202020%20Playbook.pptx</a:t>
            </a:r>
            <a:r>
              <a:rPr lang="en-US" dirty="0"/>
              <a:t> </a:t>
            </a:r>
            <a:endParaRPr lang="en-US" sz="3200" dirty="0">
              <a:solidFill>
                <a:srgbClr val="C00000"/>
              </a:solidFill>
              <a:cs typeface="Calibri"/>
            </a:endParaRPr>
          </a:p>
          <a:p>
            <a:r>
              <a:rPr lang="en-US" dirty="0">
                <a:cs typeface="Calibri"/>
              </a:rPr>
              <a:t>Daily Class Agendas </a:t>
            </a:r>
          </a:p>
          <a:p>
            <a:pPr lvl="1"/>
            <a:r>
              <a:rPr lang="en-US" sz="1200" dirty="0">
                <a:cs typeface="Calibri"/>
                <a:hlinkClick r:id="rId3"/>
              </a:rPr>
              <a:t>https://designlab.eng.rpi.edu/edn/projects/capstone-support-dev/wiki/Capstone_Class_Agendas</a:t>
            </a:r>
            <a:r>
              <a:rPr lang="en-US" sz="12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60</a:t>
            </a:fld>
            <a:endParaRPr lang="en-US"/>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15883" y="484925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stCxn id="11" idx="1"/>
          </p:cNvCxnSpPr>
          <p:nvPr/>
        </p:nvCxnSpPr>
        <p:spPr>
          <a:xfrm flipH="1" flipV="1">
            <a:off x="1690878" y="3915270"/>
            <a:ext cx="3425006" cy="1130196"/>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8215704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61</a:t>
            </a:fld>
            <a:endParaRPr lang="en-US"/>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https://designlab.eng.rpi.edu/edn/projects/capstone-support-dev/repository/changes/template%20documents/Design%20Report%20Template.docx</a:t>
            </a:r>
            <a:endParaRPr lang="en-US" dirty="0"/>
          </a:p>
          <a:p>
            <a:pPr marL="0" indent="0">
              <a:buNone/>
            </a:pPr>
            <a:endParaRPr lang="en-US" dirty="0"/>
          </a:p>
          <a:p>
            <a:r>
              <a:rPr lang="en-US" dirty="0"/>
              <a:t>10 min – Break into 3 groups (</a:t>
            </a:r>
            <a:r>
              <a:rPr lang="en-US" dirty="0">
                <a:solidFill>
                  <a:srgbClr val="FF0000"/>
                </a:solidFill>
              </a:rPr>
              <a:t>meet in </a:t>
            </a:r>
            <a:r>
              <a:rPr lang="en-US" dirty="0" err="1">
                <a:solidFill>
                  <a:srgbClr val="FF0000"/>
                </a:solidFill>
              </a:rPr>
              <a:t>subteam</a:t>
            </a:r>
            <a:r>
              <a:rPr lang="en-US" dirty="0">
                <a:solidFill>
                  <a:srgbClr val="FF0000"/>
                </a:solidFill>
              </a:rPr>
              <a:t> spaces A/B/C</a:t>
            </a:r>
            <a:r>
              <a:rPr lang="en-US" dirty="0"/>
              <a:t>)</a:t>
            </a:r>
          </a:p>
          <a:p>
            <a:pPr lvl="1"/>
            <a:r>
              <a:rPr lang="en-US" dirty="0"/>
              <a:t>Long Term Objectives (1-5+ years, from Customer Perspective)</a:t>
            </a:r>
          </a:p>
          <a:p>
            <a:pPr lvl="1"/>
            <a:r>
              <a:rPr lang="en-US" dirty="0"/>
              <a:t>Current Semester Objectives (3 months!)</a:t>
            </a:r>
          </a:p>
          <a:p>
            <a:pPr lvl="1"/>
            <a:r>
              <a:rPr lang="en-US" dirty="0"/>
              <a:t>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dirty="0">
                <a:solidFill>
                  <a:srgbClr val="000000"/>
                </a:solidFill>
                <a:ea typeface="+mn-lt"/>
                <a:cs typeface="+mn-lt"/>
                <a:hlinkClick r:id="rId2"/>
              </a:rPr>
              <a:t>https://forms.gle/WcGzPoJYMSpJrepQ8</a:t>
            </a:r>
            <a:r>
              <a:rPr lang="en-US" dirty="0">
                <a:solidFill>
                  <a:srgbClr val="000000"/>
                </a:solidFill>
                <a:ea typeface="+mn-lt"/>
                <a:cs typeface="+mn-lt"/>
              </a:rPr>
              <a:t> </a:t>
            </a:r>
          </a:p>
          <a:p>
            <a:r>
              <a:rPr lang="en-US" dirty="0">
                <a:ea typeface="+mn-lt"/>
                <a:cs typeface="+mn-lt"/>
              </a:rPr>
              <a:t>Wordsmith and polish SoW</a:t>
            </a:r>
            <a:endParaRPr lang="en-US" dirty="0">
              <a:solidFill>
                <a:srgbClr val="C00000"/>
              </a:solidFill>
              <a:ea typeface="+mn-lt"/>
              <a:cs typeface="+mn-lt"/>
            </a:endParaRPr>
          </a:p>
          <a:p>
            <a:r>
              <a:rPr lang="en-US" dirty="0">
                <a:ea typeface="+mn-lt"/>
                <a:cs typeface="+mn-lt"/>
              </a:rPr>
              <a:t>Post Statement of Work (Design Report.docx) to EDN Repository prior to class 6 in the folder: </a:t>
            </a:r>
          </a:p>
          <a:p>
            <a:pPr marL="342900" lvl="1" indent="0">
              <a:buNone/>
            </a:pPr>
            <a:r>
              <a:rPr lang="en-US" dirty="0">
                <a:solidFill>
                  <a:srgbClr val="C00000"/>
                </a:solidFill>
                <a:ea typeface="+mn-lt"/>
                <a:cs typeface="+mn-lt"/>
              </a:rPr>
              <a:t>working/Reports/Design Report + Poster</a:t>
            </a: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64</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65</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846" y="2286000"/>
            <a:ext cx="6070307" cy="277094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92500" lnSpcReduction="1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11221457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dirty="0"/>
              <a:t>Return to car example discussed last class</a:t>
            </a:r>
          </a:p>
          <a:p>
            <a:endParaRPr lang="en-US" dirty="0"/>
          </a:p>
          <a:p>
            <a:r>
              <a:rPr lang="en-US" dirty="0"/>
              <a:t>What were the needs? The requirements?</a:t>
            </a:r>
          </a:p>
          <a:p>
            <a:r>
              <a:rPr lang="en-US" dirty="0"/>
              <a:t>What concepts address the needs/</a:t>
            </a:r>
            <a:r>
              <a:rPr lang="en-US" dirty="0" err="1"/>
              <a:t>reqs</a:t>
            </a:r>
            <a:r>
              <a:rPr lang="en-US" dirty="0"/>
              <a:t> identified?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34001438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a:t>
            </a:r>
            <a:r>
              <a:rPr lang="en-US" dirty="0" err="1"/>
              <a:t>reqs</a:t>
            </a:r>
            <a:endParaRPr lang="en-US" dirty="0"/>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69</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Project Work</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Add deliverables from Statement of Work into EDN as milestones (versions)</a:t>
            </a:r>
          </a:p>
          <a:p>
            <a:r>
              <a:rPr lang="en-US" dirty="0">
                <a:ea typeface="+mn-lt"/>
                <a:cs typeface="+mn-lt"/>
              </a:rPr>
              <a:t> Brainstorm 6 individual tasks which need to be accomplished to reach project goals</a:t>
            </a: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a:t>
            </a:r>
            <a:r>
              <a:rPr lang="en-US" sz="1100" dirty="0" err="1"/>
              <a:t>SoW</a:t>
            </a:r>
            <a:r>
              <a:rPr lang="en-US" sz="1100" dirty="0"/>
              <a:t>)</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26610204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447800"/>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a:t>
            </a:r>
            <a:r>
              <a:rPr lang="en-US" dirty="0" err="1"/>
              <a:t>mins</a:t>
            </a:r>
            <a:r>
              <a:rPr lang="en-US" dirty="0"/>
              <a:t>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a:t>
            </a:r>
            <a:r>
              <a:rPr lang="en-US" dirty="0" err="1"/>
              <a:t>Webex</a:t>
            </a:r>
            <a:r>
              <a:rPr lang="en-US" dirty="0"/>
              <a:t> NOT in-person</a:t>
            </a:r>
          </a:p>
          <a:p>
            <a:pPr lvl="1"/>
            <a:r>
              <a:rPr lang="en-US" dirty="0"/>
              <a:t>Students not giving presentation will be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 Template.pptx </a:t>
            </a:r>
            <a:r>
              <a:rPr lang="en-US" dirty="0"/>
              <a:t>in Box in PPT Online</a:t>
            </a:r>
          </a:p>
          <a:p>
            <a:endParaRPr lang="en-US" dirty="0"/>
          </a:p>
          <a:p>
            <a:r>
              <a:rPr lang="en-US" dirty="0"/>
              <a:t>10 </a:t>
            </a:r>
            <a:r>
              <a:rPr lang="en-US" dirty="0" err="1"/>
              <a:t>mins</a:t>
            </a:r>
            <a:r>
              <a:rPr lang="en-US" dirty="0"/>
              <a:t> – Divide into 3 groups, shift to sub-Spaces on </a:t>
            </a:r>
            <a:r>
              <a:rPr lang="en-US" dirty="0" err="1"/>
              <a:t>Webex</a:t>
            </a:r>
            <a:r>
              <a:rPr lang="en-US" dirty="0"/>
              <a:t>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a:t>
            </a:r>
            <a:r>
              <a:rPr lang="en-US" dirty="0" err="1"/>
              <a:t>mins</a:t>
            </a:r>
            <a:r>
              <a:rPr lang="en-US" dirty="0"/>
              <a:t> –  As a full team discuss </a:t>
            </a:r>
            <a:r>
              <a:rPr lang="en-US" sz="1800" b="1" dirty="0"/>
              <a:t>Technical Approach, Results and Accomplishments to Date</a:t>
            </a:r>
          </a:p>
          <a:p>
            <a:endParaRPr lang="en-US" sz="1800" b="1" dirty="0"/>
          </a:p>
          <a:p>
            <a:r>
              <a:rPr lang="en-US" dirty="0"/>
              <a:t>30 </a:t>
            </a:r>
            <a:r>
              <a:rPr lang="en-US" dirty="0" err="1"/>
              <a:t>mins</a:t>
            </a:r>
            <a:r>
              <a:rPr lang="en-US" dirty="0"/>
              <a:t> – Move on to </a:t>
            </a:r>
            <a:r>
              <a:rPr lang="en-US" sz="1800" b="1" dirty="0"/>
              <a:t>Next Steps and Plan</a:t>
            </a:r>
          </a:p>
          <a:p>
            <a:endParaRPr lang="en-US" sz="1800" b="1" dirty="0"/>
          </a:p>
          <a:p>
            <a:r>
              <a:rPr lang="en-US" dirty="0"/>
              <a:t>15 </a:t>
            </a:r>
            <a:r>
              <a:rPr lang="en-US" dirty="0" err="1"/>
              <a:t>mins</a:t>
            </a:r>
            <a:r>
              <a:rPr lang="en-US" dirty="0"/>
              <a:t> – Begin assembly of content onto single slide (</a:t>
            </a:r>
            <a:r>
              <a:rPr lang="en-US" dirty="0" err="1"/>
              <a:t>pg</a:t>
            </a:r>
            <a:r>
              <a:rPr lang="en-US" dirty="0"/>
              <a:t>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dirty="0">
                <a:solidFill>
                  <a:srgbClr val="000000"/>
                </a:solidFill>
                <a:ea typeface="+mn-lt"/>
                <a:cs typeface="+mn-lt"/>
                <a:hlinkClick r:id="rId2"/>
              </a:rPr>
              <a:t>https://forms.gle/fahNCHu9zFo7Qeze6</a:t>
            </a:r>
            <a:r>
              <a:rPr lang="en-US" dirty="0">
                <a:solidFill>
                  <a:srgbClr val="000000"/>
                </a:solidFill>
                <a:ea typeface="+mn-lt"/>
                <a:cs typeface="+mn-lt"/>
              </a:rPr>
              <a:t> </a:t>
            </a: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FF0000"/>
                </a:solidFill>
                <a:cs typeface="Calibri"/>
              </a:rPr>
              <a:t>Attend </a:t>
            </a:r>
            <a:r>
              <a:rPr lang="en-US" dirty="0" err="1">
                <a:solidFill>
                  <a:srgbClr val="FF0000"/>
                </a:solidFill>
                <a:cs typeface="Calibri"/>
              </a:rPr>
              <a:t>Comm+D</a:t>
            </a:r>
            <a:r>
              <a:rPr lang="en-US" dirty="0">
                <a:solidFill>
                  <a:srgbClr val="FF0000"/>
                </a:solidFill>
                <a:cs typeface="Calibri"/>
              </a:rPr>
              <a:t> workshop on PPT/posters(Weds 2/12) ??</a:t>
            </a:r>
            <a:endParaRPr lang="en-US" dirty="0">
              <a:ea typeface="+mn-lt"/>
              <a:cs typeface="+mn-lt"/>
            </a:endParaRPr>
          </a:p>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1262911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A8F82-3EBC-4A2A-96FF-EBC569EC9C1F}"/>
              </a:ext>
            </a:extLst>
          </p:cNvPr>
          <p:cNvSpPr>
            <a:spLocks noGrp="1"/>
          </p:cNvSpPr>
          <p:nvPr>
            <p:ph type="title"/>
          </p:nvPr>
        </p:nvSpPr>
        <p:spPr/>
        <p:txBody>
          <a:bodyPr/>
          <a:lstStyle/>
          <a:p>
            <a:r>
              <a:rPr lang="en-US" dirty="0"/>
              <a:t>Webex Best Practices</a:t>
            </a:r>
          </a:p>
        </p:txBody>
      </p:sp>
      <p:sp>
        <p:nvSpPr>
          <p:cNvPr id="3" name="Content Placeholder 2">
            <a:extLst>
              <a:ext uri="{FF2B5EF4-FFF2-40B4-BE49-F238E27FC236}">
                <a16:creationId xmlns:a16="http://schemas.microsoft.com/office/drawing/2014/main" id="{0E284145-6911-4FEE-8672-9CCE41468165}"/>
              </a:ext>
            </a:extLst>
          </p:cNvPr>
          <p:cNvSpPr>
            <a:spLocks noGrp="1"/>
          </p:cNvSpPr>
          <p:nvPr>
            <p:ph idx="1"/>
          </p:nvPr>
        </p:nvSpPr>
        <p:spPr/>
        <p:txBody>
          <a:bodyPr/>
          <a:lstStyle/>
          <a:p>
            <a:r>
              <a:rPr lang="en-US" dirty="0"/>
              <a:t>Copy from playbook notes</a:t>
            </a:r>
          </a:p>
        </p:txBody>
      </p:sp>
      <p:sp>
        <p:nvSpPr>
          <p:cNvPr id="4" name="Footer Placeholder 3">
            <a:extLst>
              <a:ext uri="{FF2B5EF4-FFF2-40B4-BE49-F238E27FC236}">
                <a16:creationId xmlns:a16="http://schemas.microsoft.com/office/drawing/2014/main" id="{BE0607CB-73C2-4CFD-98A3-839AA5EAEE28}"/>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6ECC7240-810B-4EB9-96CB-DA019ED27401}"/>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1943670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3885</Words>
  <Application>Microsoft Office PowerPoint</Application>
  <PresentationFormat>On-screen Show (4:3)</PresentationFormat>
  <Paragraphs>896</Paragraphs>
  <Slides>82</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82</vt:i4>
      </vt:variant>
    </vt:vector>
  </HeadingPairs>
  <TitlesOfParts>
    <vt:vector size="90" baseType="lpstr">
      <vt:lpstr>ＭＳ Ｐゴシック</vt:lpstr>
      <vt:lpstr>Arial</vt:lpstr>
      <vt:lpstr>Calibri</vt:lpstr>
      <vt:lpstr>Calibri Light</vt:lpstr>
      <vt:lpstr>MS Mincho</vt:lpstr>
      <vt:lpstr>Times New Roman</vt:lpstr>
      <vt:lpstr>Office Theme</vt:lpstr>
      <vt:lpstr>1_Office Theme</vt:lpstr>
      <vt:lpstr>Welcome to Capstone Design</vt:lpstr>
      <vt:lpstr>Revision History </vt:lpstr>
      <vt:lpstr>Revision History - continued </vt:lpstr>
      <vt:lpstr>Revision History - continued </vt:lpstr>
      <vt:lpstr>Link to Agendas</vt:lpstr>
      <vt:lpstr>Logistics</vt:lpstr>
      <vt:lpstr>Covid-19 related challenges</vt:lpstr>
      <vt:lpstr>Class meeting logistics</vt:lpstr>
      <vt:lpstr>Webex Best Practices</vt:lpstr>
      <vt:lpstr>Class “location”</vt:lpstr>
      <vt:lpstr>Day 1 Agenda</vt:lpstr>
      <vt:lpstr>RPI Design Lab </vt:lpstr>
      <vt:lpstr>Design Lab Team</vt:lpstr>
      <vt:lpstr>PowerPoint Presentation</vt:lpstr>
      <vt:lpstr>Participation Expectations</vt:lpstr>
      <vt:lpstr>Capstone is TEAM work not GROUP work</vt:lpstr>
      <vt:lpstr>Grading</vt:lpstr>
      <vt:lpstr>Behavior Expectations</vt:lpstr>
      <vt:lpstr>Capstone Orientation Packet (email)</vt:lpstr>
      <vt:lpstr>Collaboration Logistics</vt:lpstr>
      <vt:lpstr>35 min - Team Ideation Presentation</vt:lpstr>
      <vt:lpstr>20 min - Team Ideation Presentation Summary</vt:lpstr>
      <vt:lpstr>5 min - Team Meeting</vt:lpstr>
      <vt:lpstr>10 min - Team Questions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15 or 20 min - Generate Project Questions</vt:lpstr>
      <vt:lpstr>PowerPoint Presentation</vt:lpstr>
      <vt:lpstr>15 min – Engineering Documentation</vt:lpstr>
      <vt:lpstr>What is Documentation? Engineering Documentation?</vt:lpstr>
      <vt:lpstr>Why Document?</vt:lpstr>
      <vt:lpstr>Capstone Course Policies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30 min - Documentation &amp; EDN Usage</vt:lpstr>
      <vt:lpstr>Where to put information?</vt:lpstr>
      <vt:lpstr>How to post</vt:lpstr>
      <vt:lpstr>10 min - Engineering Tools and Methods</vt:lpstr>
      <vt:lpstr>10 min - Statement of Work Introduction  60 min - Statement of Work Exercise</vt:lpstr>
      <vt:lpstr>Out of Class Task / Action Items:</vt:lpstr>
      <vt:lpstr>Class 6 Agenda</vt:lpstr>
      <vt:lpstr>All teams are in a different place</vt:lpstr>
      <vt:lpstr>10 min – What’s a Concept?</vt:lpstr>
      <vt:lpstr>65 Min - Concept Generation</vt:lpstr>
      <vt:lpstr>5 min – Create Forum Threads</vt:lpstr>
      <vt:lpstr>20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2021-01-07T14:49:24Z</dcterms:modified>
</cp:coreProperties>
</file>