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85"/>
  </p:notesMasterIdLst>
  <p:sldIdLst>
    <p:sldId id="256" r:id="rId3"/>
    <p:sldId id="338" r:id="rId4"/>
    <p:sldId id="316" r:id="rId5"/>
    <p:sldId id="352" r:id="rId6"/>
    <p:sldId id="339" r:id="rId7"/>
    <p:sldId id="257" r:id="rId8"/>
    <p:sldId id="269" r:id="rId9"/>
    <p:sldId id="317" r:id="rId10"/>
    <p:sldId id="353" r:id="rId11"/>
    <p:sldId id="310" r:id="rId12"/>
    <p:sldId id="276" r:id="rId13"/>
    <p:sldId id="275" r:id="rId14"/>
    <p:sldId id="272" r:id="rId15"/>
    <p:sldId id="273"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285" r:id="rId36"/>
    <p:sldId id="286" r:id="rId37"/>
    <p:sldId id="326" r:id="rId38"/>
    <p:sldId id="327" r:id="rId39"/>
    <p:sldId id="328" r:id="rId40"/>
    <p:sldId id="329" r:id="rId41"/>
    <p:sldId id="330" r:id="rId42"/>
    <p:sldId id="331" r:id="rId43"/>
    <p:sldId id="284" r:id="rId44"/>
    <p:sldId id="291" r:id="rId45"/>
    <p:sldId id="287" r:id="rId46"/>
    <p:sldId id="336" r:id="rId47"/>
    <p:sldId id="333" r:id="rId48"/>
    <p:sldId id="334" r:id="rId49"/>
    <p:sldId id="337" r:id="rId50"/>
    <p:sldId id="340" r:id="rId51"/>
    <p:sldId id="289" r:id="rId52"/>
    <p:sldId id="288" r:id="rId53"/>
    <p:sldId id="290" r:id="rId54"/>
    <p:sldId id="307" r:id="rId55"/>
    <p:sldId id="293" r:id="rId56"/>
    <p:sldId id="342" r:id="rId57"/>
    <p:sldId id="341" r:id="rId58"/>
    <p:sldId id="294" r:id="rId59"/>
    <p:sldId id="298" r:id="rId60"/>
    <p:sldId id="332" r:id="rId61"/>
    <p:sldId id="324" r:id="rId62"/>
    <p:sldId id="325" r:id="rId63"/>
    <p:sldId id="313" r:id="rId64"/>
    <p:sldId id="309" r:id="rId65"/>
    <p:sldId id="297" r:id="rId66"/>
    <p:sldId id="300" r:id="rId67"/>
    <p:sldId id="308" r:id="rId68"/>
    <p:sldId id="346" r:id="rId69"/>
    <p:sldId id="343" r:id="rId70"/>
    <p:sldId id="344" r:id="rId71"/>
    <p:sldId id="345" r:id="rId72"/>
    <p:sldId id="299" r:id="rId73"/>
    <p:sldId id="302" r:id="rId74"/>
    <p:sldId id="347" r:id="rId75"/>
    <p:sldId id="348" r:id="rId76"/>
    <p:sldId id="301" r:id="rId77"/>
    <p:sldId id="304" r:id="rId78"/>
    <p:sldId id="303" r:id="rId79"/>
    <p:sldId id="306" r:id="rId80"/>
    <p:sldId id="349" r:id="rId81"/>
    <p:sldId id="350" r:id="rId82"/>
    <p:sldId id="305" r:id="rId83"/>
    <p:sldId id="351"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6" autoAdjust="0"/>
  </p:normalViewPr>
  <p:slideViewPr>
    <p:cSldViewPr>
      <p:cViewPr varScale="1">
        <p:scale>
          <a:sx n="71" d="100"/>
          <a:sy n="71" d="100"/>
        </p:scale>
        <p:origin x="171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ableStyles" Target="tableStyle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FE861C-486B-4E18-A0E9-A790238A915C}" type="datetimeFigureOut">
              <a:rPr lang="en-US" smtClean="0"/>
              <a:t>1/12/2021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a:p>
        </p:txBody>
      </p:sp>
    </p:spTree>
    <p:extLst>
      <p:ext uri="{BB962C8B-B14F-4D97-AF65-F5344CB8AC3E}">
        <p14:creationId xmlns:p14="http://schemas.microsoft.com/office/powerpoint/2010/main" val="3317653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1450" indent="-171450">
              <a:buFontTx/>
              <a:buChar char="-"/>
            </a:pPr>
            <a:r>
              <a:rPr lang="en-US" dirty="0"/>
              <a:t>On your desk</a:t>
            </a:r>
          </a:p>
          <a:p>
            <a:pPr marL="171450" indent="-171450">
              <a:buFontTx/>
              <a:buChar char="-"/>
            </a:pPr>
            <a:r>
              <a:rPr lang="en-US" dirty="0"/>
              <a:t>-on your PC</a:t>
            </a:r>
          </a:p>
          <a:p>
            <a:pPr marL="171450" indent="-171450">
              <a:buFontTx/>
              <a:buChar char="-"/>
            </a:pPr>
            <a:r>
              <a:rPr lang="en-US" dirty="0"/>
              <a:t>In text messages</a:t>
            </a:r>
          </a:p>
          <a:p>
            <a:pPr marL="171450" indent="-171450">
              <a:buFontTx/>
              <a:buChar char="-"/>
            </a:pPr>
            <a:r>
              <a:rPr lang="en-US" dirty="0"/>
              <a:t>In emails</a:t>
            </a:r>
          </a:p>
          <a:p>
            <a:pPr marL="171450" indent="-17145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0050" y="3848100"/>
            <a:ext cx="13847763" cy="10385425"/>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1911111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1/12/2021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1/12/2021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1/12/2021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1/12/2021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1/12/2021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1/12/2021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1/12/2021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1/12/2021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1/12/2021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1/12/2021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1/12/2021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1/12/2021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1/12/2021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jDFyUZtew9cb45n7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27.xml"/><Relationship Id="rId7" Type="http://schemas.openxmlformats.org/officeDocument/2006/relationships/slide" Target="slide65.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58.xml"/><Relationship Id="rId5" Type="http://schemas.openxmlformats.org/officeDocument/2006/relationships/slide" Target="slide54.xml"/><Relationship Id="rId10" Type="http://schemas.openxmlformats.org/officeDocument/2006/relationships/slide" Target="slide78.xml"/><Relationship Id="rId4" Type="http://schemas.openxmlformats.org/officeDocument/2006/relationships/slide" Target="slide44.xml"/><Relationship Id="rId9" Type="http://schemas.openxmlformats.org/officeDocument/2006/relationships/slide" Target="slide7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J6EBfnh2hjTJbPse8"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20Template.docx"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smtClean="0">
                <a:solidFill>
                  <a:srgbClr val="FF0000"/>
                </a:solidFill>
              </a:rPr>
              <a:t>*</a:t>
            </a:r>
            <a:r>
              <a:rPr lang="en-US" dirty="0" smtClean="0"/>
              <a:t> CE </a:t>
            </a:r>
            <a:r>
              <a:rPr lang="en-US" dirty="0"/>
              <a:t>will jump into </a:t>
            </a:r>
            <a:r>
              <a:rPr lang="en-US" dirty="0" smtClean="0"/>
              <a:t>Project Team </a:t>
            </a:r>
            <a:r>
              <a:rPr lang="en-US" dirty="0"/>
              <a:t>Space Time for </a:t>
            </a:r>
            <a:r>
              <a:rPr lang="en-US" dirty="0" smtClean="0"/>
              <a:t>their 5 min personal </a:t>
            </a:r>
            <a:r>
              <a:rPr lang="en-US" dirty="0"/>
              <a:t>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57513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14</a:t>
            </a:fld>
            <a:endParaRPr lang="en-US" sz="1200" dirty="0"/>
          </a:p>
        </p:txBody>
      </p:sp>
    </p:spTree>
    <p:extLst>
      <p:ext uri="{BB962C8B-B14F-4D97-AF65-F5344CB8AC3E}">
        <p14:creationId xmlns:p14="http://schemas.microsoft.com/office/powerpoint/2010/main" val="13881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a:t>
            </a:r>
            <a:r>
              <a:rPr lang="en-US" dirty="0" smtClean="0">
                <a:cs typeface="Calibri Light"/>
              </a:rPr>
              <a:t>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smtClean="0">
              <a:cs typeface="Calibri"/>
            </a:endParaRPr>
          </a:p>
          <a:p>
            <a:r>
              <a:rPr lang="en-US" dirty="0" smtClean="0">
                <a:cs typeface="Calibri"/>
              </a:rPr>
              <a:t>More </a:t>
            </a:r>
            <a:r>
              <a:rPr lang="en-US" dirty="0">
                <a:cs typeface="Calibri"/>
              </a:rPr>
              <a:t>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a:t>
                      </a:r>
                      <a:r>
                        <a:rPr lang="en-US" sz="1600" dirty="0" smtClean="0"/>
                        <a:t>to Design Lab administrator</a:t>
                      </a:r>
                      <a:endParaRPr lang="en-US" sz="1600" dirty="0"/>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6055817"/>
              </p:ext>
            </p:extLst>
          </p:nvPr>
        </p:nvGraphicFramePr>
        <p:xfrm>
          <a:off x="381000" y="846138"/>
          <a:ext cx="8382000" cy="396176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smtClean="0">
                          <a:effectLst/>
                          <a:latin typeface="+mj-lt"/>
                          <a:ea typeface="MS Mincho"/>
                        </a:rPr>
                        <a:t>2.2</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1/7/21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Added CE introduction to Day 1</a:t>
                      </a:r>
                    </a:p>
                    <a:p>
                      <a:pPr marL="0" marR="0" algn="l">
                        <a:spcBef>
                          <a:spcPts val="0"/>
                        </a:spcBef>
                        <a:spcAft>
                          <a:spcPts val="0"/>
                        </a:spcAft>
                      </a:pPr>
                      <a:r>
                        <a:rPr lang="en-US" sz="1200" b="0" dirty="0" smtClean="0">
                          <a:effectLst/>
                          <a:latin typeface="+mj-lt"/>
                          <a:ea typeface="MS Mincho"/>
                        </a:rPr>
                        <a:t>Student</a:t>
                      </a:r>
                      <a:r>
                        <a:rPr lang="en-US" sz="1200" b="0" baseline="0" dirty="0" smtClean="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smtClean="0">
                          <a:effectLst/>
                          <a:latin typeface="+mj-lt"/>
                          <a:ea typeface="MS Mincho"/>
                        </a:rPr>
                        <a:t>2.3</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1/12/21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A. Paster</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smtClean="0">
                          <a:effectLst/>
                          <a:latin typeface="+mj-lt"/>
                          <a:ea typeface="MS Mincho"/>
                        </a:rPr>
                        <a:t>Tip to update playbook before each class added to all agenda slides</a:t>
                      </a: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min - Team Meeting</a:t>
            </a:r>
            <a:endParaRPr lang="en-US" dirty="0"/>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a:t>
            </a:r>
            <a:r>
              <a:rPr lang="en-US" dirty="0" smtClean="0">
                <a:cs typeface="Calibri"/>
              </a:rPr>
              <a:t>30-60 min time for team to meet before next class</a:t>
            </a:r>
          </a:p>
          <a:p>
            <a:pPr marL="857250" lvl="1" indent="-457200">
              <a:buFont typeface="Arial" panose="020B0604020202020204" pitchFamily="34" charset="0"/>
              <a:buChar char="•"/>
            </a:pPr>
            <a:r>
              <a:rPr lang="en-US" dirty="0">
                <a:cs typeface="Calibri"/>
                <a:hlinkClick r:id="rId2"/>
              </a:rPr>
              <a:t>www.Whe</a:t>
            </a:r>
            <a:r>
              <a:rPr lang="en-US" dirty="0" smtClean="0">
                <a:cs typeface="Calibri"/>
                <a:hlinkClick r:id="rId2"/>
              </a:rPr>
              <a:t>nIsGood.net</a:t>
            </a:r>
            <a:r>
              <a:rPr lang="en-US" dirty="0" smtClean="0">
                <a:cs typeface="Calibri"/>
              </a:rPr>
              <a:t> </a:t>
            </a:r>
            <a:r>
              <a:rPr lang="en-US" dirty="0">
                <a:cs typeface="Calibri"/>
              </a:rPr>
              <a:t>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smtClean="0"/>
              <a:t>MUST REACH DECISION TODAY! You have group assignment to complete before next class.</a:t>
            </a:r>
            <a:endParaRPr lang="en-US" dirty="0"/>
          </a:p>
        </p:txBody>
      </p:sp>
      <p:sp>
        <p:nvSpPr>
          <p:cNvPr id="4" name="Footer Placeholder 3"/>
          <p:cNvSpPr>
            <a:spLocks noGrp="1"/>
          </p:cNvSpPr>
          <p:nvPr>
            <p:ph type="ftr" sz="quarter" idx="11"/>
          </p:nvPr>
        </p:nvSpPr>
        <p:spPr/>
        <p:txBody>
          <a:bodyPr/>
          <a:lstStyle/>
          <a:p>
            <a:r>
              <a:rPr lang="en-US" dirty="0" smtClean="0"/>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3"/>
              </a:rPr>
              <a:t>https</a:t>
            </a:r>
            <a:r>
              <a:rPr lang="en-US" sz="2300" dirty="0">
                <a:solidFill>
                  <a:srgbClr val="C00000"/>
                </a:solidFill>
                <a:hlinkClick r:id="rId3"/>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smtClean="0">
                <a:cs typeface="Calibri"/>
              </a:rPr>
              <a:t>Use out </a:t>
            </a:r>
            <a:r>
              <a:rPr lang="en-US" dirty="0">
                <a:cs typeface="Calibri"/>
              </a:rPr>
              <a:t>of class </a:t>
            </a:r>
            <a:r>
              <a:rPr lang="en-US" dirty="0" smtClean="0">
                <a:cs typeface="Calibri"/>
              </a:rPr>
              <a:t>team meeting to start </a:t>
            </a:r>
            <a:r>
              <a:rPr lang="en-US" b="1" dirty="0" smtClean="0">
                <a:cs typeface="Calibri"/>
              </a:rPr>
              <a:t>team building</a:t>
            </a:r>
          </a:p>
          <a:p>
            <a:pPr marL="0" indent="0">
              <a:buNone/>
              <a:tabLst>
                <a:tab pos="746125" algn="l"/>
              </a:tabLst>
            </a:pPr>
            <a:r>
              <a:rPr lang="en-US" b="1" dirty="0">
                <a:cs typeface="Calibri"/>
              </a:rPr>
              <a:t>	</a:t>
            </a:r>
            <a:r>
              <a:rPr lang="en-US" dirty="0" smtClean="0">
                <a:cs typeface="Calibri"/>
              </a:rPr>
              <a:t>Student Team Introductions</a:t>
            </a:r>
          </a:p>
          <a:p>
            <a:pPr marL="1146175" lvl="2" indent="-346075"/>
            <a:r>
              <a:rPr lang="en-US" dirty="0" smtClean="0">
                <a:cs typeface="Calibri"/>
              </a:rPr>
              <a:t>Major, hometown</a:t>
            </a:r>
          </a:p>
          <a:p>
            <a:pPr marL="1146175" lvl="2" indent="-346075"/>
            <a:r>
              <a:rPr lang="en-US" dirty="0" smtClean="0">
                <a:cs typeface="Calibri"/>
              </a:rPr>
              <a:t>Interests, clubs/sports, experience related to project topic</a:t>
            </a:r>
          </a:p>
          <a:p>
            <a:pPr marL="1146175" lvl="2" indent="-346075"/>
            <a:r>
              <a:rPr lang="en-US" dirty="0" smtClean="0">
                <a:cs typeface="Calibri"/>
              </a:rPr>
              <a:t>Co-op, internship, summer job</a:t>
            </a:r>
          </a:p>
          <a:p>
            <a:pPr marL="1146175" lvl="2" indent="-346075"/>
            <a:r>
              <a:rPr lang="en-US" dirty="0" smtClean="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a:t>
            </a:r>
            <a:r>
              <a:rPr lang="en-US" sz="1800" u="sng" dirty="0" smtClean="0">
                <a:solidFill>
                  <a:srgbClr val="0070C0"/>
                </a:solidFill>
              </a:rPr>
              <a:t>designlab.eng.rpi.edu/edn/projets/capstone-support-dev/wik/Capstone_Class_Agendas</a:t>
            </a:r>
            <a:endParaRPr lang="en-US" sz="1800" u="sng" dirty="0">
              <a:solidFill>
                <a:srgbClr val="0070C0"/>
              </a:solidFill>
            </a:endParaRP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4924725"/>
              </p:ext>
            </p:extLst>
          </p:nvPr>
        </p:nvGraphicFramePr>
        <p:xfrm>
          <a:off x="381000" y="846138"/>
          <a:ext cx="8382000" cy="290068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a:t>
            </a:r>
          </a:p>
          <a:p>
            <a:pPr lvl="4"/>
            <a:r>
              <a:rPr lang="en-US" sz="2000" dirty="0">
                <a:ea typeface="+mn-lt"/>
                <a:cs typeface="+mn-lt"/>
              </a:rPr>
              <a:t>t</a:t>
            </a:r>
            <a:r>
              <a:rPr lang="en-US" sz="2000">
                <a:ea typeface="+mn-lt"/>
                <a:cs typeface="+mn-lt"/>
              </a:rPr>
              <a:t>o </a:t>
            </a:r>
            <a:r>
              <a:rPr lang="en-US" sz="2000" dirty="0">
                <a:ea typeface="+mn-lt"/>
                <a:cs typeface="+mn-lt"/>
              </a:rPr>
              <a:t>check on team status </a:t>
            </a:r>
            <a:r>
              <a:rPr lang="en-US" sz="2000">
                <a:ea typeface="+mn-lt"/>
                <a:cs typeface="+mn-lt"/>
              </a:rPr>
              <a:t>/ welfare</a:t>
            </a:r>
          </a:p>
          <a:p>
            <a:pPr lvl="4"/>
            <a:r>
              <a:rPr lang="en-US" sz="2000" dirty="0">
                <a:ea typeface="+mn-lt"/>
                <a:cs typeface="+mn-lt"/>
              </a:rPr>
              <a:t>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sz="1200" dirty="0">
                <a:ea typeface="+mn-lt"/>
                <a:cs typeface="+mn-lt"/>
              </a:rPr>
              <a:t>Team &amp; PE Space</a:t>
            </a:r>
            <a:endParaRPr lang="en-US" sz="1200" dirty="0"/>
          </a:p>
        </p:txBody>
      </p:sp>
      <p:sp>
        <p:nvSpPr>
          <p:cNvPr id="2" name="Slide Number Placeholder 1"/>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283814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371600"/>
            <a:ext cx="7886700" cy="4800600"/>
          </a:xfrm>
        </p:spPr>
        <p:txBody>
          <a:bodyPr>
            <a:normAutofit/>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Post personal contact info (name, major, RPI email, phone #) to EDN Background Info Forum</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49</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hlinkClick r:id="rId2"/>
              </a:rPr>
              <a:t>https://forms.gle/J6EBfnh2hjTJbPse8</a:t>
            </a:r>
            <a:endParaRPr lang="en-US" dirty="0">
              <a:solidFill>
                <a:srgbClr val="000000"/>
              </a:solidFill>
              <a:ea typeface="+mn-lt"/>
              <a:cs typeface="+mn-lt"/>
            </a:endParaRPr>
          </a:p>
          <a:p>
            <a:pPr marL="228600" lvl="1" indent="0">
              <a:buNone/>
            </a:pPr>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81200"/>
            <a:ext cx="5170196" cy="290626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926153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https://designlab.eng.rpi.edu/edn/projects/capstone-support-dev/repository/changes/Fall%202020%20Playbook.pptx</a:t>
            </a:r>
            <a:r>
              <a:rPr lang="en-US" dirty="0"/>
              <a:t> </a:t>
            </a:r>
            <a:endParaRPr lang="en-US" dirty="0" smtClean="0"/>
          </a:p>
          <a:p>
            <a:pPr lvl="1"/>
            <a:r>
              <a:rPr lang="en-US" sz="3200" dirty="0" smtClean="0">
                <a:solidFill>
                  <a:srgbClr val="C00000"/>
                </a:solidFill>
                <a:cs typeface="Calibri"/>
              </a:rPr>
              <a:t>You are STRONGLY ENCOURAGED to download newest version of Playbook prior to EACH class meeting.</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60</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821570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61</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https://designlab.eng.rpi.edu/edn/projects/capstone-support-dev/repository/changes/template%20documents/Design%20Report%20Template.docx</a:t>
            </a:r>
            <a:endParaRPr lang="en-US" dirty="0"/>
          </a:p>
          <a:p>
            <a:pPr marL="0" indent="0">
              <a:buNone/>
            </a:pPr>
            <a:endParaRPr lang="en-US" dirty="0"/>
          </a:p>
          <a:p>
            <a:r>
              <a:rPr lang="en-US" dirty="0"/>
              <a:t>10 min – Break into 3 groups (</a:t>
            </a:r>
            <a:r>
              <a:rPr lang="en-US" dirty="0">
                <a:solidFill>
                  <a:srgbClr val="FF0000"/>
                </a:solidFill>
              </a:rPr>
              <a:t>meet in </a:t>
            </a:r>
            <a:r>
              <a:rPr lang="en-US" dirty="0" err="1">
                <a:solidFill>
                  <a:srgbClr val="FF0000"/>
                </a:solidFill>
              </a:rPr>
              <a:t>subteam</a:t>
            </a:r>
            <a:r>
              <a:rPr lang="en-US" dirty="0">
                <a:solidFill>
                  <a:srgbClr val="FF0000"/>
                </a:solidFill>
              </a:rPr>
              <a:t> spaces A/B/C</a:t>
            </a:r>
            <a:r>
              <a:rPr lang="en-US" dirty="0"/>
              <a:t>)</a:t>
            </a:r>
          </a:p>
          <a:p>
            <a:pPr lvl="1"/>
            <a:r>
              <a:rPr lang="en-US" dirty="0"/>
              <a:t>Long Term Objectives (1-5+ years, from Customer Perspective)</a:t>
            </a:r>
          </a:p>
          <a:p>
            <a:pPr lvl="1"/>
            <a:r>
              <a:rPr lang="en-US" dirty="0"/>
              <a:t>Current Semester Objectives (3 months!)</a:t>
            </a:r>
          </a:p>
          <a:p>
            <a:pPr lvl="1"/>
            <a:r>
              <a:rPr lang="en-US" dirty="0"/>
              <a:t>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(Design Report.docx) to EDN Repository prior to class 6 in the folder: </a:t>
            </a:r>
          </a:p>
          <a:p>
            <a:pPr marL="342900" lvl="1" indent="0">
              <a:buNone/>
            </a:pPr>
            <a:r>
              <a:rPr lang="en-US" dirty="0">
                <a:solidFill>
                  <a:srgbClr val="C00000"/>
                </a:solidFill>
                <a:ea typeface="+mn-lt"/>
                <a:cs typeface="+mn-lt"/>
              </a:rPr>
              <a:t>working/Reports/Design Report + Poster</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65</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846" y="2286000"/>
            <a:ext cx="6070307" cy="277094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2338177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92500" lnSpcReduction="1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1122145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dirty="0"/>
              <a:t>Return to car example discussed last class</a:t>
            </a:r>
          </a:p>
          <a:p>
            <a:endParaRPr lang="en-US" dirty="0"/>
          </a:p>
          <a:p>
            <a:r>
              <a:rPr lang="en-US" dirty="0"/>
              <a:t>What were the needs? The requirements?</a:t>
            </a:r>
          </a:p>
          <a:p>
            <a:r>
              <a:rPr lang="en-US" dirty="0"/>
              <a:t>What concepts address the needs/</a:t>
            </a:r>
            <a:r>
              <a:rPr lang="en-US" dirty="0" err="1"/>
              <a:t>reqs</a:t>
            </a:r>
            <a:r>
              <a:rPr lang="en-US" dirty="0"/>
              <a:t> identified?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400143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a:t>
            </a:r>
            <a:r>
              <a:rPr lang="en-US" dirty="0" err="1"/>
              <a:t>reqs</a:t>
            </a:r>
            <a:endParaRPr lang="en-US" dirty="0"/>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Project Work</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1115859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a:t>
            </a:r>
            <a:r>
              <a:rPr lang="en-US" sz="1100" dirty="0" err="1"/>
              <a:t>SoW</a:t>
            </a:r>
            <a:r>
              <a:rPr lang="en-US" sz="1100" dirty="0"/>
              <a:t>)</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6610204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605929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smtClean="0"/>
              <a:t>Repository instructions </a:t>
            </a:r>
            <a:r>
              <a:rPr lang="en-US" dirty="0" smtClean="0"/>
              <a:t>- </a:t>
            </a:r>
            <a:r>
              <a:rPr lang="en-US" sz="1200" dirty="0" smtClean="0">
                <a:hlinkClick r:id="rId3"/>
              </a:rPr>
              <a:t>https</a:t>
            </a:r>
            <a:r>
              <a:rPr lang="en-US" sz="1200" dirty="0">
                <a:hlinkClick r:id="rId3"/>
              </a:rPr>
              <a:t>://</a:t>
            </a:r>
            <a:r>
              <a:rPr lang="en-US" sz="1200" dirty="0" smtClean="0">
                <a:hlinkClick r:id="rId3"/>
              </a:rPr>
              <a:t>designlab.eng.rpi.edu/edn/projects/capstone-support-dev/wiki/Subversion</a:t>
            </a:r>
            <a:r>
              <a:rPr lang="en-US" sz="1200" dirty="0" smtClean="0"/>
              <a:t> </a:t>
            </a:r>
            <a:endParaRPr lang="en-US" sz="1200" dirty="0"/>
          </a:p>
        </p:txBody>
      </p:sp>
    </p:spTree>
    <p:extLst>
      <p:ext uri="{BB962C8B-B14F-4D97-AF65-F5344CB8AC3E}">
        <p14:creationId xmlns:p14="http://schemas.microsoft.com/office/powerpoint/2010/main" val="388616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447800"/>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a:t>
            </a:r>
            <a:r>
              <a:rPr lang="en-US" dirty="0" err="1"/>
              <a:t>mins</a:t>
            </a:r>
            <a:r>
              <a:rPr lang="en-US" dirty="0"/>
              <a:t>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a:t>
            </a:r>
            <a:r>
              <a:rPr lang="en-US" dirty="0" err="1"/>
              <a:t>Webex</a:t>
            </a:r>
            <a:r>
              <a:rPr lang="en-US" dirty="0"/>
              <a:t> NOT in-person</a:t>
            </a:r>
          </a:p>
          <a:p>
            <a:pPr lvl="1"/>
            <a:r>
              <a:rPr lang="en-US" dirty="0"/>
              <a:t>Students not giving presentation will be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 Template.pptx </a:t>
            </a:r>
            <a:r>
              <a:rPr lang="en-US" dirty="0"/>
              <a:t>in Box in PPT Online</a:t>
            </a:r>
          </a:p>
          <a:p>
            <a:endParaRPr lang="en-US" dirty="0"/>
          </a:p>
          <a:p>
            <a:r>
              <a:rPr lang="en-US" dirty="0"/>
              <a:t>10 </a:t>
            </a:r>
            <a:r>
              <a:rPr lang="en-US" dirty="0" err="1"/>
              <a:t>mins</a:t>
            </a:r>
            <a:r>
              <a:rPr lang="en-US" dirty="0"/>
              <a:t> – Divide into 3 groups, shift to sub-Spaces on </a:t>
            </a:r>
            <a:r>
              <a:rPr lang="en-US" dirty="0" err="1"/>
              <a:t>Webex</a:t>
            </a:r>
            <a:r>
              <a:rPr lang="en-US" dirty="0"/>
              <a:t>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a:t>
            </a:r>
            <a:r>
              <a:rPr lang="en-US" dirty="0" err="1"/>
              <a:t>mins</a:t>
            </a:r>
            <a:r>
              <a:rPr lang="en-US" dirty="0"/>
              <a:t> –  As a full team discuss </a:t>
            </a:r>
            <a:r>
              <a:rPr lang="en-US" sz="1800" b="1" dirty="0"/>
              <a:t>Technical Approach, Results and Accomplishments to Date</a:t>
            </a:r>
          </a:p>
          <a:p>
            <a:endParaRPr lang="en-US" sz="1800" b="1" dirty="0"/>
          </a:p>
          <a:p>
            <a:r>
              <a:rPr lang="en-US" dirty="0"/>
              <a:t>30 </a:t>
            </a:r>
            <a:r>
              <a:rPr lang="en-US" dirty="0" err="1"/>
              <a:t>mins</a:t>
            </a:r>
            <a:r>
              <a:rPr lang="en-US" dirty="0"/>
              <a:t> – Move on to </a:t>
            </a:r>
            <a:r>
              <a:rPr lang="en-US" sz="1800" b="1" dirty="0"/>
              <a:t>Next Steps and Plan</a:t>
            </a:r>
          </a:p>
          <a:p>
            <a:endParaRPr lang="en-US" sz="1800" b="1" dirty="0"/>
          </a:p>
          <a:p>
            <a:r>
              <a:rPr lang="en-US" dirty="0"/>
              <a:t>15 </a:t>
            </a:r>
            <a:r>
              <a:rPr lang="en-US" dirty="0" err="1"/>
              <a:t>mins</a:t>
            </a:r>
            <a:r>
              <a:rPr lang="en-US" dirty="0"/>
              <a:t> – Begin assembly of content onto single slide (</a:t>
            </a:r>
            <a:r>
              <a:rPr lang="en-US" dirty="0" err="1"/>
              <a:t>pg</a:t>
            </a:r>
            <a:r>
              <a:rPr lang="en-US" dirty="0"/>
              <a:t>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cs typeface="Calibri"/>
              </a:rPr>
              <a:t>Attend </a:t>
            </a:r>
            <a:r>
              <a:rPr lang="en-US" dirty="0" err="1">
                <a:solidFill>
                  <a:srgbClr val="FF0000"/>
                </a:solidFill>
                <a:cs typeface="Calibri"/>
              </a:rPr>
              <a:t>Comm+D</a:t>
            </a:r>
            <a:r>
              <a:rPr lang="en-US" dirty="0">
                <a:solidFill>
                  <a:srgbClr val="FF0000"/>
                </a:solidFill>
                <a:cs typeface="Calibri"/>
              </a:rPr>
              <a:t> workshop on PPT/posters(Weds 2/12) ??</a:t>
            </a:r>
            <a:endParaRPr lang="en-US" dirty="0">
              <a:ea typeface="+mn-lt"/>
              <a:cs typeface="+mn-lt"/>
            </a:endParaRPr>
          </a:p>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12629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A8F82-3EBC-4A2A-96FF-EBC569EC9C1F}"/>
              </a:ext>
            </a:extLst>
          </p:cNvPr>
          <p:cNvSpPr>
            <a:spLocks noGrp="1"/>
          </p:cNvSpPr>
          <p:nvPr>
            <p:ph type="title"/>
          </p:nvPr>
        </p:nvSpPr>
        <p:spPr/>
        <p:txBody>
          <a:bodyPr/>
          <a:lstStyle/>
          <a:p>
            <a:r>
              <a:rPr lang="en-US" dirty="0"/>
              <a:t>Webex Best Practices</a:t>
            </a:r>
          </a:p>
        </p:txBody>
      </p:sp>
      <p:sp>
        <p:nvSpPr>
          <p:cNvPr id="3" name="Content Placeholder 2">
            <a:extLst>
              <a:ext uri="{FF2B5EF4-FFF2-40B4-BE49-F238E27FC236}">
                <a16:creationId xmlns:a16="http://schemas.microsoft.com/office/drawing/2014/main" id="{0E284145-6911-4FEE-8672-9CCE41468165}"/>
              </a:ext>
            </a:extLst>
          </p:cNvPr>
          <p:cNvSpPr>
            <a:spLocks noGrp="1"/>
          </p:cNvSpPr>
          <p:nvPr>
            <p:ph idx="1"/>
          </p:nvPr>
        </p:nvSpPr>
        <p:spPr/>
        <p:txBody>
          <a:bodyPr/>
          <a:lstStyle/>
          <a:p>
            <a:r>
              <a:rPr lang="en-US" dirty="0"/>
              <a:t>Copy from playbook notes</a:t>
            </a:r>
          </a:p>
        </p:txBody>
      </p:sp>
      <p:sp>
        <p:nvSpPr>
          <p:cNvPr id="4" name="Footer Placeholder 3">
            <a:extLst>
              <a:ext uri="{FF2B5EF4-FFF2-40B4-BE49-F238E27FC236}">
                <a16:creationId xmlns:a16="http://schemas.microsoft.com/office/drawing/2014/main" id="{BE0607CB-73C2-4CFD-98A3-839AA5EAEE28}"/>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6ECC7240-810B-4EB9-96CB-DA019ED27401}"/>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1943670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4078</Words>
  <Application>Microsoft Office PowerPoint</Application>
  <PresentationFormat>On-screen Show (4:3)</PresentationFormat>
  <Paragraphs>917</Paragraphs>
  <Slides>82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Revision History - continued </vt:lpstr>
      <vt:lpstr>Link to Agendas</vt:lpstr>
      <vt:lpstr>Logistics</vt:lpstr>
      <vt:lpstr>Covid-19 related challenges</vt:lpstr>
      <vt:lpstr>Class meeting logistics</vt:lpstr>
      <vt:lpstr>Webex Best Practices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 (email)</vt:lpstr>
      <vt:lpstr>Collaboration Logistics</vt:lpstr>
      <vt:lpstr>35 min - Team Ideation Presentation</vt:lpstr>
      <vt:lpstr>20 min - Team Ideation Presentation Summary</vt:lpstr>
      <vt:lpstr>5 min - Team Meeting</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30 min - Documentation &amp; EDN Usage</vt:lpstr>
      <vt:lpstr>Where to put information?</vt:lpstr>
      <vt:lpstr>How to post</vt:lpstr>
      <vt:lpstr>10 min - Engineering Tools and Methods</vt:lpstr>
      <vt:lpstr>10 min - Statement of Work Introduction  60 min - Statement of Work Exercise</vt:lpstr>
      <vt:lpstr>Out of Class Task / Action Items:</vt:lpstr>
      <vt:lpstr>Class 6 Agenda</vt:lpstr>
      <vt:lpstr>All teams are in a different place</vt:lpstr>
      <vt:lpstr>10 min – What’s a Concept?</vt:lpstr>
      <vt:lpstr>65 Min - Concept Generation</vt:lpstr>
      <vt:lpstr>5 min – Create Forum Threads</vt:lpstr>
      <vt:lpstr>20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2021-01-12T15:48:06Z</dcterms:modified>
</cp:coreProperties>
</file>