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7" r:id="rId11"/>
    <p:sldId id="310" r:id="rId12"/>
    <p:sldId id="276" r:id="rId13"/>
    <p:sldId id="275" r:id="rId14"/>
    <p:sldId id="272" r:id="rId15"/>
    <p:sldId id="273"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64" d="100"/>
          <a:sy n="64" d="100"/>
        </p:scale>
        <p:origin x="14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t>
        <a:bodyPr/>
        <a:lstStyle/>
        <a:p>
          <a:endParaRPr lang="en-US"/>
        </a:p>
      </dgm:t>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t>
        <a:bodyPr/>
        <a:lstStyle/>
        <a:p>
          <a:endParaRPr lang="en-US"/>
        </a:p>
      </dgm:t>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t>
        <a:bodyPr/>
        <a:lstStyle/>
        <a:p>
          <a:endParaRPr lang="en-US"/>
        </a:p>
      </dgm:t>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1/15/2021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1/15/2021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1/15/2021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1/15/2021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1/15/2021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1/15/2021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jDFyUZtew9cb45n7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14</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1551349"/>
              </p:ext>
            </p:extLst>
          </p:nvPr>
        </p:nvGraphicFramePr>
        <p:xfrm>
          <a:off x="381000" y="846138"/>
          <a:ext cx="8382000" cy="46464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smtClean="0">
                          <a:effectLst/>
                          <a:latin typeface="+mj-lt"/>
                          <a:ea typeface="MS Mincho"/>
                        </a:rPr>
                        <a:t>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1/12/21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Tip to update playbook before each class added to all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smtClean="0">
                          <a:effectLst/>
                          <a:latin typeface="+mj-lt"/>
                          <a:ea typeface="MS Mincho"/>
                        </a:rPr>
                        <a:t>2.4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Phases of Design Report</a:t>
                      </a:r>
                      <a:r>
                        <a:rPr lang="en-US" sz="1200" b="0" baseline="0" dirty="0" smtClean="0">
                          <a:effectLst/>
                          <a:latin typeface="+mj-lt"/>
                          <a:ea typeface="MS Mincho"/>
                        </a:rPr>
                        <a:t> added p 41</a:t>
                      </a:r>
                    </a:p>
                    <a:p>
                      <a:pPr marL="0" marR="0" algn="l">
                        <a:spcBef>
                          <a:spcPts val="0"/>
                        </a:spcBef>
                        <a:spcAft>
                          <a:spcPts val="0"/>
                        </a:spcAft>
                      </a:pPr>
                      <a:r>
                        <a:rPr lang="en-US" sz="1200" b="0" baseline="0" dirty="0" smtClean="0">
                          <a:effectLst/>
                          <a:latin typeface="+mj-lt"/>
                          <a:ea typeface="MS Mincho"/>
                        </a:rPr>
                        <a:t>Small grammar/formatting changes throughout Playbook</a:t>
                      </a:r>
                    </a:p>
                    <a:p>
                      <a:pPr marL="0" marR="0" algn="l">
                        <a:spcBef>
                          <a:spcPts val="0"/>
                        </a:spcBef>
                        <a:spcAft>
                          <a:spcPts val="0"/>
                        </a:spcAft>
                      </a:pPr>
                      <a:r>
                        <a:rPr lang="en-US" sz="1200" b="0" dirty="0" smtClean="0">
                          <a:effectLst/>
                          <a:latin typeface="+mj-lt"/>
                          <a:ea typeface="MS Mincho"/>
                        </a:rPr>
                        <a:t>‘Every project is different’ slide moved to Day 3 (previously Day 6) p 49</a:t>
                      </a:r>
                    </a:p>
                    <a:p>
                      <a:pPr marL="0" marR="0" algn="l">
                        <a:spcBef>
                          <a:spcPts val="0"/>
                        </a:spcBef>
                        <a:spcAft>
                          <a:spcPts val="0"/>
                        </a:spcAft>
                      </a:pPr>
                      <a:r>
                        <a:rPr lang="en-US" sz="1200" b="0" dirty="0" err="1" smtClean="0">
                          <a:effectLst/>
                          <a:latin typeface="+mj-lt"/>
                          <a:ea typeface="MS Mincho"/>
                        </a:rPr>
                        <a:t>Webex</a:t>
                      </a:r>
                      <a:r>
                        <a:rPr lang="en-US" sz="1200" b="0" dirty="0" smtClean="0">
                          <a:effectLst/>
                          <a:latin typeface="+mj-lt"/>
                          <a:ea typeface="MS Mincho"/>
                        </a:rPr>
                        <a:t>/Meeting Tips slide added p 9</a:t>
                      </a:r>
                    </a:p>
                    <a:p>
                      <a:pPr marL="0" marR="0" algn="l">
                        <a:spcBef>
                          <a:spcPts val="0"/>
                        </a:spcBef>
                        <a:spcAft>
                          <a:spcPts val="0"/>
                        </a:spcAft>
                      </a:pPr>
                      <a:r>
                        <a:rPr lang="en-US" sz="1200" b="0" dirty="0" smtClean="0">
                          <a:effectLst/>
                          <a:latin typeface="+mj-lt"/>
                          <a:ea typeface="MS Mincho"/>
                        </a:rPr>
                        <a:t>PE instructions</a:t>
                      </a:r>
                      <a:r>
                        <a:rPr lang="en-US" sz="1200" b="0" baseline="0" dirty="0" smtClean="0">
                          <a:effectLst/>
                          <a:latin typeface="+mj-lt"/>
                          <a:ea typeface="MS Mincho"/>
                        </a:rPr>
                        <a:t> added to p36</a:t>
                      </a:r>
                    </a:p>
                    <a:p>
                      <a:pPr marL="0" marR="0" algn="l">
                        <a:spcBef>
                          <a:spcPts val="0"/>
                        </a:spcBef>
                        <a:spcAft>
                          <a:spcPts val="0"/>
                        </a:spcAft>
                      </a:pPr>
                      <a:r>
                        <a:rPr lang="en-US" sz="1200" b="0" baseline="0" dirty="0" smtClean="0">
                          <a:effectLst/>
                          <a:latin typeface="+mj-lt"/>
                          <a:ea typeface="MS Mincho"/>
                        </a:rPr>
                        <a:t>Safety Training reminder improved</a:t>
                      </a:r>
                    </a:p>
                    <a:p>
                      <a:pPr marL="0" marR="0" algn="l">
                        <a:spcBef>
                          <a:spcPts val="0"/>
                        </a:spcBef>
                        <a:spcAft>
                          <a:spcPts val="0"/>
                        </a:spcAft>
                      </a:pPr>
                      <a:r>
                        <a:rPr lang="en-US" sz="1200" b="0" baseline="0" dirty="0" err="1" smtClean="0">
                          <a:effectLst/>
                          <a:latin typeface="+mj-lt"/>
                          <a:ea typeface="MS Mincho"/>
                        </a:rPr>
                        <a:t>Comm</a:t>
                      </a:r>
                      <a:r>
                        <a:rPr lang="en-US" sz="1200" b="0" baseline="0" dirty="0" smtClean="0">
                          <a:effectLst/>
                          <a:latin typeface="+mj-lt"/>
                          <a:ea typeface="MS Mincho"/>
                        </a:rPr>
                        <a:t>+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2.5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”template“ removed from Report &amp; Poster filenames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a:t>
            </a:r>
            <a:r>
              <a:rPr lang="en-US" dirty="0" smtClean="0"/>
              <a:t>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a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smtClean="0"/>
              <a:t>Move </a:t>
            </a:r>
            <a:r>
              <a:rPr lang="en-US" sz="2000" dirty="0"/>
              <a:t>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a:t>
            </a:r>
            <a:r>
              <a:rPr lang="en-US" dirty="0" smtClean="0">
                <a:cs typeface="Calibri"/>
              </a:rPr>
              <a:t>PE/CE/Director, </a:t>
            </a:r>
            <a:r>
              <a:rPr lang="en-US" dirty="0">
                <a:cs typeface="Calibri"/>
              </a:rPr>
              <a:t>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3"/>
              </a:rPr>
              <a:t>https</a:t>
            </a:r>
            <a:r>
              <a:rPr lang="en-US" sz="2300" dirty="0">
                <a:solidFill>
                  <a:srgbClr val="C00000"/>
                </a:solidFill>
                <a:hlinkClick r:id="rId3"/>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a:t>
            </a:r>
            <a:r>
              <a:rPr lang="en-US" dirty="0" smtClean="0"/>
              <a:t>RCS 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building</a:t>
            </a:r>
          </a:p>
          <a:p>
            <a:pPr marL="0" indent="0">
              <a:buNone/>
              <a:tabLst>
                <a:tab pos="746125" algn="l"/>
              </a:tabLst>
            </a:pPr>
            <a:r>
              <a:rPr lang="en-US" b="1" dirty="0">
                <a:cs typeface="Calibri"/>
              </a:rPr>
              <a:t>	</a:t>
            </a:r>
            <a:r>
              <a:rPr lang="en-US" dirty="0" smtClean="0">
                <a:cs typeface="Calibri"/>
              </a:rPr>
              <a:t>Student 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a:t>
            </a:r>
            <a:r>
              <a:rPr lang="en-US" dirty="0" smtClean="0">
                <a:cs typeface="Calibri"/>
              </a:rPr>
              <a:t>coaches &amp; mentors, </a:t>
            </a:r>
            <a:r>
              <a:rPr lang="en-US" dirty="0">
                <a:cs typeface="Calibri"/>
              </a:rPr>
              <a:t>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r>
              <a:rPr lang="en-US" sz="2400" dirty="0" smtClean="0"/>
              <a:t>?</a:t>
            </a:r>
          </a:p>
          <a:p>
            <a:pPr lvl="1"/>
            <a:endParaRPr lang="en-US" sz="2400" dirty="0"/>
          </a:p>
          <a:p>
            <a:pPr lvl="1"/>
            <a:endParaRPr lang="en-US" sz="2400" dirty="0" smtClean="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a:t>
            </a:r>
            <a:r>
              <a:rPr lang="en-US" dirty="0" smtClean="0">
                <a:hlinkClick r:id="rId10" action="ppaction://hlinksldjump"/>
              </a:rPr>
              <a:t>9</a:t>
            </a:r>
            <a:endParaRPr lang="en-US" dirty="0" smtClean="0"/>
          </a:p>
          <a:p>
            <a:endParaRPr lang="en-US" dirty="0"/>
          </a:p>
          <a:p>
            <a:pPr marL="0" indent="0" algn="ctr">
              <a:buNone/>
            </a:pPr>
            <a:r>
              <a:rPr lang="en-US" dirty="0" smtClean="0"/>
              <a:t>Pro Tip – Current Out of Class Tasks are listed 1 page before next class’s agenda</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a:t>
            </a:r>
            <a:r>
              <a:rPr lang="en-US" dirty="0" smtClean="0">
                <a:ea typeface="+mn-lt"/>
                <a:cs typeface="+mn-lt"/>
              </a:rPr>
              <a:t>Orientation</a:t>
            </a:r>
          </a:p>
          <a:p>
            <a:pPr lvl="1" indent="-285750"/>
            <a:r>
              <a:rPr lang="en-US" dirty="0" smtClean="0">
                <a:solidFill>
                  <a:srgbClr val="000000"/>
                </a:solidFill>
                <a:ea typeface="+mn-lt"/>
                <a:cs typeface="+mn-lt"/>
              </a:rPr>
              <a:t>NOT required for </a:t>
            </a:r>
          </a:p>
          <a:p>
            <a:pPr lvl="2" indent="-285750"/>
            <a:r>
              <a:rPr lang="en-US" dirty="0" smtClean="0">
                <a:solidFill>
                  <a:srgbClr val="000000"/>
                </a:solidFill>
                <a:ea typeface="+mn-lt"/>
                <a:cs typeface="+mn-lt"/>
              </a:rPr>
              <a:t>Fully remote students</a:t>
            </a:r>
          </a:p>
          <a:p>
            <a:pPr lvl="2" indent="-285750"/>
            <a:r>
              <a:rPr lang="en-US" dirty="0" smtClean="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a:t>
            </a:r>
            <a:r>
              <a:rPr lang="en-US" dirty="0" smtClean="0">
                <a:cs typeface="Calibri"/>
              </a:rPr>
              <a:t>Laboratories-Safety Orientation</a:t>
            </a:r>
          </a:p>
          <a:p>
            <a:pPr lvl="1" indent="-285750"/>
            <a:r>
              <a:rPr lang="en-US" dirty="0" smtClean="0">
                <a:solidFill>
                  <a:srgbClr val="000000"/>
                </a:solidFill>
                <a:ea typeface="+mn-lt"/>
                <a:cs typeface="+mn-lt"/>
              </a:rPr>
              <a:t>NOT </a:t>
            </a:r>
            <a:r>
              <a:rPr lang="en-US" dirty="0">
                <a:solidFill>
                  <a:srgbClr val="000000"/>
                </a:solidFill>
                <a:ea typeface="+mn-lt"/>
                <a:cs typeface="+mn-lt"/>
              </a:rPr>
              <a:t>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dirty="0" smtClean="0"/>
          </a:p>
          <a:p>
            <a:pPr lvl="1"/>
            <a:r>
              <a:rPr lang="en-US" sz="3200" dirty="0" smtClean="0">
                <a:solidFill>
                  <a:srgbClr val="C00000"/>
                </a:solidFill>
                <a:cs typeface="Calibri"/>
              </a:rPr>
              <a:t>You are STRONGLY ENCOURAGED to download newest version of Playbook prior to EACH class meeting.</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a:t>
            </a:r>
            <a:r>
              <a:rPr lang="en-US" dirty="0" smtClean="0">
                <a:hlinkClick r:id="rId2"/>
              </a:rPr>
              <a:t>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smtClean="0"/>
              <a:t>Phases of the Design Report</a:t>
            </a:r>
            <a:endParaRPr lang="en-US" dirty="0"/>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a:t>
            </a:r>
            <a:r>
              <a:rPr lang="en-US" dirty="0" smtClean="0">
                <a:ea typeface="+mn-lt"/>
                <a:cs typeface="+mn-lt"/>
              </a:rPr>
              <a:t>Statement of Work</a:t>
            </a:r>
            <a:endParaRPr lang="en-US" dirty="0">
              <a:solidFill>
                <a:srgbClr val="C00000"/>
              </a:solidFill>
              <a:ea typeface="+mn-lt"/>
              <a:cs typeface="+mn-lt"/>
            </a:endParaRPr>
          </a:p>
          <a:p>
            <a:r>
              <a:rPr lang="en-US" dirty="0">
                <a:ea typeface="+mn-lt"/>
                <a:cs typeface="+mn-lt"/>
              </a:rPr>
              <a:t>Post Statement of Work </a:t>
            </a:r>
            <a:r>
              <a:rPr lang="en-US" dirty="0" smtClean="0">
                <a:ea typeface="+mn-lt"/>
                <a:cs typeface="+mn-lt"/>
              </a:rPr>
              <a:t>(Phase 1 of Design </a:t>
            </a:r>
            <a:r>
              <a:rPr lang="en-US" dirty="0">
                <a:ea typeface="+mn-lt"/>
                <a:cs typeface="+mn-lt"/>
              </a:rPr>
              <a:t>Report.docx) to EDN Repository prior to class 6 in the folder: </a:t>
            </a:r>
          </a:p>
          <a:p>
            <a:pPr marL="342900" lvl="1" indent="0">
              <a:buNone/>
            </a:pPr>
            <a:r>
              <a:rPr lang="en-US" dirty="0">
                <a:solidFill>
                  <a:srgbClr val="C00000"/>
                </a:solidFill>
                <a:ea typeface="+mn-lt"/>
                <a:cs typeface="+mn-lt"/>
              </a:rPr>
              <a:t>working/Reports/Design Report + </a:t>
            </a:r>
            <a:r>
              <a:rPr lang="en-US" dirty="0" smtClean="0">
                <a:solidFill>
                  <a:srgbClr val="C00000"/>
                </a:solidFill>
                <a:ea typeface="+mn-lt"/>
                <a:cs typeface="+mn-lt"/>
              </a:rPr>
              <a:t>Poster</a:t>
            </a:r>
          </a:p>
          <a:p>
            <a:r>
              <a:rPr lang="en-US" dirty="0">
                <a:cs typeface="Calibri"/>
              </a:rPr>
              <a:t>Complete the Online Safety Training in </a:t>
            </a:r>
            <a:r>
              <a:rPr lang="en-US" dirty="0" err="1">
                <a:cs typeface="Calibri"/>
              </a:rPr>
              <a:t>Percipio</a:t>
            </a:r>
            <a:r>
              <a:rPr lang="en-US" dirty="0">
                <a:cs typeface="Calibri"/>
              </a:rPr>
              <a:t>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smtClean="0"/>
              <a:t>Go to Team Space</a:t>
            </a:r>
          </a:p>
          <a:p>
            <a:r>
              <a:rPr lang="en-US" dirty="0" smtClean="0"/>
              <a:t>Work on project</a:t>
            </a:r>
          </a:p>
          <a:p>
            <a:endParaRPr lang="en-US" dirty="0"/>
          </a:p>
          <a:p>
            <a:r>
              <a:rPr lang="en-US" dirty="0" smtClean="0"/>
              <a:t>Someone should take notes of meeting discussion</a:t>
            </a:r>
          </a:p>
          <a:p>
            <a:r>
              <a:rPr lang="en-US" dirty="0" smtClean="0"/>
              <a:t>Post to Forums –&gt; Project </a:t>
            </a:r>
            <a:r>
              <a:rPr lang="en-US" dirty="0" err="1" smtClean="0"/>
              <a:t>Mgmt</a:t>
            </a:r>
            <a:endParaRPr lang="en-US" dirty="0" smtClean="0"/>
          </a:p>
          <a:p>
            <a:pPr lvl="1"/>
            <a:r>
              <a:rPr lang="en-US" dirty="0" smtClean="0"/>
              <a:t>NOT as Word document, simply as plain text in Forum post.</a:t>
            </a:r>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smtClean="0">
                <a:ea typeface="+mn-lt"/>
                <a:cs typeface="+mn-lt"/>
              </a:rPr>
              <a:t>Brainstorm </a:t>
            </a:r>
            <a:r>
              <a:rPr lang="en-US" dirty="0">
                <a:ea typeface="+mn-lt"/>
                <a:cs typeface="+mn-lt"/>
              </a:rPr>
              <a:t>6 individual tasks which need to be accomplished to reach project </a:t>
            </a:r>
            <a:r>
              <a:rPr lang="en-US" dirty="0" smtClean="0">
                <a:ea typeface="+mn-lt"/>
                <a:cs typeface="+mn-lt"/>
              </a:rPr>
              <a:t>goals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a:t>
            </a:r>
            <a:r>
              <a:rPr lang="en-US" strike="sngStrike" dirty="0" smtClean="0">
                <a:solidFill>
                  <a:srgbClr val="FF0000"/>
                </a:solidFill>
                <a:cs typeface="Calibri"/>
              </a:rPr>
              <a:t>week </a:t>
            </a:r>
            <a:r>
              <a:rPr lang="en-US" sz="2800" dirty="0">
                <a:solidFill>
                  <a:srgbClr val="FF0000"/>
                </a:solidFill>
                <a:cs typeface="Calibri"/>
              </a:rPr>
              <a:t>RIGHT </a:t>
            </a:r>
            <a:r>
              <a:rPr lang="en-US" sz="2800" dirty="0" smtClean="0">
                <a:solidFill>
                  <a:srgbClr val="FF0000"/>
                </a:solidFill>
                <a:cs typeface="Calibri"/>
              </a:rPr>
              <a:t>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sz="2800" dirty="0">
                <a:solidFill>
                  <a:srgbClr val="FF0000"/>
                </a:solidFill>
                <a:cs typeface="Calibri"/>
              </a:rPr>
              <a:t>RIGHT </a:t>
            </a:r>
            <a:r>
              <a:rPr lang="en-US" sz="2800" dirty="0" smtClean="0">
                <a:solidFill>
                  <a:srgbClr val="FF0000"/>
                </a:solidFill>
                <a:cs typeface="Calibri"/>
              </a:rPr>
              <a:t>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a:t>
            </a:r>
            <a:r>
              <a:rPr lang="en-US" dirty="0" smtClean="0"/>
              <a:t>presenting should join as </a:t>
            </a:r>
            <a:r>
              <a:rPr lang="en-US" dirty="0"/>
              <a:t>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smtClean="0">
                <a:solidFill>
                  <a:schemeClr val="accent6"/>
                </a:solidFill>
              </a:rPr>
              <a:t>Poster.pptx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Webex</a:t>
            </a:r>
            <a:r>
              <a:rPr lang="en-US" dirty="0" smtClean="0"/>
              <a:t>/Meeting Tips</a:t>
            </a:r>
            <a:endParaRPr lang="en-US" dirty="0"/>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endParaRPr lang="en-US" dirty="0" smtClean="0"/>
          </a:p>
          <a:p>
            <a:pPr lvl="1"/>
            <a:r>
              <a:rPr lang="en-US" dirty="0" smtClean="0"/>
              <a:t>Have </a:t>
            </a:r>
            <a:r>
              <a:rPr lang="en-US" dirty="0"/>
              <a:t>a written agenda, posted into the EDN Project Management </a:t>
            </a:r>
            <a:r>
              <a:rPr lang="en-US" dirty="0" smtClean="0"/>
              <a:t>folder</a:t>
            </a:r>
          </a:p>
          <a:p>
            <a:pPr lvl="1"/>
            <a:r>
              <a:rPr lang="en-US" dirty="0"/>
              <a:t>Keep meeting minutes for ALL team </a:t>
            </a:r>
            <a:r>
              <a:rPr lang="en-US" dirty="0" err="1"/>
              <a:t>Webex</a:t>
            </a:r>
            <a:r>
              <a:rPr lang="en-US" dirty="0"/>
              <a:t> sessions and post to the Project Management forum on </a:t>
            </a:r>
            <a:r>
              <a:rPr lang="en-US" dirty="0" smtClean="0"/>
              <a:t>EDN</a:t>
            </a:r>
            <a:endParaRPr lang="en-US" dirty="0"/>
          </a:p>
          <a:p>
            <a:pPr lvl="0"/>
            <a:r>
              <a:rPr lang="en-US" dirty="0"/>
              <a:t>Divide workload among team members and create </a:t>
            </a:r>
            <a:r>
              <a:rPr lang="en-US" dirty="0" smtClean="0"/>
              <a:t>EDN Issues </a:t>
            </a:r>
            <a:r>
              <a:rPr lang="en-US" dirty="0"/>
              <a:t>to document </a:t>
            </a:r>
            <a:r>
              <a:rPr lang="en-US" dirty="0" smtClean="0"/>
              <a:t>and track</a:t>
            </a:r>
            <a:endParaRPr lang="en-US" dirty="0"/>
          </a:p>
          <a:p>
            <a:pPr lvl="0"/>
            <a:r>
              <a:rPr lang="en-US" dirty="0" err="1" smtClean="0"/>
              <a:t>Webex</a:t>
            </a:r>
            <a:r>
              <a:rPr lang="en-US" dirty="0" smtClean="0"/>
              <a:t> </a:t>
            </a:r>
            <a:r>
              <a:rPr lang="en-US" dirty="0"/>
              <a:t>chat will not be archived, so it's important to document </a:t>
            </a:r>
            <a:r>
              <a:rPr lang="en-US" dirty="0" smtClean="0"/>
              <a:t>results &amp; discussion </a:t>
            </a:r>
            <a:r>
              <a:rPr lang="en-US" dirty="0"/>
              <a:t>in the </a:t>
            </a:r>
            <a:r>
              <a:rPr lang="en-US" dirty="0" smtClean="0"/>
              <a:t>Forums </a:t>
            </a:r>
            <a:r>
              <a:rPr lang="en-US" dirty="0"/>
              <a:t>and the </a:t>
            </a:r>
            <a:r>
              <a:rPr lang="en-US" dirty="0" smtClean="0"/>
              <a:t>Repository </a:t>
            </a:r>
            <a:r>
              <a:rPr lang="en-US" dirty="0"/>
              <a:t>as appropriate</a:t>
            </a:r>
          </a:p>
          <a:p>
            <a:pPr lvl="0"/>
            <a:r>
              <a:rPr lang="en-US" dirty="0"/>
              <a:t>Although </a:t>
            </a:r>
            <a:r>
              <a:rPr lang="en-US" dirty="0" err="1"/>
              <a:t>Webex</a:t>
            </a:r>
            <a:r>
              <a:rPr lang="en-US" dirty="0"/>
              <a:t> can be great for socialization, we would like to encourage productive meetings to reduce </a:t>
            </a:r>
            <a:r>
              <a:rPr lang="en-US" dirty="0" err="1"/>
              <a:t>Webex</a:t>
            </a:r>
            <a:r>
              <a:rPr lang="en-US" dirty="0"/>
              <a:t>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39702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4427</Words>
  <Application>Microsoft Office PowerPoint</Application>
  <PresentationFormat>On-screen Show (4:3)</PresentationFormat>
  <Paragraphs>985</Paragraphs>
  <Slides>82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Webex/Meeting Tips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2021-01-15T16:27:31Z</dcterms:modified>
</cp:coreProperties>
</file>