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7" r:id="rId11"/>
    <p:sldId id="310" r:id="rId12"/>
    <p:sldId id="276"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56" r:id="rId51"/>
    <p:sldId id="340" r:id="rId52"/>
    <p:sldId id="289" r:id="rId53"/>
    <p:sldId id="288" r:id="rId54"/>
    <p:sldId id="290" r:id="rId55"/>
    <p:sldId id="307" r:id="rId56"/>
    <p:sldId id="293" r:id="rId57"/>
    <p:sldId id="342" r:id="rId58"/>
    <p:sldId id="341" r:id="rId59"/>
    <p:sldId id="294" r:id="rId60"/>
    <p:sldId id="298" r:id="rId61"/>
    <p:sldId id="332" r:id="rId62"/>
    <p:sldId id="324" r:id="rId63"/>
    <p:sldId id="325" r:id="rId64"/>
    <p:sldId id="313" r:id="rId65"/>
    <p:sldId id="309" r:id="rId66"/>
    <p:sldId id="355" r:id="rId67"/>
    <p:sldId id="297" r:id="rId68"/>
    <p:sldId id="300" r:id="rId69"/>
    <p:sldId id="346" r:id="rId70"/>
    <p:sldId id="343" r:id="rId71"/>
    <p:sldId id="344" r:id="rId72"/>
    <p:sldId id="345" r:id="rId73"/>
    <p:sldId id="299" r:id="rId74"/>
    <p:sldId id="302" r:id="rId75"/>
    <p:sldId id="347" r:id="rId76"/>
    <p:sldId id="348" r:id="rId77"/>
    <p:sldId id="301" r:id="rId78"/>
    <p:sldId id="304" r:id="rId79"/>
    <p:sldId id="303" r:id="rId80"/>
    <p:sldId id="306" r:id="rId81"/>
    <p:sldId id="349" r:id="rId82"/>
    <p:sldId id="350" r:id="rId83"/>
    <p:sldId id="30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64" d="100"/>
          <a:sy n="64" d="100"/>
        </p:scale>
        <p:origin x="147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6.jpeg"/><Relationship Id="rId6" Type="http://schemas.openxmlformats.org/officeDocument/2006/relationships/hyperlink" Target="https://en.wiktionary.org/wiki/monarch" TargetMode="External"/><Relationship Id="rId5" Type="http://schemas.openxmlformats.org/officeDocument/2006/relationships/image" Target="../media/image48.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t>
        <a:bodyPr/>
        <a:lstStyle/>
        <a:p>
          <a:endParaRPr lang="en-US"/>
        </a:p>
      </dgm:t>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t>
        <a:bodyPr/>
        <a:lstStyle/>
        <a:p>
          <a:endParaRPr lang="en-US"/>
        </a:p>
      </dgm:t>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t>
        <a:bodyPr/>
        <a:lstStyle/>
        <a:p>
          <a:endParaRPr lang="en-US"/>
        </a:p>
      </dgm:t>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1/21/2021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1/21/2021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1/21/2021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1/21/2021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1/21/2021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1/21/2021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27.xml"/><Relationship Id="rId7" Type="http://schemas.openxmlformats.org/officeDocument/2006/relationships/slide" Target="slide67.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5.xml"/><Relationship Id="rId10" Type="http://schemas.openxmlformats.org/officeDocument/2006/relationships/slide" Target="slide79.xml"/><Relationship Id="rId4" Type="http://schemas.openxmlformats.org/officeDocument/2006/relationships/slide" Target="slide44.xml"/><Relationship Id="rId9" Type="http://schemas.openxmlformats.org/officeDocument/2006/relationships/slide" Target="slide7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a:t>
            </a:r>
            <a:r>
              <a:rPr lang="en-US" sz="858" dirty="0" err="1"/>
              <a:t>Bagepall</a:t>
            </a:r>
            <a:endParaRPr lang="en-US" sz="858" dirty="0"/>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a:t>
              </a:r>
              <a:r>
                <a:rPr lang="en-US" sz="858" dirty="0" err="1"/>
                <a:t>Tajer</a:t>
              </a:r>
              <a:endParaRPr lang="en-US" sz="858" dirty="0"/>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a:extLst/>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a:extLst/>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a:extLst/>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a:extLst/>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a:extLst/>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err="1"/>
                    <a:t>Duquette</a:t>
                  </a:r>
                  <a:endParaRPr lang="en-US" sz="857" dirty="0"/>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157631"/>
              </p:ext>
            </p:extLst>
          </p:nvPr>
        </p:nvGraphicFramePr>
        <p:xfrm>
          <a:off x="381000" y="846138"/>
          <a:ext cx="8382000" cy="47390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smtClean="0">
                          <a:effectLst/>
                          <a:latin typeface="+mj-lt"/>
                          <a:ea typeface="MS Mincho"/>
                        </a:rPr>
                        <a:t>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1/12/21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Tip to update playbook before each class added to all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smtClean="0">
                          <a:effectLst/>
                          <a:latin typeface="+mj-lt"/>
                          <a:ea typeface="MS Mincho"/>
                        </a:rPr>
                        <a:t>2.4</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Phases of Design Report</a:t>
                      </a:r>
                      <a:r>
                        <a:rPr lang="en-US" sz="1200" b="0" baseline="0" dirty="0" smtClean="0">
                          <a:effectLst/>
                          <a:latin typeface="+mj-lt"/>
                          <a:ea typeface="MS Mincho"/>
                        </a:rPr>
                        <a:t> added p 41</a:t>
                      </a:r>
                    </a:p>
                    <a:p>
                      <a:pPr marL="0" marR="0" algn="l">
                        <a:spcBef>
                          <a:spcPts val="0"/>
                        </a:spcBef>
                        <a:spcAft>
                          <a:spcPts val="0"/>
                        </a:spcAft>
                      </a:pPr>
                      <a:r>
                        <a:rPr lang="en-US" sz="1200" b="0" baseline="0" dirty="0" smtClean="0">
                          <a:effectLst/>
                          <a:latin typeface="+mj-lt"/>
                          <a:ea typeface="MS Mincho"/>
                        </a:rPr>
                        <a:t>Small grammar/formatting changes throughout Playbook</a:t>
                      </a:r>
                    </a:p>
                    <a:p>
                      <a:pPr marL="0" marR="0" algn="l">
                        <a:spcBef>
                          <a:spcPts val="0"/>
                        </a:spcBef>
                        <a:spcAft>
                          <a:spcPts val="0"/>
                        </a:spcAft>
                      </a:pPr>
                      <a:r>
                        <a:rPr lang="en-US" sz="1200" b="0" dirty="0" smtClean="0">
                          <a:effectLst/>
                          <a:latin typeface="+mj-lt"/>
                          <a:ea typeface="MS Mincho"/>
                        </a:rPr>
                        <a:t>‘Every project is different’ slide moved to Day 3 (previously Day 6) p 49</a:t>
                      </a:r>
                    </a:p>
                    <a:p>
                      <a:pPr marL="0" marR="0" algn="l">
                        <a:spcBef>
                          <a:spcPts val="0"/>
                        </a:spcBef>
                        <a:spcAft>
                          <a:spcPts val="0"/>
                        </a:spcAft>
                      </a:pPr>
                      <a:r>
                        <a:rPr lang="en-US" sz="1200" b="0" dirty="0" err="1" smtClean="0">
                          <a:effectLst/>
                          <a:latin typeface="+mj-lt"/>
                          <a:ea typeface="MS Mincho"/>
                        </a:rPr>
                        <a:t>Webex</a:t>
                      </a:r>
                      <a:r>
                        <a:rPr lang="en-US" sz="1200" b="0" dirty="0" smtClean="0">
                          <a:effectLst/>
                          <a:latin typeface="+mj-lt"/>
                          <a:ea typeface="MS Mincho"/>
                        </a:rPr>
                        <a:t>/Meeting Tips slide added p 9</a:t>
                      </a:r>
                    </a:p>
                    <a:p>
                      <a:pPr marL="0" marR="0" algn="l">
                        <a:spcBef>
                          <a:spcPts val="0"/>
                        </a:spcBef>
                        <a:spcAft>
                          <a:spcPts val="0"/>
                        </a:spcAft>
                      </a:pPr>
                      <a:r>
                        <a:rPr lang="en-US" sz="1200" b="0" dirty="0" smtClean="0">
                          <a:effectLst/>
                          <a:latin typeface="+mj-lt"/>
                          <a:ea typeface="MS Mincho"/>
                        </a:rPr>
                        <a:t>PE instructions</a:t>
                      </a:r>
                      <a:r>
                        <a:rPr lang="en-US" sz="1200" b="0" baseline="0" dirty="0" smtClean="0">
                          <a:effectLst/>
                          <a:latin typeface="+mj-lt"/>
                          <a:ea typeface="MS Mincho"/>
                        </a:rPr>
                        <a:t> added to p36</a:t>
                      </a:r>
                    </a:p>
                    <a:p>
                      <a:pPr marL="0" marR="0" algn="l">
                        <a:spcBef>
                          <a:spcPts val="0"/>
                        </a:spcBef>
                        <a:spcAft>
                          <a:spcPts val="0"/>
                        </a:spcAft>
                      </a:pPr>
                      <a:r>
                        <a:rPr lang="en-US" sz="1200" b="0" baseline="0" dirty="0" smtClean="0">
                          <a:effectLst/>
                          <a:latin typeface="+mj-lt"/>
                          <a:ea typeface="MS Mincho"/>
                        </a:rPr>
                        <a:t>Safety Training reminder improved</a:t>
                      </a:r>
                    </a:p>
                    <a:p>
                      <a:pPr marL="0" marR="0" algn="l">
                        <a:spcBef>
                          <a:spcPts val="0"/>
                        </a:spcBef>
                        <a:spcAft>
                          <a:spcPts val="0"/>
                        </a:spcAft>
                      </a:pPr>
                      <a:r>
                        <a:rPr lang="en-US" sz="1200" b="0" baseline="0" dirty="0" err="1" smtClean="0">
                          <a:effectLst/>
                          <a:latin typeface="+mj-lt"/>
                          <a:ea typeface="MS Mincho"/>
                        </a:rPr>
                        <a:t>Comm</a:t>
                      </a:r>
                      <a:r>
                        <a:rPr lang="en-US" sz="1200" b="0" baseline="0" dirty="0" smtClean="0">
                          <a:effectLst/>
                          <a:latin typeface="+mj-lt"/>
                          <a:ea typeface="MS Mincho"/>
                        </a:rPr>
                        <a:t>+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smtClean="0">
                          <a:effectLst/>
                          <a:latin typeface="+mj-lt"/>
                          <a:ea typeface="MS Mincho"/>
                        </a:rPr>
                        <a:t>2.5</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”template“ removed from Report &amp; Poster filenames</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smtClean="0">
                          <a:effectLst/>
                          <a:latin typeface="+mj-lt"/>
                          <a:ea typeface="MS Mincho"/>
                        </a:rPr>
                        <a:t>2.6</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1/15/21</a:t>
                      </a: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Needs &amp; </a:t>
                      </a:r>
                      <a:r>
                        <a:rPr lang="en-US" sz="1200" b="0" dirty="0" err="1" smtClean="0">
                          <a:effectLst/>
                          <a:latin typeface="+mj-lt"/>
                          <a:ea typeface="MS Mincho"/>
                        </a:rPr>
                        <a:t>Reqs</a:t>
                      </a:r>
                      <a:r>
                        <a:rPr lang="en-US" sz="1200" b="0" dirty="0" smtClean="0">
                          <a:effectLst/>
                          <a:latin typeface="+mj-lt"/>
                          <a:ea typeface="MS Mincho"/>
                        </a:rPr>
                        <a:t> </a:t>
                      </a:r>
                      <a:r>
                        <a:rPr lang="en-US" sz="1200" b="0" strike="sngStrike" dirty="0" smtClean="0">
                          <a:effectLst/>
                          <a:latin typeface="+mj-lt"/>
                          <a:ea typeface="MS Mincho"/>
                        </a:rPr>
                        <a:t>Matrix</a:t>
                      </a:r>
                      <a:r>
                        <a:rPr lang="en-US" sz="1200" b="0" dirty="0" smtClean="0">
                          <a:effectLst/>
                          <a:latin typeface="+mj-lt"/>
                          <a:ea typeface="MS Mincho"/>
                        </a:rPr>
                        <a:t> -&gt; Workbook</a:t>
                      </a:r>
                    </a:p>
                    <a:p>
                      <a:pPr marL="0" marR="0" algn="l">
                        <a:spcBef>
                          <a:spcPts val="0"/>
                        </a:spcBef>
                        <a:spcAft>
                          <a:spcPts val="0"/>
                        </a:spcAft>
                      </a:pPr>
                      <a:r>
                        <a:rPr lang="en-US" sz="1200" b="0" dirty="0" smtClean="0">
                          <a:effectLst/>
                          <a:latin typeface="+mj-lt"/>
                          <a:ea typeface="MS Mincho"/>
                        </a:rPr>
                        <a:t>Double check</a:t>
                      </a:r>
                      <a:r>
                        <a:rPr lang="en-US" sz="1200" b="0" baseline="0" dirty="0" smtClean="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smtClean="0">
                          <a:effectLst/>
                          <a:latin typeface="+mj-lt"/>
                          <a:ea typeface="MS Mincho"/>
                        </a:rPr>
                        <a:t>2.7</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1/21/21</a:t>
                      </a: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CE </a:t>
                      </a:r>
                      <a:r>
                        <a:rPr lang="en-US" sz="1200" dirty="0" smtClean="0">
                          <a:effectLst/>
                          <a:latin typeface="+mj-lt"/>
                          <a:ea typeface="MS Mincho"/>
                        </a:rPr>
                        <a:t>pictures</a:t>
                      </a:r>
                    </a:p>
                    <a:p>
                      <a:pPr marL="0" marR="0" algn="l">
                        <a:spcBef>
                          <a:spcPts val="0"/>
                        </a:spcBef>
                        <a:spcAft>
                          <a:spcPts val="0"/>
                        </a:spcAft>
                      </a:pPr>
                      <a:r>
                        <a:rPr lang="en-US" sz="1200" dirty="0" smtClean="0">
                          <a:effectLst/>
                          <a:latin typeface="+mj-lt"/>
                          <a:ea typeface="MS Mincho"/>
                        </a:rPr>
                        <a:t>Updated Ticket Out links</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a:t>
            </a:r>
            <a:r>
              <a:rPr lang="en-US" dirty="0" smtClean="0"/>
              <a:t>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a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smtClean="0"/>
              <a:t>Move </a:t>
            </a:r>
            <a:r>
              <a:rPr lang="en-US" sz="2000" dirty="0"/>
              <a:t>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a:t>
            </a:r>
            <a:r>
              <a:rPr lang="en-US" dirty="0" smtClean="0">
                <a:cs typeface="Calibri"/>
              </a:rPr>
              <a:t>PE/CE/Director, </a:t>
            </a:r>
            <a:r>
              <a:rPr lang="en-US" dirty="0">
                <a:cs typeface="Calibri"/>
              </a:rPr>
              <a:t>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a:t>
            </a:r>
            <a:r>
              <a:rPr lang="en-US" dirty="0" smtClean="0"/>
              <a:t>RCS ID </a:t>
            </a:r>
            <a:r>
              <a:rPr lang="en-US" dirty="0"/>
              <a:t>(RPI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building</a:t>
            </a:r>
          </a:p>
          <a:p>
            <a:pPr marL="0" indent="0">
              <a:buNone/>
              <a:tabLst>
                <a:tab pos="746125" algn="l"/>
              </a:tabLst>
            </a:pPr>
            <a:r>
              <a:rPr lang="en-US" b="1" dirty="0">
                <a:cs typeface="Calibri"/>
              </a:rPr>
              <a:t>	</a:t>
            </a:r>
            <a:r>
              <a:rPr lang="en-US" dirty="0" smtClean="0">
                <a:cs typeface="Calibri"/>
              </a:rPr>
              <a:t>Student 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a:t>
            </a:r>
            <a:r>
              <a:rPr lang="en-US" dirty="0" smtClean="0">
                <a:cs typeface="Calibri"/>
              </a:rPr>
              <a:t>coaches &amp; mentors, </a:t>
            </a:r>
            <a:r>
              <a:rPr lang="en-US" dirty="0">
                <a:cs typeface="Calibri"/>
              </a:rPr>
              <a:t>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04587" y="592526"/>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to check on team status /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r>
              <a:rPr lang="en-US" sz="2400" dirty="0" smtClean="0"/>
              <a:t>?</a:t>
            </a:r>
          </a:p>
          <a:p>
            <a:pPr lvl="1"/>
            <a:endParaRPr lang="en-US" sz="2400" dirty="0"/>
          </a:p>
          <a:p>
            <a:pPr lvl="1"/>
            <a:endParaRPr lang="en-US" sz="2400" dirty="0" smtClean="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u="sng" dirty="0">
                <a:hlinkClick r:id="rId2"/>
              </a:rPr>
              <a:t>https://forms.gle/JCqdyLoLm7SzbyRZ6</a:t>
            </a:r>
            <a:endParaRPr lang="en-US" dirty="0" smtClean="0"/>
          </a:p>
          <a:p>
            <a:r>
              <a:rPr lang="en-US" dirty="0" smtClean="0">
                <a:ea typeface="+mn-lt"/>
                <a:cs typeface="+mn-lt"/>
              </a:rPr>
              <a:t>Post </a:t>
            </a:r>
            <a:r>
              <a:rPr lang="en-US" dirty="0">
                <a:ea typeface="+mn-lt"/>
                <a:cs typeface="+mn-lt"/>
              </a:rPr>
              <a:t>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a:t>
            </a:r>
            <a:r>
              <a:rPr lang="en-US" dirty="0" smtClean="0">
                <a:hlinkClick r:id="rId10" action="ppaction://hlinksldjump"/>
              </a:rPr>
              <a:t>9</a:t>
            </a:r>
            <a:endParaRPr lang="en-US" dirty="0" smtClean="0"/>
          </a:p>
          <a:p>
            <a:endParaRPr lang="en-US" dirty="0"/>
          </a:p>
          <a:p>
            <a:pPr marL="0" indent="0" algn="ctr">
              <a:buNone/>
            </a:pPr>
            <a:r>
              <a:rPr lang="en-US" dirty="0" smtClean="0"/>
              <a:t>Pro Tip – Current Out of Class Tasks are listed 1 page before next class’s agenda</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smtClean="0">
                <a:ea typeface="+mn-lt"/>
                <a:cs typeface="+mn-lt"/>
              </a:rPr>
              <a:t>Update</a:t>
            </a:r>
            <a:r>
              <a:rPr lang="en-US" dirty="0">
                <a:ea typeface="+mn-lt"/>
                <a:cs typeface="+mn-lt"/>
              </a:rPr>
              <a:t> Needs/</a:t>
            </a:r>
            <a:r>
              <a:rPr lang="en-US" dirty="0" err="1">
                <a:ea typeface="+mn-lt"/>
                <a:cs typeface="+mn-lt"/>
              </a:rPr>
              <a:t>Reqs</a:t>
            </a:r>
            <a:r>
              <a:rPr lang="en-US" dirty="0">
                <a:ea typeface="+mn-lt"/>
                <a:cs typeface="+mn-lt"/>
              </a:rPr>
              <a:t> </a:t>
            </a:r>
            <a:r>
              <a:rPr lang="en-US" dirty="0" smtClean="0">
                <a:ea typeface="+mn-lt"/>
                <a:cs typeface="+mn-lt"/>
              </a:rPr>
              <a:t>Workbook </a:t>
            </a:r>
            <a:r>
              <a:rPr lang="en-US" dirty="0">
                <a:ea typeface="+mn-lt"/>
                <a:cs typeface="+mn-lt"/>
              </a:rPr>
              <a:t>based on feedback </a:t>
            </a:r>
            <a:r>
              <a:rPr lang="en-US" dirty="0" smtClean="0">
                <a:ea typeface="+mn-lt"/>
                <a:cs typeface="+mn-lt"/>
              </a:rPr>
              <a:t>(in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a:t>
            </a:r>
            <a:r>
              <a:rPr lang="en-US" dirty="0" smtClean="0">
                <a:ea typeface="+mn-lt"/>
                <a:cs typeface="+mn-lt"/>
              </a:rPr>
              <a:t>Orientation</a:t>
            </a:r>
          </a:p>
          <a:p>
            <a:pPr lvl="1" indent="-285750"/>
            <a:r>
              <a:rPr lang="en-US" dirty="0" smtClean="0">
                <a:solidFill>
                  <a:srgbClr val="000000"/>
                </a:solidFill>
                <a:ea typeface="+mn-lt"/>
                <a:cs typeface="+mn-lt"/>
              </a:rPr>
              <a:t>NOT required for </a:t>
            </a:r>
          </a:p>
          <a:p>
            <a:pPr lvl="2" indent="-285750"/>
            <a:r>
              <a:rPr lang="en-US" dirty="0" smtClean="0">
                <a:solidFill>
                  <a:srgbClr val="000000"/>
                </a:solidFill>
                <a:ea typeface="+mn-lt"/>
                <a:cs typeface="+mn-lt"/>
              </a:rPr>
              <a:t>Fully remote students</a:t>
            </a:r>
          </a:p>
          <a:p>
            <a:pPr lvl="2" indent="-285750"/>
            <a:r>
              <a:rPr lang="en-US" dirty="0" smtClean="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smtClean="0">
                <a:cs typeface="Calibri"/>
              </a:rPr>
              <a:t>Update </a:t>
            </a:r>
            <a:r>
              <a:rPr lang="en-US" dirty="0">
                <a:cs typeface="Calibri"/>
              </a:rPr>
              <a:t>Needs/</a:t>
            </a:r>
            <a:r>
              <a:rPr lang="en-US" dirty="0" err="1">
                <a:cs typeface="Calibri"/>
              </a:rPr>
              <a:t>Reqs</a:t>
            </a:r>
            <a:r>
              <a:rPr lang="en-US" dirty="0">
                <a:cs typeface="Calibri"/>
              </a:rPr>
              <a:t> </a:t>
            </a:r>
            <a:r>
              <a:rPr lang="en-US" dirty="0" smtClean="0">
                <a:cs typeface="Calibri"/>
              </a:rPr>
              <a:t>Workbook </a:t>
            </a:r>
            <a:r>
              <a:rPr lang="en-US" dirty="0">
                <a:cs typeface="Calibri"/>
              </a:rPr>
              <a:t>- post to EDN Design </a:t>
            </a:r>
            <a:r>
              <a:rPr lang="en-US" dirty="0" smtClean="0">
                <a:cs typeface="Calibri"/>
              </a:rPr>
              <a:t>forum</a:t>
            </a:r>
          </a:p>
          <a:p>
            <a:r>
              <a:rPr lang="en-US" dirty="0" smtClean="0">
                <a:cs typeface="Calibri"/>
              </a:rPr>
              <a:t>Complete </a:t>
            </a:r>
            <a:r>
              <a:rPr lang="en-US" dirty="0">
                <a:cs typeface="Calibri"/>
              </a:rPr>
              <a:t>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a:t>
            </a:r>
            <a:r>
              <a:rPr lang="en-US" dirty="0" smtClean="0">
                <a:cs typeface="Calibri"/>
              </a:rPr>
              <a:t>Laboratories-Safety Orientation</a:t>
            </a:r>
          </a:p>
          <a:p>
            <a:pPr lvl="1" indent="-285750"/>
            <a:r>
              <a:rPr lang="en-US" dirty="0" smtClean="0">
                <a:solidFill>
                  <a:srgbClr val="000000"/>
                </a:solidFill>
                <a:ea typeface="+mn-lt"/>
                <a:cs typeface="+mn-lt"/>
              </a:rPr>
              <a:t>NOT </a:t>
            </a:r>
            <a:r>
              <a:rPr lang="en-US" dirty="0">
                <a:solidFill>
                  <a:srgbClr val="000000"/>
                </a:solidFill>
                <a:ea typeface="+mn-lt"/>
                <a:cs typeface="+mn-lt"/>
              </a:rPr>
              <a:t>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2"/>
              </a:rPr>
              <a:t>https</a:t>
            </a:r>
            <a:r>
              <a:rPr lang="en-US" sz="1200" dirty="0">
                <a:hlinkClick r:id="rId2"/>
              </a:rPr>
              <a:t>://</a:t>
            </a:r>
            <a:r>
              <a:rPr lang="en-US" sz="1200" dirty="0" smtClean="0">
                <a:hlinkClick r:id="rId2"/>
              </a:rPr>
              <a:t>designlab.eng.rpi.edu/edn/projects/capstone-support-dev/wiki/Subversion</a:t>
            </a:r>
            <a:r>
              <a:rPr lang="en-US" sz="1200" dirty="0" smtClean="0"/>
              <a:t> </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dirty="0" smtClean="0"/>
          </a:p>
          <a:p>
            <a:pPr lvl="1"/>
            <a:r>
              <a:rPr lang="en-US" sz="3200" dirty="0" smtClean="0">
                <a:solidFill>
                  <a:srgbClr val="C00000"/>
                </a:solidFill>
                <a:cs typeface="Calibri"/>
              </a:rPr>
              <a:t>You are STRONGLY ENCOURAGED to download newest version of Playbook prior to EACH class meeting.</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62</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a:t>
            </a:r>
            <a:r>
              <a:rPr lang="en-US" dirty="0" smtClean="0">
                <a:hlinkClick r:id="rId2"/>
              </a:rPr>
              <a:t>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smtClean="0"/>
              <a:t>Phases of the Design Report</a:t>
            </a:r>
            <a:endParaRPr lang="en-US" dirty="0"/>
          </a:p>
        </p:txBody>
      </p:sp>
      <p:sp>
        <p:nvSpPr>
          <p:cNvPr id="4" name="Footer Placeholder 3"/>
          <p:cNvSpPr>
            <a:spLocks noGrp="1"/>
          </p:cNvSpPr>
          <p:nvPr>
            <p:ph type="ftr" sz="quarter" idx="11"/>
          </p:nvPr>
        </p:nvSpPr>
        <p:spPr/>
        <p:txBody>
          <a:bodyPr/>
          <a:lstStyle/>
          <a:p>
            <a:r>
              <a:rPr lang="en-US" smtClean="0"/>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smtClean="0">
                <a:hlinkClick r:id="rId2"/>
              </a:rPr>
              <a:t>https</a:t>
            </a:r>
            <a:r>
              <a:rPr lang="en-US" u="sng" dirty="0">
                <a:hlinkClick r:id="rId2"/>
              </a:rPr>
              <a:t>://forms.gle/pCSbvzc4oMb4Kzkg6</a:t>
            </a:r>
            <a:endParaRPr lang="en-US" dirty="0">
              <a:solidFill>
                <a:srgbClr val="000000"/>
              </a:solidFill>
              <a:ea typeface="+mn-lt"/>
              <a:cs typeface="+mn-lt"/>
            </a:endParaRPr>
          </a:p>
          <a:p>
            <a:r>
              <a:rPr lang="en-US" dirty="0">
                <a:ea typeface="+mn-lt"/>
                <a:cs typeface="+mn-lt"/>
              </a:rPr>
              <a:t>Wordsmith and polish </a:t>
            </a:r>
            <a:r>
              <a:rPr lang="en-US" dirty="0" smtClean="0">
                <a:ea typeface="+mn-lt"/>
                <a:cs typeface="+mn-lt"/>
              </a:rPr>
              <a:t>Statement of Work</a:t>
            </a:r>
            <a:endParaRPr lang="en-US" dirty="0">
              <a:solidFill>
                <a:srgbClr val="C00000"/>
              </a:solidFill>
              <a:ea typeface="+mn-lt"/>
              <a:cs typeface="+mn-lt"/>
            </a:endParaRPr>
          </a:p>
          <a:p>
            <a:r>
              <a:rPr lang="en-US" dirty="0">
                <a:ea typeface="+mn-lt"/>
                <a:cs typeface="+mn-lt"/>
              </a:rPr>
              <a:t>Post Statement of Work </a:t>
            </a:r>
            <a:r>
              <a:rPr lang="en-US" dirty="0" smtClean="0">
                <a:ea typeface="+mn-lt"/>
                <a:cs typeface="+mn-lt"/>
              </a:rPr>
              <a:t>(Phase 1 of Design </a:t>
            </a:r>
            <a:r>
              <a:rPr lang="en-US" dirty="0">
                <a:ea typeface="+mn-lt"/>
                <a:cs typeface="+mn-lt"/>
              </a:rPr>
              <a:t>Report.docx) to EDN Repository prior to class 6 in the folder: </a:t>
            </a:r>
          </a:p>
          <a:p>
            <a:pPr marL="342900" lvl="1" indent="0">
              <a:buNone/>
            </a:pPr>
            <a:r>
              <a:rPr lang="en-US" dirty="0">
                <a:solidFill>
                  <a:srgbClr val="C00000"/>
                </a:solidFill>
                <a:ea typeface="+mn-lt"/>
                <a:cs typeface="+mn-lt"/>
              </a:rPr>
              <a:t>working/Reports/Design Report + </a:t>
            </a:r>
            <a:r>
              <a:rPr lang="en-US" dirty="0" smtClean="0">
                <a:solidFill>
                  <a:srgbClr val="C00000"/>
                </a:solidFill>
                <a:ea typeface="+mn-lt"/>
                <a:cs typeface="+mn-lt"/>
              </a:rPr>
              <a:t>Poster</a:t>
            </a:r>
          </a:p>
          <a:p>
            <a:r>
              <a:rPr lang="en-US" dirty="0">
                <a:cs typeface="Calibri"/>
              </a:rPr>
              <a:t>Complete the Online Safety Training in </a:t>
            </a:r>
            <a:r>
              <a:rPr lang="en-US" dirty="0" err="1">
                <a:cs typeface="Calibri"/>
              </a:rPr>
              <a:t>Percipio</a:t>
            </a:r>
            <a:r>
              <a:rPr lang="en-US" dirty="0">
                <a:cs typeface="Calibri"/>
              </a:rPr>
              <a:t>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3817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r>
              <a:rPr lang="en-US" dirty="0" smtClean="0"/>
              <a:t>Go to Team Space</a:t>
            </a:r>
          </a:p>
          <a:p>
            <a:r>
              <a:rPr lang="en-US" dirty="0" smtClean="0"/>
              <a:t>Work on project</a:t>
            </a:r>
          </a:p>
          <a:p>
            <a:endParaRPr lang="en-US" dirty="0"/>
          </a:p>
          <a:p>
            <a:r>
              <a:rPr lang="en-US" dirty="0" smtClean="0"/>
              <a:t>Someone should take notes of meeting discussion</a:t>
            </a:r>
          </a:p>
          <a:p>
            <a:r>
              <a:rPr lang="en-US" dirty="0" smtClean="0"/>
              <a:t>Post to Forums –&gt; Project </a:t>
            </a:r>
            <a:r>
              <a:rPr lang="en-US" dirty="0" err="1" smtClean="0"/>
              <a:t>Mgmt</a:t>
            </a:r>
            <a:endParaRPr lang="en-US" dirty="0" smtClean="0"/>
          </a:p>
          <a:p>
            <a:pPr lvl="1"/>
            <a:r>
              <a:rPr lang="en-US" dirty="0" smtClean="0"/>
              <a:t>NOT as Word document, simply as plain text in Forum post.</a:t>
            </a:r>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smtClean="0">
                <a:ea typeface="+mn-lt"/>
                <a:cs typeface="+mn-lt"/>
              </a:rPr>
              <a:t>Brainstorm </a:t>
            </a:r>
            <a:r>
              <a:rPr lang="en-US" dirty="0">
                <a:ea typeface="+mn-lt"/>
                <a:cs typeface="+mn-lt"/>
              </a:rPr>
              <a:t>6 individual tasks which need to be accomplished to reach project </a:t>
            </a:r>
            <a:r>
              <a:rPr lang="en-US" dirty="0" smtClean="0">
                <a:ea typeface="+mn-lt"/>
                <a:cs typeface="+mn-lt"/>
              </a:rPr>
              <a:t>goals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a:t>
            </a:r>
            <a:r>
              <a:rPr lang="en-US" strike="sngStrike" dirty="0" smtClean="0">
                <a:solidFill>
                  <a:srgbClr val="FF0000"/>
                </a:solidFill>
                <a:cs typeface="Calibri"/>
              </a:rPr>
              <a:t>week </a:t>
            </a:r>
            <a:r>
              <a:rPr lang="en-US" sz="2800" dirty="0">
                <a:solidFill>
                  <a:srgbClr val="FF0000"/>
                </a:solidFill>
                <a:cs typeface="Calibri"/>
              </a:rPr>
              <a:t>RIGHT </a:t>
            </a:r>
            <a:r>
              <a:rPr lang="en-US" sz="2800" dirty="0" smtClean="0">
                <a:solidFill>
                  <a:srgbClr val="FF0000"/>
                </a:solidFill>
                <a:cs typeface="Calibri"/>
              </a:rPr>
              <a:t>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115859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smtClean="0">
                <a:ea typeface="+mn-lt"/>
                <a:cs typeface="+mn-lt"/>
              </a:rPr>
              <a:t>Issues</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sz="2800" dirty="0">
                <a:solidFill>
                  <a:srgbClr val="FF0000"/>
                </a:solidFill>
                <a:cs typeface="Calibri"/>
              </a:rPr>
              <a:t>RIGHT </a:t>
            </a:r>
            <a:r>
              <a:rPr lang="en-US" sz="2800" dirty="0" smtClean="0">
                <a:solidFill>
                  <a:srgbClr val="FF0000"/>
                </a:solidFill>
                <a:cs typeface="Calibri"/>
              </a:rPr>
              <a:t>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t>
            </a:r>
            <a:r>
              <a:rPr lang="en-US" dirty="0" smtClean="0">
                <a:solidFill>
                  <a:srgbClr val="000000"/>
                </a:solidFill>
                <a:ea typeface="+mn-lt"/>
                <a:cs typeface="+mn-lt"/>
              </a:rPr>
              <a:t>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6059295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886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a:t>
            </a:r>
            <a:r>
              <a:rPr lang="en-US" dirty="0" smtClean="0"/>
              <a:t>presenting should join as </a:t>
            </a:r>
            <a:r>
              <a:rPr lang="en-US" dirty="0"/>
              <a:t>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smtClean="0">
                <a:solidFill>
                  <a:schemeClr val="accent6"/>
                </a:solidFill>
              </a:rPr>
              <a:t>Poster.pptx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Webex</a:t>
            </a:r>
            <a:r>
              <a:rPr lang="en-US" dirty="0" smtClean="0"/>
              <a:t>/Meeting Tips</a:t>
            </a:r>
            <a:endParaRPr lang="en-US" dirty="0"/>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endParaRPr lang="en-US" dirty="0" smtClean="0"/>
          </a:p>
          <a:p>
            <a:pPr lvl="1"/>
            <a:r>
              <a:rPr lang="en-US" dirty="0" smtClean="0"/>
              <a:t>Have </a:t>
            </a:r>
            <a:r>
              <a:rPr lang="en-US" dirty="0"/>
              <a:t>a written agenda, posted into the EDN Project Management </a:t>
            </a:r>
            <a:r>
              <a:rPr lang="en-US" dirty="0" smtClean="0"/>
              <a:t>folder</a:t>
            </a:r>
          </a:p>
          <a:p>
            <a:pPr lvl="1"/>
            <a:r>
              <a:rPr lang="en-US" dirty="0"/>
              <a:t>Keep meeting minutes for ALL team </a:t>
            </a:r>
            <a:r>
              <a:rPr lang="en-US" dirty="0" err="1"/>
              <a:t>Webex</a:t>
            </a:r>
            <a:r>
              <a:rPr lang="en-US" dirty="0"/>
              <a:t> sessions and post to the Project Management forum on </a:t>
            </a:r>
            <a:r>
              <a:rPr lang="en-US" dirty="0" smtClean="0"/>
              <a:t>EDN</a:t>
            </a:r>
            <a:endParaRPr lang="en-US" dirty="0"/>
          </a:p>
          <a:p>
            <a:pPr lvl="0"/>
            <a:r>
              <a:rPr lang="en-US" dirty="0"/>
              <a:t>Divide workload among team members and create </a:t>
            </a:r>
            <a:r>
              <a:rPr lang="en-US" dirty="0" smtClean="0"/>
              <a:t>EDN Issues </a:t>
            </a:r>
            <a:r>
              <a:rPr lang="en-US" dirty="0"/>
              <a:t>to document </a:t>
            </a:r>
            <a:r>
              <a:rPr lang="en-US" dirty="0" smtClean="0"/>
              <a:t>and track</a:t>
            </a:r>
            <a:endParaRPr lang="en-US" dirty="0"/>
          </a:p>
          <a:p>
            <a:pPr lvl="0"/>
            <a:r>
              <a:rPr lang="en-US" dirty="0" err="1" smtClean="0"/>
              <a:t>Webex</a:t>
            </a:r>
            <a:r>
              <a:rPr lang="en-US" dirty="0" smtClean="0"/>
              <a:t> </a:t>
            </a:r>
            <a:r>
              <a:rPr lang="en-US" dirty="0"/>
              <a:t>chat will not be archived, so it's important to document </a:t>
            </a:r>
            <a:r>
              <a:rPr lang="en-US" dirty="0" smtClean="0"/>
              <a:t>results &amp; discussion </a:t>
            </a:r>
            <a:r>
              <a:rPr lang="en-US" dirty="0"/>
              <a:t>in the </a:t>
            </a:r>
            <a:r>
              <a:rPr lang="en-US" dirty="0" smtClean="0"/>
              <a:t>Forums </a:t>
            </a:r>
            <a:r>
              <a:rPr lang="en-US" dirty="0"/>
              <a:t>and the </a:t>
            </a:r>
            <a:r>
              <a:rPr lang="en-US" dirty="0" smtClean="0"/>
              <a:t>Repository </a:t>
            </a:r>
            <a:r>
              <a:rPr lang="en-US" dirty="0"/>
              <a:t>as appropriate</a:t>
            </a:r>
          </a:p>
          <a:p>
            <a:pPr lvl="0"/>
            <a:r>
              <a:rPr lang="en-US" dirty="0"/>
              <a:t>Although </a:t>
            </a:r>
            <a:r>
              <a:rPr lang="en-US" dirty="0" err="1"/>
              <a:t>Webex</a:t>
            </a:r>
            <a:r>
              <a:rPr lang="en-US" dirty="0"/>
              <a:t> can be great for socialization, we would like to encourage productive meetings to reduce </a:t>
            </a:r>
            <a:r>
              <a:rPr lang="en-US" dirty="0" err="1"/>
              <a:t>Webex</a:t>
            </a:r>
            <a:r>
              <a:rPr lang="en-US" dirty="0"/>
              <a:t>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39702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4480</Words>
  <Application>Microsoft Office PowerPoint</Application>
  <PresentationFormat>On-screen Show (4:3)</PresentationFormat>
  <Paragraphs>1001</Paragraphs>
  <Slides>82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Webex/Meeting Tips</vt:lpstr>
      <vt:lpstr>Class “location”</vt:lpstr>
      <vt:lpstr>Day 1 Agenda</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Phases of the Design Report</vt:lpstr>
      <vt:lpstr>Out of Class Task / Action Items:</vt:lpstr>
      <vt:lpstr>Class 6 Agenda</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2021-01-21T18:13:04Z</dcterms:modified>
</cp:coreProperties>
</file>