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bookmarkIdSeed="3">
  <p:sldMasterIdLst>
    <p:sldMasterId id="2147483648" r:id="rId1"/>
    <p:sldMasterId id="2147483660" r:id="rId2"/>
  </p:sldMasterIdLst>
  <p:notesMasterIdLst>
    <p:notesMasterId r:id="rId85"/>
  </p:notesMasterIdLst>
  <p:sldIdLst>
    <p:sldId id="256" r:id="rId3"/>
    <p:sldId id="338" r:id="rId4"/>
    <p:sldId id="316" r:id="rId5"/>
    <p:sldId id="352" r:id="rId6"/>
    <p:sldId id="339" r:id="rId7"/>
    <p:sldId id="257" r:id="rId8"/>
    <p:sldId id="269" r:id="rId9"/>
    <p:sldId id="317" r:id="rId10"/>
    <p:sldId id="357" r:id="rId11"/>
    <p:sldId id="310" r:id="rId12"/>
    <p:sldId id="276" r:id="rId13"/>
    <p:sldId id="275" r:id="rId14"/>
    <p:sldId id="272" r:id="rId15"/>
    <p:sldId id="358" r:id="rId16"/>
    <p:sldId id="274" r:id="rId17"/>
    <p:sldId id="270" r:id="rId18"/>
    <p:sldId id="262" r:id="rId19"/>
    <p:sldId id="258" r:id="rId20"/>
    <p:sldId id="265" r:id="rId21"/>
    <p:sldId id="311" r:id="rId22"/>
    <p:sldId id="281" r:id="rId23"/>
    <p:sldId id="279" r:id="rId24"/>
    <p:sldId id="354" r:id="rId25"/>
    <p:sldId id="280" r:id="rId26"/>
    <p:sldId id="292" r:id="rId27"/>
    <p:sldId id="283" r:id="rId28"/>
    <p:sldId id="264" r:id="rId29"/>
    <p:sldId id="335" r:id="rId30"/>
    <p:sldId id="263" r:id="rId31"/>
    <p:sldId id="259" r:id="rId32"/>
    <p:sldId id="260" r:id="rId33"/>
    <p:sldId id="266" r:id="rId34"/>
    <p:sldId id="318" r:id="rId35"/>
    <p:sldId id="285" r:id="rId36"/>
    <p:sldId id="286" r:id="rId37"/>
    <p:sldId id="326" r:id="rId38"/>
    <p:sldId id="327" r:id="rId39"/>
    <p:sldId id="328" r:id="rId40"/>
    <p:sldId id="329" r:id="rId41"/>
    <p:sldId id="330" r:id="rId42"/>
    <p:sldId id="331" r:id="rId43"/>
    <p:sldId id="284" r:id="rId44"/>
    <p:sldId id="291" r:id="rId45"/>
    <p:sldId id="287" r:id="rId46"/>
    <p:sldId id="336" r:id="rId47"/>
    <p:sldId id="333" r:id="rId48"/>
    <p:sldId id="334" r:id="rId49"/>
    <p:sldId id="337" r:id="rId50"/>
    <p:sldId id="356" r:id="rId51"/>
    <p:sldId id="340" r:id="rId52"/>
    <p:sldId id="289" r:id="rId53"/>
    <p:sldId id="288" r:id="rId54"/>
    <p:sldId id="290" r:id="rId55"/>
    <p:sldId id="307" r:id="rId56"/>
    <p:sldId id="293" r:id="rId57"/>
    <p:sldId id="342" r:id="rId58"/>
    <p:sldId id="341" r:id="rId59"/>
    <p:sldId id="294" r:id="rId60"/>
    <p:sldId id="298" r:id="rId61"/>
    <p:sldId id="332" r:id="rId62"/>
    <p:sldId id="324" r:id="rId63"/>
    <p:sldId id="325" r:id="rId64"/>
    <p:sldId id="313" r:id="rId65"/>
    <p:sldId id="309" r:id="rId66"/>
    <p:sldId id="355" r:id="rId67"/>
    <p:sldId id="297" r:id="rId68"/>
    <p:sldId id="300" r:id="rId69"/>
    <p:sldId id="346" r:id="rId70"/>
    <p:sldId id="343" r:id="rId71"/>
    <p:sldId id="344" r:id="rId72"/>
    <p:sldId id="345" r:id="rId73"/>
    <p:sldId id="299" r:id="rId74"/>
    <p:sldId id="302" r:id="rId75"/>
    <p:sldId id="347" r:id="rId76"/>
    <p:sldId id="348" r:id="rId77"/>
    <p:sldId id="301" r:id="rId78"/>
    <p:sldId id="304" r:id="rId79"/>
    <p:sldId id="303" r:id="rId80"/>
    <p:sldId id="306" r:id="rId81"/>
    <p:sldId id="349" r:id="rId82"/>
    <p:sldId id="350" r:id="rId83"/>
    <p:sldId id="305" r:id="rId8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7C8778-BB3C-4D15-9A01-A090E6196126}" v="34" dt="2020-08-10T17:55:34.009"/>
    <p1510:client id="{459FB2ED-ABA0-48F6-A8F0-CB4BC97699F1}" v="593" dt="2020-08-18T16:01:24.726"/>
    <p1510:client id="{24F331D8-10B4-49F8-9C4A-A84148BBE140}" v="14" dt="2020-08-10T17:56:58.327"/>
    <p1510:client id="{70A8E117-50DA-47A8-AEC1-E93904120080}" v="795" dt="2020-08-19T20:05:20.611"/>
    <p1510:client id="{3178F9A1-EFA8-4C4D-BB8A-A30A1B9E0B8A}" v="168" dt="2020-07-28T19:17:45.056"/>
    <p1510:client id="{3E2663B0-A35B-4459-A017-40CFF2F35260}" v="1017" dt="2020-08-20T19:54:14.003"/>
    <p1510:client id="{5D5CC065-74D4-42D2-9CCC-3D9A44FD9D62}" v="1666" dt="2020-08-28T18:59:58.958"/>
    <p1510:client id="{43DD23A0-7480-4EAC-AF77-94275ACAC052}" v="10" dt="2020-08-10T18:49:28.503"/>
    <p1510:client id="{50BB1936-0D87-4A11-87EB-554C7D1B873E}" v="197" dt="2020-08-11T14:06:11.929"/>
    <p1510:client id="{800C4647-BD70-4737-BF0C-44F77A27DBBA}" v="2442" dt="2020-08-10T19:57:45.949"/>
    <p1510:client id="{BC051E09-CB16-47FB-B00F-822AA1CD5111}" v="83" dt="2020-08-28T18:52:54.273"/>
    <p1510:client id="{C333B064-4BB1-4714-8A02-D0FCB101106D}" v="60" dt="2020-08-25T23:15:47.659"/>
    <p1510:client id="{F6828B9F-513B-41D7-892B-5FEECA0E1027}" v="367" dt="2020-08-10T18:29:37.799"/>
    <p1510:client id="{D1082EDD-4600-4B4E-9CDA-5618E8F96443}" v="3323" dt="2020-08-19T15:22:55.026"/>
    <p1510:client id="{D9F74A4E-AB0C-49F7-8B88-95F65F818E85}" v="498" dt="2020-08-19T13:31:15.73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466" autoAdjust="0"/>
  </p:normalViewPr>
  <p:slideViewPr>
    <p:cSldViewPr>
      <p:cViewPr varScale="1">
        <p:scale>
          <a:sx n="64" d="100"/>
          <a:sy n="64" d="100"/>
        </p:scale>
        <p:origin x="1478" y="67"/>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theme" Target="theme/theme1.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90" Type="http://schemas.openxmlformats.org/officeDocument/2006/relationships/tableStyles" Target="tableStyles.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notesMaster" Target="notesMasters/notes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viewProps" Target="viewProps.xml"/><Relationship Id="rId9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presProps" Target="presProps.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81A2-4986-8999-A8A41900D1D6}"/>
              </c:ext>
            </c:extLst>
          </c:dPt>
          <c:dPt>
            <c:idx val="1"/>
            <c:bubble3D val="0"/>
            <c:spPr>
              <a:pattFill prst="dkHorz">
                <a:fgClr>
                  <a:schemeClr val="accent2">
                    <a:lumMod val="40000"/>
                    <a:lumOff val="60000"/>
                  </a:schemeClr>
                </a:fgClr>
                <a:bgClr>
                  <a:schemeClr val="accent6">
                    <a:lumMod val="60000"/>
                    <a:lumOff val="40000"/>
                  </a:schemeClr>
                </a:bgClr>
              </a:pattFill>
              <a:ln w="19050">
                <a:solidFill>
                  <a:schemeClr val="lt1"/>
                </a:solidFill>
              </a:ln>
              <a:effectLst/>
            </c:spPr>
            <c:extLst>
              <c:ext xmlns:c16="http://schemas.microsoft.com/office/drawing/2014/chart" uri="{C3380CC4-5D6E-409C-BE32-E72D297353CC}">
                <c16:uniqueId val="{00000003-81A2-4986-8999-A8A41900D1D6}"/>
              </c:ext>
            </c:extLst>
          </c:dPt>
          <c:dPt>
            <c:idx val="2"/>
            <c:bubble3D val="0"/>
            <c:spPr>
              <a:solidFill>
                <a:schemeClr val="accent2">
                  <a:lumMod val="60000"/>
                  <a:lumOff val="40000"/>
                </a:schemeClr>
              </a:solidFill>
              <a:ln w="19050">
                <a:solidFill>
                  <a:schemeClr val="lt1"/>
                </a:solidFill>
              </a:ln>
              <a:effectLst/>
            </c:spPr>
            <c:extLst>
              <c:ext xmlns:c16="http://schemas.microsoft.com/office/drawing/2014/chart" uri="{C3380CC4-5D6E-409C-BE32-E72D297353CC}">
                <c16:uniqueId val="{00000005-81A2-4986-8999-A8A41900D1D6}"/>
              </c:ext>
            </c:extLst>
          </c:dPt>
          <c:dPt>
            <c:idx val="3"/>
            <c:bubble3D val="0"/>
            <c:spPr>
              <a:solidFill>
                <a:schemeClr val="accent6">
                  <a:lumMod val="60000"/>
                  <a:lumOff val="40000"/>
                </a:schemeClr>
              </a:solidFill>
              <a:ln w="19050">
                <a:solidFill>
                  <a:schemeClr val="lt1"/>
                </a:solidFill>
              </a:ln>
              <a:effectLst/>
            </c:spPr>
            <c:extLst>
              <c:ext xmlns:c16="http://schemas.microsoft.com/office/drawing/2014/chart" uri="{C3380CC4-5D6E-409C-BE32-E72D297353CC}">
                <c16:uniqueId val="{00000007-81A2-4986-8999-A8A41900D1D6}"/>
              </c:ext>
            </c:extLst>
          </c:dPt>
          <c:cat>
            <c:strRef>
              <c:f>Sheet1!$A$2:$A$5</c:f>
              <c:strCache>
                <c:ptCount val="4"/>
                <c:pt idx="0">
                  <c:v>Instructor</c:v>
                </c:pt>
                <c:pt idx="1">
                  <c:v>Project</c:v>
                </c:pt>
                <c:pt idx="2">
                  <c:v>Assessment</c:v>
                </c:pt>
                <c:pt idx="3">
                  <c:v>multi</c:v>
                </c:pt>
              </c:strCache>
            </c:strRef>
          </c:cat>
          <c:val>
            <c:numRef>
              <c:f>Sheet1!$B$2:$B$5</c:f>
              <c:numCache>
                <c:formatCode>General</c:formatCode>
                <c:ptCount val="4"/>
                <c:pt idx="0">
                  <c:v>0.1</c:v>
                </c:pt>
                <c:pt idx="1">
                  <c:v>0.5</c:v>
                </c:pt>
                <c:pt idx="2">
                  <c:v>0.25</c:v>
                </c:pt>
                <c:pt idx="3">
                  <c:v>0.15</c:v>
                </c:pt>
              </c:numCache>
            </c:numRef>
          </c:val>
          <c:extLst>
            <c:ext xmlns:c16="http://schemas.microsoft.com/office/drawing/2014/chart" uri="{C3380CC4-5D6E-409C-BE32-E72D297353CC}">
              <c16:uniqueId val="{00000008-81A2-4986-8999-A8A41900D1D6}"/>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spPr>
            <a:solidFill>
              <a:srgbClr val="A9D18E"/>
            </a:solidFill>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29D-4960-9BAF-0FC7F4C1008E}"/>
              </c:ext>
            </c:extLst>
          </c:dPt>
          <c:dPt>
            <c:idx val="1"/>
            <c:bubble3D val="0"/>
            <c:spPr>
              <a:solidFill>
                <a:schemeClr val="accent2">
                  <a:lumMod val="60000"/>
                  <a:lumOff val="40000"/>
                </a:schemeClr>
              </a:solidFill>
              <a:ln w="19050">
                <a:solidFill>
                  <a:schemeClr val="lt1"/>
                </a:solidFill>
              </a:ln>
              <a:effectLst/>
            </c:spPr>
            <c:extLst>
              <c:ext xmlns:c16="http://schemas.microsoft.com/office/drawing/2014/chart" uri="{C3380CC4-5D6E-409C-BE32-E72D297353CC}">
                <c16:uniqueId val="{00000003-429D-4960-9BAF-0FC7F4C1008E}"/>
              </c:ext>
            </c:extLst>
          </c:dPt>
          <c:dPt>
            <c:idx val="2"/>
            <c:bubble3D val="0"/>
            <c:spPr>
              <a:solidFill>
                <a:schemeClr val="accent6">
                  <a:lumMod val="60000"/>
                  <a:lumOff val="40000"/>
                </a:schemeClr>
              </a:solidFill>
              <a:ln w="19050">
                <a:solidFill>
                  <a:schemeClr val="lt1"/>
                </a:solidFill>
              </a:ln>
              <a:effectLst/>
            </c:spPr>
            <c:extLst>
              <c:ext xmlns:c16="http://schemas.microsoft.com/office/drawing/2014/chart" uri="{C3380CC4-5D6E-409C-BE32-E72D297353CC}">
                <c16:uniqueId val="{00000005-429D-4960-9BAF-0FC7F4C1008E}"/>
              </c:ext>
            </c:extLst>
          </c:dPt>
          <c:dPt>
            <c:idx val="3"/>
            <c:bubble3D val="0"/>
            <c:spPr>
              <a:solidFill>
                <a:srgbClr val="A9D18E"/>
              </a:solidFill>
              <a:ln w="19050">
                <a:solidFill>
                  <a:schemeClr val="lt1"/>
                </a:solidFill>
              </a:ln>
              <a:effectLst/>
            </c:spPr>
            <c:extLst>
              <c:ext xmlns:c16="http://schemas.microsoft.com/office/drawing/2014/chart" uri="{C3380CC4-5D6E-409C-BE32-E72D297353CC}">
                <c16:uniqueId val="{00000007-429D-4960-9BAF-0FC7F4C1008E}"/>
              </c:ext>
            </c:extLst>
          </c:dPt>
          <c:cat>
            <c:strRef>
              <c:f>Sheet1!$A$2:$A$5</c:f>
              <c:strCache>
                <c:ptCount val="3"/>
                <c:pt idx="0">
                  <c:v>Instructor</c:v>
                </c:pt>
                <c:pt idx="1">
                  <c:v>Project</c:v>
                </c:pt>
                <c:pt idx="2">
                  <c:v>Assessment</c:v>
                </c:pt>
              </c:strCache>
            </c:strRef>
          </c:cat>
          <c:val>
            <c:numRef>
              <c:f>Sheet1!$B$2:$B$5</c:f>
              <c:numCache>
                <c:formatCode>General</c:formatCode>
                <c:ptCount val="4"/>
                <c:pt idx="0">
                  <c:v>0.75</c:v>
                </c:pt>
                <c:pt idx="1">
                  <c:v>0.1</c:v>
                </c:pt>
                <c:pt idx="2">
                  <c:v>0.15</c:v>
                </c:pt>
              </c:numCache>
            </c:numRef>
          </c:val>
          <c:extLst>
            <c:ext xmlns:c16="http://schemas.microsoft.com/office/drawing/2014/chart" uri="{C3380CC4-5D6E-409C-BE32-E72D297353CC}">
              <c16:uniqueId val="{00000008-429D-4960-9BAF-0FC7F4C1008E}"/>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676486677707491"/>
          <c:y val="7.0170151315376406E-2"/>
          <c:w val="0.64170582635407902"/>
          <c:h val="0.85965969736924719"/>
        </c:manualLayout>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A91A-4492-9D1E-57BA10DC173A}"/>
              </c:ext>
            </c:extLst>
          </c:dPt>
          <c:dPt>
            <c:idx val="1"/>
            <c:bubble3D val="0"/>
            <c:spPr>
              <a:solidFill>
                <a:schemeClr val="accent2">
                  <a:lumMod val="60000"/>
                  <a:lumOff val="40000"/>
                </a:schemeClr>
              </a:solidFill>
              <a:ln w="19050">
                <a:solidFill>
                  <a:schemeClr val="lt1"/>
                </a:solidFill>
              </a:ln>
              <a:effectLst/>
            </c:spPr>
            <c:extLst>
              <c:ext xmlns:c16="http://schemas.microsoft.com/office/drawing/2014/chart" uri="{C3380CC4-5D6E-409C-BE32-E72D297353CC}">
                <c16:uniqueId val="{00000003-A91A-4492-9D1E-57BA10DC173A}"/>
              </c:ext>
            </c:extLst>
          </c:dPt>
          <c:dPt>
            <c:idx val="2"/>
            <c:bubble3D val="0"/>
            <c:spPr>
              <a:solidFill>
                <a:schemeClr val="accent6">
                  <a:lumMod val="60000"/>
                  <a:lumOff val="40000"/>
                </a:schemeClr>
              </a:solidFill>
              <a:ln w="19050">
                <a:solidFill>
                  <a:schemeClr val="lt1"/>
                </a:solidFill>
              </a:ln>
              <a:effectLst/>
            </c:spPr>
            <c:extLst>
              <c:ext xmlns:c16="http://schemas.microsoft.com/office/drawing/2014/chart" uri="{C3380CC4-5D6E-409C-BE32-E72D297353CC}">
                <c16:uniqueId val="{00000005-A91A-4492-9D1E-57BA10DC173A}"/>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A91A-4492-9D1E-57BA10DC173A}"/>
              </c:ext>
            </c:extLst>
          </c:dPt>
          <c:cat>
            <c:strRef>
              <c:f>Sheet1!$A$2:$A$5</c:f>
              <c:strCache>
                <c:ptCount val="3"/>
                <c:pt idx="0">
                  <c:v>Instructor</c:v>
                </c:pt>
                <c:pt idx="1">
                  <c:v>Project</c:v>
                </c:pt>
                <c:pt idx="2">
                  <c:v>Assessment</c:v>
                </c:pt>
              </c:strCache>
            </c:strRef>
          </c:cat>
          <c:val>
            <c:numRef>
              <c:f>Sheet1!$B$2:$B$5</c:f>
              <c:numCache>
                <c:formatCode>General</c:formatCode>
                <c:ptCount val="4"/>
                <c:pt idx="0">
                  <c:v>0.2</c:v>
                </c:pt>
                <c:pt idx="1">
                  <c:v>0.6</c:v>
                </c:pt>
                <c:pt idx="2">
                  <c:v>0.2</c:v>
                </c:pt>
              </c:numCache>
            </c:numRef>
          </c:val>
          <c:extLst>
            <c:ext xmlns:c16="http://schemas.microsoft.com/office/drawing/2014/chart" uri="{C3380CC4-5D6E-409C-BE32-E72D297353CC}">
              <c16:uniqueId val="{00000008-A91A-4492-9D1E-57BA10DC173A}"/>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Instructor Guided</c:v>
                </c:pt>
              </c:strCache>
            </c:strRef>
          </c:tx>
          <c:spPr>
            <a:solidFill>
              <a:schemeClr val="accent1"/>
            </a:solidFill>
            <a:ln>
              <a:noFill/>
            </a:ln>
            <a:effectLst/>
          </c:spPr>
          <c:invertIfNegative val="0"/>
          <c:cat>
            <c:strRef>
              <c:f>Sheet1!$A$2:$A$4</c:f>
              <c:strCache>
                <c:ptCount val="3"/>
                <c:pt idx="0">
                  <c:v>General Coursework</c:v>
                </c:pt>
                <c:pt idx="1">
                  <c:v>Introduction to Engineering Design</c:v>
                </c:pt>
                <c:pt idx="2">
                  <c:v>Capstone Design</c:v>
                </c:pt>
              </c:strCache>
            </c:strRef>
          </c:cat>
          <c:val>
            <c:numRef>
              <c:f>Sheet1!$B$2:$B$4</c:f>
              <c:numCache>
                <c:formatCode>General</c:formatCode>
                <c:ptCount val="3"/>
                <c:pt idx="0">
                  <c:v>90</c:v>
                </c:pt>
                <c:pt idx="1">
                  <c:v>70</c:v>
                </c:pt>
                <c:pt idx="2">
                  <c:v>40</c:v>
                </c:pt>
              </c:numCache>
            </c:numRef>
          </c:val>
          <c:extLst>
            <c:ext xmlns:c16="http://schemas.microsoft.com/office/drawing/2014/chart" uri="{C3380CC4-5D6E-409C-BE32-E72D297353CC}">
              <c16:uniqueId val="{00000000-F5DD-4380-8E9E-E3118E0F8A1F}"/>
            </c:ext>
          </c:extLst>
        </c:ser>
        <c:ser>
          <c:idx val="1"/>
          <c:order val="1"/>
          <c:tx>
            <c:strRef>
              <c:f>Sheet1!$C$1</c:f>
              <c:strCache>
                <c:ptCount val="1"/>
                <c:pt idx="0">
                  <c:v>Team Guided</c:v>
                </c:pt>
              </c:strCache>
            </c:strRef>
          </c:tx>
          <c:spPr>
            <a:solidFill>
              <a:schemeClr val="accent2"/>
            </a:solidFill>
            <a:ln>
              <a:noFill/>
            </a:ln>
            <a:effectLst/>
          </c:spPr>
          <c:invertIfNegative val="0"/>
          <c:cat>
            <c:strRef>
              <c:f>Sheet1!$A$2:$A$4</c:f>
              <c:strCache>
                <c:ptCount val="3"/>
                <c:pt idx="0">
                  <c:v>General Coursework</c:v>
                </c:pt>
                <c:pt idx="1">
                  <c:v>Introduction to Engineering Design</c:v>
                </c:pt>
                <c:pt idx="2">
                  <c:v>Capstone Design</c:v>
                </c:pt>
              </c:strCache>
            </c:strRef>
          </c:cat>
          <c:val>
            <c:numRef>
              <c:f>Sheet1!$C$2:$C$4</c:f>
              <c:numCache>
                <c:formatCode>General</c:formatCode>
                <c:ptCount val="3"/>
                <c:pt idx="0">
                  <c:v>10</c:v>
                </c:pt>
                <c:pt idx="1">
                  <c:v>30</c:v>
                </c:pt>
                <c:pt idx="2">
                  <c:v>60</c:v>
                </c:pt>
              </c:numCache>
            </c:numRef>
          </c:val>
          <c:extLst>
            <c:ext xmlns:c16="http://schemas.microsoft.com/office/drawing/2014/chart" uri="{C3380CC4-5D6E-409C-BE32-E72D297353CC}">
              <c16:uniqueId val="{00000001-F5DD-4380-8E9E-E3118E0F8A1F}"/>
            </c:ext>
          </c:extLst>
        </c:ser>
        <c:dLbls>
          <c:showLegendKey val="0"/>
          <c:showVal val="0"/>
          <c:showCatName val="0"/>
          <c:showSerName val="0"/>
          <c:showPercent val="0"/>
          <c:showBubbleSize val="0"/>
        </c:dLbls>
        <c:gapWidth val="219"/>
        <c:overlap val="-27"/>
        <c:axId val="569882408"/>
        <c:axId val="569883720"/>
      </c:barChart>
      <c:catAx>
        <c:axId val="569882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en-US"/>
          </a:p>
        </c:txPr>
        <c:crossAx val="569883720"/>
        <c:crosses val="autoZero"/>
        <c:auto val="1"/>
        <c:lblAlgn val="ctr"/>
        <c:lblOffset val="100"/>
        <c:noMultiLvlLbl val="0"/>
      </c:catAx>
      <c:valAx>
        <c:axId val="56988372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698824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chemeClr val="accent1">
          <a:shade val="50000"/>
        </a:schemeClr>
      </a:solid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hyperlink" Target="http://ipkitten.blogspot.co.uk/2012/01/faccenda-chickens-rule-roost-as-judge.html" TargetMode="External"/><Relationship Id="rId1" Type="http://schemas.openxmlformats.org/officeDocument/2006/relationships/image" Target="../media/image46.jpeg"/><Relationship Id="rId6" Type="http://schemas.openxmlformats.org/officeDocument/2006/relationships/hyperlink" Target="https://en.wiktionary.org/wiki/monarch" TargetMode="External"/><Relationship Id="rId5" Type="http://schemas.openxmlformats.org/officeDocument/2006/relationships/image" Target="../media/image48.jpeg"/><Relationship Id="rId4" Type="http://schemas.openxmlformats.org/officeDocument/2006/relationships/hyperlink" Target="https://www.flickr.com/photos/sidm/6781730476/" TargetMode="External"/></Relationships>
</file>

<file path=ppt/diagrams/_rels/drawing1.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hyperlink" Target="http://ipkitten.blogspot.co.uk/2012/01/faccenda-chickens-rule-roost-as-judge.html" TargetMode="External"/><Relationship Id="rId1" Type="http://schemas.openxmlformats.org/officeDocument/2006/relationships/image" Target="../media/image46.jpeg"/><Relationship Id="rId6" Type="http://schemas.openxmlformats.org/officeDocument/2006/relationships/hyperlink" Target="https://en.wiktionary.org/wiki/monarch" TargetMode="External"/><Relationship Id="rId5" Type="http://schemas.openxmlformats.org/officeDocument/2006/relationships/image" Target="../media/image48.jpeg"/><Relationship Id="rId4" Type="http://schemas.openxmlformats.org/officeDocument/2006/relationships/hyperlink" Target="https://www.flickr.com/photos/sidm/6781730476/"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1F6A475-8832-49A5-9610-840C77F585D9}" type="doc">
      <dgm:prSet loTypeId="urn:microsoft.com/office/officeart/2005/8/layout/hProcess10" loCatId="process" qsTypeId="urn:microsoft.com/office/officeart/2005/8/quickstyle/simple1" qsCatId="simple" csTypeId="urn:microsoft.com/office/officeart/2005/8/colors/accent1_2" csCatId="accent1" phldr="1"/>
      <dgm:spPr/>
      <dgm:t>
        <a:bodyPr/>
        <a:lstStyle/>
        <a:p>
          <a:endParaRPr lang="en-US"/>
        </a:p>
      </dgm:t>
    </dgm:pt>
    <dgm:pt modelId="{D1D102AF-B7EE-4ABA-818B-966774740422}">
      <dgm:prSet phldrT="[Text]"/>
      <dgm:spPr/>
      <dgm:t>
        <a:bodyPr/>
        <a:lstStyle/>
        <a:p>
          <a:pPr algn="ctr"/>
          <a:r>
            <a:rPr lang="en-US" b="0" i="0" u="none" dirty="0"/>
            <a:t>Phase 1</a:t>
          </a:r>
          <a:endParaRPr lang="en-US" b="0" dirty="0"/>
        </a:p>
      </dgm:t>
    </dgm:pt>
    <dgm:pt modelId="{C3439954-45C3-4111-B010-54A6DC42A272}" type="parTrans" cxnId="{36EA4D8F-FF2D-4923-BDC3-FD1D9B41CA78}">
      <dgm:prSet/>
      <dgm:spPr/>
      <dgm:t>
        <a:bodyPr/>
        <a:lstStyle/>
        <a:p>
          <a:endParaRPr lang="en-US"/>
        </a:p>
      </dgm:t>
    </dgm:pt>
    <dgm:pt modelId="{2A90C21E-1BA4-4C56-B33F-FF8FD313D573}" type="sibTrans" cxnId="{36EA4D8F-FF2D-4923-BDC3-FD1D9B41CA78}">
      <dgm:prSet/>
      <dgm:spPr/>
      <dgm:t>
        <a:bodyPr/>
        <a:lstStyle/>
        <a:p>
          <a:endParaRPr lang="en-US" dirty="0"/>
        </a:p>
      </dgm:t>
    </dgm:pt>
    <dgm:pt modelId="{CA732D00-E1D9-46E0-AB25-0369BA0ED5BB}">
      <dgm:prSet/>
      <dgm:spPr/>
      <dgm:t>
        <a:bodyPr/>
        <a:lstStyle/>
        <a:p>
          <a:pPr algn="l"/>
          <a:r>
            <a:rPr lang="en-US" b="0" i="0" u="none" dirty="0"/>
            <a:t>Statement of Work</a:t>
          </a:r>
        </a:p>
      </dgm:t>
    </dgm:pt>
    <dgm:pt modelId="{57F85923-E27A-4EB2-A664-26F02ED9F225}" type="parTrans" cxnId="{720AF171-E76F-43C0-A94C-27CAD23F6685}">
      <dgm:prSet/>
      <dgm:spPr/>
      <dgm:t>
        <a:bodyPr/>
        <a:lstStyle/>
        <a:p>
          <a:endParaRPr lang="en-US"/>
        </a:p>
      </dgm:t>
    </dgm:pt>
    <dgm:pt modelId="{73C6F21F-F6D7-4EB7-B657-9BEB2FC51286}" type="sibTrans" cxnId="{720AF171-E76F-43C0-A94C-27CAD23F6685}">
      <dgm:prSet/>
      <dgm:spPr/>
      <dgm:t>
        <a:bodyPr/>
        <a:lstStyle/>
        <a:p>
          <a:endParaRPr lang="en-US"/>
        </a:p>
      </dgm:t>
    </dgm:pt>
    <dgm:pt modelId="{63E1802C-C9C0-4148-AC7C-3AE81545D912}">
      <dgm:prSet/>
      <dgm:spPr/>
      <dgm:t>
        <a:bodyPr/>
        <a:lstStyle/>
        <a:p>
          <a:pPr algn="ctr"/>
          <a:r>
            <a:rPr lang="en-US" b="0" i="0" u="none" dirty="0"/>
            <a:t>Phase 2</a:t>
          </a:r>
          <a:endParaRPr lang="en-US" b="0" dirty="0"/>
        </a:p>
      </dgm:t>
    </dgm:pt>
    <dgm:pt modelId="{D5A23646-AE0A-4D4F-A87B-3AE7CB653CBE}" type="parTrans" cxnId="{22C427F1-B0DE-4577-8259-A01A5147F97E}">
      <dgm:prSet/>
      <dgm:spPr/>
      <dgm:t>
        <a:bodyPr/>
        <a:lstStyle/>
        <a:p>
          <a:endParaRPr lang="en-US"/>
        </a:p>
      </dgm:t>
    </dgm:pt>
    <dgm:pt modelId="{8DBE0E98-9306-4FAC-864C-F5F9D7826A6E}" type="sibTrans" cxnId="{22C427F1-B0DE-4577-8259-A01A5147F97E}">
      <dgm:prSet/>
      <dgm:spPr/>
      <dgm:t>
        <a:bodyPr/>
        <a:lstStyle/>
        <a:p>
          <a:endParaRPr lang="en-US" dirty="0"/>
        </a:p>
      </dgm:t>
    </dgm:pt>
    <dgm:pt modelId="{EE1EF569-9F29-434C-9ACB-0F2D2A5E2B53}">
      <dgm:prSet/>
      <dgm:spPr/>
      <dgm:t>
        <a:bodyPr/>
        <a:lstStyle/>
        <a:p>
          <a:pPr algn="l"/>
          <a:r>
            <a:rPr lang="en-US" b="0" i="0" u="none" dirty="0"/>
            <a:t>Preliminary Design Report</a:t>
          </a:r>
        </a:p>
      </dgm:t>
    </dgm:pt>
    <dgm:pt modelId="{A4336810-3FB2-4A91-8902-4FAC120449EE}" type="parTrans" cxnId="{F742C7BB-EBBF-45C3-A141-3776C9323EB5}">
      <dgm:prSet/>
      <dgm:spPr/>
      <dgm:t>
        <a:bodyPr/>
        <a:lstStyle/>
        <a:p>
          <a:endParaRPr lang="en-US"/>
        </a:p>
      </dgm:t>
    </dgm:pt>
    <dgm:pt modelId="{85444A9F-EB7C-4ED1-A57C-596ECCF6D19F}" type="sibTrans" cxnId="{F742C7BB-EBBF-45C3-A141-3776C9323EB5}">
      <dgm:prSet/>
      <dgm:spPr/>
      <dgm:t>
        <a:bodyPr/>
        <a:lstStyle/>
        <a:p>
          <a:endParaRPr lang="en-US"/>
        </a:p>
      </dgm:t>
    </dgm:pt>
    <dgm:pt modelId="{84B730F6-E6CE-4099-8451-9D6448D55025}">
      <dgm:prSet/>
      <dgm:spPr/>
      <dgm:t>
        <a:bodyPr/>
        <a:lstStyle/>
        <a:p>
          <a:pPr algn="ctr"/>
          <a:r>
            <a:rPr lang="en-US" b="0" i="0" u="none" dirty="0"/>
            <a:t>Phase 3</a:t>
          </a:r>
          <a:endParaRPr lang="en-US" b="0" dirty="0"/>
        </a:p>
      </dgm:t>
    </dgm:pt>
    <dgm:pt modelId="{6DC99785-FA92-432C-AA88-F6A55F09339B}" type="parTrans" cxnId="{217D31D4-FD80-4748-BE4D-AE207277F590}">
      <dgm:prSet/>
      <dgm:spPr/>
      <dgm:t>
        <a:bodyPr/>
        <a:lstStyle/>
        <a:p>
          <a:endParaRPr lang="en-US"/>
        </a:p>
      </dgm:t>
    </dgm:pt>
    <dgm:pt modelId="{BAEC9C96-BA54-477A-9AEA-A06A06DDCBD9}" type="sibTrans" cxnId="{217D31D4-FD80-4748-BE4D-AE207277F590}">
      <dgm:prSet/>
      <dgm:spPr/>
      <dgm:t>
        <a:bodyPr/>
        <a:lstStyle/>
        <a:p>
          <a:endParaRPr lang="en-US"/>
        </a:p>
      </dgm:t>
    </dgm:pt>
    <dgm:pt modelId="{9618C81A-3A42-4191-95BE-9151987F60EA}">
      <dgm:prSet/>
      <dgm:spPr/>
      <dgm:t>
        <a:bodyPr/>
        <a:lstStyle/>
        <a:p>
          <a:pPr algn="l"/>
          <a:r>
            <a:rPr lang="en-US" b="0" i="0" u="none" dirty="0"/>
            <a:t>Final Report</a:t>
          </a:r>
        </a:p>
      </dgm:t>
    </dgm:pt>
    <dgm:pt modelId="{A8F404D2-7B2D-466B-AC6C-D36D46E289C3}" type="parTrans" cxnId="{B369AD8C-70F6-48F3-9B42-2AF5D98B7F02}">
      <dgm:prSet/>
      <dgm:spPr/>
      <dgm:t>
        <a:bodyPr/>
        <a:lstStyle/>
        <a:p>
          <a:endParaRPr lang="en-US"/>
        </a:p>
      </dgm:t>
    </dgm:pt>
    <dgm:pt modelId="{CBBEAC84-FBF3-47AE-AE9F-55C13504B1C8}" type="sibTrans" cxnId="{B369AD8C-70F6-48F3-9B42-2AF5D98B7F02}">
      <dgm:prSet/>
      <dgm:spPr/>
      <dgm:t>
        <a:bodyPr/>
        <a:lstStyle/>
        <a:p>
          <a:endParaRPr lang="en-US"/>
        </a:p>
      </dgm:t>
    </dgm:pt>
    <dgm:pt modelId="{F00F1D8C-B58F-449B-994E-20E961E308E6}">
      <dgm:prSet/>
      <dgm:spPr/>
      <dgm:t>
        <a:bodyPr/>
        <a:lstStyle/>
        <a:p>
          <a:pPr algn="l"/>
          <a:r>
            <a:rPr lang="en-US" b="0" i="0" u="none" dirty="0"/>
            <a:t>Week 4</a:t>
          </a:r>
        </a:p>
      </dgm:t>
    </dgm:pt>
    <dgm:pt modelId="{5D5CEC23-C140-4DCB-912C-B4D1FA5C856A}" type="parTrans" cxnId="{C5254C6F-E0AC-494C-816E-7AB73BEB2A48}">
      <dgm:prSet/>
      <dgm:spPr/>
      <dgm:t>
        <a:bodyPr/>
        <a:lstStyle/>
        <a:p>
          <a:endParaRPr lang="en-US"/>
        </a:p>
      </dgm:t>
    </dgm:pt>
    <dgm:pt modelId="{EDF8BA88-30E9-4F44-88AA-261D5891C0DB}" type="sibTrans" cxnId="{C5254C6F-E0AC-494C-816E-7AB73BEB2A48}">
      <dgm:prSet/>
      <dgm:spPr/>
      <dgm:t>
        <a:bodyPr/>
        <a:lstStyle/>
        <a:p>
          <a:endParaRPr lang="en-US"/>
        </a:p>
      </dgm:t>
    </dgm:pt>
    <dgm:pt modelId="{025E694E-134A-40E3-84F2-5229D754EE85}">
      <dgm:prSet/>
      <dgm:spPr/>
      <dgm:t>
        <a:bodyPr/>
        <a:lstStyle/>
        <a:p>
          <a:pPr algn="l"/>
          <a:r>
            <a:rPr lang="en-US" b="0" i="0" u="none" dirty="0"/>
            <a:t>Midterm</a:t>
          </a:r>
        </a:p>
      </dgm:t>
    </dgm:pt>
    <dgm:pt modelId="{58C6126D-F09D-4434-98B2-F2E17FDA91BC}" type="parTrans" cxnId="{C531BD17-709E-499A-A5D8-4DD4C76D8358}">
      <dgm:prSet/>
      <dgm:spPr/>
      <dgm:t>
        <a:bodyPr/>
        <a:lstStyle/>
        <a:p>
          <a:endParaRPr lang="en-US"/>
        </a:p>
      </dgm:t>
    </dgm:pt>
    <dgm:pt modelId="{11DA280C-A3F3-4769-A36A-680A41656C84}" type="sibTrans" cxnId="{C531BD17-709E-499A-A5D8-4DD4C76D8358}">
      <dgm:prSet/>
      <dgm:spPr/>
      <dgm:t>
        <a:bodyPr/>
        <a:lstStyle/>
        <a:p>
          <a:endParaRPr lang="en-US"/>
        </a:p>
      </dgm:t>
    </dgm:pt>
    <dgm:pt modelId="{80F49431-FABB-4465-B476-A9EE3392E46B}">
      <dgm:prSet/>
      <dgm:spPr/>
      <dgm:t>
        <a:bodyPr/>
        <a:lstStyle/>
        <a:p>
          <a:pPr algn="l"/>
          <a:r>
            <a:rPr lang="en-US" b="0" i="0" u="none" dirty="0"/>
            <a:t>End of Semester</a:t>
          </a:r>
        </a:p>
      </dgm:t>
    </dgm:pt>
    <dgm:pt modelId="{55F85078-C7F7-41C7-AF8E-C4C9A05AE2F5}" type="parTrans" cxnId="{D9997BD9-3495-4EF1-9BB1-CDB842261B3D}">
      <dgm:prSet/>
      <dgm:spPr/>
      <dgm:t>
        <a:bodyPr/>
        <a:lstStyle/>
        <a:p>
          <a:endParaRPr lang="en-US"/>
        </a:p>
      </dgm:t>
    </dgm:pt>
    <dgm:pt modelId="{C4618B19-E5C9-4C72-8C60-624683EC996C}" type="sibTrans" cxnId="{D9997BD9-3495-4EF1-9BB1-CDB842261B3D}">
      <dgm:prSet/>
      <dgm:spPr/>
      <dgm:t>
        <a:bodyPr/>
        <a:lstStyle/>
        <a:p>
          <a:endParaRPr lang="en-US"/>
        </a:p>
      </dgm:t>
    </dgm:pt>
    <dgm:pt modelId="{98F3DA5C-672D-4BDE-86CE-99214DE0EDBE}" type="pres">
      <dgm:prSet presAssocID="{81F6A475-8832-49A5-9610-840C77F585D9}" presName="Name0" presStyleCnt="0">
        <dgm:presLayoutVars>
          <dgm:dir/>
          <dgm:resizeHandles val="exact"/>
        </dgm:presLayoutVars>
      </dgm:prSet>
      <dgm:spPr/>
      <dgm:t>
        <a:bodyPr/>
        <a:lstStyle/>
        <a:p>
          <a:endParaRPr lang="en-US"/>
        </a:p>
      </dgm:t>
    </dgm:pt>
    <dgm:pt modelId="{595F62F0-9BCB-4878-B663-5DA690D7D514}" type="pres">
      <dgm:prSet presAssocID="{D1D102AF-B7EE-4ABA-818B-966774740422}" presName="composite" presStyleCnt="0"/>
      <dgm:spPr/>
    </dgm:pt>
    <dgm:pt modelId="{CAD54728-34EC-4208-90D9-E634B737EB84}" type="pres">
      <dgm:prSet presAssocID="{D1D102AF-B7EE-4ABA-818B-966774740422}" presName="imagSh" presStyleLbl="bgImgPlace1" presStyleIdx="0" presStyleCnt="3" custScaleY="99865" custLinFactNeighborX="18066" custLinFactNeighborY="-8040"/>
      <dgm:spPr>
        <a:blipFill dpi="0" rotWithShape="1">
          <a:blip xmlns:r="http://schemas.openxmlformats.org/officeDocument/2006/relationships" r:embed="rId1" cstate="print">
            <a:extLst>
              <a:ext uri="{28A0092B-C50C-407E-A947-70E740481C1C}">
                <a14:useLocalDpi xmlns:a14="http://schemas.microsoft.com/office/drawing/2010/main" val="0"/>
              </a:ext>
              <a:ext uri="{837473B0-CC2E-450A-ABE3-18F120FF3D39}">
                <a1611:picAttrSrcUrl xmlns="" xmlns:a1611="http://schemas.microsoft.com/office/drawing/2016/11/main" r:id="rId2"/>
              </a:ext>
            </a:extLst>
          </a:blip>
          <a:srcRect/>
          <a:stretch>
            <a:fillRect l="1988" t="25962" r="1988" b="25962"/>
          </a:stretch>
        </a:blipFill>
      </dgm:spPr>
      <dgm:t>
        <a:bodyPr/>
        <a:lstStyle/>
        <a:p>
          <a:endParaRPr lang="en-US"/>
        </a:p>
      </dgm:t>
    </dgm:pt>
    <dgm:pt modelId="{FFD19A52-441B-410C-B072-FF11A597BD73}" type="pres">
      <dgm:prSet presAssocID="{D1D102AF-B7EE-4ABA-818B-966774740422}" presName="txNode" presStyleLbl="node1" presStyleIdx="0" presStyleCnt="3" custScaleX="140483" custLinFactNeighborX="-20483" custLinFactNeighborY="41415">
        <dgm:presLayoutVars>
          <dgm:bulletEnabled val="1"/>
        </dgm:presLayoutVars>
      </dgm:prSet>
      <dgm:spPr/>
      <dgm:t>
        <a:bodyPr/>
        <a:lstStyle/>
        <a:p>
          <a:endParaRPr lang="en-US"/>
        </a:p>
      </dgm:t>
    </dgm:pt>
    <dgm:pt modelId="{64DA26E8-615F-43BF-80DE-A04E3A185889}" type="pres">
      <dgm:prSet presAssocID="{2A90C21E-1BA4-4C56-B33F-FF8FD313D573}" presName="sibTrans" presStyleLbl="sibTrans2D1" presStyleIdx="0" presStyleCnt="2" custLinFactNeighborX="-23831" custLinFactNeighborY="0"/>
      <dgm:spPr/>
      <dgm:t>
        <a:bodyPr/>
        <a:lstStyle/>
        <a:p>
          <a:endParaRPr lang="en-US"/>
        </a:p>
      </dgm:t>
    </dgm:pt>
    <dgm:pt modelId="{7E8B19BC-BEA4-43B7-A43D-3C86AE120D38}" type="pres">
      <dgm:prSet presAssocID="{2A90C21E-1BA4-4C56-B33F-FF8FD313D573}" presName="connTx" presStyleLbl="sibTrans2D1" presStyleIdx="0" presStyleCnt="2"/>
      <dgm:spPr/>
      <dgm:t>
        <a:bodyPr/>
        <a:lstStyle/>
        <a:p>
          <a:endParaRPr lang="en-US"/>
        </a:p>
      </dgm:t>
    </dgm:pt>
    <dgm:pt modelId="{6291C80C-98C2-46AE-9469-9358BE9235AC}" type="pres">
      <dgm:prSet presAssocID="{63E1802C-C9C0-4148-AC7C-3AE81545D912}" presName="composite" presStyleCnt="0"/>
      <dgm:spPr/>
    </dgm:pt>
    <dgm:pt modelId="{7B835F8E-4902-4EFD-8F32-DC91BE813597}" type="pres">
      <dgm:prSet presAssocID="{63E1802C-C9C0-4148-AC7C-3AE81545D912}" presName="imagSh" presStyleLbl="bgImgPlace1" presStyleIdx="1" presStyleCnt="3" custLinFactNeighborX="11629" custLinFactNeighborY="-8006"/>
      <dgm:spPr>
        <a:blipFill>
          <a:blip xmlns:r="http://schemas.openxmlformats.org/officeDocument/2006/relationships" r:embed="rId3" cstate="print">
            <a:extLst>
              <a:ext uri="{28A0092B-C50C-407E-A947-70E740481C1C}">
                <a14:useLocalDpi xmlns:a14="http://schemas.microsoft.com/office/drawing/2010/main" val="0"/>
              </a:ext>
              <a:ext uri="{837473B0-CC2E-450A-ABE3-18F120FF3D39}">
                <a1611:picAttrSrcUrl xmlns="" xmlns:a1611="http://schemas.microsoft.com/office/drawing/2016/11/main" r:id="rId4"/>
              </a:ext>
            </a:extLst>
          </a:blip>
          <a:srcRect/>
          <a:stretch>
            <a:fillRect t="-13000" b="-13000"/>
          </a:stretch>
        </a:blipFill>
      </dgm:spPr>
      <dgm:t>
        <a:bodyPr/>
        <a:lstStyle/>
        <a:p>
          <a:endParaRPr lang="en-US"/>
        </a:p>
      </dgm:t>
    </dgm:pt>
    <dgm:pt modelId="{9952CBE2-7F7D-46A3-9580-2FF4860630A6}" type="pres">
      <dgm:prSet presAssocID="{63E1802C-C9C0-4148-AC7C-3AE81545D912}" presName="txNode" presStyleLbl="node1" presStyleIdx="1" presStyleCnt="3" custScaleX="190330" custLinFactNeighborX="-2952" custLinFactNeighborY="41415">
        <dgm:presLayoutVars>
          <dgm:bulletEnabled val="1"/>
        </dgm:presLayoutVars>
      </dgm:prSet>
      <dgm:spPr/>
      <dgm:t>
        <a:bodyPr/>
        <a:lstStyle/>
        <a:p>
          <a:endParaRPr lang="en-US"/>
        </a:p>
      </dgm:t>
    </dgm:pt>
    <dgm:pt modelId="{D0F4E070-3314-4AB3-AA0E-016754E3A79E}" type="pres">
      <dgm:prSet presAssocID="{8DBE0E98-9306-4FAC-864C-F5F9D7826A6E}" presName="sibTrans" presStyleLbl="sibTrans2D1" presStyleIdx="1" presStyleCnt="2"/>
      <dgm:spPr/>
      <dgm:t>
        <a:bodyPr/>
        <a:lstStyle/>
        <a:p>
          <a:endParaRPr lang="en-US"/>
        </a:p>
      </dgm:t>
    </dgm:pt>
    <dgm:pt modelId="{02551E02-946E-4976-8AE0-6DBE97996596}" type="pres">
      <dgm:prSet presAssocID="{8DBE0E98-9306-4FAC-864C-F5F9D7826A6E}" presName="connTx" presStyleLbl="sibTrans2D1" presStyleIdx="1" presStyleCnt="2"/>
      <dgm:spPr/>
      <dgm:t>
        <a:bodyPr/>
        <a:lstStyle/>
        <a:p>
          <a:endParaRPr lang="en-US"/>
        </a:p>
      </dgm:t>
    </dgm:pt>
    <dgm:pt modelId="{63AB1AA7-F64B-41FD-B9AD-03070023BB4F}" type="pres">
      <dgm:prSet presAssocID="{84B730F6-E6CE-4099-8451-9D6448D55025}" presName="composite" presStyleCnt="0"/>
      <dgm:spPr/>
    </dgm:pt>
    <dgm:pt modelId="{7BD29DBA-A5D2-4B0E-BC08-C11E006AB073}" type="pres">
      <dgm:prSet presAssocID="{84B730F6-E6CE-4099-8451-9D6448D55025}" presName="imagSh" presStyleLbl="bgImgPlace1" presStyleIdx="2" presStyleCnt="3" custLinFactNeighborX="4658" custLinFactNeighborY="-8006"/>
      <dgm:spPr>
        <a:blipFill>
          <a:blip xmlns:r="http://schemas.openxmlformats.org/officeDocument/2006/relationships" r:embed="rId5" cstate="print">
            <a:extLst>
              <a:ext uri="{28A0092B-C50C-407E-A947-70E740481C1C}">
                <a14:useLocalDpi xmlns:a14="http://schemas.microsoft.com/office/drawing/2010/main" val="0"/>
              </a:ext>
              <a:ext uri="{837473B0-CC2E-450A-ABE3-18F120FF3D39}">
                <a1611:picAttrSrcUrl xmlns="" xmlns:a1611="http://schemas.microsoft.com/office/drawing/2016/11/main" r:id="rId6"/>
              </a:ext>
            </a:extLst>
          </a:blip>
          <a:srcRect/>
          <a:stretch>
            <a:fillRect t="-4000" b="-4000"/>
          </a:stretch>
        </a:blipFill>
      </dgm:spPr>
      <dgm:t>
        <a:bodyPr/>
        <a:lstStyle/>
        <a:p>
          <a:endParaRPr lang="en-US"/>
        </a:p>
      </dgm:t>
    </dgm:pt>
    <dgm:pt modelId="{78CC00FE-30CD-4BA9-B030-2F32FAD5032C}" type="pres">
      <dgm:prSet presAssocID="{84B730F6-E6CE-4099-8451-9D6448D55025}" presName="txNode" presStyleLbl="node1" presStyleIdx="2" presStyleCnt="3" custScaleX="145156" custLinFactNeighborX="11603" custLinFactNeighborY="41415">
        <dgm:presLayoutVars>
          <dgm:bulletEnabled val="1"/>
        </dgm:presLayoutVars>
      </dgm:prSet>
      <dgm:spPr/>
      <dgm:t>
        <a:bodyPr/>
        <a:lstStyle/>
        <a:p>
          <a:endParaRPr lang="en-US"/>
        </a:p>
      </dgm:t>
    </dgm:pt>
  </dgm:ptLst>
  <dgm:cxnLst>
    <dgm:cxn modelId="{7678042B-FFA1-4C5F-A50E-D4A170559C58}" type="presOf" srcId="{8DBE0E98-9306-4FAC-864C-F5F9D7826A6E}" destId="{02551E02-946E-4976-8AE0-6DBE97996596}" srcOrd="1" destOrd="0" presId="urn:microsoft.com/office/officeart/2005/8/layout/hProcess10"/>
    <dgm:cxn modelId="{B4466F8D-E25C-4BF4-BE59-52FDBF7EA60D}" type="presOf" srcId="{84B730F6-E6CE-4099-8451-9D6448D55025}" destId="{78CC00FE-30CD-4BA9-B030-2F32FAD5032C}" srcOrd="0" destOrd="0" presId="urn:microsoft.com/office/officeart/2005/8/layout/hProcess10"/>
    <dgm:cxn modelId="{720AF171-E76F-43C0-A94C-27CAD23F6685}" srcId="{D1D102AF-B7EE-4ABA-818B-966774740422}" destId="{CA732D00-E1D9-46E0-AB25-0369BA0ED5BB}" srcOrd="0" destOrd="0" parTransId="{57F85923-E27A-4EB2-A664-26F02ED9F225}" sibTransId="{73C6F21F-F6D7-4EB7-B657-9BEB2FC51286}"/>
    <dgm:cxn modelId="{217D31D4-FD80-4748-BE4D-AE207277F590}" srcId="{81F6A475-8832-49A5-9610-840C77F585D9}" destId="{84B730F6-E6CE-4099-8451-9D6448D55025}" srcOrd="2" destOrd="0" parTransId="{6DC99785-FA92-432C-AA88-F6A55F09339B}" sibTransId="{BAEC9C96-BA54-477A-9AEA-A06A06DDCBD9}"/>
    <dgm:cxn modelId="{8EA8A9FA-F6B7-49C6-8854-735B88312893}" type="presOf" srcId="{D1D102AF-B7EE-4ABA-818B-966774740422}" destId="{FFD19A52-441B-410C-B072-FF11A597BD73}" srcOrd="0" destOrd="0" presId="urn:microsoft.com/office/officeart/2005/8/layout/hProcess10"/>
    <dgm:cxn modelId="{D9997BD9-3495-4EF1-9BB1-CDB842261B3D}" srcId="{84B730F6-E6CE-4099-8451-9D6448D55025}" destId="{80F49431-FABB-4465-B476-A9EE3392E46B}" srcOrd="1" destOrd="0" parTransId="{55F85078-C7F7-41C7-AF8E-C4C9A05AE2F5}" sibTransId="{C4618B19-E5C9-4C72-8C60-624683EC996C}"/>
    <dgm:cxn modelId="{F742C7BB-EBBF-45C3-A141-3776C9323EB5}" srcId="{63E1802C-C9C0-4148-AC7C-3AE81545D912}" destId="{EE1EF569-9F29-434C-9ACB-0F2D2A5E2B53}" srcOrd="0" destOrd="0" parTransId="{A4336810-3FB2-4A91-8902-4FAC120449EE}" sibTransId="{85444A9F-EB7C-4ED1-A57C-596ECCF6D19F}"/>
    <dgm:cxn modelId="{B06B0F25-0B95-489F-A7E5-D16A410D4044}" type="presOf" srcId="{CA732D00-E1D9-46E0-AB25-0369BA0ED5BB}" destId="{FFD19A52-441B-410C-B072-FF11A597BD73}" srcOrd="0" destOrd="1" presId="urn:microsoft.com/office/officeart/2005/8/layout/hProcess10"/>
    <dgm:cxn modelId="{36EA4D8F-FF2D-4923-BDC3-FD1D9B41CA78}" srcId="{81F6A475-8832-49A5-9610-840C77F585D9}" destId="{D1D102AF-B7EE-4ABA-818B-966774740422}" srcOrd="0" destOrd="0" parTransId="{C3439954-45C3-4111-B010-54A6DC42A272}" sibTransId="{2A90C21E-1BA4-4C56-B33F-FF8FD313D573}"/>
    <dgm:cxn modelId="{4B553B37-A07C-4F01-AD67-63C284B28C90}" type="presOf" srcId="{025E694E-134A-40E3-84F2-5229D754EE85}" destId="{9952CBE2-7F7D-46A3-9580-2FF4860630A6}" srcOrd="0" destOrd="2" presId="urn:microsoft.com/office/officeart/2005/8/layout/hProcess10"/>
    <dgm:cxn modelId="{66452828-DED6-4289-B3F9-B3F1524701EA}" type="presOf" srcId="{2A90C21E-1BA4-4C56-B33F-FF8FD313D573}" destId="{7E8B19BC-BEA4-43B7-A43D-3C86AE120D38}" srcOrd="1" destOrd="0" presId="urn:microsoft.com/office/officeart/2005/8/layout/hProcess10"/>
    <dgm:cxn modelId="{7318EE4B-3CDF-437D-8058-36E055ECCF42}" type="presOf" srcId="{9618C81A-3A42-4191-95BE-9151987F60EA}" destId="{78CC00FE-30CD-4BA9-B030-2F32FAD5032C}" srcOrd="0" destOrd="1" presId="urn:microsoft.com/office/officeart/2005/8/layout/hProcess10"/>
    <dgm:cxn modelId="{DC4F2071-A9F2-4B50-A07F-ED5291CFEAF0}" type="presOf" srcId="{2A90C21E-1BA4-4C56-B33F-FF8FD313D573}" destId="{64DA26E8-615F-43BF-80DE-A04E3A185889}" srcOrd="0" destOrd="0" presId="urn:microsoft.com/office/officeart/2005/8/layout/hProcess10"/>
    <dgm:cxn modelId="{A1B7EC96-438A-4E2D-BDD9-D8CAA1395AAF}" type="presOf" srcId="{81F6A475-8832-49A5-9610-840C77F585D9}" destId="{98F3DA5C-672D-4BDE-86CE-99214DE0EDBE}" srcOrd="0" destOrd="0" presId="urn:microsoft.com/office/officeart/2005/8/layout/hProcess10"/>
    <dgm:cxn modelId="{FB3B6770-6908-417E-BFA4-DB0884BB1F88}" type="presOf" srcId="{EE1EF569-9F29-434C-9ACB-0F2D2A5E2B53}" destId="{9952CBE2-7F7D-46A3-9580-2FF4860630A6}" srcOrd="0" destOrd="1" presId="urn:microsoft.com/office/officeart/2005/8/layout/hProcess10"/>
    <dgm:cxn modelId="{C531BD17-709E-499A-A5D8-4DD4C76D8358}" srcId="{63E1802C-C9C0-4148-AC7C-3AE81545D912}" destId="{025E694E-134A-40E3-84F2-5229D754EE85}" srcOrd="1" destOrd="0" parTransId="{58C6126D-F09D-4434-98B2-F2E17FDA91BC}" sibTransId="{11DA280C-A3F3-4769-A36A-680A41656C84}"/>
    <dgm:cxn modelId="{B369AD8C-70F6-48F3-9B42-2AF5D98B7F02}" srcId="{84B730F6-E6CE-4099-8451-9D6448D55025}" destId="{9618C81A-3A42-4191-95BE-9151987F60EA}" srcOrd="0" destOrd="0" parTransId="{A8F404D2-7B2D-466B-AC6C-D36D46E289C3}" sibTransId="{CBBEAC84-FBF3-47AE-AE9F-55C13504B1C8}"/>
    <dgm:cxn modelId="{22C427F1-B0DE-4577-8259-A01A5147F97E}" srcId="{81F6A475-8832-49A5-9610-840C77F585D9}" destId="{63E1802C-C9C0-4148-AC7C-3AE81545D912}" srcOrd="1" destOrd="0" parTransId="{D5A23646-AE0A-4D4F-A87B-3AE7CB653CBE}" sibTransId="{8DBE0E98-9306-4FAC-864C-F5F9D7826A6E}"/>
    <dgm:cxn modelId="{C5254C6F-E0AC-494C-816E-7AB73BEB2A48}" srcId="{D1D102AF-B7EE-4ABA-818B-966774740422}" destId="{F00F1D8C-B58F-449B-994E-20E961E308E6}" srcOrd="1" destOrd="0" parTransId="{5D5CEC23-C140-4DCB-912C-B4D1FA5C856A}" sibTransId="{EDF8BA88-30E9-4F44-88AA-261D5891C0DB}"/>
    <dgm:cxn modelId="{6B331428-D1D0-45BC-8D13-43C8256A27CB}" type="presOf" srcId="{8DBE0E98-9306-4FAC-864C-F5F9D7826A6E}" destId="{D0F4E070-3314-4AB3-AA0E-016754E3A79E}" srcOrd="0" destOrd="0" presId="urn:microsoft.com/office/officeart/2005/8/layout/hProcess10"/>
    <dgm:cxn modelId="{CF05124C-742D-485B-BB96-C62E3B700B6F}" type="presOf" srcId="{F00F1D8C-B58F-449B-994E-20E961E308E6}" destId="{FFD19A52-441B-410C-B072-FF11A597BD73}" srcOrd="0" destOrd="2" presId="urn:microsoft.com/office/officeart/2005/8/layout/hProcess10"/>
    <dgm:cxn modelId="{4D88795E-D27A-49D1-9C5B-F3B0E1F9B490}" type="presOf" srcId="{63E1802C-C9C0-4148-AC7C-3AE81545D912}" destId="{9952CBE2-7F7D-46A3-9580-2FF4860630A6}" srcOrd="0" destOrd="0" presId="urn:microsoft.com/office/officeart/2005/8/layout/hProcess10"/>
    <dgm:cxn modelId="{7CDA58FC-0272-4948-AD0E-6B6A344981E6}" type="presOf" srcId="{80F49431-FABB-4465-B476-A9EE3392E46B}" destId="{78CC00FE-30CD-4BA9-B030-2F32FAD5032C}" srcOrd="0" destOrd="2" presId="urn:microsoft.com/office/officeart/2005/8/layout/hProcess10"/>
    <dgm:cxn modelId="{90B03CC8-81A5-4619-9FA0-15382AD22511}" type="presParOf" srcId="{98F3DA5C-672D-4BDE-86CE-99214DE0EDBE}" destId="{595F62F0-9BCB-4878-B663-5DA690D7D514}" srcOrd="0" destOrd="0" presId="urn:microsoft.com/office/officeart/2005/8/layout/hProcess10"/>
    <dgm:cxn modelId="{291F20E4-F2F3-44DF-B797-39C269C550F1}" type="presParOf" srcId="{595F62F0-9BCB-4878-B663-5DA690D7D514}" destId="{CAD54728-34EC-4208-90D9-E634B737EB84}" srcOrd="0" destOrd="0" presId="urn:microsoft.com/office/officeart/2005/8/layout/hProcess10"/>
    <dgm:cxn modelId="{6F0B76A7-109D-49DF-BAB1-F4F423332A35}" type="presParOf" srcId="{595F62F0-9BCB-4878-B663-5DA690D7D514}" destId="{FFD19A52-441B-410C-B072-FF11A597BD73}" srcOrd="1" destOrd="0" presId="urn:microsoft.com/office/officeart/2005/8/layout/hProcess10"/>
    <dgm:cxn modelId="{58FF3A63-35B7-4D5D-A33D-231389EDBBDD}" type="presParOf" srcId="{98F3DA5C-672D-4BDE-86CE-99214DE0EDBE}" destId="{64DA26E8-615F-43BF-80DE-A04E3A185889}" srcOrd="1" destOrd="0" presId="urn:microsoft.com/office/officeart/2005/8/layout/hProcess10"/>
    <dgm:cxn modelId="{CA12C102-786C-492C-94CD-BE2E965B9B39}" type="presParOf" srcId="{64DA26E8-615F-43BF-80DE-A04E3A185889}" destId="{7E8B19BC-BEA4-43B7-A43D-3C86AE120D38}" srcOrd="0" destOrd="0" presId="urn:microsoft.com/office/officeart/2005/8/layout/hProcess10"/>
    <dgm:cxn modelId="{2BA61F41-9713-4AF2-8429-F336110FBCA5}" type="presParOf" srcId="{98F3DA5C-672D-4BDE-86CE-99214DE0EDBE}" destId="{6291C80C-98C2-46AE-9469-9358BE9235AC}" srcOrd="2" destOrd="0" presId="urn:microsoft.com/office/officeart/2005/8/layout/hProcess10"/>
    <dgm:cxn modelId="{837A2989-AB56-4967-A791-BE177F21B971}" type="presParOf" srcId="{6291C80C-98C2-46AE-9469-9358BE9235AC}" destId="{7B835F8E-4902-4EFD-8F32-DC91BE813597}" srcOrd="0" destOrd="0" presId="urn:microsoft.com/office/officeart/2005/8/layout/hProcess10"/>
    <dgm:cxn modelId="{81C6E3A5-0FA9-4C50-91A3-E4AB1EE3864E}" type="presParOf" srcId="{6291C80C-98C2-46AE-9469-9358BE9235AC}" destId="{9952CBE2-7F7D-46A3-9580-2FF4860630A6}" srcOrd="1" destOrd="0" presId="urn:microsoft.com/office/officeart/2005/8/layout/hProcess10"/>
    <dgm:cxn modelId="{D53A32FA-9431-4D31-9046-AAC1F84BEA9C}" type="presParOf" srcId="{98F3DA5C-672D-4BDE-86CE-99214DE0EDBE}" destId="{D0F4E070-3314-4AB3-AA0E-016754E3A79E}" srcOrd="3" destOrd="0" presId="urn:microsoft.com/office/officeart/2005/8/layout/hProcess10"/>
    <dgm:cxn modelId="{12F80645-53AA-470F-BF78-36B569F452AD}" type="presParOf" srcId="{D0F4E070-3314-4AB3-AA0E-016754E3A79E}" destId="{02551E02-946E-4976-8AE0-6DBE97996596}" srcOrd="0" destOrd="0" presId="urn:microsoft.com/office/officeart/2005/8/layout/hProcess10"/>
    <dgm:cxn modelId="{63DCA153-C709-49D3-848E-D99EE7D6A91E}" type="presParOf" srcId="{98F3DA5C-672D-4BDE-86CE-99214DE0EDBE}" destId="{63AB1AA7-F64B-41FD-B9AD-03070023BB4F}" srcOrd="4" destOrd="0" presId="urn:microsoft.com/office/officeart/2005/8/layout/hProcess10"/>
    <dgm:cxn modelId="{BCBE0D7A-CA67-4739-9BE1-A220232895AD}" type="presParOf" srcId="{63AB1AA7-F64B-41FD-B9AD-03070023BB4F}" destId="{7BD29DBA-A5D2-4B0E-BC08-C11E006AB073}" srcOrd="0" destOrd="0" presId="urn:microsoft.com/office/officeart/2005/8/layout/hProcess10"/>
    <dgm:cxn modelId="{3F3D11FD-E816-4AB2-9361-208E62FA8C8F}" type="presParOf" srcId="{63AB1AA7-F64B-41FD-B9AD-03070023BB4F}" destId="{78CC00FE-30CD-4BA9-B030-2F32FAD5032C}" srcOrd="1" destOrd="0" presId="urn:microsoft.com/office/officeart/2005/8/layout/hProcess10"/>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D54728-34EC-4208-90D9-E634B737EB84}">
      <dsp:nvSpPr>
        <dsp:cNvPr id="0" name=""/>
        <dsp:cNvSpPr/>
      </dsp:nvSpPr>
      <dsp:spPr>
        <a:xfrm>
          <a:off x="338970" y="1186385"/>
          <a:ext cx="1527266" cy="1525204"/>
        </a:xfrm>
        <a:prstGeom prst="roundRect">
          <a:avLst>
            <a:gd name="adj" fmla="val 10000"/>
          </a:avLst>
        </a:prstGeom>
        <a:blipFill dpi="0" rotWithShape="1">
          <a:blip xmlns:r="http://schemas.openxmlformats.org/officeDocument/2006/relationships" r:embed="rId1" cstate="print">
            <a:extLst>
              <a:ext uri="{28A0092B-C50C-407E-A947-70E740481C1C}">
                <a14:useLocalDpi xmlns:a14="http://schemas.microsoft.com/office/drawing/2010/main" val="0"/>
              </a:ext>
              <a:ext uri="{837473B0-CC2E-450A-ABE3-18F120FF3D39}">
                <a1611:picAttrSrcUrl xmlns="" xmlns:a1611="http://schemas.microsoft.com/office/drawing/2016/11/main" r:id="rId2"/>
              </a:ext>
            </a:extLst>
          </a:blip>
          <a:srcRect/>
          <a:stretch>
            <a:fillRect l="1988" t="25962" r="1988" b="25962"/>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FD19A52-441B-410C-B072-FF11A597BD73}">
      <dsp:nvSpPr>
        <dsp:cNvPr id="0" name=""/>
        <dsp:cNvSpPr/>
      </dsp:nvSpPr>
      <dsp:spPr>
        <a:xfrm>
          <a:off x="0" y="2857024"/>
          <a:ext cx="2145550" cy="152726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t" anchorCtr="0">
          <a:noAutofit/>
        </a:bodyPr>
        <a:lstStyle/>
        <a:p>
          <a:pPr lvl="0" algn="ctr" defTabSz="977900">
            <a:lnSpc>
              <a:spcPct val="90000"/>
            </a:lnSpc>
            <a:spcBef>
              <a:spcPct val="0"/>
            </a:spcBef>
            <a:spcAft>
              <a:spcPct val="35000"/>
            </a:spcAft>
          </a:pPr>
          <a:r>
            <a:rPr lang="en-US" sz="2200" b="0" i="0" u="none" kern="1200" dirty="0"/>
            <a:t>Phase 1</a:t>
          </a:r>
          <a:endParaRPr lang="en-US" sz="2200" b="0" kern="1200" dirty="0"/>
        </a:p>
        <a:p>
          <a:pPr marL="171450" lvl="1" indent="-171450" algn="l" defTabSz="755650">
            <a:lnSpc>
              <a:spcPct val="90000"/>
            </a:lnSpc>
            <a:spcBef>
              <a:spcPct val="0"/>
            </a:spcBef>
            <a:spcAft>
              <a:spcPct val="15000"/>
            </a:spcAft>
            <a:buChar char="••"/>
          </a:pPr>
          <a:r>
            <a:rPr lang="en-US" sz="1700" b="0" i="0" u="none" kern="1200" dirty="0"/>
            <a:t>Statement of Work</a:t>
          </a:r>
        </a:p>
        <a:p>
          <a:pPr marL="171450" lvl="1" indent="-171450" algn="l" defTabSz="755650">
            <a:lnSpc>
              <a:spcPct val="90000"/>
            </a:lnSpc>
            <a:spcBef>
              <a:spcPct val="0"/>
            </a:spcBef>
            <a:spcAft>
              <a:spcPct val="15000"/>
            </a:spcAft>
            <a:buChar char="••"/>
          </a:pPr>
          <a:r>
            <a:rPr lang="en-US" sz="1700" b="0" i="0" u="none" kern="1200" dirty="0"/>
            <a:t>Week 4</a:t>
          </a:r>
        </a:p>
      </dsp:txBody>
      <dsp:txXfrm>
        <a:off x="44732" y="2901756"/>
        <a:ext cx="2056086" cy="1437802"/>
      </dsp:txXfrm>
    </dsp:sp>
    <dsp:sp modelId="{64DA26E8-615F-43BF-80DE-A04E3A185889}">
      <dsp:nvSpPr>
        <dsp:cNvPr id="0" name=""/>
        <dsp:cNvSpPr/>
      </dsp:nvSpPr>
      <dsp:spPr>
        <a:xfrm rot="1178">
          <a:off x="2264131" y="1766027"/>
          <a:ext cx="522384" cy="36698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dirty="0"/>
        </a:p>
      </dsp:txBody>
      <dsp:txXfrm>
        <a:off x="2264131" y="1839404"/>
        <a:ext cx="412290" cy="220188"/>
      </dsp:txXfrm>
    </dsp:sp>
    <dsp:sp modelId="{7B835F8E-4902-4EFD-8F32-DC91BE813597}">
      <dsp:nvSpPr>
        <dsp:cNvPr id="0" name=""/>
        <dsp:cNvSpPr/>
      </dsp:nvSpPr>
      <dsp:spPr>
        <a:xfrm>
          <a:off x="3358763" y="1186389"/>
          <a:ext cx="1527266" cy="1527266"/>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val="0"/>
              </a:ext>
              <a:ext uri="{837473B0-CC2E-450A-ABE3-18F120FF3D39}">
                <a1611:picAttrSrcUrl xmlns="" xmlns:a1611="http://schemas.microsoft.com/office/drawing/2016/11/main" r:id="rId4"/>
              </a:ext>
            </a:extLst>
          </a:blip>
          <a:srcRect/>
          <a:stretch>
            <a:fillRect t="-13000" b="-1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952CBE2-7F7D-46A3-9580-2FF4860630A6}">
      <dsp:nvSpPr>
        <dsp:cNvPr id="0" name=""/>
        <dsp:cNvSpPr/>
      </dsp:nvSpPr>
      <dsp:spPr>
        <a:xfrm>
          <a:off x="2694907" y="2857539"/>
          <a:ext cx="2906846" cy="152726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t" anchorCtr="0">
          <a:noAutofit/>
        </a:bodyPr>
        <a:lstStyle/>
        <a:p>
          <a:pPr lvl="0" algn="ctr" defTabSz="977900">
            <a:lnSpc>
              <a:spcPct val="90000"/>
            </a:lnSpc>
            <a:spcBef>
              <a:spcPct val="0"/>
            </a:spcBef>
            <a:spcAft>
              <a:spcPct val="35000"/>
            </a:spcAft>
          </a:pPr>
          <a:r>
            <a:rPr lang="en-US" sz="2200" b="0" i="0" u="none" kern="1200" dirty="0"/>
            <a:t>Phase 2</a:t>
          </a:r>
          <a:endParaRPr lang="en-US" sz="2200" b="0" kern="1200" dirty="0"/>
        </a:p>
        <a:p>
          <a:pPr marL="171450" lvl="1" indent="-171450" algn="l" defTabSz="755650">
            <a:lnSpc>
              <a:spcPct val="90000"/>
            </a:lnSpc>
            <a:spcBef>
              <a:spcPct val="0"/>
            </a:spcBef>
            <a:spcAft>
              <a:spcPct val="15000"/>
            </a:spcAft>
            <a:buChar char="••"/>
          </a:pPr>
          <a:r>
            <a:rPr lang="en-US" sz="1700" b="0" i="0" u="none" kern="1200" dirty="0"/>
            <a:t>Preliminary Design Report</a:t>
          </a:r>
        </a:p>
        <a:p>
          <a:pPr marL="171450" lvl="1" indent="-171450" algn="l" defTabSz="755650">
            <a:lnSpc>
              <a:spcPct val="90000"/>
            </a:lnSpc>
            <a:spcBef>
              <a:spcPct val="0"/>
            </a:spcBef>
            <a:spcAft>
              <a:spcPct val="15000"/>
            </a:spcAft>
            <a:buChar char="••"/>
          </a:pPr>
          <a:r>
            <a:rPr lang="en-US" sz="1700" b="0" i="0" u="none" kern="1200" dirty="0"/>
            <a:t>Midterm</a:t>
          </a:r>
        </a:p>
      </dsp:txBody>
      <dsp:txXfrm>
        <a:off x="2739639" y="2902271"/>
        <a:ext cx="2817382" cy="1437802"/>
      </dsp:txXfrm>
    </dsp:sp>
    <dsp:sp modelId="{D0F4E070-3314-4AB3-AA0E-016754E3A79E}">
      <dsp:nvSpPr>
        <dsp:cNvPr id="0" name=""/>
        <dsp:cNvSpPr/>
      </dsp:nvSpPr>
      <dsp:spPr>
        <a:xfrm>
          <a:off x="5418049" y="1766532"/>
          <a:ext cx="532019" cy="36698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dirty="0"/>
        </a:p>
      </dsp:txBody>
      <dsp:txXfrm>
        <a:off x="5418049" y="1839928"/>
        <a:ext cx="421925" cy="220188"/>
      </dsp:txXfrm>
    </dsp:sp>
    <dsp:sp modelId="{7BD29DBA-A5D2-4B0E-BC08-C11E006AB073}">
      <dsp:nvSpPr>
        <dsp:cNvPr id="0" name=""/>
        <dsp:cNvSpPr/>
      </dsp:nvSpPr>
      <dsp:spPr>
        <a:xfrm>
          <a:off x="6406085" y="1186389"/>
          <a:ext cx="1527266" cy="1527266"/>
        </a:xfrm>
        <a:prstGeom prst="roundRect">
          <a:avLst>
            <a:gd name="adj" fmla="val 10000"/>
          </a:avLst>
        </a:prstGeom>
        <a:blipFill>
          <a:blip xmlns:r="http://schemas.openxmlformats.org/officeDocument/2006/relationships" r:embed="rId5" cstate="print">
            <a:extLst>
              <a:ext uri="{28A0092B-C50C-407E-A947-70E740481C1C}">
                <a14:useLocalDpi xmlns:a14="http://schemas.microsoft.com/office/drawing/2010/main" val="0"/>
              </a:ext>
              <a:ext uri="{837473B0-CC2E-450A-ABE3-18F120FF3D39}">
                <a1611:picAttrSrcUrl xmlns="" xmlns:a1611="http://schemas.microsoft.com/office/drawing/2016/11/main" r:id="rId6"/>
              </a:ext>
            </a:extLst>
          </a:blip>
          <a:srcRect/>
          <a:stretch>
            <a:fillRect t="-4000" b="-4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8CC00FE-30CD-4BA9-B030-2F32FAD5032C}">
      <dsp:nvSpPr>
        <dsp:cNvPr id="0" name=""/>
        <dsp:cNvSpPr/>
      </dsp:nvSpPr>
      <dsp:spPr>
        <a:xfrm>
          <a:off x="6241280" y="2857539"/>
          <a:ext cx="2216919" cy="152726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t" anchorCtr="0">
          <a:noAutofit/>
        </a:bodyPr>
        <a:lstStyle/>
        <a:p>
          <a:pPr lvl="0" algn="ctr" defTabSz="977900">
            <a:lnSpc>
              <a:spcPct val="90000"/>
            </a:lnSpc>
            <a:spcBef>
              <a:spcPct val="0"/>
            </a:spcBef>
            <a:spcAft>
              <a:spcPct val="35000"/>
            </a:spcAft>
          </a:pPr>
          <a:r>
            <a:rPr lang="en-US" sz="2200" b="0" i="0" u="none" kern="1200" dirty="0"/>
            <a:t>Phase 3</a:t>
          </a:r>
          <a:endParaRPr lang="en-US" sz="2200" b="0" kern="1200" dirty="0"/>
        </a:p>
        <a:p>
          <a:pPr marL="171450" lvl="1" indent="-171450" algn="l" defTabSz="755650">
            <a:lnSpc>
              <a:spcPct val="90000"/>
            </a:lnSpc>
            <a:spcBef>
              <a:spcPct val="0"/>
            </a:spcBef>
            <a:spcAft>
              <a:spcPct val="15000"/>
            </a:spcAft>
            <a:buChar char="••"/>
          </a:pPr>
          <a:r>
            <a:rPr lang="en-US" sz="1700" b="0" i="0" u="none" kern="1200" dirty="0"/>
            <a:t>Final Report</a:t>
          </a:r>
        </a:p>
        <a:p>
          <a:pPr marL="171450" lvl="1" indent="-171450" algn="l" defTabSz="755650">
            <a:lnSpc>
              <a:spcPct val="90000"/>
            </a:lnSpc>
            <a:spcBef>
              <a:spcPct val="0"/>
            </a:spcBef>
            <a:spcAft>
              <a:spcPct val="15000"/>
            </a:spcAft>
            <a:buChar char="••"/>
          </a:pPr>
          <a:r>
            <a:rPr lang="en-US" sz="1700" b="0" i="0" u="none" kern="1200" dirty="0"/>
            <a:t>End of Semester</a:t>
          </a:r>
        </a:p>
      </dsp:txBody>
      <dsp:txXfrm>
        <a:off x="6286012" y="2902271"/>
        <a:ext cx="2127455" cy="1437802"/>
      </dsp:txXfrm>
    </dsp:sp>
  </dsp:spTree>
</dsp:drawing>
</file>

<file path=ppt/diagrams/layout1.xml><?xml version="1.0" encoding="utf-8"?>
<dgm:layoutDef xmlns:dgm="http://schemas.openxmlformats.org/drawingml/2006/diagram" xmlns:a="http://schemas.openxmlformats.org/drawingml/2006/main" uniqueId="urn:microsoft.com/office/officeart/2005/8/layout/hProcess10">
  <dgm:title val=""/>
  <dgm:desc val=""/>
  <dgm:catLst>
    <dgm:cat type="process" pri="3000"/>
    <dgm:cat type="picture" pri="30000"/>
    <dgm:cat type="pictureconvert" pri="3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D0FE861C-486B-4E18-A0E9-A790238A915C}" type="datetimeFigureOut">
              <a:rPr lang="en-US" smtClean="0"/>
              <a:t>1/22/2021</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DF811066-0135-4CAA-8AD4-89A97190AC00}" type="slidenum">
              <a:rPr lang="en-US" smtClean="0"/>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mn-lt"/>
                <a:cs typeface="+mn-lt"/>
              </a:rPr>
              <a:t>Point</a:t>
            </a:r>
            <a:r>
              <a:rPr lang="en-US" baseline="0" dirty="0">
                <a:ea typeface="+mn-lt"/>
                <a:cs typeface="+mn-lt"/>
              </a:rPr>
              <a:t> students to other PE/</a:t>
            </a:r>
            <a:r>
              <a:rPr lang="en-US" dirty="0">
                <a:ea typeface="+mn-lt"/>
                <a:cs typeface="+mn-lt"/>
              </a:rPr>
              <a:t>CE/profs as appropriate who are resources for Category A</a:t>
            </a:r>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35</a:t>
            </a:fld>
            <a:endParaRPr lang="en-US" dirty="0"/>
          </a:p>
        </p:txBody>
      </p:sp>
    </p:spTree>
    <p:extLst>
      <p:ext uri="{BB962C8B-B14F-4D97-AF65-F5344CB8AC3E}">
        <p14:creationId xmlns:p14="http://schemas.microsoft.com/office/powerpoint/2010/main" val="19111115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36</a:t>
            </a:fld>
            <a:endParaRPr lang="en-US" dirty="0"/>
          </a:p>
        </p:txBody>
      </p:sp>
    </p:spTree>
    <p:extLst>
      <p:ext uri="{BB962C8B-B14F-4D97-AF65-F5344CB8AC3E}">
        <p14:creationId xmlns:p14="http://schemas.microsoft.com/office/powerpoint/2010/main" val="6599465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94F135-270C-4D91-B46E-B84CA8EC4807}" type="slidenum">
              <a:rPr lang="en-US" smtClean="0"/>
              <a:t>37</a:t>
            </a:fld>
            <a:endParaRPr lang="en-US" dirty="0"/>
          </a:p>
        </p:txBody>
      </p:sp>
    </p:spTree>
    <p:extLst>
      <p:ext uri="{BB962C8B-B14F-4D97-AF65-F5344CB8AC3E}">
        <p14:creationId xmlns:p14="http://schemas.microsoft.com/office/powerpoint/2010/main" val="33176538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Need to add some show not tell to these slides</a:t>
            </a:r>
          </a:p>
          <a:p>
            <a:endParaRPr lang="en-US" dirty="0"/>
          </a:p>
          <a:p>
            <a:r>
              <a:rPr lang="en-US" dirty="0"/>
              <a:t>How do you currently organize information:</a:t>
            </a:r>
          </a:p>
          <a:p>
            <a:pPr marL="171450" indent="-171450">
              <a:buFontTx/>
              <a:buChar char="-"/>
            </a:pPr>
            <a:r>
              <a:rPr lang="en-US" dirty="0"/>
              <a:t>On your desk</a:t>
            </a:r>
          </a:p>
          <a:p>
            <a:pPr marL="171450" indent="-171450">
              <a:buFontTx/>
              <a:buChar char="-"/>
            </a:pPr>
            <a:r>
              <a:rPr lang="en-US" dirty="0"/>
              <a:t>-on your PC</a:t>
            </a:r>
          </a:p>
          <a:p>
            <a:pPr marL="171450" indent="-171450">
              <a:buFontTx/>
              <a:buChar char="-"/>
            </a:pPr>
            <a:r>
              <a:rPr lang="en-US" dirty="0"/>
              <a:t>In text messages</a:t>
            </a:r>
          </a:p>
          <a:p>
            <a:pPr marL="171450" indent="-171450">
              <a:buFontTx/>
              <a:buChar char="-"/>
            </a:pPr>
            <a:r>
              <a:rPr lang="en-US" dirty="0"/>
              <a:t>In emails</a:t>
            </a:r>
          </a:p>
          <a:p>
            <a:pPr marL="171450" indent="-171450">
              <a:buFontTx/>
              <a:buChar char="-"/>
            </a:pPr>
            <a:r>
              <a:rPr lang="en-US" dirty="0"/>
              <a:t>Within an organization, e.g. fraternity / sorority, sports teams, clubs, etc.</a:t>
            </a:r>
          </a:p>
        </p:txBody>
      </p:sp>
      <p:sp>
        <p:nvSpPr>
          <p:cNvPr id="4" name="Slide Number Placeholder 3"/>
          <p:cNvSpPr>
            <a:spLocks noGrp="1"/>
          </p:cNvSpPr>
          <p:nvPr>
            <p:ph type="sldNum" sz="quarter" idx="5"/>
          </p:nvPr>
        </p:nvSpPr>
        <p:spPr/>
        <p:txBody>
          <a:bodyPr/>
          <a:lstStyle/>
          <a:p>
            <a:fld id="{DF811066-0135-4CAA-8AD4-89A97190AC00}" type="slidenum">
              <a:rPr lang="en-US" smtClean="0"/>
              <a:t>60</a:t>
            </a:fld>
            <a:endParaRPr lang="en-US" dirty="0"/>
          </a:p>
        </p:txBody>
      </p:sp>
    </p:spTree>
    <p:extLst>
      <p:ext uri="{BB962C8B-B14F-4D97-AF65-F5344CB8AC3E}">
        <p14:creationId xmlns:p14="http://schemas.microsoft.com/office/powerpoint/2010/main" val="33794199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should remind</a:t>
            </a:r>
            <a:r>
              <a:rPr lang="en-US" baseline="0" dirty="0"/>
              <a:t> each team</a:t>
            </a:r>
            <a:r>
              <a:rPr lang="en-US" dirty="0"/>
              <a:t> which day they are remote vs in class</a:t>
            </a:r>
          </a:p>
        </p:txBody>
      </p:sp>
      <p:sp>
        <p:nvSpPr>
          <p:cNvPr id="4" name="Slide Number Placeholder 3"/>
          <p:cNvSpPr>
            <a:spLocks noGrp="1"/>
          </p:cNvSpPr>
          <p:nvPr>
            <p:ph type="sldNum" sz="quarter" idx="10"/>
          </p:nvPr>
        </p:nvSpPr>
        <p:spPr/>
        <p:txBody>
          <a:bodyPr/>
          <a:lstStyle/>
          <a:p>
            <a:fld id="{DF811066-0135-4CAA-8AD4-89A97190AC00}" type="slidenum">
              <a:rPr lang="en-US" smtClean="0"/>
              <a:t>10</a:t>
            </a:fld>
            <a:endParaRPr lang="en-US" dirty="0"/>
          </a:p>
        </p:txBody>
      </p:sp>
    </p:spTree>
    <p:extLst>
      <p:ext uri="{BB962C8B-B14F-4D97-AF65-F5344CB8AC3E}">
        <p14:creationId xmlns:p14="http://schemas.microsoft.com/office/powerpoint/2010/main" val="24864473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11</a:t>
            </a:fld>
            <a:endParaRPr lang="en-US" dirty="0"/>
          </a:p>
        </p:txBody>
      </p:sp>
    </p:spTree>
    <p:extLst>
      <p:ext uri="{BB962C8B-B14F-4D97-AF65-F5344CB8AC3E}">
        <p14:creationId xmlns:p14="http://schemas.microsoft.com/office/powerpoint/2010/main" val="24945541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9D0E9971-5323-49BB-B202-5B26F1DB1B82}" type="slidenum">
              <a:rPr lang="en-US"/>
              <a:pPr/>
              <a:t>13</a:t>
            </a:fld>
            <a:endParaRPr lang="en-US" dirty="0"/>
          </a:p>
        </p:txBody>
      </p:sp>
      <p:sp>
        <p:nvSpPr>
          <p:cNvPr id="30723" name="Rectangle 2"/>
          <p:cNvSpPr>
            <a:spLocks noGrp="1" noRot="1" noChangeAspect="1" noChangeArrowheads="1" noTextEdit="1"/>
          </p:cNvSpPr>
          <p:nvPr>
            <p:ph type="sldImg"/>
          </p:nvPr>
        </p:nvSpPr>
        <p:spPr>
          <a:xfrm>
            <a:off x="2940050" y="3848100"/>
            <a:ext cx="13847763" cy="10385425"/>
          </a:xfrm>
          <a:ln/>
        </p:spPr>
      </p:sp>
      <p:sp>
        <p:nvSpPr>
          <p:cNvPr id="30724"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5063122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3EFAA379-E1CB-461F-AD49-146B2A9F5224}" type="slidenum">
              <a:rPr lang="en-US"/>
              <a:pPr/>
              <a:t>14</a:t>
            </a:fld>
            <a:endParaRPr lang="en-US" dirty="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9958482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is animated. Shows only the question – PE should ask students and get some responses</a:t>
            </a:r>
          </a:p>
        </p:txBody>
      </p:sp>
      <p:sp>
        <p:nvSpPr>
          <p:cNvPr id="4" name="Slide Number Placeholder 3"/>
          <p:cNvSpPr>
            <a:spLocks noGrp="1"/>
          </p:cNvSpPr>
          <p:nvPr>
            <p:ph type="sldNum" sz="quarter" idx="10"/>
          </p:nvPr>
        </p:nvSpPr>
        <p:spPr/>
        <p:txBody>
          <a:bodyPr/>
          <a:lstStyle/>
          <a:p>
            <a:fld id="{DF811066-0135-4CAA-8AD4-89A97190AC00}" type="slidenum">
              <a:rPr lang="en-US" smtClean="0"/>
              <a:t>18</a:t>
            </a:fld>
            <a:endParaRPr lang="en-US" dirty="0"/>
          </a:p>
        </p:txBody>
      </p:sp>
    </p:spTree>
    <p:extLst>
      <p:ext uri="{BB962C8B-B14F-4D97-AF65-F5344CB8AC3E}">
        <p14:creationId xmlns:p14="http://schemas.microsoft.com/office/powerpoint/2010/main" val="18210535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24</a:t>
            </a:fld>
            <a:endParaRPr lang="en-US" dirty="0"/>
          </a:p>
        </p:txBody>
      </p:sp>
    </p:spTree>
    <p:extLst>
      <p:ext uri="{BB962C8B-B14F-4D97-AF65-F5344CB8AC3E}">
        <p14:creationId xmlns:p14="http://schemas.microsoft.com/office/powerpoint/2010/main" val="30374764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26</a:t>
            </a:fld>
            <a:endParaRPr lang="en-US" dirty="0"/>
          </a:p>
        </p:txBody>
      </p:sp>
    </p:spTree>
    <p:extLst>
      <p:ext uri="{BB962C8B-B14F-4D97-AF65-F5344CB8AC3E}">
        <p14:creationId xmlns:p14="http://schemas.microsoft.com/office/powerpoint/2010/main" val="2045529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Group discussion of all questions</a:t>
            </a:r>
          </a:p>
        </p:txBody>
      </p:sp>
      <p:sp>
        <p:nvSpPr>
          <p:cNvPr id="4" name="Slide Number Placeholder 3"/>
          <p:cNvSpPr>
            <a:spLocks noGrp="1"/>
          </p:cNvSpPr>
          <p:nvPr>
            <p:ph type="sldNum" sz="quarter" idx="10"/>
          </p:nvPr>
        </p:nvSpPr>
        <p:spPr/>
        <p:txBody>
          <a:bodyPr/>
          <a:lstStyle/>
          <a:p>
            <a:fld id="{DF811066-0135-4CAA-8AD4-89A97190AC00}" type="slidenum">
              <a:rPr lang="en-US" smtClean="0"/>
              <a:t>29</a:t>
            </a:fld>
            <a:endParaRPr lang="en-US" dirty="0"/>
          </a:p>
        </p:txBody>
      </p:sp>
    </p:spTree>
    <p:extLst>
      <p:ext uri="{BB962C8B-B14F-4D97-AF65-F5344CB8AC3E}">
        <p14:creationId xmlns:p14="http://schemas.microsoft.com/office/powerpoint/2010/main" val="14674970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BBEFECE-025D-4F61-8AB3-C921C18C53BC}" type="datetime1">
              <a:rPr lang="en-US" smtClean="0"/>
              <a:t>1/22/2021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433AF77-2CEA-4402-BBB5-AB7A0A92B6BC}" type="datetime1">
              <a:rPr lang="en-US" smtClean="0"/>
              <a:t>1/22/2021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5674E90-26EB-4A55-A105-BBFE03AD4869}" type="datetime1">
              <a:rPr lang="en-US" smtClean="0"/>
              <a:t>1/22/2021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566B17B1-7C79-45AB-AF70-0C1DA4B8BFEA}" type="datetime1">
              <a:rPr lang="en-US" smtClean="0"/>
              <a:t>1/22/2021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3349896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A43FD76-6CA5-42AF-B762-EE369FE6662D}" type="datetime1">
              <a:rPr lang="en-US" smtClean="0"/>
              <a:t>1/22/2021</a:t>
            </a:fld>
            <a:endParaRPr lang="en-US" dirty="0"/>
          </a:p>
        </p:txBody>
      </p:sp>
      <p:sp>
        <p:nvSpPr>
          <p:cNvPr id="5" name="Footer Placeholder 4"/>
          <p:cNvSpPr>
            <a:spLocks noGrp="1"/>
          </p:cNvSpPr>
          <p:nvPr>
            <p:ph type="ftr" sz="quarter" idx="11"/>
          </p:nvPr>
        </p:nvSpPr>
        <p:spPr/>
        <p:txBody>
          <a:bodyPr/>
          <a:lstStyle>
            <a:lvl1pPr>
              <a:defRPr sz="1200"/>
            </a:lvl1pPr>
          </a:lstStyle>
          <a:p>
            <a:r>
              <a:rPr lang="en-US"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5612122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47D97CD-4947-449E-A106-ABAFB47ECECC}" type="datetime1">
              <a:rPr lang="en-US" smtClean="0"/>
              <a:t>1/22/2021</a:t>
            </a:fld>
            <a:endParaRPr lang="en-US" dirty="0"/>
          </a:p>
        </p:txBody>
      </p:sp>
      <p:sp>
        <p:nvSpPr>
          <p:cNvPr id="5" name="Footer Placeholder 4"/>
          <p:cNvSpPr>
            <a:spLocks noGrp="1"/>
          </p:cNvSpPr>
          <p:nvPr>
            <p:ph type="ftr" sz="quarter" idx="11"/>
          </p:nvPr>
        </p:nvSpPr>
        <p:spPr/>
        <p:txBody>
          <a:bodyPr/>
          <a:lstStyle>
            <a:lvl1pPr>
              <a:defRPr sz="1200"/>
            </a:lvl1pPr>
          </a:lstStyle>
          <a:p>
            <a:r>
              <a:rPr lang="en-US"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33647947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6714BF7-4C6E-4C1F-B83F-F23AC9D882A0}" type="datetime1">
              <a:rPr lang="en-US" smtClean="0"/>
              <a:t>1/22/2021</a:t>
            </a:fld>
            <a:endParaRPr lang="en-US" dirty="0"/>
          </a:p>
        </p:txBody>
      </p:sp>
      <p:sp>
        <p:nvSpPr>
          <p:cNvPr id="6" name="Footer Placeholder 5"/>
          <p:cNvSpPr>
            <a:spLocks noGrp="1"/>
          </p:cNvSpPr>
          <p:nvPr>
            <p:ph type="ftr" sz="quarter" idx="11"/>
          </p:nvPr>
        </p:nvSpPr>
        <p:spPr/>
        <p:txBody>
          <a:bodyPr/>
          <a:lstStyle>
            <a:lvl1pPr>
              <a:defRPr sz="1200"/>
            </a:lvl1pPr>
          </a:lstStyle>
          <a:p>
            <a:r>
              <a:rPr lang="en-US" dirty="0"/>
              <a:t>PE Space</a:t>
            </a:r>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7262490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5FFF3EF-A06D-43BF-BAE9-F824D4A8A670}" type="datetime1">
              <a:rPr lang="en-US" smtClean="0"/>
              <a:t>1/22/2021</a:t>
            </a:fld>
            <a:endParaRPr lang="en-US" dirty="0"/>
          </a:p>
        </p:txBody>
      </p:sp>
      <p:sp>
        <p:nvSpPr>
          <p:cNvPr id="8" name="Footer Placeholder 7"/>
          <p:cNvSpPr>
            <a:spLocks noGrp="1"/>
          </p:cNvSpPr>
          <p:nvPr>
            <p:ph type="ftr" sz="quarter" idx="11"/>
          </p:nvPr>
        </p:nvSpPr>
        <p:spPr/>
        <p:txBody>
          <a:bodyPr/>
          <a:lstStyle>
            <a:lvl1pPr>
              <a:defRPr sz="1200"/>
            </a:lvl1pPr>
          </a:lstStyle>
          <a:p>
            <a:r>
              <a:rPr lang="en-US" dirty="0"/>
              <a:t>PE Space</a:t>
            </a:r>
          </a:p>
        </p:txBody>
      </p:sp>
      <p:sp>
        <p:nvSpPr>
          <p:cNvPr id="9" name="Slide Number Placeholder 8"/>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40072368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21A87E7-AD4E-45B0-8780-6A3CCEC83DB8}" type="datetime1">
              <a:rPr lang="en-US" smtClean="0"/>
              <a:t>1/22/2021</a:t>
            </a:fld>
            <a:endParaRPr lang="en-US" dirty="0"/>
          </a:p>
        </p:txBody>
      </p:sp>
      <p:sp>
        <p:nvSpPr>
          <p:cNvPr id="4" name="Footer Placeholder 3"/>
          <p:cNvSpPr>
            <a:spLocks noGrp="1"/>
          </p:cNvSpPr>
          <p:nvPr>
            <p:ph type="ftr" sz="quarter" idx="11"/>
          </p:nvPr>
        </p:nvSpPr>
        <p:spPr/>
        <p:txBody>
          <a:bodyPr/>
          <a:lstStyle>
            <a:lvl1pPr>
              <a:defRPr sz="1200"/>
            </a:lvl1pPr>
          </a:lstStyle>
          <a:p>
            <a:r>
              <a:rPr lang="en-US"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40176916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00F278-01CA-4830-87DF-3EE440A49B28}" type="datetime1">
              <a:rPr lang="en-US" smtClean="0"/>
              <a:t>1/22/2021</a:t>
            </a:fld>
            <a:endParaRPr lang="en-US" dirty="0"/>
          </a:p>
        </p:txBody>
      </p:sp>
      <p:sp>
        <p:nvSpPr>
          <p:cNvPr id="3" name="Footer Placeholder 2"/>
          <p:cNvSpPr>
            <a:spLocks noGrp="1"/>
          </p:cNvSpPr>
          <p:nvPr>
            <p:ph type="ftr" sz="quarter" idx="11"/>
          </p:nvPr>
        </p:nvSpPr>
        <p:spPr/>
        <p:txBody>
          <a:bodyPr/>
          <a:lstStyle/>
          <a:p>
            <a:r>
              <a:rPr lang="en-US" dirty="0"/>
              <a:t>PE Space</a:t>
            </a:r>
          </a:p>
        </p:txBody>
      </p:sp>
      <p:sp>
        <p:nvSpPr>
          <p:cNvPr id="4" name="Slide Number Placeholder 3"/>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3262625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D097CF39-2DF2-4EBF-96CA-214EE11D6B61}" type="datetime1">
              <a:rPr lang="en-US" smtClean="0"/>
              <a:t>1/22/2021</a:t>
            </a:fld>
            <a:endParaRPr lang="en-US" dirty="0"/>
          </a:p>
        </p:txBody>
      </p:sp>
      <p:sp>
        <p:nvSpPr>
          <p:cNvPr id="6" name="Footer Placeholder 5"/>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341390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88CD78C-9DDF-4CBE-8ED2-64CA794A14D5}" type="datetime1">
              <a:rPr lang="en-US" smtClean="0"/>
              <a:t>1/22/2021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C582959B-B000-4DD3-9EF5-2021D506DC81}" type="datetime1">
              <a:rPr lang="en-US" smtClean="0"/>
              <a:t>1/22/2021</a:t>
            </a:fld>
            <a:endParaRPr lang="en-US" dirty="0"/>
          </a:p>
        </p:txBody>
      </p:sp>
      <p:sp>
        <p:nvSpPr>
          <p:cNvPr id="6" name="Footer Placeholder 5"/>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5988311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08E82F6-443A-4959-9C97-F699D081CE81}" type="datetime1">
              <a:rPr lang="en-US" smtClean="0"/>
              <a:t>1/22/2021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31482854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6604878-3E1A-4633-BB4E-4D5EB3D7E11F}" type="datetime1">
              <a:rPr lang="en-US" smtClean="0"/>
              <a:t>1/22/2021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5423903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18DC8D0-882E-4FAA-BDC7-45A4525D845D}" type="datetime1">
              <a:rPr lang="en-US" smtClean="0"/>
              <a:t>1/22/2021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87CB801-FEDA-4224-B3DE-56F14E3B4F5F}" type="datetime1">
              <a:rPr lang="en-US" smtClean="0"/>
              <a:t>1/22/2021</a:t>
            </a:fld>
            <a:endParaRPr lang="en-US" dirty="0"/>
          </a:p>
        </p:txBody>
      </p:sp>
      <p:sp>
        <p:nvSpPr>
          <p:cNvPr id="6" name="Footer Placeholder 5"/>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F746DD5-E019-4055-B820-68C141A70EF1}" type="datetime1">
              <a:rPr lang="en-US" smtClean="0"/>
              <a:t>1/22/2021</a:t>
            </a:fld>
            <a:endParaRPr lang="en-US" dirty="0"/>
          </a:p>
        </p:txBody>
      </p:sp>
      <p:sp>
        <p:nvSpPr>
          <p:cNvPr id="8" name="Footer Placeholder 7"/>
          <p:cNvSpPr>
            <a:spLocks noGrp="1"/>
          </p:cNvSpPr>
          <p:nvPr>
            <p:ph type="ftr" sz="quarter" idx="11"/>
          </p:nvPr>
        </p:nvSpPr>
        <p:spPr/>
        <p:txBody>
          <a:bodyPr/>
          <a:lstStyle/>
          <a:p>
            <a:r>
              <a:rPr lang="en-US" dirty="0"/>
              <a:t>PE Space</a:t>
            </a:r>
          </a:p>
        </p:txBody>
      </p:sp>
      <p:sp>
        <p:nvSpPr>
          <p:cNvPr id="9" name="Slide Number Placeholder 8"/>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BF6AFDE-A98C-443D-A18B-5619A24BF9B8}" type="datetime1">
              <a:rPr lang="en-US" smtClean="0"/>
              <a:t>1/22/2021</a:t>
            </a:fld>
            <a:endParaRPr lang="en-US" dirty="0"/>
          </a:p>
        </p:txBody>
      </p:sp>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112726-0BAA-4377-A3FC-D6749970D5FF}" type="datetime1">
              <a:rPr lang="en-US" smtClean="0"/>
              <a:t>1/22/2021</a:t>
            </a:fld>
            <a:endParaRPr lang="en-US" dirty="0"/>
          </a:p>
        </p:txBody>
      </p:sp>
      <p:sp>
        <p:nvSpPr>
          <p:cNvPr id="3" name="Footer Placeholder 2"/>
          <p:cNvSpPr>
            <a:spLocks noGrp="1"/>
          </p:cNvSpPr>
          <p:nvPr>
            <p:ph type="ftr" sz="quarter" idx="11"/>
          </p:nvPr>
        </p:nvSpPr>
        <p:spPr/>
        <p:txBody>
          <a:bodyPr/>
          <a:lstStyle/>
          <a:p>
            <a:r>
              <a:rPr lang="en-US" dirty="0"/>
              <a:t>PE Space</a:t>
            </a:r>
          </a:p>
        </p:txBody>
      </p:sp>
      <p:sp>
        <p:nvSpPr>
          <p:cNvPr id="4" name="Slide Number Placeholder 3"/>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C4AFC88-04BF-4A27-900D-6F04B930DB13}" type="datetime1">
              <a:rPr lang="en-US" smtClean="0"/>
              <a:t>1/22/2021</a:t>
            </a:fld>
            <a:endParaRPr lang="en-US" dirty="0"/>
          </a:p>
        </p:txBody>
      </p:sp>
      <p:sp>
        <p:nvSpPr>
          <p:cNvPr id="6" name="Footer Placeholder 5"/>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6963027-51E3-4C03-86D4-F471766D4121}" type="datetime1">
              <a:rPr lang="en-US" smtClean="0"/>
              <a:t>1/22/2021</a:t>
            </a:fld>
            <a:endParaRPr lang="en-US" dirty="0"/>
          </a:p>
        </p:txBody>
      </p:sp>
      <p:sp>
        <p:nvSpPr>
          <p:cNvPr id="6" name="Footer Placeholder 5"/>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3E2E84-48E0-48B3-A27A-96EDB031A74D}" type="datetime1">
              <a:rPr lang="en-US" smtClean="0"/>
              <a:t>1/22/2021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PE Space</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44824F-EBE0-443F-8A8F-F64816AF04DC}"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59EAA91-F958-4D2A-8CC2-27CD503A2628}" type="datetime1">
              <a:rPr lang="en-US" smtClean="0"/>
              <a:t>1/22/2021</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dirty="0"/>
              <a:t>PE Space</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28FE254-016A-4E51-98AE-D4B4E3F12C32}" type="slidenum">
              <a:rPr lang="en-US" smtClean="0"/>
              <a:t>‹#›</a:t>
            </a:fld>
            <a:endParaRPr lang="en-US" dirty="0"/>
          </a:p>
        </p:txBody>
      </p:sp>
    </p:spTree>
    <p:extLst>
      <p:ext uri="{BB962C8B-B14F-4D97-AF65-F5344CB8AC3E}">
        <p14:creationId xmlns:p14="http://schemas.microsoft.com/office/powerpoint/2010/main" val="25274172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6.png"/><Relationship Id="rId13" Type="http://schemas.microsoft.com/office/2007/relationships/hdphoto" Target="../media/hdphoto2.wdp"/><Relationship Id="rId3" Type="http://schemas.openxmlformats.org/officeDocument/2006/relationships/image" Target="../media/image2.png"/><Relationship Id="rId7" Type="http://schemas.openxmlformats.org/officeDocument/2006/relationships/image" Target="../media/image5.jpeg"/><Relationship Id="rId12"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microsoft.com/office/2007/relationships/hdphoto" Target="../media/hdphoto1.wdp"/><Relationship Id="rId11" Type="http://schemas.openxmlformats.org/officeDocument/2006/relationships/image" Target="../media/image9.jpeg"/><Relationship Id="rId5" Type="http://schemas.openxmlformats.org/officeDocument/2006/relationships/image" Target="../media/image4.png"/><Relationship Id="rId10" Type="http://schemas.openxmlformats.org/officeDocument/2006/relationships/image" Target="../media/image8.wmf"/><Relationship Id="rId4" Type="http://schemas.openxmlformats.org/officeDocument/2006/relationships/image" Target="../media/image3.png"/><Relationship Id="rId9" Type="http://schemas.openxmlformats.org/officeDocument/2006/relationships/image" Target="../media/image7.png"/></Relationships>
</file>

<file path=ppt/slides/_rels/slide14.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jpeg"/><Relationship Id="rId18" Type="http://schemas.openxmlformats.org/officeDocument/2006/relationships/image" Target="../media/image25.jpeg"/><Relationship Id="rId26" Type="http://schemas.microsoft.com/office/2007/relationships/hdphoto" Target="../media/hdphoto4.wdp"/><Relationship Id="rId3" Type="http://schemas.openxmlformats.org/officeDocument/2006/relationships/image" Target="../media/image11.png"/><Relationship Id="rId21" Type="http://schemas.openxmlformats.org/officeDocument/2006/relationships/image" Target="../media/image28.png"/><Relationship Id="rId7" Type="http://schemas.openxmlformats.org/officeDocument/2006/relationships/image" Target="../media/image14.jpeg"/><Relationship Id="rId12" Type="http://schemas.openxmlformats.org/officeDocument/2006/relationships/image" Target="../media/image19.jpeg"/><Relationship Id="rId17" Type="http://schemas.openxmlformats.org/officeDocument/2006/relationships/image" Target="../media/image24.jpeg"/><Relationship Id="rId25" Type="http://schemas.openxmlformats.org/officeDocument/2006/relationships/image" Target="../media/image32.png"/><Relationship Id="rId2" Type="http://schemas.openxmlformats.org/officeDocument/2006/relationships/notesSlide" Target="../notesSlides/notesSlide5.xml"/><Relationship Id="rId16" Type="http://schemas.openxmlformats.org/officeDocument/2006/relationships/image" Target="../media/image23.jpeg"/><Relationship Id="rId20" Type="http://schemas.openxmlformats.org/officeDocument/2006/relationships/image" Target="../media/image27.jpeg"/><Relationship Id="rId1" Type="http://schemas.openxmlformats.org/officeDocument/2006/relationships/slideLayout" Target="../slideLayouts/slideLayout13.xml"/><Relationship Id="rId6" Type="http://schemas.openxmlformats.org/officeDocument/2006/relationships/image" Target="../media/image13.jpeg"/><Relationship Id="rId11" Type="http://schemas.openxmlformats.org/officeDocument/2006/relationships/image" Target="../media/image18.jpg"/><Relationship Id="rId24" Type="http://schemas.openxmlformats.org/officeDocument/2006/relationships/image" Target="../media/image31.jpeg"/><Relationship Id="rId5" Type="http://schemas.microsoft.com/office/2007/relationships/hdphoto" Target="../media/hdphoto3.wdp"/><Relationship Id="rId15" Type="http://schemas.openxmlformats.org/officeDocument/2006/relationships/image" Target="../media/image22.png"/><Relationship Id="rId23" Type="http://schemas.openxmlformats.org/officeDocument/2006/relationships/image" Target="../media/image30.jpg"/><Relationship Id="rId10" Type="http://schemas.openxmlformats.org/officeDocument/2006/relationships/image" Target="../media/image17.jpeg"/><Relationship Id="rId19" Type="http://schemas.openxmlformats.org/officeDocument/2006/relationships/image" Target="../media/image26.jpeg"/><Relationship Id="rId4" Type="http://schemas.openxmlformats.org/officeDocument/2006/relationships/image" Target="../media/image12.png"/><Relationship Id="rId9" Type="http://schemas.openxmlformats.org/officeDocument/2006/relationships/image" Target="../media/image16.jpeg"/><Relationship Id="rId14" Type="http://schemas.openxmlformats.org/officeDocument/2006/relationships/image" Target="../media/image21.jpeg"/><Relationship Id="rId22" Type="http://schemas.openxmlformats.org/officeDocument/2006/relationships/image" Target="../media/image29.jpg"/><Relationship Id="rId27" Type="http://schemas.openxmlformats.org/officeDocument/2006/relationships/image" Target="../media/image8.w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designlab.eng.rpi.edu/edn/projects/capstone-support-dev/wiki/Tasks_and_Due_Dates" TargetMode="External"/><Relationship Id="rId2" Type="http://schemas.openxmlformats.org/officeDocument/2006/relationships/hyperlink" Target="https://designlab.eng.rpi.edu/edn/attachments/download/109925/Common%20Course%20Syllabus.pdf" TargetMode="External"/><Relationship Id="rId1" Type="http://schemas.openxmlformats.org/officeDocument/2006/relationships/slideLayout" Target="../slideLayouts/slideLayout2.xml"/><Relationship Id="rId5" Type="http://schemas.openxmlformats.org/officeDocument/2006/relationships/hyperlink" Target="https://designlab.eng.rpi.edu/edn/projects/capstone-support-dev/wiki/Syllabus_or_Grading_questions" TargetMode="External"/><Relationship Id="rId4" Type="http://schemas.openxmlformats.org/officeDocument/2006/relationships/hyperlink" Target="mailto:kanaij@rpi.edu"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mailto:mastev@rpi.edu" TargetMode="External"/><Relationship Id="rId2" Type="http://schemas.openxmlformats.org/officeDocument/2006/relationships/hyperlink" Target="https://designlab.eng.rpi.edu/edn/projects/capstone-support-dev/wiki/Confidentiality_Requirements" TargetMode="Externa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rpi.app.box.com/" TargetMode="External"/><Relationship Id="rId2" Type="http://schemas.openxmlformats.org/officeDocument/2006/relationships/image" Target="../media/image34.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www.whenisgood.net/"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forms.gle/x4v8t6ECTpdk7SYh8"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designlab.eng.rpi.edu/edn/"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designlab.eng.rpi.edu/edn/projects/capstone-support-dev/wiki/Subversion" TargetMode="External"/><Relationship Id="rId2" Type="http://schemas.openxmlformats.org/officeDocument/2006/relationships/image" Target="../media/image35.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2.xml"/><Relationship Id="rId4" Type="http://schemas.openxmlformats.org/officeDocument/2006/relationships/chart" Target="../charts/chart3.xml"/></Relationships>
</file>

<file path=ppt/slides/_rels/slide31.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hyperlink" Target="http://curve.coventry.ac.uk/open/items/590998d1-0b42-f321-aca3-06e63956f2b3/1/final.zip/cwlln/resources/WorkPackage2/about.html" TargetMode="External"/><Relationship Id="rId7" Type="http://schemas.openxmlformats.org/officeDocument/2006/relationships/hyperlink" Target="https://en.wikipedia.org/wiki/Engineering_management" TargetMode="External"/><Relationship Id="rId2" Type="http://schemas.openxmlformats.org/officeDocument/2006/relationships/image" Target="../media/image36.png"/><Relationship Id="rId1" Type="http://schemas.openxmlformats.org/officeDocument/2006/relationships/slideLayout" Target="../slideLayouts/slideLayout13.xml"/><Relationship Id="rId6" Type="http://schemas.openxmlformats.org/officeDocument/2006/relationships/image" Target="../media/image38.jpeg"/><Relationship Id="rId5" Type="http://schemas.openxmlformats.org/officeDocument/2006/relationships/hyperlink" Target="https://teensrc.wordpress.com/2012/11/06/wcl-teens-tag-groups-and-beyond-in-wellington-county/" TargetMode="External"/><Relationship Id="rId4" Type="http://schemas.openxmlformats.org/officeDocument/2006/relationships/image" Target="../media/image37.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https://designlab.eng.rpi.edu/edn/projects/capstone-support-dev/wiki/Why_Electronic_Design_Notebook_is_the_ONLY_choice" TargetMode="Externa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hyperlink" Target="https://mediasite.mms.rpi.edu/Mediasite5/Channel/anderm8winrpiedu-engr-2050/watch/87d950eccc2942038b1d06530e9217841d" TargetMode="External"/><Relationship Id="rId2" Type="http://schemas.openxmlformats.org/officeDocument/2006/relationships/hyperlink" Target="https://forms.gle/JCqdyLoLm7SzbyRZ6" TargetMode="External"/><Relationship Id="rId1" Type="http://schemas.openxmlformats.org/officeDocument/2006/relationships/slideLayout" Target="../slideLayouts/slideLayout13.xml"/><Relationship Id="rId4" Type="http://schemas.openxmlformats.org/officeDocument/2006/relationships/hyperlink" Target="https://mediasite.mms.rpi.edu/Mediasite5/Channel/anderm8winrpiedu-engr-2050/watch/96dceab44ae7447d812f5a216afa97cf1d" TargetMode="External"/></Relationships>
</file>

<file path=ppt/slides/_rels/slide44.xml.rels><?xml version="1.0" encoding="UTF-8" standalone="yes"?>
<Relationships xmlns="http://schemas.openxmlformats.org/package/2006/relationships"><Relationship Id="rId3" Type="http://schemas.openxmlformats.org/officeDocument/2006/relationships/hyperlink" Target="https://designlab.eng.rpi.edu/edn/projects/capstone-support-dev/wiki/Subversion" TargetMode="External"/><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slide" Target="slide73.xml"/><Relationship Id="rId3" Type="http://schemas.openxmlformats.org/officeDocument/2006/relationships/slide" Target="slide27.xml"/><Relationship Id="rId7" Type="http://schemas.openxmlformats.org/officeDocument/2006/relationships/slide" Target="slide67.xml"/><Relationship Id="rId2" Type="http://schemas.openxmlformats.org/officeDocument/2006/relationships/slide" Target="slide11.xml"/><Relationship Id="rId1" Type="http://schemas.openxmlformats.org/officeDocument/2006/relationships/slideLayout" Target="../slideLayouts/slideLayout2.xml"/><Relationship Id="rId6" Type="http://schemas.openxmlformats.org/officeDocument/2006/relationships/slide" Target="slide59.xml"/><Relationship Id="rId5" Type="http://schemas.openxmlformats.org/officeDocument/2006/relationships/slide" Target="slide55.xml"/><Relationship Id="rId10" Type="http://schemas.openxmlformats.org/officeDocument/2006/relationships/slide" Target="slide79.xml"/><Relationship Id="rId4" Type="http://schemas.openxmlformats.org/officeDocument/2006/relationships/slide" Target="slide44.xml"/><Relationship Id="rId9" Type="http://schemas.openxmlformats.org/officeDocument/2006/relationships/slide" Target="slide77.xml"/></Relationships>
</file>

<file path=ppt/slides/_rels/slide5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https://designlab.eng.rpi.edu/edn/projects/capstone-support-dev/wiki/Project_Documentation" TargetMode="External"/><Relationship Id="rId2" Type="http://schemas.openxmlformats.org/officeDocument/2006/relationships/hyperlink" Target="https://designlab.eng.rpi.edu/edn/projects/capstone-support-dev/repository/raw/training/Intro%20to%20the%20EDN.mp4" TargetMode="External"/><Relationship Id="rId1" Type="http://schemas.openxmlformats.org/officeDocument/2006/relationships/slideLayout" Target="../slideLayouts/slideLayout13.xml"/><Relationship Id="rId4" Type="http://schemas.openxmlformats.org/officeDocument/2006/relationships/hyperlink" Target="https://www.percipio.com" TargetMode="External"/></Relationships>
</file>

<file path=ppt/slides/_rels/slide55.xml.rels><?xml version="1.0" encoding="UTF-8" standalone="yes"?>
<Relationships xmlns="http://schemas.openxmlformats.org/package/2006/relationships"><Relationship Id="rId3" Type="http://schemas.openxmlformats.org/officeDocument/2006/relationships/hyperlink" Target="https://designlab.eng.rpi.edu/edn/projects/capstone-support-dev/wiki/Subversion" TargetMode="External"/><Relationship Id="rId2" Type="http://schemas.openxmlformats.org/officeDocument/2006/relationships/image" Target="../media/image42.PNG"/><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3" Type="http://schemas.openxmlformats.org/officeDocument/2006/relationships/hyperlink" Target="https://www.percipio.com/" TargetMode="External"/><Relationship Id="rId2" Type="http://schemas.openxmlformats.org/officeDocument/2006/relationships/hyperlink" Target="https://forms.gle/eUVnT8KSCReEV8fp6" TargetMode="External"/><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hyperlink" Target="https://designlab.eng.rpi.edu/edn/projects/capstone-support-dev/wiki/Subversion" TargetMode="Externa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hyperlink" Target="https://designlab.eng.rpi.edu/edn/projects/capstone-support-dev/wiki/Capstone_Class_Agendas" TargetMode="External"/><Relationship Id="rId2" Type="http://schemas.openxmlformats.org/officeDocument/2006/relationships/hyperlink" Target="https://designlab.eng.rpi.edu/edn/attachments/download/111755/Common%20Course%20Syllabus.pdf" TargetMode="Externa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hyperlink" Target="https://designlab.eng.rpi.edu/edn/projects/capstone-support-dev/repository/raw/training/Intro%20to%20the%20EDN.mp4"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s://designlab.eng.rpi.edu/edn/projects/capstone-support-dev/wiki/Project_Documentation" TargetMode="External"/></Relationships>
</file>

<file path=ppt/slides/_rels/slide6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hyperlink" Target="https://designlab.eng.rpi.edu/edn/projects/capstone-support-dev/repository/changes/template%20documents/Design%20Report.docx" TargetMode="External"/><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6.xml.rels><?xml version="1.0" encoding="UTF-8" standalone="yes"?>
<Relationships xmlns="http://schemas.openxmlformats.org/package/2006/relationships"><Relationship Id="rId3" Type="http://schemas.openxmlformats.org/officeDocument/2006/relationships/hyperlink" Target="https://www.percipio.com/" TargetMode="External"/><Relationship Id="rId2" Type="http://schemas.openxmlformats.org/officeDocument/2006/relationships/hyperlink" Target="https://forms.gle/pCSbvzc4oMb4Kzkg6" TargetMode="External"/><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3" Type="http://schemas.openxmlformats.org/officeDocument/2006/relationships/hyperlink" Target="https://designlab.eng.rpi.edu/edn/projects/capstone-support-dev/wiki/Subversion" TargetMode="External"/><Relationship Id="rId2" Type="http://schemas.openxmlformats.org/officeDocument/2006/relationships/image" Target="../media/image49.PNG"/><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hyperlink" Target="https://designlab.eng.rpi.edu/edn/projects/capstone-support-dev/wiki" TargetMode="External"/><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2" Type="http://schemas.openxmlformats.org/officeDocument/2006/relationships/hyperlink" Target="https://www.percipio.com/" TargetMode="External"/><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3" Type="http://schemas.openxmlformats.org/officeDocument/2006/relationships/hyperlink" Target="https://designlab.eng.rpi.edu/edn/projects/capstone-support-dev/wiki/Subversion" TargetMode="External"/><Relationship Id="rId2" Type="http://schemas.openxmlformats.org/officeDocument/2006/relationships/image" Target="../media/image50.PNG"/><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3" Type="http://schemas.openxmlformats.org/officeDocument/2006/relationships/hyperlink" Target="https://www.percipio.com/" TargetMode="External"/><Relationship Id="rId2" Type="http://schemas.openxmlformats.org/officeDocument/2006/relationships/hyperlink" Target="https://designlab.eng.rpi.edu/edn/projects/capstone-support-dev/wiki/Templates_and_Forms" TargetMode="External"/><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3" Type="http://schemas.openxmlformats.org/officeDocument/2006/relationships/hyperlink" Target="https://designlab.eng.rpi.edu/edn/projects/capstone-support-dev/wiki/Subversion" TargetMode="External"/><Relationship Id="rId2" Type="http://schemas.openxmlformats.org/officeDocument/2006/relationships/image" Target="../media/image51.PNG"/><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3" Type="http://schemas.openxmlformats.org/officeDocument/2006/relationships/hyperlink" Target="https://designlab.eng.rpi.edu/edn/projects/capstone-support-dev/wiki/Subversion" TargetMode="External"/><Relationship Id="rId2" Type="http://schemas.openxmlformats.org/officeDocument/2006/relationships/image" Target="../media/image52.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2" Type="http://schemas.openxmlformats.org/officeDocument/2006/relationships/hyperlink" Target="https://forms.gle/At5axsgWRajmq2Gu5" TargetMode="Externa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cs typeface="Calibri"/>
              </a:rPr>
              <a:t>Welcome to Capstone Design</a:t>
            </a:r>
            <a:endParaRPr lang="en-US" dirty="0"/>
          </a:p>
        </p:txBody>
      </p:sp>
      <p:sp>
        <p:nvSpPr>
          <p:cNvPr id="3" name="Subtitle 2"/>
          <p:cNvSpPr>
            <a:spLocks noGrp="1"/>
          </p:cNvSpPr>
          <p:nvPr>
            <p:ph type="subTitle" idx="1"/>
          </p:nvPr>
        </p:nvSpPr>
        <p:spPr/>
        <p:txBody>
          <a:bodyPr vert="horz" lIns="91440" tIns="45720" rIns="91440" bIns="45720" rtlCol="0" anchor="t">
            <a:normAutofit/>
          </a:bodyPr>
          <a:lstStyle/>
          <a:p>
            <a:r>
              <a:rPr lang="en-US" dirty="0">
                <a:cs typeface="Calibri"/>
              </a:rPr>
              <a:t>Introduction and Expectations</a:t>
            </a:r>
          </a:p>
          <a:p>
            <a:r>
              <a:rPr lang="en-US" dirty="0">
                <a:cs typeface="Calibri"/>
              </a:rPr>
              <a:t>First Class</a:t>
            </a:r>
            <a:endParaRPr lang="en-US" dirty="0"/>
          </a:p>
        </p:txBody>
      </p:sp>
      <p:sp>
        <p:nvSpPr>
          <p:cNvPr id="5" name="Footer Placeholder 4">
            <a:extLst>
              <a:ext uri="{FF2B5EF4-FFF2-40B4-BE49-F238E27FC236}">
                <a16:creationId xmlns:a16="http://schemas.microsoft.com/office/drawing/2014/main" id="{3AAE08B6-9078-4A0F-9E7F-F680153B8239}"/>
              </a:ext>
            </a:extLst>
          </p:cNvPr>
          <p:cNvSpPr>
            <a:spLocks noGrp="1"/>
          </p:cNvSpPr>
          <p:nvPr>
            <p:ph type="ftr" sz="quarter" idx="11"/>
          </p:nvPr>
        </p:nvSpPr>
        <p:spPr>
          <a:xfrm>
            <a:off x="3124200" y="6317930"/>
            <a:ext cx="2895600" cy="365125"/>
          </a:xfrm>
        </p:spPr>
        <p:txBody>
          <a:bodyPr/>
          <a:lstStyle/>
          <a:p>
            <a:r>
              <a:rPr lang="en-US" dirty="0"/>
              <a:t>PE Space</a:t>
            </a:r>
          </a:p>
        </p:txBody>
      </p:sp>
      <p:sp>
        <p:nvSpPr>
          <p:cNvPr id="4" name="Slide Number Placeholder 3"/>
          <p:cNvSpPr>
            <a:spLocks noGrp="1"/>
          </p:cNvSpPr>
          <p:nvPr>
            <p:ph type="sldNum" sz="quarter" idx="12"/>
          </p:nvPr>
        </p:nvSpPr>
        <p:spPr/>
        <p:txBody>
          <a:bodyPr/>
          <a:lstStyle/>
          <a:p>
            <a:fld id="{B044824F-EBE0-443F-8A8F-F64816AF04DC}" type="slidenum">
              <a:rPr lang="en-US" smtClean="0"/>
              <a:t>1</a:t>
            </a:fld>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472" y="175098"/>
            <a:ext cx="8229600" cy="1143000"/>
          </a:xfrm>
        </p:spPr>
        <p:txBody>
          <a:bodyPr/>
          <a:lstStyle/>
          <a:p>
            <a:r>
              <a:rPr lang="en-US" dirty="0"/>
              <a:t>Class “location”</a:t>
            </a:r>
          </a:p>
        </p:txBody>
      </p:sp>
      <p:sp>
        <p:nvSpPr>
          <p:cNvPr id="3" name="Content Placeholder 2"/>
          <p:cNvSpPr>
            <a:spLocks noGrp="1"/>
          </p:cNvSpPr>
          <p:nvPr>
            <p:ph idx="1"/>
          </p:nvPr>
        </p:nvSpPr>
        <p:spPr>
          <a:xfrm>
            <a:off x="447472" y="1295400"/>
            <a:ext cx="8229600" cy="4648200"/>
          </a:xfrm>
        </p:spPr>
        <p:txBody>
          <a:bodyPr>
            <a:normAutofit fontScale="85000" lnSpcReduction="20000"/>
          </a:bodyPr>
          <a:lstStyle/>
          <a:p>
            <a:r>
              <a:rPr lang="en-US" dirty="0"/>
              <a:t>Hybrid schedule to reduce campus density</a:t>
            </a:r>
          </a:p>
          <a:p>
            <a:pPr lvl="1"/>
            <a:r>
              <a:rPr lang="en-US" dirty="0"/>
              <a:t>Your team will meet remote one day and in classroom one day each week</a:t>
            </a:r>
          </a:p>
          <a:p>
            <a:pPr lvl="1"/>
            <a:r>
              <a:rPr lang="en-US" dirty="0"/>
              <a:t>Approx. 30% of students chose to be all remote</a:t>
            </a:r>
          </a:p>
          <a:p>
            <a:r>
              <a:rPr lang="en-US" dirty="0"/>
              <a:t>Capstone shop (JEC 2332) will be open 9am-4pm for hands-on work</a:t>
            </a:r>
          </a:p>
          <a:p>
            <a:pPr lvl="1"/>
            <a:r>
              <a:rPr lang="en-US" dirty="0"/>
              <a:t>Due to COVID, students must request permission to use shop from PE to ensure staffing – walk-ins are not allowed</a:t>
            </a:r>
          </a:p>
          <a:p>
            <a:pPr lvl="1"/>
            <a:r>
              <a:rPr lang="en-US" dirty="0"/>
              <a:t>Students MUST complete online safety training prior to using shop (PE will send info)</a:t>
            </a:r>
          </a:p>
          <a:p>
            <a:r>
              <a:rPr lang="en-US" dirty="0"/>
              <a:t>Bounce between Project Space and PE Space</a:t>
            </a:r>
          </a:p>
          <a:p>
            <a:pPr lvl="1"/>
            <a:r>
              <a:rPr lang="en-US" dirty="0"/>
              <a:t>Agenda and this PPT will continuously remind you of proper location in slide footer</a:t>
            </a:r>
          </a:p>
        </p:txBody>
      </p:sp>
      <p:sp>
        <p:nvSpPr>
          <p:cNvPr id="4" name="Footer Placeholder 3"/>
          <p:cNvSpPr>
            <a:spLocks noGrp="1"/>
          </p:cNvSpPr>
          <p:nvPr>
            <p:ph type="ftr" sz="quarter" idx="11"/>
          </p:nvPr>
        </p:nvSpPr>
        <p:spPr/>
        <p:txBody>
          <a:bodyPr/>
          <a:lstStyle/>
          <a:p>
            <a:r>
              <a:rPr lang="en-US" dirty="0"/>
              <a:t>PE Space</a:t>
            </a:r>
          </a:p>
        </p:txBody>
      </p:sp>
      <p:sp>
        <p:nvSpPr>
          <p:cNvPr id="5" name="Down Arrow 4"/>
          <p:cNvSpPr/>
          <p:nvPr/>
        </p:nvSpPr>
        <p:spPr>
          <a:xfrm rot="18214931">
            <a:off x="3575870" y="5759805"/>
            <a:ext cx="484632" cy="97840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6"/>
          <p:cNvSpPr>
            <a:spLocks noGrp="1"/>
          </p:cNvSpPr>
          <p:nvPr>
            <p:ph type="sldNum" sz="quarter" idx="12"/>
          </p:nvPr>
        </p:nvSpPr>
        <p:spPr/>
        <p:txBody>
          <a:bodyPr/>
          <a:lstStyle/>
          <a:p>
            <a:fld id="{B044824F-EBE0-443F-8A8F-F64816AF04DC}" type="slidenum">
              <a:rPr lang="en-US" smtClean="0"/>
              <a:t>10</a:t>
            </a:fld>
            <a:endParaRPr lang="en-US" dirty="0"/>
          </a:p>
        </p:txBody>
      </p:sp>
    </p:spTree>
    <p:extLst>
      <p:ext uri="{BB962C8B-B14F-4D97-AF65-F5344CB8AC3E}">
        <p14:creationId xmlns:p14="http://schemas.microsoft.com/office/powerpoint/2010/main" val="7666027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lstStyle/>
          <a:p>
            <a:r>
              <a:rPr lang="en-US" dirty="0">
                <a:cs typeface="Calibri"/>
              </a:rPr>
              <a:t>Day 1 Agenda</a:t>
            </a:r>
            <a:endParaRPr lang="en-US" dirty="0"/>
          </a:p>
        </p:txBody>
      </p:sp>
      <p:sp>
        <p:nvSpPr>
          <p:cNvPr id="4" name="Footer Placeholder 3">
            <a:extLst>
              <a:ext uri="{FF2B5EF4-FFF2-40B4-BE49-F238E27FC236}">
                <a16:creationId xmlns:a16="http://schemas.microsoft.com/office/drawing/2014/main" id="{F34F7CA1-02B4-410F-9420-93CDF54A8D7C}"/>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11</a:t>
            </a:fld>
            <a:endParaRPr lang="en-US" dirty="0"/>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73047" y="1417638"/>
            <a:ext cx="7197906" cy="4373562"/>
          </a:xfrm>
        </p:spPr>
      </p:pic>
      <p:sp>
        <p:nvSpPr>
          <p:cNvPr id="3" name="TextBox 2"/>
          <p:cNvSpPr txBox="1"/>
          <p:nvPr/>
        </p:nvSpPr>
        <p:spPr>
          <a:xfrm>
            <a:off x="2397941" y="5778759"/>
            <a:ext cx="4457700" cy="923330"/>
          </a:xfrm>
          <a:prstGeom prst="rect">
            <a:avLst/>
          </a:prstGeom>
          <a:noFill/>
        </p:spPr>
        <p:txBody>
          <a:bodyPr wrap="square" rtlCol="0">
            <a:spAutoFit/>
          </a:bodyPr>
          <a:lstStyle/>
          <a:p>
            <a:pPr algn="ctr"/>
            <a:r>
              <a:rPr lang="en-US" dirty="0" smtClean="0">
                <a:solidFill>
                  <a:srgbClr val="FF0000"/>
                </a:solidFill>
              </a:rPr>
              <a:t>*</a:t>
            </a:r>
            <a:r>
              <a:rPr lang="en-US" dirty="0" smtClean="0"/>
              <a:t> CE </a:t>
            </a:r>
            <a:r>
              <a:rPr lang="en-US" dirty="0"/>
              <a:t>will jump into </a:t>
            </a:r>
            <a:r>
              <a:rPr lang="en-US" dirty="0" smtClean="0"/>
              <a:t>Project Team </a:t>
            </a:r>
            <a:r>
              <a:rPr lang="en-US" dirty="0"/>
              <a:t>Space Time for </a:t>
            </a:r>
            <a:r>
              <a:rPr lang="en-US" dirty="0" smtClean="0"/>
              <a:t>their 5 min personal </a:t>
            </a:r>
            <a:r>
              <a:rPr lang="en-US" dirty="0"/>
              <a:t>introduction</a:t>
            </a:r>
          </a:p>
          <a:p>
            <a:pPr algn="ctr"/>
            <a:endParaRPr lang="en-US" dirty="0"/>
          </a:p>
        </p:txBody>
      </p:sp>
      <p:sp>
        <p:nvSpPr>
          <p:cNvPr id="6" name="TextBox 5"/>
          <p:cNvSpPr txBox="1"/>
          <p:nvPr/>
        </p:nvSpPr>
        <p:spPr>
          <a:xfrm>
            <a:off x="8001676" y="4495800"/>
            <a:ext cx="338554" cy="507832"/>
          </a:xfrm>
          <a:prstGeom prst="rect">
            <a:avLst/>
          </a:prstGeom>
          <a:noFill/>
        </p:spPr>
        <p:txBody>
          <a:bodyPr wrap="none" rtlCol="0">
            <a:spAutoFit/>
          </a:bodyPr>
          <a:lstStyle/>
          <a:p>
            <a:r>
              <a:rPr lang="en-US" sz="2400" dirty="0" smtClean="0">
                <a:solidFill>
                  <a:srgbClr val="FF0000"/>
                </a:solidFill>
              </a:rPr>
              <a:t>*</a:t>
            </a:r>
            <a:endParaRPr lang="en-US" sz="2400" dirty="0">
              <a:solidFill>
                <a:srgbClr val="FF0000"/>
              </a:solidFill>
            </a:endParaRPr>
          </a:p>
        </p:txBody>
      </p:sp>
    </p:spTree>
    <p:extLst>
      <p:ext uri="{BB962C8B-B14F-4D97-AF65-F5344CB8AC3E}">
        <p14:creationId xmlns:p14="http://schemas.microsoft.com/office/powerpoint/2010/main" val="5751348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4BA2E-423B-4367-8B79-060E528ED4ED}"/>
              </a:ext>
            </a:extLst>
          </p:cNvPr>
          <p:cNvSpPr>
            <a:spLocks noGrp="1"/>
          </p:cNvSpPr>
          <p:nvPr>
            <p:ph type="title"/>
          </p:nvPr>
        </p:nvSpPr>
        <p:spPr/>
        <p:txBody>
          <a:bodyPr/>
          <a:lstStyle/>
          <a:p>
            <a:r>
              <a:rPr lang="en-US" dirty="0">
                <a:cs typeface="Calibri"/>
              </a:rPr>
              <a:t>RPI Design Lab </a:t>
            </a:r>
            <a:endParaRPr lang="en-US" dirty="0"/>
          </a:p>
        </p:txBody>
      </p:sp>
      <p:sp>
        <p:nvSpPr>
          <p:cNvPr id="3" name="Content Placeholder 2">
            <a:extLst>
              <a:ext uri="{FF2B5EF4-FFF2-40B4-BE49-F238E27FC236}">
                <a16:creationId xmlns:a16="http://schemas.microsoft.com/office/drawing/2014/main" id="{67652769-FEB3-4546-A37A-FDB5ED46818E}"/>
              </a:ext>
            </a:extLst>
          </p:cNvPr>
          <p:cNvSpPr>
            <a:spLocks noGrp="1"/>
          </p:cNvSpPr>
          <p:nvPr>
            <p:ph idx="1"/>
          </p:nvPr>
        </p:nvSpPr>
        <p:spPr>
          <a:xfrm>
            <a:off x="457200" y="1600200"/>
            <a:ext cx="8428795" cy="4525963"/>
          </a:xfrm>
        </p:spPr>
        <p:txBody>
          <a:bodyPr vert="horz" lIns="91440" tIns="45720" rIns="91440" bIns="45720" rtlCol="0" anchor="t">
            <a:normAutofit fontScale="92500" lnSpcReduction="20000"/>
          </a:bodyPr>
          <a:lstStyle/>
          <a:p>
            <a:pPr marL="0" indent="0">
              <a:buNone/>
            </a:pPr>
            <a:r>
              <a:rPr lang="en-US" dirty="0">
                <a:ea typeface="+mn-lt"/>
                <a:cs typeface="+mn-lt"/>
              </a:rPr>
              <a:t>Our Mission is to Develop High Performing Engineers by Mentoring Students in Professional and Engineering Design Practices Through Project Based Learning.</a:t>
            </a:r>
            <a:endParaRPr lang="en-US" dirty="0">
              <a:cs typeface="Calibri"/>
            </a:endParaRPr>
          </a:p>
          <a:p>
            <a:endParaRPr lang="en-US" dirty="0">
              <a:cs typeface="Calibri"/>
            </a:endParaRPr>
          </a:p>
          <a:p>
            <a:r>
              <a:rPr lang="en-US" dirty="0">
                <a:cs typeface="Calibri"/>
              </a:rPr>
              <a:t>NO textbook, NO lecture</a:t>
            </a:r>
          </a:p>
          <a:p>
            <a:r>
              <a:rPr lang="en-US" dirty="0">
                <a:cs typeface="Calibri"/>
              </a:rPr>
              <a:t>It is a Team EXPERIENCE</a:t>
            </a:r>
          </a:p>
          <a:p>
            <a:endParaRPr lang="en-US" dirty="0">
              <a:cs typeface="Calibri"/>
            </a:endParaRPr>
          </a:p>
          <a:p>
            <a:r>
              <a:rPr lang="en-US" dirty="0">
                <a:cs typeface="Calibri"/>
              </a:rPr>
              <a:t>Guided/assisted by Project Engineer (PE)</a:t>
            </a:r>
          </a:p>
          <a:p>
            <a:r>
              <a:rPr lang="en-US" dirty="0">
                <a:cs typeface="Calibri"/>
              </a:rPr>
              <a:t>Graded/assisted by Chief Engineer (CE)</a:t>
            </a:r>
          </a:p>
        </p:txBody>
      </p:sp>
      <p:sp>
        <p:nvSpPr>
          <p:cNvPr id="4" name="Footer Placeholder 3">
            <a:extLst>
              <a:ext uri="{FF2B5EF4-FFF2-40B4-BE49-F238E27FC236}">
                <a16:creationId xmlns:a16="http://schemas.microsoft.com/office/drawing/2014/main" id="{E7476AA9-DC85-4859-B433-F6B5C0CB652E}"/>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12</a:t>
            </a:fld>
            <a:endParaRPr lang="en-US" dirty="0"/>
          </a:p>
        </p:txBody>
      </p:sp>
    </p:spTree>
    <p:extLst>
      <p:ext uri="{BB962C8B-B14F-4D97-AF65-F5344CB8AC3E}">
        <p14:creationId xmlns:p14="http://schemas.microsoft.com/office/powerpoint/2010/main" val="36664136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p:cNvPicPr>
          <p:nvPr/>
        </p:nvPicPr>
        <p:blipFill>
          <a:blip r:embed="rId3"/>
          <a:stretch>
            <a:fillRect/>
          </a:stretch>
        </p:blipFill>
        <p:spPr>
          <a:xfrm>
            <a:off x="1584835" y="4412792"/>
            <a:ext cx="1126309" cy="1451429"/>
          </a:xfrm>
          <a:prstGeom prst="rect">
            <a:avLst/>
          </a:prstGeom>
        </p:spPr>
      </p:pic>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l="4710" t="3036" r="7206" b="13233"/>
          <a:stretch/>
        </p:blipFill>
        <p:spPr>
          <a:xfrm>
            <a:off x="810999" y="1957917"/>
            <a:ext cx="1125220" cy="1449917"/>
          </a:xfrm>
          <a:prstGeom prst="rect">
            <a:avLst/>
          </a:prstGeom>
        </p:spPr>
      </p:pic>
      <p:pic>
        <p:nvPicPr>
          <p:cNvPr id="14" name="Picture 13"/>
          <p:cNvPicPr>
            <a:picLocks noChangeAspect="1"/>
          </p:cNvPicPr>
          <p:nvPr/>
        </p:nvPicPr>
        <p:blipFill rotWithShape="1">
          <a:blip r:embed="rId5" cstate="print">
            <a:extLst>
              <a:ext uri="{BEBA8EAE-BF5A-486C-A8C5-ECC9F3942E4B}">
                <a14:imgProps xmlns:a14="http://schemas.microsoft.com/office/drawing/2010/main">
                  <a14:imgLayer r:embed="rId6">
                    <a14:imgEffect>
                      <a14:colorTemperature colorTemp="7200"/>
                    </a14:imgEffect>
                    <a14:imgEffect>
                      <a14:saturation sat="66000"/>
                    </a14:imgEffect>
                  </a14:imgLayer>
                </a14:imgProps>
              </a:ext>
              <a:ext uri="{28A0092B-C50C-407E-A947-70E740481C1C}">
                <a14:useLocalDpi xmlns:a14="http://schemas.microsoft.com/office/drawing/2010/main" val="0"/>
              </a:ext>
            </a:extLst>
          </a:blip>
          <a:srcRect l="6974" r="13687"/>
          <a:stretch/>
        </p:blipFill>
        <p:spPr>
          <a:xfrm>
            <a:off x="5386917" y="1968859"/>
            <a:ext cx="1125220" cy="1452171"/>
          </a:xfrm>
          <a:prstGeom prst="rect">
            <a:avLst/>
          </a:prstGeom>
        </p:spPr>
      </p:pic>
      <p:pic>
        <p:nvPicPr>
          <p:cNvPr id="16" name="Picture 15"/>
          <p:cNvPicPr>
            <a:picLocks noChangeAspect="1"/>
          </p:cNvPicPr>
          <p:nvPr/>
        </p:nvPicPr>
        <p:blipFill rotWithShape="1">
          <a:blip r:embed="rId7" cstate="print">
            <a:extLst>
              <a:ext uri="{28A0092B-C50C-407E-A947-70E740481C1C}">
                <a14:useLocalDpi xmlns:a14="http://schemas.microsoft.com/office/drawing/2010/main" val="0"/>
              </a:ext>
            </a:extLst>
          </a:blip>
          <a:srcRect l="2832" r="4186"/>
          <a:stretch/>
        </p:blipFill>
        <p:spPr>
          <a:xfrm>
            <a:off x="2275417" y="1977154"/>
            <a:ext cx="1121833" cy="1451429"/>
          </a:xfrm>
          <a:prstGeom prst="rect">
            <a:avLst/>
          </a:prstGeom>
        </p:spPr>
      </p:pic>
      <p:pic>
        <p:nvPicPr>
          <p:cNvPr id="18" name="Picture 17"/>
          <p:cNvPicPr>
            <a:picLocks noChangeAspect="1"/>
          </p:cNvPicPr>
          <p:nvPr/>
        </p:nvPicPr>
        <p:blipFill rotWithShape="1">
          <a:blip r:embed="rId8" cstate="email">
            <a:extLst>
              <a:ext uri="{28A0092B-C50C-407E-A947-70E740481C1C}">
                <a14:useLocalDpi xmlns:a14="http://schemas.microsoft.com/office/drawing/2010/main"/>
              </a:ext>
            </a:extLst>
          </a:blip>
          <a:srcRect l="4574" r="5931"/>
          <a:stretch/>
        </p:blipFill>
        <p:spPr>
          <a:xfrm>
            <a:off x="3778250" y="1968851"/>
            <a:ext cx="1132417" cy="1447800"/>
          </a:xfrm>
          <a:prstGeom prst="rect">
            <a:avLst/>
          </a:prstGeom>
        </p:spPr>
      </p:pic>
      <p:pic>
        <p:nvPicPr>
          <p:cNvPr id="19" name="Picture 18"/>
          <p:cNvPicPr>
            <a:picLocks noChangeAspect="1"/>
          </p:cNvPicPr>
          <p:nvPr/>
        </p:nvPicPr>
        <p:blipFill rotWithShape="1">
          <a:blip r:embed="rId9" cstate="print">
            <a:extLst>
              <a:ext uri="{28A0092B-C50C-407E-A947-70E740481C1C}">
                <a14:useLocalDpi xmlns:a14="http://schemas.microsoft.com/office/drawing/2010/main" val="0"/>
              </a:ext>
            </a:extLst>
          </a:blip>
          <a:srcRect l="14056" r="12309" b="3460"/>
          <a:stretch/>
        </p:blipFill>
        <p:spPr>
          <a:xfrm>
            <a:off x="5916787" y="4417424"/>
            <a:ext cx="1125220" cy="1507332"/>
          </a:xfrm>
          <a:prstGeom prst="rect">
            <a:avLst/>
          </a:prstGeom>
        </p:spPr>
      </p:pic>
      <p:sp>
        <p:nvSpPr>
          <p:cNvPr id="26" name="TextBox 25"/>
          <p:cNvSpPr txBox="1"/>
          <p:nvPr/>
        </p:nvSpPr>
        <p:spPr>
          <a:xfrm>
            <a:off x="3342076" y="4032664"/>
            <a:ext cx="2052066" cy="667619"/>
          </a:xfrm>
          <a:prstGeom prst="rect">
            <a:avLst/>
          </a:prstGeom>
          <a:noFill/>
        </p:spPr>
        <p:txBody>
          <a:bodyPr wrap="square" rtlCol="0">
            <a:spAutoFit/>
          </a:bodyPr>
          <a:lstStyle/>
          <a:p>
            <a:r>
              <a:rPr lang="en-US" sz="1869" b="1" dirty="0"/>
              <a:t>Project Engineers</a:t>
            </a:r>
            <a:r>
              <a:rPr lang="en-US" sz="1869" dirty="0"/>
              <a:t>			 </a:t>
            </a:r>
            <a:endParaRPr lang="en-US" sz="1869" b="1" dirty="0"/>
          </a:p>
        </p:txBody>
      </p:sp>
      <p:pic>
        <p:nvPicPr>
          <p:cNvPr id="4" name="Picture 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56324" y="585296"/>
            <a:ext cx="2633069" cy="845055"/>
          </a:xfrm>
          <a:prstGeom prst="rect">
            <a:avLst/>
          </a:prstGeom>
        </p:spPr>
      </p:pic>
      <p:sp>
        <p:nvSpPr>
          <p:cNvPr id="2050" name="Rectangle 2"/>
          <p:cNvSpPr>
            <a:spLocks noGrp="1" noChangeArrowheads="1"/>
          </p:cNvSpPr>
          <p:nvPr>
            <p:ph type="ctrTitle"/>
          </p:nvPr>
        </p:nvSpPr>
        <p:spPr>
          <a:xfrm>
            <a:off x="2137767" y="674794"/>
            <a:ext cx="6007975" cy="466648"/>
          </a:xfrm>
        </p:spPr>
        <p:txBody>
          <a:bodyPr>
            <a:noAutofit/>
          </a:bodyPr>
          <a:lstStyle/>
          <a:p>
            <a:pPr eaLnBrk="1" hangingPunct="1"/>
            <a:r>
              <a:rPr lang="en-US" sz="3200" b="1" dirty="0"/>
              <a:t>Design Lab Team</a:t>
            </a:r>
            <a:endParaRPr lang="en-US" sz="3200" b="1" i="1" dirty="0"/>
          </a:p>
        </p:txBody>
      </p:sp>
      <p:pic>
        <p:nvPicPr>
          <p:cNvPr id="10" name="Picture 9"/>
          <p:cNvPicPr>
            <a:picLocks noChangeAspect="1"/>
          </p:cNvPicPr>
          <p:nvPr/>
        </p:nvPicPr>
        <p:blipFill rotWithShape="1">
          <a:blip r:embed="rId11" cstate="print">
            <a:extLst>
              <a:ext uri="{28A0092B-C50C-407E-A947-70E740481C1C}">
                <a14:useLocalDpi xmlns:a14="http://schemas.microsoft.com/office/drawing/2010/main" val="0"/>
              </a:ext>
            </a:extLst>
          </a:blip>
          <a:srcRect l="2793" t="8767" r="7338" b="7024"/>
          <a:stretch/>
        </p:blipFill>
        <p:spPr>
          <a:xfrm>
            <a:off x="3796399" y="4416421"/>
            <a:ext cx="1131336" cy="1447800"/>
          </a:xfrm>
          <a:prstGeom prst="rect">
            <a:avLst/>
          </a:prstGeom>
        </p:spPr>
      </p:pic>
      <p:sp>
        <p:nvSpPr>
          <p:cNvPr id="6" name="TextBox 5"/>
          <p:cNvSpPr txBox="1"/>
          <p:nvPr/>
        </p:nvSpPr>
        <p:spPr>
          <a:xfrm>
            <a:off x="3754591" y="5997924"/>
            <a:ext cx="1179734" cy="284693"/>
          </a:xfrm>
          <a:prstGeom prst="rect">
            <a:avLst/>
          </a:prstGeom>
          <a:noFill/>
        </p:spPr>
        <p:txBody>
          <a:bodyPr wrap="square" rtlCol="0">
            <a:spAutoFit/>
          </a:bodyPr>
          <a:lstStyle/>
          <a:p>
            <a:pPr algn="ctr"/>
            <a:r>
              <a:rPr lang="en-US" sz="1250" dirty="0"/>
              <a:t>Brad DeBoer</a:t>
            </a:r>
          </a:p>
        </p:txBody>
      </p:sp>
      <p:sp>
        <p:nvSpPr>
          <p:cNvPr id="12" name="TextBox 11"/>
          <p:cNvSpPr txBox="1"/>
          <p:nvPr/>
        </p:nvSpPr>
        <p:spPr>
          <a:xfrm>
            <a:off x="1552482" y="5997924"/>
            <a:ext cx="1299024" cy="284693"/>
          </a:xfrm>
          <a:prstGeom prst="rect">
            <a:avLst/>
          </a:prstGeom>
          <a:noFill/>
        </p:spPr>
        <p:txBody>
          <a:bodyPr wrap="square" rtlCol="0">
            <a:spAutoFit/>
          </a:bodyPr>
          <a:lstStyle/>
          <a:p>
            <a:r>
              <a:rPr lang="en-US" sz="1250" dirty="0"/>
              <a:t>Mark Anderson</a:t>
            </a:r>
          </a:p>
        </p:txBody>
      </p:sp>
      <p:sp>
        <p:nvSpPr>
          <p:cNvPr id="13" name="TextBox 12"/>
          <p:cNvSpPr txBox="1"/>
          <p:nvPr/>
        </p:nvSpPr>
        <p:spPr>
          <a:xfrm>
            <a:off x="5915746" y="5997924"/>
            <a:ext cx="1126261" cy="284693"/>
          </a:xfrm>
          <a:prstGeom prst="rect">
            <a:avLst/>
          </a:prstGeom>
          <a:noFill/>
        </p:spPr>
        <p:txBody>
          <a:bodyPr wrap="square" rtlCol="0">
            <a:spAutoFit/>
          </a:bodyPr>
          <a:lstStyle/>
          <a:p>
            <a:pPr algn="ctr"/>
            <a:r>
              <a:rPr lang="en-US" sz="1250" dirty="0"/>
              <a:t>Aren Paster</a:t>
            </a:r>
          </a:p>
        </p:txBody>
      </p:sp>
      <p:pic>
        <p:nvPicPr>
          <p:cNvPr id="11" name="Picture 10"/>
          <p:cNvPicPr>
            <a:picLocks noChangeAspect="1"/>
          </p:cNvPicPr>
          <p:nvPr/>
        </p:nvPicPr>
        <p:blipFill rotWithShape="1">
          <a:blip r:embed="rId12">
            <a:extLst>
              <a:ext uri="{BEBA8EAE-BF5A-486C-A8C5-ECC9F3942E4B}">
                <a14:imgProps xmlns:a14="http://schemas.microsoft.com/office/drawing/2010/main">
                  <a14:imgLayer r:embed="rId13">
                    <a14:imgEffect>
                      <a14:colorTemperature colorTemp="7200"/>
                    </a14:imgEffect>
                  </a14:imgLayer>
                </a14:imgProps>
              </a:ext>
            </a:extLst>
          </a:blip>
          <a:srcRect b="5260"/>
          <a:stretch/>
        </p:blipFill>
        <p:spPr>
          <a:xfrm>
            <a:off x="6941954" y="1963280"/>
            <a:ext cx="1125220" cy="1444553"/>
          </a:xfrm>
          <a:prstGeom prst="rect">
            <a:avLst/>
          </a:prstGeom>
        </p:spPr>
      </p:pic>
      <p:sp>
        <p:nvSpPr>
          <p:cNvPr id="23" name="TextBox 22"/>
          <p:cNvSpPr txBox="1"/>
          <p:nvPr/>
        </p:nvSpPr>
        <p:spPr>
          <a:xfrm>
            <a:off x="563621" y="3553027"/>
            <a:ext cx="1619976" cy="284693"/>
          </a:xfrm>
          <a:prstGeom prst="rect">
            <a:avLst/>
          </a:prstGeom>
          <a:noFill/>
        </p:spPr>
        <p:txBody>
          <a:bodyPr wrap="square" rtlCol="0">
            <a:spAutoFit/>
          </a:bodyPr>
          <a:lstStyle/>
          <a:p>
            <a:pPr algn="ctr"/>
            <a:r>
              <a:rPr lang="en-US" sz="1250" dirty="0"/>
              <a:t>Kathryn Dannemann</a:t>
            </a:r>
          </a:p>
        </p:txBody>
      </p:sp>
      <p:sp>
        <p:nvSpPr>
          <p:cNvPr id="24" name="TextBox 23"/>
          <p:cNvSpPr txBox="1"/>
          <p:nvPr/>
        </p:nvSpPr>
        <p:spPr>
          <a:xfrm>
            <a:off x="6879795" y="1309533"/>
            <a:ext cx="1287646" cy="667619"/>
          </a:xfrm>
          <a:prstGeom prst="rect">
            <a:avLst/>
          </a:prstGeom>
          <a:noFill/>
        </p:spPr>
        <p:txBody>
          <a:bodyPr wrap="square" rtlCol="0">
            <a:spAutoFit/>
          </a:bodyPr>
          <a:lstStyle/>
          <a:p>
            <a:pPr algn="ctr"/>
            <a:r>
              <a:rPr lang="en-US" sz="1869" b="1" dirty="0"/>
              <a:t>Shop Technician</a:t>
            </a:r>
          </a:p>
        </p:txBody>
      </p:sp>
      <p:sp>
        <p:nvSpPr>
          <p:cNvPr id="27" name="TextBox 26"/>
          <p:cNvSpPr txBox="1"/>
          <p:nvPr/>
        </p:nvSpPr>
        <p:spPr>
          <a:xfrm>
            <a:off x="5019259" y="1309534"/>
            <a:ext cx="2052066" cy="667619"/>
          </a:xfrm>
          <a:prstGeom prst="rect">
            <a:avLst/>
          </a:prstGeom>
          <a:noFill/>
        </p:spPr>
        <p:txBody>
          <a:bodyPr wrap="square" rtlCol="0">
            <a:spAutoFit/>
          </a:bodyPr>
          <a:lstStyle/>
          <a:p>
            <a:pPr algn="ctr"/>
            <a:r>
              <a:rPr lang="en-US" sz="1869" b="1" dirty="0"/>
              <a:t>Manufacturing Manager</a:t>
            </a:r>
          </a:p>
        </p:txBody>
      </p:sp>
      <p:sp>
        <p:nvSpPr>
          <p:cNvPr id="28" name="TextBox 27"/>
          <p:cNvSpPr txBox="1"/>
          <p:nvPr/>
        </p:nvSpPr>
        <p:spPr>
          <a:xfrm>
            <a:off x="3676785" y="1309535"/>
            <a:ext cx="1250950" cy="667619"/>
          </a:xfrm>
          <a:prstGeom prst="rect">
            <a:avLst/>
          </a:prstGeom>
          <a:noFill/>
        </p:spPr>
        <p:txBody>
          <a:bodyPr wrap="square" rtlCol="0">
            <a:spAutoFit/>
          </a:bodyPr>
          <a:lstStyle/>
          <a:p>
            <a:pPr algn="ctr"/>
            <a:r>
              <a:rPr lang="en-US" sz="1869" b="1" dirty="0"/>
              <a:t>Admin Specialist</a:t>
            </a:r>
          </a:p>
        </p:txBody>
      </p:sp>
      <p:sp>
        <p:nvSpPr>
          <p:cNvPr id="29" name="TextBox 28"/>
          <p:cNvSpPr txBox="1"/>
          <p:nvPr/>
        </p:nvSpPr>
        <p:spPr>
          <a:xfrm>
            <a:off x="2278333" y="1347743"/>
            <a:ext cx="1118917" cy="667619"/>
          </a:xfrm>
          <a:prstGeom prst="rect">
            <a:avLst/>
          </a:prstGeom>
          <a:noFill/>
        </p:spPr>
        <p:txBody>
          <a:bodyPr wrap="square" rtlCol="0">
            <a:spAutoFit/>
          </a:bodyPr>
          <a:lstStyle/>
          <a:p>
            <a:pPr algn="ctr"/>
            <a:r>
              <a:rPr lang="en-US" sz="1869" b="1" dirty="0"/>
              <a:t>Associate Director</a:t>
            </a:r>
          </a:p>
        </p:txBody>
      </p:sp>
      <p:sp>
        <p:nvSpPr>
          <p:cNvPr id="30" name="TextBox 29"/>
          <p:cNvSpPr txBox="1"/>
          <p:nvPr/>
        </p:nvSpPr>
        <p:spPr>
          <a:xfrm>
            <a:off x="873516" y="1552685"/>
            <a:ext cx="1125282" cy="379976"/>
          </a:xfrm>
          <a:prstGeom prst="rect">
            <a:avLst/>
          </a:prstGeom>
          <a:noFill/>
        </p:spPr>
        <p:txBody>
          <a:bodyPr wrap="square" rtlCol="0">
            <a:spAutoFit/>
          </a:bodyPr>
          <a:lstStyle/>
          <a:p>
            <a:r>
              <a:rPr lang="en-US" sz="1869" b="1" dirty="0"/>
              <a:t>Director</a:t>
            </a:r>
          </a:p>
        </p:txBody>
      </p:sp>
      <p:sp>
        <p:nvSpPr>
          <p:cNvPr id="31" name="TextBox 30"/>
          <p:cNvSpPr txBox="1"/>
          <p:nvPr/>
        </p:nvSpPr>
        <p:spPr>
          <a:xfrm>
            <a:off x="2217516" y="3553028"/>
            <a:ext cx="1179734" cy="284693"/>
          </a:xfrm>
          <a:prstGeom prst="rect">
            <a:avLst/>
          </a:prstGeom>
          <a:noFill/>
        </p:spPr>
        <p:txBody>
          <a:bodyPr wrap="square" rtlCol="0">
            <a:spAutoFit/>
          </a:bodyPr>
          <a:lstStyle/>
          <a:p>
            <a:pPr algn="ctr"/>
            <a:r>
              <a:rPr lang="en-US" sz="1250" dirty="0"/>
              <a:t>Junichi Kanai</a:t>
            </a:r>
          </a:p>
        </p:txBody>
      </p:sp>
      <p:sp>
        <p:nvSpPr>
          <p:cNvPr id="32" name="TextBox 31"/>
          <p:cNvSpPr txBox="1"/>
          <p:nvPr/>
        </p:nvSpPr>
        <p:spPr>
          <a:xfrm>
            <a:off x="3620938" y="3553027"/>
            <a:ext cx="1429125" cy="284693"/>
          </a:xfrm>
          <a:prstGeom prst="rect">
            <a:avLst/>
          </a:prstGeom>
          <a:noFill/>
        </p:spPr>
        <p:txBody>
          <a:bodyPr wrap="square" rtlCol="0">
            <a:spAutoFit/>
          </a:bodyPr>
          <a:lstStyle/>
          <a:p>
            <a:pPr algn="ctr"/>
            <a:r>
              <a:rPr lang="en-US" sz="1250" dirty="0"/>
              <a:t>Valerie Masterson</a:t>
            </a:r>
          </a:p>
        </p:txBody>
      </p:sp>
      <p:sp>
        <p:nvSpPr>
          <p:cNvPr id="33" name="TextBox 32"/>
          <p:cNvSpPr txBox="1"/>
          <p:nvPr/>
        </p:nvSpPr>
        <p:spPr>
          <a:xfrm>
            <a:off x="5386917" y="3555610"/>
            <a:ext cx="1222980" cy="284693"/>
          </a:xfrm>
          <a:prstGeom prst="rect">
            <a:avLst/>
          </a:prstGeom>
          <a:noFill/>
        </p:spPr>
        <p:txBody>
          <a:bodyPr wrap="square" rtlCol="0">
            <a:spAutoFit/>
          </a:bodyPr>
          <a:lstStyle/>
          <a:p>
            <a:pPr algn="ctr"/>
            <a:r>
              <a:rPr lang="en-US" sz="1250" dirty="0"/>
              <a:t>Sam Chiappone</a:t>
            </a:r>
          </a:p>
        </p:txBody>
      </p:sp>
      <p:sp>
        <p:nvSpPr>
          <p:cNvPr id="34" name="TextBox 33"/>
          <p:cNvSpPr txBox="1"/>
          <p:nvPr/>
        </p:nvSpPr>
        <p:spPr>
          <a:xfrm>
            <a:off x="6914697" y="3555610"/>
            <a:ext cx="1179734" cy="284693"/>
          </a:xfrm>
          <a:prstGeom prst="rect">
            <a:avLst/>
          </a:prstGeom>
          <a:noFill/>
        </p:spPr>
        <p:txBody>
          <a:bodyPr wrap="square" rtlCol="0">
            <a:spAutoFit/>
          </a:bodyPr>
          <a:lstStyle/>
          <a:p>
            <a:pPr algn="ctr"/>
            <a:r>
              <a:rPr lang="en-US" sz="1250" dirty="0"/>
              <a:t>Scott Yerbury</a:t>
            </a:r>
          </a:p>
        </p:txBody>
      </p:sp>
      <p:sp>
        <p:nvSpPr>
          <p:cNvPr id="2" name="Footer Placeholder 1">
            <a:extLst>
              <a:ext uri="{FF2B5EF4-FFF2-40B4-BE49-F238E27FC236}">
                <a16:creationId xmlns:a16="http://schemas.microsoft.com/office/drawing/2014/main" id="{939F47A2-F1DA-4F40-A2DB-369F3AF3502B}"/>
              </a:ext>
            </a:extLst>
          </p:cNvPr>
          <p:cNvSpPr>
            <a:spLocks noGrp="1"/>
          </p:cNvSpPr>
          <p:nvPr>
            <p:ph type="ftr" sz="quarter" idx="11"/>
          </p:nvPr>
        </p:nvSpPr>
        <p:spPr/>
        <p:txBody>
          <a:bodyPr/>
          <a:lstStyle/>
          <a:p>
            <a:r>
              <a:rPr lang="en-US" sz="1200" dirty="0"/>
              <a:t>PE Space</a:t>
            </a:r>
            <a:endParaRPr lang="en-US" sz="1200" dirty="0">
              <a:cs typeface="Calibri"/>
            </a:endParaRPr>
          </a:p>
        </p:txBody>
      </p:sp>
      <p:sp>
        <p:nvSpPr>
          <p:cNvPr id="3" name="Slide Number Placeholder 2"/>
          <p:cNvSpPr>
            <a:spLocks noGrp="1"/>
          </p:cNvSpPr>
          <p:nvPr>
            <p:ph type="sldNum" sz="quarter" idx="12"/>
          </p:nvPr>
        </p:nvSpPr>
        <p:spPr/>
        <p:txBody>
          <a:bodyPr/>
          <a:lstStyle/>
          <a:p>
            <a:fld id="{028FE254-016A-4E51-98AE-D4B4E3F12C32}" type="slidenum">
              <a:rPr lang="en-US" sz="1200" smtClean="0"/>
              <a:t>13</a:t>
            </a:fld>
            <a:endParaRPr lang="en-US" sz="1200" dirty="0"/>
          </a:p>
        </p:txBody>
      </p:sp>
    </p:spTree>
    <p:extLst>
      <p:ext uri="{BB962C8B-B14F-4D97-AF65-F5344CB8AC3E}">
        <p14:creationId xmlns:p14="http://schemas.microsoft.com/office/powerpoint/2010/main" val="420727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395700" y="110844"/>
            <a:ext cx="8229600" cy="1143000"/>
          </a:xfrm>
        </p:spPr>
        <p:txBody>
          <a:bodyPr/>
          <a:lstStyle/>
          <a:p>
            <a:pPr algn="ctr"/>
            <a:r>
              <a:rPr lang="en-US" sz="2800" b="1" dirty="0"/>
              <a:t>Faculty – Chief Engineers</a:t>
            </a:r>
            <a:endParaRPr lang="en-US" sz="1400" b="1" i="1" dirty="0"/>
          </a:p>
        </p:txBody>
      </p:sp>
      <p:sp>
        <p:nvSpPr>
          <p:cNvPr id="2" name="Slide Number Placeholder 1"/>
          <p:cNvSpPr>
            <a:spLocks noGrp="1"/>
          </p:cNvSpPr>
          <p:nvPr>
            <p:ph type="sldNum" sz="quarter" idx="12"/>
          </p:nvPr>
        </p:nvSpPr>
        <p:spPr>
          <a:xfrm>
            <a:off x="6540532" y="6259721"/>
            <a:ext cx="2133600" cy="476250"/>
          </a:xfrm>
        </p:spPr>
        <p:txBody>
          <a:bodyPr/>
          <a:lstStyle/>
          <a:p>
            <a:pPr>
              <a:defRPr/>
            </a:pPr>
            <a:fld id="{BE9A177C-BA89-4C10-A83E-404B5E42A65C}" type="slidenum">
              <a:rPr lang="en-US" smtClean="0"/>
              <a:pPr>
                <a:defRPr/>
              </a:pPr>
              <a:t>14</a:t>
            </a:fld>
            <a:endParaRPr lang="en-US" dirty="0"/>
          </a:p>
        </p:txBody>
      </p:sp>
      <p:sp>
        <p:nvSpPr>
          <p:cNvPr id="13" name="TextBox 12"/>
          <p:cNvSpPr txBox="1"/>
          <p:nvPr/>
        </p:nvSpPr>
        <p:spPr>
          <a:xfrm>
            <a:off x="-4767" y="1321406"/>
            <a:ext cx="912419" cy="369332"/>
          </a:xfrm>
          <a:prstGeom prst="rect">
            <a:avLst/>
          </a:prstGeom>
          <a:noFill/>
        </p:spPr>
        <p:txBody>
          <a:bodyPr wrap="square" rtlCol="0">
            <a:spAutoFit/>
          </a:bodyPr>
          <a:lstStyle/>
          <a:p>
            <a:r>
              <a:rPr lang="en-US" b="1" dirty="0"/>
              <a:t> MANE</a:t>
            </a:r>
          </a:p>
        </p:txBody>
      </p:sp>
      <p:pic>
        <p:nvPicPr>
          <p:cNvPr id="54" name="Picture 53"/>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bwMode="auto">
          <a:xfrm>
            <a:off x="893414" y="1026198"/>
            <a:ext cx="923505" cy="1263219"/>
          </a:xfrm>
          <a:prstGeom prst="rect">
            <a:avLst/>
          </a:prstGeom>
          <a:solidFill>
            <a:schemeClr val="bg1"/>
          </a:solidFill>
          <a:ln>
            <a:noFill/>
          </a:ln>
          <a:effectLst/>
        </p:spPr>
      </p:pic>
      <p:sp>
        <p:nvSpPr>
          <p:cNvPr id="55" name="TextBox 54"/>
          <p:cNvSpPr txBox="1"/>
          <p:nvPr/>
        </p:nvSpPr>
        <p:spPr>
          <a:xfrm>
            <a:off x="796167" y="2272782"/>
            <a:ext cx="870942" cy="356380"/>
          </a:xfrm>
          <a:prstGeom prst="rect">
            <a:avLst/>
          </a:prstGeom>
          <a:solidFill>
            <a:schemeClr val="bg1"/>
          </a:solidFill>
        </p:spPr>
        <p:txBody>
          <a:bodyPr wrap="square" rtlCol="0">
            <a:spAutoFit/>
          </a:bodyPr>
          <a:lstStyle/>
          <a:p>
            <a:pPr algn="ctr">
              <a:tabLst>
                <a:tab pos="112009" algn="l"/>
              </a:tabLst>
            </a:pPr>
            <a:r>
              <a:rPr lang="en-US" sz="858" dirty="0"/>
              <a:t>Bharat </a:t>
            </a:r>
            <a:r>
              <a:rPr lang="en-US" sz="858" dirty="0"/>
              <a:t>Bagepall</a:t>
            </a:r>
            <a:endParaRPr lang="en-US" sz="858" dirty="0"/>
          </a:p>
        </p:txBody>
      </p:sp>
      <p:grpSp>
        <p:nvGrpSpPr>
          <p:cNvPr id="15" name="Group 14"/>
          <p:cNvGrpSpPr/>
          <p:nvPr/>
        </p:nvGrpSpPr>
        <p:grpSpPr>
          <a:xfrm>
            <a:off x="5041859" y="1026198"/>
            <a:ext cx="1017590" cy="1602517"/>
            <a:chOff x="4882844" y="1231447"/>
            <a:chExt cx="1808628" cy="2577860"/>
          </a:xfrm>
          <a:solidFill>
            <a:schemeClr val="bg1"/>
          </a:solidFill>
        </p:grpSpPr>
        <p:pic>
          <p:nvPicPr>
            <p:cNvPr id="52" name="Picture 51"/>
            <p:cNvPicPr>
              <a:picLocks noChangeAspect="1"/>
            </p:cNvPicPr>
            <p:nvPr/>
          </p:nvPicPr>
          <p:blipFill>
            <a:blip r:embed="rId4">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val="0"/>
                </a:ext>
              </a:extLst>
            </a:blip>
            <a:stretch>
              <a:fillRect/>
            </a:stretch>
          </p:blipFill>
          <p:spPr>
            <a:xfrm>
              <a:off x="5019361" y="1231447"/>
              <a:ext cx="1642708" cy="2020252"/>
            </a:xfrm>
            <a:prstGeom prst="rect">
              <a:avLst/>
            </a:prstGeom>
            <a:grpFill/>
          </p:spPr>
        </p:pic>
        <p:sp>
          <p:nvSpPr>
            <p:cNvPr id="53" name="TextBox 52"/>
            <p:cNvSpPr txBox="1"/>
            <p:nvPr/>
          </p:nvSpPr>
          <p:spPr>
            <a:xfrm>
              <a:off x="4882844" y="3236436"/>
              <a:ext cx="1808628" cy="572871"/>
            </a:xfrm>
            <a:prstGeom prst="rect">
              <a:avLst/>
            </a:prstGeom>
            <a:grpFill/>
          </p:spPr>
          <p:txBody>
            <a:bodyPr wrap="square" rtlCol="0">
              <a:spAutoFit/>
            </a:bodyPr>
            <a:lstStyle/>
            <a:p>
              <a:pPr algn="ctr">
                <a:tabLst>
                  <a:tab pos="112009" algn="l"/>
                </a:tabLst>
              </a:pPr>
              <a:r>
                <a:rPr lang="en-US" sz="857" dirty="0"/>
                <a:t>Matt Oehlschlaeger</a:t>
              </a:r>
            </a:p>
          </p:txBody>
        </p:sp>
      </p:grpSp>
      <p:grpSp>
        <p:nvGrpSpPr>
          <p:cNvPr id="16" name="Group 15"/>
          <p:cNvGrpSpPr/>
          <p:nvPr/>
        </p:nvGrpSpPr>
        <p:grpSpPr>
          <a:xfrm>
            <a:off x="7362609" y="1026198"/>
            <a:ext cx="928015" cy="1482099"/>
            <a:chOff x="8303230" y="1200065"/>
            <a:chExt cx="1649418" cy="2784905"/>
          </a:xfrm>
          <a:solidFill>
            <a:schemeClr val="bg1"/>
          </a:solidFill>
        </p:grpSpPr>
        <p:pic>
          <p:nvPicPr>
            <p:cNvPr id="50" name="Picture 49"/>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8303230" y="1200065"/>
              <a:ext cx="1641405" cy="2374074"/>
            </a:xfrm>
            <a:prstGeom prst="rect">
              <a:avLst/>
            </a:prstGeom>
            <a:grpFill/>
          </p:spPr>
        </p:pic>
        <p:sp>
          <p:nvSpPr>
            <p:cNvPr id="51" name="TextBox 50"/>
            <p:cNvSpPr txBox="1"/>
            <p:nvPr/>
          </p:nvSpPr>
          <p:spPr>
            <a:xfrm>
              <a:off x="8315895" y="3563397"/>
              <a:ext cx="1636753" cy="421573"/>
            </a:xfrm>
            <a:prstGeom prst="rect">
              <a:avLst/>
            </a:prstGeom>
            <a:grpFill/>
          </p:spPr>
          <p:txBody>
            <a:bodyPr wrap="square" rtlCol="0">
              <a:spAutoFit/>
            </a:bodyPr>
            <a:lstStyle/>
            <a:p>
              <a:pPr algn="ctr">
                <a:tabLst>
                  <a:tab pos="112009" algn="l"/>
                </a:tabLst>
              </a:pPr>
              <a:r>
                <a:rPr lang="en-US" sz="858" dirty="0"/>
                <a:t>Dan Walczyk</a:t>
              </a:r>
            </a:p>
          </p:txBody>
        </p:sp>
      </p:grpSp>
      <p:grpSp>
        <p:nvGrpSpPr>
          <p:cNvPr id="17" name="Group 16"/>
          <p:cNvGrpSpPr/>
          <p:nvPr/>
        </p:nvGrpSpPr>
        <p:grpSpPr>
          <a:xfrm>
            <a:off x="4057113" y="1026198"/>
            <a:ext cx="968736" cy="1500151"/>
            <a:chOff x="5961179" y="2368490"/>
            <a:chExt cx="1965023" cy="2817475"/>
          </a:xfrm>
          <a:solidFill>
            <a:schemeClr val="bg1"/>
          </a:solidFill>
        </p:grpSpPr>
        <p:pic>
          <p:nvPicPr>
            <p:cNvPr id="48" name="Picture 47"/>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5961179" y="2368490"/>
              <a:ext cx="1895474" cy="2358710"/>
            </a:xfrm>
            <a:prstGeom prst="rect">
              <a:avLst/>
            </a:prstGeom>
            <a:grpFill/>
            <a:ln>
              <a:solidFill>
                <a:schemeClr val="tx1"/>
              </a:solidFill>
            </a:ln>
          </p:spPr>
        </p:pic>
        <p:sp>
          <p:nvSpPr>
            <p:cNvPr id="49" name="TextBox 48"/>
            <p:cNvSpPr txBox="1"/>
            <p:nvPr/>
          </p:nvSpPr>
          <p:spPr>
            <a:xfrm>
              <a:off x="5976660" y="4764594"/>
              <a:ext cx="1949542" cy="421371"/>
            </a:xfrm>
            <a:prstGeom prst="rect">
              <a:avLst/>
            </a:prstGeom>
            <a:grpFill/>
          </p:spPr>
          <p:txBody>
            <a:bodyPr wrap="square" rtlCol="0">
              <a:spAutoFit/>
            </a:bodyPr>
            <a:lstStyle/>
            <a:p>
              <a:pPr algn="ctr">
                <a:tabLst>
                  <a:tab pos="112009" algn="l"/>
                </a:tabLst>
              </a:pPr>
              <a:r>
                <a:rPr lang="en-US" sz="858" dirty="0"/>
                <a:t>Sandipan Mishra</a:t>
              </a:r>
            </a:p>
          </p:txBody>
        </p:sp>
      </p:grpSp>
      <p:grpSp>
        <p:nvGrpSpPr>
          <p:cNvPr id="18" name="Group 17"/>
          <p:cNvGrpSpPr/>
          <p:nvPr/>
        </p:nvGrpSpPr>
        <p:grpSpPr>
          <a:xfrm>
            <a:off x="3003601" y="1036757"/>
            <a:ext cx="927762" cy="1524868"/>
            <a:chOff x="11605879" y="3116416"/>
            <a:chExt cx="3426430" cy="5606740"/>
          </a:xfrm>
          <a:solidFill>
            <a:schemeClr val="bg1"/>
          </a:solidFill>
        </p:grpSpPr>
        <p:pic>
          <p:nvPicPr>
            <p:cNvPr id="46" name="Picture 45"/>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11605879" y="3116416"/>
              <a:ext cx="3426430" cy="4617720"/>
            </a:xfrm>
            <a:prstGeom prst="rect">
              <a:avLst/>
            </a:prstGeom>
            <a:grpFill/>
          </p:spPr>
        </p:pic>
        <p:sp>
          <p:nvSpPr>
            <p:cNvPr id="47" name="TextBox 46"/>
            <p:cNvSpPr txBox="1"/>
            <p:nvPr/>
          </p:nvSpPr>
          <p:spPr>
            <a:xfrm>
              <a:off x="11744161" y="7898225"/>
              <a:ext cx="3097083" cy="824931"/>
            </a:xfrm>
            <a:prstGeom prst="rect">
              <a:avLst/>
            </a:prstGeom>
            <a:grpFill/>
          </p:spPr>
          <p:txBody>
            <a:bodyPr wrap="square" rtlCol="0">
              <a:spAutoFit/>
            </a:bodyPr>
            <a:lstStyle/>
            <a:p>
              <a:pPr algn="ctr"/>
              <a:r>
                <a:rPr lang="en-US" sz="858" dirty="0"/>
                <a:t>Josh Hurst</a:t>
              </a:r>
            </a:p>
          </p:txBody>
        </p:sp>
      </p:grpSp>
      <p:grpSp>
        <p:nvGrpSpPr>
          <p:cNvPr id="20" name="Group 19"/>
          <p:cNvGrpSpPr/>
          <p:nvPr/>
        </p:nvGrpSpPr>
        <p:grpSpPr>
          <a:xfrm>
            <a:off x="3460927" y="2774079"/>
            <a:ext cx="1013316" cy="1492879"/>
            <a:chOff x="4047359" y="3830983"/>
            <a:chExt cx="1637300" cy="2401491"/>
          </a:xfrm>
          <a:solidFill>
            <a:schemeClr val="bg1"/>
          </a:solidFill>
        </p:grpSpPr>
        <p:pic>
          <p:nvPicPr>
            <p:cNvPr id="42" name="Picture 41"/>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4047359" y="3830983"/>
              <a:ext cx="1492187" cy="2032337"/>
            </a:xfrm>
            <a:prstGeom prst="rect">
              <a:avLst/>
            </a:prstGeom>
            <a:grpFill/>
          </p:spPr>
        </p:pic>
        <p:sp>
          <p:nvSpPr>
            <p:cNvPr id="43" name="TextBox 42"/>
            <p:cNvSpPr txBox="1"/>
            <p:nvPr/>
          </p:nvSpPr>
          <p:spPr>
            <a:xfrm>
              <a:off x="4128268" y="5871567"/>
              <a:ext cx="1556391" cy="360907"/>
            </a:xfrm>
            <a:prstGeom prst="rect">
              <a:avLst/>
            </a:prstGeom>
            <a:grpFill/>
          </p:spPr>
          <p:txBody>
            <a:bodyPr wrap="square" rtlCol="0">
              <a:spAutoFit/>
            </a:bodyPr>
            <a:lstStyle/>
            <a:p>
              <a:r>
                <a:rPr lang="en-US" sz="858" dirty="0"/>
                <a:t>Junichi Kanai</a:t>
              </a:r>
            </a:p>
          </p:txBody>
        </p:sp>
      </p:grpSp>
      <p:grpSp>
        <p:nvGrpSpPr>
          <p:cNvPr id="21" name="Group 20"/>
          <p:cNvGrpSpPr/>
          <p:nvPr/>
        </p:nvGrpSpPr>
        <p:grpSpPr>
          <a:xfrm>
            <a:off x="5322800" y="2820885"/>
            <a:ext cx="1016679" cy="1479431"/>
            <a:chOff x="5790849" y="3882247"/>
            <a:chExt cx="1642734" cy="2379858"/>
          </a:xfrm>
          <a:solidFill>
            <a:schemeClr val="bg1"/>
          </a:solidFill>
        </p:grpSpPr>
        <p:pic>
          <p:nvPicPr>
            <p:cNvPr id="40" name="Picture 39"/>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a:off x="5847697" y="3882247"/>
              <a:ext cx="1483518" cy="2020253"/>
            </a:xfrm>
            <a:prstGeom prst="rect">
              <a:avLst/>
            </a:prstGeom>
            <a:grpFill/>
          </p:spPr>
        </p:pic>
        <p:sp>
          <p:nvSpPr>
            <p:cNvPr id="41" name="TextBox 40"/>
            <p:cNvSpPr txBox="1"/>
            <p:nvPr/>
          </p:nvSpPr>
          <p:spPr>
            <a:xfrm>
              <a:off x="5790849" y="5901197"/>
              <a:ext cx="1642734" cy="360908"/>
            </a:xfrm>
            <a:prstGeom prst="rect">
              <a:avLst/>
            </a:prstGeom>
            <a:grpFill/>
          </p:spPr>
          <p:txBody>
            <a:bodyPr wrap="square" rtlCol="0">
              <a:spAutoFit/>
            </a:bodyPr>
            <a:lstStyle/>
            <a:p>
              <a:r>
                <a:rPr lang="en-US" sz="858" dirty="0"/>
                <a:t>Shayla Sawyer</a:t>
              </a:r>
            </a:p>
          </p:txBody>
        </p:sp>
      </p:grpSp>
      <p:grpSp>
        <p:nvGrpSpPr>
          <p:cNvPr id="22" name="Group 21"/>
          <p:cNvGrpSpPr/>
          <p:nvPr/>
        </p:nvGrpSpPr>
        <p:grpSpPr>
          <a:xfrm>
            <a:off x="6294312" y="2811852"/>
            <a:ext cx="954287" cy="1488834"/>
            <a:chOff x="7660834" y="3884364"/>
            <a:chExt cx="1541922" cy="2394985"/>
          </a:xfrm>
          <a:solidFill>
            <a:schemeClr val="bg1"/>
          </a:solidFill>
        </p:grpSpPr>
        <p:pic>
          <p:nvPicPr>
            <p:cNvPr id="38" name="Picture 37"/>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660834" y="3884364"/>
              <a:ext cx="1490472" cy="2019852"/>
            </a:xfrm>
            <a:prstGeom prst="rect">
              <a:avLst/>
            </a:prstGeom>
            <a:grpFill/>
          </p:spPr>
        </p:pic>
        <p:sp>
          <p:nvSpPr>
            <p:cNvPr id="39" name="TextBox 38"/>
            <p:cNvSpPr txBox="1"/>
            <p:nvPr/>
          </p:nvSpPr>
          <p:spPr>
            <a:xfrm>
              <a:off x="7712285" y="5918441"/>
              <a:ext cx="1490471" cy="360908"/>
            </a:xfrm>
            <a:prstGeom prst="rect">
              <a:avLst/>
            </a:prstGeom>
            <a:grpFill/>
          </p:spPr>
          <p:txBody>
            <a:bodyPr wrap="square" rtlCol="0">
              <a:spAutoFit/>
            </a:bodyPr>
            <a:lstStyle/>
            <a:p>
              <a:r>
                <a:rPr lang="en-US" sz="858" dirty="0"/>
                <a:t>Manoj Shah</a:t>
              </a:r>
            </a:p>
          </p:txBody>
        </p:sp>
      </p:grpSp>
      <p:grpSp>
        <p:nvGrpSpPr>
          <p:cNvPr id="23" name="Group 22"/>
          <p:cNvGrpSpPr/>
          <p:nvPr/>
        </p:nvGrpSpPr>
        <p:grpSpPr>
          <a:xfrm>
            <a:off x="1482682" y="2779967"/>
            <a:ext cx="933124" cy="1496026"/>
            <a:chOff x="3655268" y="3112236"/>
            <a:chExt cx="957287" cy="1527970"/>
          </a:xfrm>
          <a:solidFill>
            <a:schemeClr val="bg1"/>
          </a:solidFill>
        </p:grpSpPr>
        <p:pic>
          <p:nvPicPr>
            <p:cNvPr id="36" name="Picture 35"/>
            <p:cNvPicPr>
              <a:picLocks noChangeAspect="1"/>
            </p:cNvPicPr>
            <p:nvPr/>
          </p:nvPicPr>
          <p:blipFill rotWithShape="1">
            <a:blip r:embed="rId12" cstate="print">
              <a:extLst>
                <a:ext uri="{28A0092B-C50C-407E-A947-70E740481C1C}">
                  <a14:useLocalDpi xmlns:a14="http://schemas.microsoft.com/office/drawing/2010/main" val="0"/>
                </a:ext>
              </a:extLst>
            </a:blip>
            <a:srcRect/>
            <a:stretch/>
          </p:blipFill>
          <p:spPr>
            <a:xfrm>
              <a:off x="3655268" y="3112236"/>
              <a:ext cx="939245" cy="1282700"/>
            </a:xfrm>
            <a:prstGeom prst="rect">
              <a:avLst/>
            </a:prstGeom>
            <a:grpFill/>
            <a:ln>
              <a:solidFill>
                <a:schemeClr val="tx1"/>
              </a:solidFill>
            </a:ln>
          </p:spPr>
        </p:pic>
        <p:sp>
          <p:nvSpPr>
            <p:cNvPr id="37" name="TextBox 36"/>
            <p:cNvSpPr txBox="1"/>
            <p:nvPr/>
          </p:nvSpPr>
          <p:spPr>
            <a:xfrm>
              <a:off x="3666224" y="4411058"/>
              <a:ext cx="946331" cy="229148"/>
            </a:xfrm>
            <a:prstGeom prst="rect">
              <a:avLst/>
            </a:prstGeom>
            <a:grpFill/>
            <a:ln>
              <a:noFill/>
            </a:ln>
          </p:spPr>
          <p:txBody>
            <a:bodyPr wrap="square" rtlCol="0">
              <a:spAutoFit/>
            </a:bodyPr>
            <a:lstStyle/>
            <a:p>
              <a:r>
                <a:rPr lang="en-US" sz="858" dirty="0"/>
                <a:t>Partha Dutta</a:t>
              </a:r>
            </a:p>
          </p:txBody>
        </p:sp>
      </p:grpSp>
      <p:grpSp>
        <p:nvGrpSpPr>
          <p:cNvPr id="24" name="Group 23"/>
          <p:cNvGrpSpPr/>
          <p:nvPr/>
        </p:nvGrpSpPr>
        <p:grpSpPr>
          <a:xfrm>
            <a:off x="8190189" y="2821968"/>
            <a:ext cx="922445" cy="1490152"/>
            <a:chOff x="11499003" y="3761684"/>
            <a:chExt cx="1490472" cy="2397104"/>
          </a:xfrm>
        </p:grpSpPr>
        <p:sp>
          <p:nvSpPr>
            <p:cNvPr id="34" name="TextBox 33"/>
            <p:cNvSpPr txBox="1"/>
            <p:nvPr/>
          </p:nvSpPr>
          <p:spPr>
            <a:xfrm>
              <a:off x="11716809" y="5797880"/>
              <a:ext cx="1250244" cy="360908"/>
            </a:xfrm>
            <a:prstGeom prst="rect">
              <a:avLst/>
            </a:prstGeom>
            <a:noFill/>
          </p:spPr>
          <p:txBody>
            <a:bodyPr wrap="square" rtlCol="0">
              <a:spAutoFit/>
            </a:bodyPr>
            <a:lstStyle/>
            <a:p>
              <a:pPr algn="ctr">
                <a:tabLst>
                  <a:tab pos="112009" algn="l"/>
                </a:tabLst>
              </a:pPr>
              <a:r>
                <a:rPr lang="en-US" sz="858" dirty="0"/>
                <a:t>Kyle Wilt</a:t>
              </a:r>
            </a:p>
          </p:txBody>
        </p:sp>
        <p:pic>
          <p:nvPicPr>
            <p:cNvPr id="35" name="Picture 34"/>
            <p:cNvPicPr>
              <a:picLocks noChangeAspect="1"/>
            </p:cNvPicPr>
            <p:nvPr/>
          </p:nvPicPr>
          <p:blipFill rotWithShape="1">
            <a:blip r:embed="rId13" cstate="print">
              <a:extLst>
                <a:ext uri="{28A0092B-C50C-407E-A947-70E740481C1C}">
                  <a14:useLocalDpi xmlns:a14="http://schemas.microsoft.com/office/drawing/2010/main" val="0"/>
                </a:ext>
              </a:extLst>
            </a:blip>
            <a:srcRect/>
            <a:stretch/>
          </p:blipFill>
          <p:spPr>
            <a:xfrm>
              <a:off x="11499003" y="3761684"/>
              <a:ext cx="1490472" cy="2018194"/>
            </a:xfrm>
            <a:prstGeom prst="rect">
              <a:avLst/>
            </a:prstGeom>
          </p:spPr>
        </p:pic>
      </p:grpSp>
      <p:sp>
        <p:nvSpPr>
          <p:cNvPr id="33" name="Rectangle 32"/>
          <p:cNvSpPr/>
          <p:nvPr/>
        </p:nvSpPr>
        <p:spPr>
          <a:xfrm>
            <a:off x="3104822" y="5667784"/>
            <a:ext cx="184731" cy="224229"/>
          </a:xfrm>
          <a:prstGeom prst="rect">
            <a:avLst/>
          </a:prstGeom>
          <a:solidFill>
            <a:schemeClr val="bg1"/>
          </a:solidFill>
        </p:spPr>
        <p:txBody>
          <a:bodyPr wrap="none">
            <a:spAutoFit/>
          </a:bodyPr>
          <a:lstStyle/>
          <a:p>
            <a:endParaRPr lang="en-US" sz="857" dirty="0"/>
          </a:p>
        </p:txBody>
      </p:sp>
      <p:grpSp>
        <p:nvGrpSpPr>
          <p:cNvPr id="26" name="Group 25"/>
          <p:cNvGrpSpPr/>
          <p:nvPr/>
        </p:nvGrpSpPr>
        <p:grpSpPr>
          <a:xfrm>
            <a:off x="1964392" y="1026197"/>
            <a:ext cx="891320" cy="1491153"/>
            <a:chOff x="6691216" y="1283597"/>
            <a:chExt cx="914401" cy="1522993"/>
          </a:xfrm>
          <a:solidFill>
            <a:schemeClr val="bg1"/>
          </a:solidFill>
        </p:grpSpPr>
        <p:pic>
          <p:nvPicPr>
            <p:cNvPr id="30" name="Picture 29"/>
            <p:cNvPicPr>
              <a:picLocks noChangeAspect="1"/>
            </p:cNvPicPr>
            <p:nvPr/>
          </p:nvPicPr>
          <p:blipFill rotWithShape="1">
            <a:blip r:embed="rId14" cstate="print">
              <a:extLst>
                <a:ext uri="{28A0092B-C50C-407E-A947-70E740481C1C}">
                  <a14:useLocalDpi xmlns:a14="http://schemas.microsoft.com/office/drawing/2010/main" val="0"/>
                </a:ext>
              </a:extLst>
            </a:blip>
            <a:srcRect/>
            <a:stretch/>
          </p:blipFill>
          <p:spPr>
            <a:xfrm>
              <a:off x="6691216" y="1283597"/>
              <a:ext cx="914401" cy="1275593"/>
            </a:xfrm>
            <a:prstGeom prst="rect">
              <a:avLst/>
            </a:prstGeom>
            <a:grpFill/>
          </p:spPr>
        </p:pic>
        <p:sp>
          <p:nvSpPr>
            <p:cNvPr id="31" name="TextBox 30"/>
            <p:cNvSpPr txBox="1"/>
            <p:nvPr/>
          </p:nvSpPr>
          <p:spPr>
            <a:xfrm>
              <a:off x="6734203" y="2577442"/>
              <a:ext cx="843185" cy="229148"/>
            </a:xfrm>
            <a:prstGeom prst="rect">
              <a:avLst/>
            </a:prstGeom>
            <a:grpFill/>
          </p:spPr>
          <p:txBody>
            <a:bodyPr wrap="square" rtlCol="0">
              <a:spAutoFit/>
            </a:bodyPr>
            <a:lstStyle/>
            <a:p>
              <a:pPr algn="ctr">
                <a:tabLst>
                  <a:tab pos="112009" algn="l"/>
                </a:tabLst>
              </a:pPr>
              <a:r>
                <a:rPr lang="en-US" sz="858" dirty="0"/>
                <a:t>Sarah Felix</a:t>
              </a:r>
            </a:p>
          </p:txBody>
        </p:sp>
      </p:grpSp>
      <p:grpSp>
        <p:nvGrpSpPr>
          <p:cNvPr id="27" name="Group 26"/>
          <p:cNvGrpSpPr/>
          <p:nvPr/>
        </p:nvGrpSpPr>
        <p:grpSpPr>
          <a:xfrm>
            <a:off x="7239775" y="2810950"/>
            <a:ext cx="947794" cy="1478763"/>
            <a:chOff x="13063012" y="1285078"/>
            <a:chExt cx="972337" cy="1510339"/>
          </a:xfrm>
          <a:solidFill>
            <a:schemeClr val="bg1"/>
          </a:solidFill>
        </p:grpSpPr>
        <p:pic>
          <p:nvPicPr>
            <p:cNvPr id="28" name="Picture 27"/>
            <p:cNvPicPr>
              <a:picLocks noChangeAspect="1"/>
            </p:cNvPicPr>
            <p:nvPr/>
          </p:nvPicPr>
          <p:blipFill rotWithShape="1">
            <a:blip r:embed="rId15" cstate="print">
              <a:extLst>
                <a:ext uri="{28A0092B-C50C-407E-A947-70E740481C1C}">
                  <a14:useLocalDpi xmlns:a14="http://schemas.microsoft.com/office/drawing/2010/main" val="0"/>
                </a:ext>
              </a:extLst>
            </a:blip>
            <a:srcRect/>
            <a:stretch/>
          </p:blipFill>
          <p:spPr>
            <a:xfrm>
              <a:off x="13063012" y="1285078"/>
              <a:ext cx="972337" cy="1267273"/>
            </a:xfrm>
            <a:prstGeom prst="rect">
              <a:avLst/>
            </a:prstGeom>
            <a:grpFill/>
          </p:spPr>
        </p:pic>
        <p:sp>
          <p:nvSpPr>
            <p:cNvPr id="29" name="TextBox 28"/>
            <p:cNvSpPr txBox="1"/>
            <p:nvPr/>
          </p:nvSpPr>
          <p:spPr>
            <a:xfrm>
              <a:off x="13154974" y="2566269"/>
              <a:ext cx="843185" cy="229148"/>
            </a:xfrm>
            <a:prstGeom prst="rect">
              <a:avLst/>
            </a:prstGeom>
            <a:grpFill/>
          </p:spPr>
          <p:txBody>
            <a:bodyPr wrap="square" rtlCol="0">
              <a:spAutoFit/>
            </a:bodyPr>
            <a:lstStyle/>
            <a:p>
              <a:pPr algn="ctr">
                <a:tabLst>
                  <a:tab pos="112009" algn="l"/>
                </a:tabLst>
              </a:pPr>
              <a:r>
                <a:rPr lang="en-US" sz="858" dirty="0"/>
                <a:t>Ali Tajer</a:t>
              </a:r>
            </a:p>
          </p:txBody>
        </p:sp>
      </p:grpSp>
      <p:sp>
        <p:nvSpPr>
          <p:cNvPr id="64" name="TextBox 63"/>
          <p:cNvSpPr txBox="1"/>
          <p:nvPr/>
        </p:nvSpPr>
        <p:spPr>
          <a:xfrm>
            <a:off x="-61977" y="3429001"/>
            <a:ext cx="769436" cy="369332"/>
          </a:xfrm>
          <a:prstGeom prst="rect">
            <a:avLst/>
          </a:prstGeom>
          <a:noFill/>
        </p:spPr>
        <p:txBody>
          <a:bodyPr wrap="square" rtlCol="0">
            <a:spAutoFit/>
          </a:bodyPr>
          <a:lstStyle/>
          <a:p>
            <a:r>
              <a:rPr lang="en-US" b="1" dirty="0"/>
              <a:t>ECSE</a:t>
            </a:r>
          </a:p>
        </p:txBody>
      </p:sp>
      <p:sp>
        <p:nvSpPr>
          <p:cNvPr id="65" name="TextBox 64"/>
          <p:cNvSpPr txBox="1"/>
          <p:nvPr/>
        </p:nvSpPr>
        <p:spPr>
          <a:xfrm>
            <a:off x="738957" y="4916450"/>
            <a:ext cx="514886" cy="369332"/>
          </a:xfrm>
          <a:prstGeom prst="rect">
            <a:avLst/>
          </a:prstGeom>
          <a:solidFill>
            <a:schemeClr val="bg1"/>
          </a:solidFill>
        </p:spPr>
        <p:txBody>
          <a:bodyPr wrap="square" rtlCol="0">
            <a:spAutoFit/>
          </a:bodyPr>
          <a:lstStyle/>
          <a:p>
            <a:r>
              <a:rPr lang="en-US" b="1" dirty="0"/>
              <a:t>ISE</a:t>
            </a:r>
          </a:p>
        </p:txBody>
      </p:sp>
      <p:sp>
        <p:nvSpPr>
          <p:cNvPr id="66" name="TextBox 65"/>
          <p:cNvSpPr txBox="1"/>
          <p:nvPr/>
        </p:nvSpPr>
        <p:spPr>
          <a:xfrm>
            <a:off x="4040682" y="5012629"/>
            <a:ext cx="613219" cy="369332"/>
          </a:xfrm>
          <a:prstGeom prst="rect">
            <a:avLst/>
          </a:prstGeom>
          <a:solidFill>
            <a:schemeClr val="bg1"/>
          </a:solidFill>
        </p:spPr>
        <p:txBody>
          <a:bodyPr wrap="square" rtlCol="0">
            <a:spAutoFit/>
          </a:bodyPr>
          <a:lstStyle/>
          <a:p>
            <a:r>
              <a:rPr lang="en-US" b="1" dirty="0"/>
              <a:t>MSE</a:t>
            </a:r>
          </a:p>
        </p:txBody>
      </p:sp>
      <p:grpSp>
        <p:nvGrpSpPr>
          <p:cNvPr id="71" name="Group 70"/>
          <p:cNvGrpSpPr/>
          <p:nvPr/>
        </p:nvGrpSpPr>
        <p:grpSpPr>
          <a:xfrm>
            <a:off x="443876" y="2753927"/>
            <a:ext cx="1028934" cy="1528736"/>
            <a:chOff x="1136650" y="3668077"/>
            <a:chExt cx="1370483" cy="2036191"/>
          </a:xfrm>
          <a:solidFill>
            <a:schemeClr val="bg1"/>
          </a:solidFill>
        </p:grpSpPr>
        <p:pic>
          <p:nvPicPr>
            <p:cNvPr id="2058" name="Picture 10" descr="https://faculty.rpi.edu/sites/default/files/ishwarabhat.jpg"/>
            <p:cNvPicPr>
              <a:picLocks noChangeAspect="1" noChangeArrowheads="1"/>
            </p:cNvPicPr>
            <p:nvPr/>
          </p:nvPicPr>
          <p:blipFill rotWithShape="1">
            <a:blip r:embed="rId16" cstate="print">
              <a:extLst>
                <a:ext uri="{28A0092B-C50C-407E-A947-70E740481C1C}">
                  <a14:useLocalDpi xmlns:a14="http://schemas.microsoft.com/office/drawing/2010/main" val="0"/>
                </a:ext>
              </a:extLst>
            </a:blip>
            <a:srcRect/>
            <a:stretch/>
          </p:blipFill>
          <p:spPr bwMode="auto">
            <a:xfrm>
              <a:off x="1211733" y="3668077"/>
              <a:ext cx="1295400" cy="1737360"/>
            </a:xfrm>
            <a:prstGeom prst="rect">
              <a:avLst/>
            </a:prstGeom>
            <a:grpFill/>
            <a:extLst/>
          </p:spPr>
        </p:pic>
        <p:sp>
          <p:nvSpPr>
            <p:cNvPr id="70" name="TextBox 69"/>
            <p:cNvSpPr txBox="1"/>
            <p:nvPr/>
          </p:nvSpPr>
          <p:spPr>
            <a:xfrm>
              <a:off x="1136650" y="5405437"/>
              <a:ext cx="1228646" cy="298831"/>
            </a:xfrm>
            <a:prstGeom prst="rect">
              <a:avLst/>
            </a:prstGeom>
            <a:grpFill/>
            <a:ln>
              <a:noFill/>
            </a:ln>
          </p:spPr>
          <p:txBody>
            <a:bodyPr wrap="square" rtlCol="0">
              <a:spAutoFit/>
            </a:bodyPr>
            <a:lstStyle/>
            <a:p>
              <a:r>
                <a:rPr lang="en-US" sz="858" dirty="0"/>
                <a:t>Ishwara B. Bhat</a:t>
              </a:r>
            </a:p>
          </p:txBody>
        </p:sp>
      </p:grpSp>
      <p:grpSp>
        <p:nvGrpSpPr>
          <p:cNvPr id="72" name="Group 71"/>
          <p:cNvGrpSpPr/>
          <p:nvPr/>
        </p:nvGrpSpPr>
        <p:grpSpPr>
          <a:xfrm>
            <a:off x="2416103" y="2753927"/>
            <a:ext cx="1077661" cy="1528734"/>
            <a:chOff x="3270250" y="3668077"/>
            <a:chExt cx="1435385" cy="2036189"/>
          </a:xfrm>
          <a:solidFill>
            <a:schemeClr val="bg1"/>
          </a:solidFill>
        </p:grpSpPr>
        <p:pic>
          <p:nvPicPr>
            <p:cNvPr id="2060" name="Picture 12" descr="https://faculty.rpi.edu/sites/default/files/julius_0.jpg"/>
            <p:cNvPicPr>
              <a:picLocks noChangeAspect="1" noChangeArrowheads="1"/>
            </p:cNvPicPr>
            <p:nvPr/>
          </p:nvPicPr>
          <p:blipFill rotWithShape="1">
            <a:blip r:embed="rId17" cstate="print">
              <a:extLst>
                <a:ext uri="{28A0092B-C50C-407E-A947-70E740481C1C}">
                  <a14:useLocalDpi xmlns:a14="http://schemas.microsoft.com/office/drawing/2010/main" val="0"/>
                </a:ext>
              </a:extLst>
            </a:blip>
            <a:srcRect/>
            <a:stretch/>
          </p:blipFill>
          <p:spPr bwMode="auto">
            <a:xfrm>
              <a:off x="3270250" y="3668077"/>
              <a:ext cx="1371600" cy="1737358"/>
            </a:xfrm>
            <a:prstGeom prst="rect">
              <a:avLst/>
            </a:prstGeom>
            <a:grpFill/>
            <a:extLst/>
          </p:spPr>
        </p:pic>
        <p:sp>
          <p:nvSpPr>
            <p:cNvPr id="80" name="TextBox 79"/>
            <p:cNvSpPr txBox="1"/>
            <p:nvPr/>
          </p:nvSpPr>
          <p:spPr>
            <a:xfrm>
              <a:off x="3422650" y="5405435"/>
              <a:ext cx="1282985" cy="298831"/>
            </a:xfrm>
            <a:prstGeom prst="rect">
              <a:avLst/>
            </a:prstGeom>
            <a:grpFill/>
          </p:spPr>
          <p:txBody>
            <a:bodyPr wrap="square" rtlCol="0">
              <a:spAutoFit/>
            </a:bodyPr>
            <a:lstStyle/>
            <a:p>
              <a:r>
                <a:rPr lang="en-US" sz="858" dirty="0"/>
                <a:t>Agung Julius</a:t>
              </a:r>
            </a:p>
          </p:txBody>
        </p:sp>
      </p:grpSp>
      <p:pic>
        <p:nvPicPr>
          <p:cNvPr id="2064" name="Picture 16" descr="Profile photo of James Dylan Rees"/>
          <p:cNvPicPr>
            <a:picLocks noChangeAspect="1" noChangeArrowheads="1"/>
          </p:cNvPicPr>
          <p:nvPr/>
        </p:nvPicPr>
        <p:blipFill rotWithShape="1">
          <a:blip r:embed="rId18" cstate="print">
            <a:extLst>
              <a:ext uri="{28A0092B-C50C-407E-A947-70E740481C1C}">
                <a14:useLocalDpi xmlns:a14="http://schemas.microsoft.com/office/drawing/2010/main" val="0"/>
              </a:ext>
            </a:extLst>
          </a:blip>
          <a:srcRect/>
          <a:stretch/>
        </p:blipFill>
        <p:spPr bwMode="auto">
          <a:xfrm>
            <a:off x="4406117" y="2790661"/>
            <a:ext cx="912814" cy="1283162"/>
          </a:xfrm>
          <a:prstGeom prst="rect">
            <a:avLst/>
          </a:prstGeom>
          <a:solidFill>
            <a:schemeClr val="bg1"/>
          </a:solidFill>
          <a:extLst/>
        </p:spPr>
      </p:pic>
      <p:sp>
        <p:nvSpPr>
          <p:cNvPr id="83" name="TextBox 82"/>
          <p:cNvSpPr txBox="1"/>
          <p:nvPr/>
        </p:nvSpPr>
        <p:spPr>
          <a:xfrm>
            <a:off x="4450490" y="4058306"/>
            <a:ext cx="922444" cy="224357"/>
          </a:xfrm>
          <a:prstGeom prst="rect">
            <a:avLst/>
          </a:prstGeom>
          <a:solidFill>
            <a:schemeClr val="bg1"/>
          </a:solidFill>
        </p:spPr>
        <p:txBody>
          <a:bodyPr wrap="square" rtlCol="0">
            <a:spAutoFit/>
          </a:bodyPr>
          <a:lstStyle/>
          <a:p>
            <a:r>
              <a:rPr lang="en-US" sz="858" dirty="0"/>
              <a:t>Dylan Rees</a:t>
            </a:r>
          </a:p>
        </p:txBody>
      </p:sp>
      <p:pic>
        <p:nvPicPr>
          <p:cNvPr id="2066" name="Picture 18" descr="http://cemsim.rpi.edu/sites/default/files/styles/640_x_640_crop/public/people/karthi.jpg?itok=RKpcMvj0"/>
          <p:cNvPicPr>
            <a:picLocks noChangeAspect="1" noChangeArrowheads="1"/>
          </p:cNvPicPr>
          <p:nvPr/>
        </p:nvPicPr>
        <p:blipFill rotWithShape="1">
          <a:blip r:embed="rId19" cstate="print">
            <a:extLst>
              <a:ext uri="{28A0092B-C50C-407E-A947-70E740481C1C}">
                <a14:useLocalDpi xmlns:a14="http://schemas.microsoft.com/office/drawing/2010/main" val="0"/>
              </a:ext>
            </a:extLst>
          </a:blip>
          <a:srcRect/>
          <a:stretch/>
        </p:blipFill>
        <p:spPr bwMode="auto">
          <a:xfrm>
            <a:off x="6173868" y="1026197"/>
            <a:ext cx="1042715" cy="1228982"/>
          </a:xfrm>
          <a:prstGeom prst="rect">
            <a:avLst/>
          </a:prstGeom>
          <a:solidFill>
            <a:schemeClr val="bg1"/>
          </a:solidFill>
          <a:extLst/>
        </p:spPr>
      </p:pic>
      <p:sp>
        <p:nvSpPr>
          <p:cNvPr id="87" name="TextBox 86"/>
          <p:cNvSpPr txBox="1"/>
          <p:nvPr/>
        </p:nvSpPr>
        <p:spPr>
          <a:xfrm>
            <a:off x="6231078" y="2284808"/>
            <a:ext cx="920890" cy="356380"/>
          </a:xfrm>
          <a:prstGeom prst="rect">
            <a:avLst/>
          </a:prstGeom>
          <a:solidFill>
            <a:schemeClr val="bg1"/>
          </a:solidFill>
        </p:spPr>
        <p:txBody>
          <a:bodyPr wrap="square" rtlCol="0">
            <a:spAutoFit/>
          </a:bodyPr>
          <a:lstStyle/>
          <a:p>
            <a:pPr algn="ctr">
              <a:tabLst>
                <a:tab pos="112009" algn="l"/>
              </a:tabLst>
            </a:pPr>
            <a:r>
              <a:rPr lang="en-US" sz="858" dirty="0"/>
              <a:t>Karthik</a:t>
            </a:r>
            <a:br>
              <a:rPr lang="en-US" sz="858" dirty="0"/>
            </a:br>
            <a:r>
              <a:rPr lang="en-US" sz="858" dirty="0"/>
              <a:t>Panneerselvam</a:t>
            </a:r>
          </a:p>
        </p:txBody>
      </p:sp>
      <p:grpSp>
        <p:nvGrpSpPr>
          <p:cNvPr id="73" name="Group 72"/>
          <p:cNvGrpSpPr/>
          <p:nvPr/>
        </p:nvGrpSpPr>
        <p:grpSpPr>
          <a:xfrm>
            <a:off x="1311053" y="4411650"/>
            <a:ext cx="2121079" cy="1626924"/>
            <a:chOff x="1746250" y="5876072"/>
            <a:chExt cx="2825159" cy="2166973"/>
          </a:xfrm>
          <a:solidFill>
            <a:schemeClr val="bg1"/>
          </a:solidFill>
        </p:grpSpPr>
        <p:grpSp>
          <p:nvGrpSpPr>
            <p:cNvPr id="69" name="Group 68"/>
            <p:cNvGrpSpPr/>
            <p:nvPr/>
          </p:nvGrpSpPr>
          <p:grpSpPr>
            <a:xfrm>
              <a:off x="1746250" y="5878119"/>
              <a:ext cx="2825159" cy="2164926"/>
              <a:chOff x="1746250" y="5878119"/>
              <a:chExt cx="2825159" cy="2164926"/>
            </a:xfrm>
            <a:grpFill/>
          </p:grpSpPr>
          <p:sp>
            <p:nvSpPr>
              <p:cNvPr id="59" name="TextBox 58"/>
              <p:cNvSpPr txBox="1"/>
              <p:nvPr/>
            </p:nvSpPr>
            <p:spPr>
              <a:xfrm>
                <a:off x="1746250" y="7530205"/>
                <a:ext cx="1474181" cy="474679"/>
              </a:xfrm>
              <a:prstGeom prst="rect">
                <a:avLst/>
              </a:prstGeom>
              <a:grpFill/>
            </p:spPr>
            <p:txBody>
              <a:bodyPr wrap="square" rtlCol="0">
                <a:spAutoFit/>
              </a:bodyPr>
              <a:lstStyle/>
              <a:p>
                <a:pPr algn="ctr">
                  <a:tabLst>
                    <a:tab pos="112009" algn="l"/>
                  </a:tabLst>
                </a:pPr>
                <a:r>
                  <a:rPr lang="en-US" sz="858" dirty="0"/>
                  <a:t>Mark Embrechts</a:t>
                </a:r>
                <a:br>
                  <a:rPr lang="en-US" sz="858" dirty="0"/>
                </a:br>
                <a:endParaRPr lang="en-US" sz="858" dirty="0"/>
              </a:p>
            </p:txBody>
          </p:sp>
          <p:grpSp>
            <p:nvGrpSpPr>
              <p:cNvPr id="3" name="Group 2"/>
              <p:cNvGrpSpPr/>
              <p:nvPr/>
            </p:nvGrpSpPr>
            <p:grpSpPr>
              <a:xfrm>
                <a:off x="3418861" y="5878119"/>
                <a:ext cx="1152548" cy="2164926"/>
                <a:chOff x="3418861" y="5878119"/>
                <a:chExt cx="1152548" cy="2164926"/>
              </a:xfrm>
              <a:grpFill/>
            </p:grpSpPr>
            <p:sp>
              <p:nvSpPr>
                <p:cNvPr id="57" name="TextBox 56"/>
                <p:cNvSpPr txBox="1"/>
                <p:nvPr/>
              </p:nvSpPr>
              <p:spPr>
                <a:xfrm>
                  <a:off x="3418861" y="7568366"/>
                  <a:ext cx="1152548" cy="474679"/>
                </a:xfrm>
                <a:prstGeom prst="rect">
                  <a:avLst/>
                </a:prstGeom>
                <a:grpFill/>
              </p:spPr>
              <p:txBody>
                <a:bodyPr wrap="square" rtlCol="0">
                  <a:spAutoFit/>
                </a:bodyPr>
                <a:lstStyle/>
                <a:p>
                  <a:pPr algn="ctr">
                    <a:tabLst>
                      <a:tab pos="112009" algn="l"/>
                    </a:tabLst>
                  </a:pPr>
                  <a:r>
                    <a:rPr lang="en-US" sz="858" dirty="0"/>
                    <a:t>Al Wallace</a:t>
                  </a:r>
                </a:p>
                <a:p>
                  <a:pPr algn="ctr">
                    <a:tabLst>
                      <a:tab pos="112009" algn="l"/>
                    </a:tabLst>
                  </a:pPr>
                  <a:endParaRPr lang="en-US" sz="858" dirty="0"/>
                </a:p>
              </p:txBody>
            </p:sp>
            <p:pic>
              <p:nvPicPr>
                <p:cNvPr id="2056" name="Picture 8" descr="William (Al) Wallace"/>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3418861" y="5878119"/>
                  <a:ext cx="1141881" cy="1660918"/>
                </a:xfrm>
                <a:prstGeom prst="rect">
                  <a:avLst/>
                </a:prstGeom>
                <a:grpFill/>
                <a:extLst/>
              </p:spPr>
            </p:pic>
          </p:grpSp>
        </p:grpSp>
        <p:pic>
          <p:nvPicPr>
            <p:cNvPr id="88" name="Picture 87"/>
            <p:cNvPicPr>
              <a:picLocks/>
            </p:cNvPicPr>
            <p:nvPr/>
          </p:nvPicPr>
          <p:blipFill rotWithShape="1">
            <a:blip r:embed="rId21" cstate="print">
              <a:extLst>
                <a:ext uri="{28A0092B-C50C-407E-A947-70E740481C1C}">
                  <a14:useLocalDpi xmlns:a14="http://schemas.microsoft.com/office/drawing/2010/main" val="0"/>
                </a:ext>
              </a:extLst>
            </a:blip>
            <a:srcRect t="6946" r="52871"/>
            <a:stretch/>
          </p:blipFill>
          <p:spPr>
            <a:xfrm>
              <a:off x="1889206" y="5876072"/>
              <a:ext cx="1228644" cy="1673241"/>
            </a:xfrm>
            <a:prstGeom prst="rect">
              <a:avLst/>
            </a:prstGeom>
            <a:grpFill/>
          </p:spPr>
        </p:pic>
      </p:grpSp>
      <p:grpSp>
        <p:nvGrpSpPr>
          <p:cNvPr id="74" name="Group 73"/>
          <p:cNvGrpSpPr/>
          <p:nvPr/>
        </p:nvGrpSpPr>
        <p:grpSpPr>
          <a:xfrm>
            <a:off x="4686419" y="4396198"/>
            <a:ext cx="4043796" cy="1622205"/>
            <a:chOff x="6242050" y="5855493"/>
            <a:chExt cx="5386112" cy="2160687"/>
          </a:xfrm>
        </p:grpSpPr>
        <p:grpSp>
          <p:nvGrpSpPr>
            <p:cNvPr id="68" name="Group 67"/>
            <p:cNvGrpSpPr/>
            <p:nvPr/>
          </p:nvGrpSpPr>
          <p:grpSpPr>
            <a:xfrm>
              <a:off x="6242050" y="5862637"/>
              <a:ext cx="5386112" cy="2153543"/>
              <a:chOff x="6242050" y="5862637"/>
              <a:chExt cx="5386112" cy="2153543"/>
            </a:xfrm>
          </p:grpSpPr>
          <p:grpSp>
            <p:nvGrpSpPr>
              <p:cNvPr id="9" name="Group 8"/>
              <p:cNvGrpSpPr/>
              <p:nvPr/>
            </p:nvGrpSpPr>
            <p:grpSpPr>
              <a:xfrm>
                <a:off x="10356850" y="5876074"/>
                <a:ext cx="1271312" cy="1974543"/>
                <a:chOff x="7081182" y="6974405"/>
                <a:chExt cx="1542231" cy="2808153"/>
              </a:xfrm>
            </p:grpSpPr>
            <p:pic>
              <p:nvPicPr>
                <p:cNvPr id="62" name="Picture 61"/>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7132941" y="6974405"/>
                  <a:ext cx="1490472" cy="2379645"/>
                </a:xfrm>
                <a:prstGeom prst="rect">
                  <a:avLst/>
                </a:prstGeom>
              </p:spPr>
            </p:pic>
            <p:sp>
              <p:nvSpPr>
                <p:cNvPr id="63" name="TextBox 62"/>
                <p:cNvSpPr txBox="1">
                  <a:spLocks/>
                </p:cNvSpPr>
                <p:nvPr/>
              </p:nvSpPr>
              <p:spPr>
                <a:xfrm>
                  <a:off x="7081182" y="9357567"/>
                  <a:ext cx="1495950" cy="424991"/>
                </a:xfrm>
                <a:prstGeom prst="rect">
                  <a:avLst/>
                </a:prstGeom>
                <a:noFill/>
              </p:spPr>
              <p:txBody>
                <a:bodyPr wrap="square" rtlCol="0">
                  <a:spAutoFit/>
                </a:bodyPr>
                <a:lstStyle/>
                <a:p>
                  <a:pPr algn="ctr">
                    <a:tabLst>
                      <a:tab pos="112009" algn="l"/>
                    </a:tabLst>
                  </a:pPr>
                  <a:r>
                    <a:rPr lang="en-US" sz="858" dirty="0"/>
                    <a:t>Rahmi Ozisik</a:t>
                  </a:r>
                </a:p>
              </p:txBody>
            </p:sp>
          </p:grpSp>
          <p:sp>
            <p:nvSpPr>
              <p:cNvPr id="61" name="TextBox 60"/>
              <p:cNvSpPr txBox="1"/>
              <p:nvPr/>
            </p:nvSpPr>
            <p:spPr>
              <a:xfrm>
                <a:off x="6242050" y="7541844"/>
                <a:ext cx="1250489" cy="474336"/>
              </a:xfrm>
              <a:prstGeom prst="rect">
                <a:avLst/>
              </a:prstGeom>
              <a:noFill/>
            </p:spPr>
            <p:txBody>
              <a:bodyPr wrap="square" rtlCol="0">
                <a:spAutoFit/>
              </a:bodyPr>
              <a:lstStyle/>
              <a:p>
                <a:pPr algn="ctr">
                  <a:tabLst>
                    <a:tab pos="112009" algn="l"/>
                  </a:tabLst>
                </a:pPr>
                <a:r>
                  <a:rPr lang="en-US" sz="857" dirty="0"/>
                  <a:t>Kathryn</a:t>
                </a:r>
                <a:br>
                  <a:rPr lang="en-US" sz="857" dirty="0"/>
                </a:br>
                <a:r>
                  <a:rPr lang="en-US" sz="857" dirty="0"/>
                  <a:t>Dannemann</a:t>
                </a:r>
              </a:p>
            </p:txBody>
          </p:sp>
          <p:grpSp>
            <p:nvGrpSpPr>
              <p:cNvPr id="6" name="Group 5"/>
              <p:cNvGrpSpPr/>
              <p:nvPr/>
            </p:nvGrpSpPr>
            <p:grpSpPr>
              <a:xfrm>
                <a:off x="8985250" y="5876074"/>
                <a:ext cx="1229586" cy="1973140"/>
                <a:chOff x="8985250" y="5876074"/>
                <a:chExt cx="1229586" cy="1973140"/>
              </a:xfrm>
            </p:grpSpPr>
            <p:pic>
              <p:nvPicPr>
                <p:cNvPr id="44" name="Picture 43"/>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8985250" y="5876074"/>
                  <a:ext cx="1229586" cy="1673590"/>
                </a:xfrm>
                <a:prstGeom prst="rect">
                  <a:avLst/>
                </a:prstGeom>
              </p:spPr>
            </p:pic>
            <p:sp>
              <p:nvSpPr>
                <p:cNvPr id="45" name="TextBox 44"/>
                <p:cNvSpPr txBox="1"/>
                <p:nvPr/>
              </p:nvSpPr>
              <p:spPr>
                <a:xfrm>
                  <a:off x="9052011" y="7550383"/>
                  <a:ext cx="1162825" cy="298831"/>
                </a:xfrm>
                <a:prstGeom prst="rect">
                  <a:avLst/>
                </a:prstGeom>
                <a:noFill/>
              </p:spPr>
              <p:txBody>
                <a:bodyPr wrap="square" rtlCol="0">
                  <a:spAutoFit/>
                </a:bodyPr>
                <a:lstStyle/>
                <a:p>
                  <a:r>
                    <a:rPr lang="en-US" sz="858" dirty="0"/>
                    <a:t>Daniel Lewis</a:t>
                  </a:r>
                </a:p>
              </p:txBody>
            </p:sp>
          </p:grpSp>
          <p:grpSp>
            <p:nvGrpSpPr>
              <p:cNvPr id="5" name="Group 4"/>
              <p:cNvGrpSpPr/>
              <p:nvPr/>
            </p:nvGrpSpPr>
            <p:grpSpPr>
              <a:xfrm>
                <a:off x="7613650" y="5862637"/>
                <a:ext cx="1273782" cy="2150735"/>
                <a:chOff x="7742757" y="5862637"/>
                <a:chExt cx="1273782" cy="2150735"/>
              </a:xfrm>
            </p:grpSpPr>
            <p:pic>
              <p:nvPicPr>
                <p:cNvPr id="2050" name="Picture 2" descr="David J. Duquett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7742757" y="5862637"/>
                  <a:ext cx="1242493" cy="1683670"/>
                </a:xfrm>
                <a:prstGeom prst="rect">
                  <a:avLst/>
                </a:prstGeom>
                <a:noFill/>
                <a:extLst>
                  <a:ext uri="{909E8E84-426E-40DD-AFC4-6F175D3DCCD1}">
                    <a14:hiddenFill xmlns:a14="http://schemas.microsoft.com/office/drawing/2010/main">
                      <a:solidFill>
                        <a:srgbClr val="FFFFFF"/>
                      </a:solidFill>
                    </a14:hiddenFill>
                  </a:ext>
                </a:extLst>
              </p:spPr>
            </p:pic>
            <p:sp>
              <p:nvSpPr>
                <p:cNvPr id="67" name="TextBox 66"/>
                <p:cNvSpPr txBox="1"/>
                <p:nvPr/>
              </p:nvSpPr>
              <p:spPr>
                <a:xfrm>
                  <a:off x="7766050" y="7539036"/>
                  <a:ext cx="1250489" cy="474336"/>
                </a:xfrm>
                <a:prstGeom prst="rect">
                  <a:avLst/>
                </a:prstGeom>
                <a:noFill/>
              </p:spPr>
              <p:txBody>
                <a:bodyPr wrap="square" rtlCol="0">
                  <a:spAutoFit/>
                </a:bodyPr>
                <a:lstStyle/>
                <a:p>
                  <a:pPr algn="ctr">
                    <a:tabLst>
                      <a:tab pos="112009" algn="l"/>
                    </a:tabLst>
                  </a:pPr>
                  <a:r>
                    <a:rPr lang="en-US" sz="857" dirty="0"/>
                    <a:t>Dave</a:t>
                  </a:r>
                  <a:br>
                    <a:rPr lang="en-US" sz="857" dirty="0"/>
                  </a:br>
                  <a:r>
                    <a:rPr lang="en-US" sz="857" dirty="0"/>
                    <a:t>Duquette</a:t>
                  </a:r>
                </a:p>
              </p:txBody>
            </p:sp>
          </p:grpSp>
        </p:grpSp>
        <p:pic>
          <p:nvPicPr>
            <p:cNvPr id="90" name="Picture 89"/>
            <p:cNvPicPr>
              <a:picLocks noChangeAspect="1"/>
            </p:cNvPicPr>
            <p:nvPr/>
          </p:nvPicPr>
          <p:blipFill rotWithShape="1">
            <a:blip r:embed="rId25" cstate="print">
              <a:extLst>
                <a:ext uri="{BEBA8EAE-BF5A-486C-A8C5-ECC9F3942E4B}">
                  <a14:imgProps xmlns:a14="http://schemas.microsoft.com/office/drawing/2010/main">
                    <a14:imgLayer r:embed="rId26">
                      <a14:imgEffect>
                        <a14:brightnessContrast bright="10000"/>
                      </a14:imgEffect>
                    </a14:imgLayer>
                  </a14:imgProps>
                </a:ext>
                <a:ext uri="{28A0092B-C50C-407E-A947-70E740481C1C}">
                  <a14:useLocalDpi xmlns:a14="http://schemas.microsoft.com/office/drawing/2010/main" val="0"/>
                </a:ext>
              </a:extLst>
            </a:blip>
            <a:srcRect l="4033" r="4308" b="8646"/>
            <a:stretch/>
          </p:blipFill>
          <p:spPr>
            <a:xfrm>
              <a:off x="6263291" y="5855493"/>
              <a:ext cx="1233995" cy="1674019"/>
            </a:xfrm>
            <a:prstGeom prst="rect">
              <a:avLst/>
            </a:prstGeom>
          </p:spPr>
        </p:pic>
      </p:grpSp>
      <p:pic>
        <p:nvPicPr>
          <p:cNvPr id="75" name="Picture 74"/>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394356" y="269521"/>
            <a:ext cx="1784450" cy="572700"/>
          </a:xfrm>
          <a:prstGeom prst="rect">
            <a:avLst/>
          </a:prstGeom>
        </p:spPr>
      </p:pic>
      <p:sp>
        <p:nvSpPr>
          <p:cNvPr id="76" name="Footer Placeholder 2">
            <a:extLst>
              <a:ext uri="{FF2B5EF4-FFF2-40B4-BE49-F238E27FC236}">
                <a16:creationId xmlns:a16="http://schemas.microsoft.com/office/drawing/2014/main" id="{6927F7F3-5970-4456-A03E-DD62BE709EA8}"/>
              </a:ext>
            </a:extLst>
          </p:cNvPr>
          <p:cNvSpPr>
            <a:spLocks noGrp="1"/>
          </p:cNvSpPr>
          <p:nvPr>
            <p:ph type="ftr" sz="quarter" idx="11"/>
          </p:nvPr>
        </p:nvSpPr>
        <p:spPr>
          <a:xfrm>
            <a:off x="3028950" y="6356351"/>
            <a:ext cx="3086100" cy="365125"/>
          </a:xfrm>
        </p:spPr>
        <p:txBody>
          <a:bodyPr/>
          <a:lstStyle/>
          <a:p>
            <a:r>
              <a:rPr lang="en-US" sz="1200" dirty="0"/>
              <a:t>PE Space</a:t>
            </a:r>
            <a:endParaRPr lang="en-US" sz="1200" dirty="0">
              <a:cs typeface="Calibri"/>
            </a:endParaRPr>
          </a:p>
        </p:txBody>
      </p:sp>
    </p:spTree>
    <p:extLst>
      <p:ext uri="{BB962C8B-B14F-4D97-AF65-F5344CB8AC3E}">
        <p14:creationId xmlns:p14="http://schemas.microsoft.com/office/powerpoint/2010/main" val="16713739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Participation Expectations</a:t>
            </a:r>
          </a:p>
        </p:txBody>
      </p:sp>
      <p:sp>
        <p:nvSpPr>
          <p:cNvPr id="3" name="Content Placeholder 2"/>
          <p:cNvSpPr>
            <a:spLocks noGrp="1"/>
          </p:cNvSpPr>
          <p:nvPr>
            <p:ph idx="1"/>
          </p:nvPr>
        </p:nvSpPr>
        <p:spPr/>
        <p:txBody>
          <a:bodyPr vert="horz" lIns="91440" tIns="45720" rIns="91440" bIns="45720" rtlCol="0" anchor="t">
            <a:normAutofit fontScale="77500" lnSpcReduction="20000"/>
          </a:bodyPr>
          <a:lstStyle/>
          <a:p>
            <a:r>
              <a:rPr lang="en-US" dirty="0">
                <a:cs typeface="Calibri"/>
              </a:rPr>
              <a:t>Arrive to Class On Time / Stay until class ends</a:t>
            </a:r>
          </a:p>
          <a:p>
            <a:pPr lvl="1">
              <a:buChar char="•"/>
            </a:pPr>
            <a:r>
              <a:rPr lang="en-US" dirty="0">
                <a:cs typeface="Calibri"/>
              </a:rPr>
              <a:t>We encourage use of video</a:t>
            </a:r>
          </a:p>
          <a:p>
            <a:r>
              <a:rPr lang="en-US" dirty="0">
                <a:cs typeface="Calibri"/>
              </a:rPr>
              <a:t>Be present in Class and Team Meetings</a:t>
            </a:r>
          </a:p>
          <a:p>
            <a:pPr lvl="1">
              <a:buFont typeface="Arial" panose="05000000000000000000" pitchFamily="2" charset="2"/>
              <a:buChar char="•"/>
            </a:pPr>
            <a:r>
              <a:rPr lang="en-US" dirty="0">
                <a:cs typeface="Calibri"/>
              </a:rPr>
              <a:t>Listen, Engage, Participate</a:t>
            </a:r>
          </a:p>
          <a:p>
            <a:pPr lvl="1">
              <a:buFont typeface="Arial" panose="05000000000000000000" pitchFamily="2" charset="2"/>
              <a:buChar char="•"/>
            </a:pPr>
            <a:r>
              <a:rPr lang="en-US" dirty="0">
                <a:cs typeface="Calibri"/>
              </a:rPr>
              <a:t>Not distracted on your Phone or other tasks</a:t>
            </a:r>
          </a:p>
          <a:p>
            <a:r>
              <a:rPr lang="en-US" dirty="0">
                <a:cs typeface="Calibri"/>
              </a:rPr>
              <a:t>3 Credit Hour course mandates:</a:t>
            </a:r>
          </a:p>
          <a:p>
            <a:pPr lvl="1">
              <a:buFont typeface="Arial" panose="05000000000000000000" pitchFamily="2" charset="2"/>
              <a:buChar char="•"/>
            </a:pPr>
            <a:r>
              <a:rPr lang="en-US" dirty="0">
                <a:cs typeface="Calibri"/>
              </a:rPr>
              <a:t>4 Hours per week IN class</a:t>
            </a:r>
          </a:p>
          <a:p>
            <a:pPr lvl="1">
              <a:buFont typeface="Arial" panose="05000000000000000000" pitchFamily="2" charset="2"/>
              <a:buChar char="•"/>
            </a:pPr>
            <a:r>
              <a:rPr lang="en-US" dirty="0">
                <a:cs typeface="Calibri"/>
              </a:rPr>
              <a:t>5 Hours per week OUT of class</a:t>
            </a:r>
          </a:p>
          <a:p>
            <a:r>
              <a:rPr lang="en-US" dirty="0">
                <a:cs typeface="Calibri"/>
              </a:rPr>
              <a:t>Read communication from Design Lab staff and team mates</a:t>
            </a:r>
          </a:p>
          <a:p>
            <a:pPr lvl="1">
              <a:buChar char="•"/>
            </a:pPr>
            <a:r>
              <a:rPr lang="en-US" dirty="0">
                <a:cs typeface="Calibri"/>
              </a:rPr>
              <a:t>Emails</a:t>
            </a:r>
          </a:p>
          <a:p>
            <a:pPr lvl="1">
              <a:buChar char="•"/>
            </a:pPr>
            <a:r>
              <a:rPr lang="en-US" dirty="0">
                <a:cs typeface="Calibri"/>
              </a:rPr>
              <a:t>Webex chat</a:t>
            </a:r>
          </a:p>
          <a:p>
            <a:pPr lvl="1">
              <a:buChar char="•"/>
            </a:pPr>
            <a:r>
              <a:rPr lang="en-US" dirty="0">
                <a:cs typeface="Calibri"/>
              </a:rPr>
              <a:t>EDN posts</a:t>
            </a:r>
          </a:p>
          <a:p>
            <a:endParaRPr lang="en-US" dirty="0">
              <a:cs typeface="Calibri"/>
            </a:endParaRPr>
          </a:p>
        </p:txBody>
      </p:sp>
      <p:sp>
        <p:nvSpPr>
          <p:cNvPr id="4" name="Footer Placeholder 3">
            <a:extLst>
              <a:ext uri="{FF2B5EF4-FFF2-40B4-BE49-F238E27FC236}">
                <a16:creationId xmlns:a16="http://schemas.microsoft.com/office/drawing/2014/main" id="{E3A5379F-ED73-4D32-BFA4-A126480B06A9}"/>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15</a:t>
            </a:fld>
            <a:endParaRPr lang="en-US" dirty="0"/>
          </a:p>
        </p:txBody>
      </p:sp>
    </p:spTree>
    <p:extLst>
      <p:ext uri="{BB962C8B-B14F-4D97-AF65-F5344CB8AC3E}">
        <p14:creationId xmlns:p14="http://schemas.microsoft.com/office/powerpoint/2010/main" val="34958874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D4145-72A2-4A0D-B475-DD94CDE3E580}"/>
              </a:ext>
            </a:extLst>
          </p:cNvPr>
          <p:cNvSpPr>
            <a:spLocks noGrp="1"/>
          </p:cNvSpPr>
          <p:nvPr>
            <p:ph type="title"/>
          </p:nvPr>
        </p:nvSpPr>
        <p:spPr>
          <a:xfrm>
            <a:off x="147216" y="12970"/>
            <a:ext cx="8903068" cy="1143000"/>
          </a:xfrm>
        </p:spPr>
        <p:txBody>
          <a:bodyPr>
            <a:normAutofit fontScale="90000"/>
          </a:bodyPr>
          <a:lstStyle/>
          <a:p>
            <a:r>
              <a:rPr lang="en-US" dirty="0">
                <a:cs typeface="Calibri"/>
              </a:rPr>
              <a:t>Capstone is TEAM work not GROUP work</a:t>
            </a:r>
            <a:endParaRPr lang="en-US" dirty="0"/>
          </a:p>
        </p:txBody>
      </p:sp>
      <p:sp>
        <p:nvSpPr>
          <p:cNvPr id="7" name="TextBox 6">
            <a:extLst>
              <a:ext uri="{FF2B5EF4-FFF2-40B4-BE49-F238E27FC236}">
                <a16:creationId xmlns:a16="http://schemas.microsoft.com/office/drawing/2014/main" id="{3677D6C0-552D-47F3-A24F-91AFCE02E23F}"/>
              </a:ext>
            </a:extLst>
          </p:cNvPr>
          <p:cNvSpPr txBox="1"/>
          <p:nvPr/>
        </p:nvSpPr>
        <p:spPr>
          <a:xfrm>
            <a:off x="2432077" y="4917271"/>
            <a:ext cx="501971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Char char="•"/>
            </a:pPr>
            <a:endParaRPr lang="en-US" dirty="0">
              <a:cs typeface="Arial"/>
            </a:endParaRPr>
          </a:p>
          <a:p>
            <a:endParaRPr lang="en-US" dirty="0">
              <a:cs typeface="Calibri"/>
            </a:endParaRPr>
          </a:p>
        </p:txBody>
      </p:sp>
      <p:sp>
        <p:nvSpPr>
          <p:cNvPr id="9" name="Content Placeholder 8">
            <a:extLst>
              <a:ext uri="{FF2B5EF4-FFF2-40B4-BE49-F238E27FC236}">
                <a16:creationId xmlns:a16="http://schemas.microsoft.com/office/drawing/2014/main" id="{214AF224-1A58-455A-B992-6E46BD73ADD2}"/>
              </a:ext>
            </a:extLst>
          </p:cNvPr>
          <p:cNvSpPr>
            <a:spLocks noGrp="1"/>
          </p:cNvSpPr>
          <p:nvPr>
            <p:ph idx="1"/>
          </p:nvPr>
        </p:nvSpPr>
        <p:spPr>
          <a:xfrm>
            <a:off x="483950" y="1155970"/>
            <a:ext cx="8229600" cy="2438400"/>
          </a:xfrm>
        </p:spPr>
        <p:txBody>
          <a:bodyPr vert="horz" lIns="91440" tIns="45720" rIns="91440" bIns="45720" numCol="2" rtlCol="0" anchor="t">
            <a:normAutofit fontScale="92500"/>
          </a:bodyPr>
          <a:lstStyle/>
          <a:p>
            <a:pPr marL="0" indent="0" algn="ctr">
              <a:spcBef>
                <a:spcPts val="0"/>
              </a:spcBef>
              <a:buNone/>
            </a:pPr>
            <a:r>
              <a:rPr lang="en-US" dirty="0">
                <a:ea typeface="+mn-lt"/>
                <a:cs typeface="+mn-lt"/>
              </a:rPr>
              <a:t>Team Work</a:t>
            </a:r>
          </a:p>
          <a:p>
            <a:pPr lvl="1">
              <a:spcBef>
                <a:spcPts val="0"/>
              </a:spcBef>
              <a:buFont typeface="Arial" panose="020B0604020202020204" pitchFamily="34" charset="0"/>
              <a:buChar char="•"/>
            </a:pPr>
            <a:r>
              <a:rPr lang="en-US" sz="3200" dirty="0">
                <a:ea typeface="+mn-lt"/>
                <a:cs typeface="+mn-lt"/>
              </a:rPr>
              <a:t>collaborative effort </a:t>
            </a:r>
          </a:p>
          <a:p>
            <a:pPr lvl="1">
              <a:spcBef>
                <a:spcPts val="0"/>
              </a:spcBef>
              <a:buFont typeface="Arial" panose="020B0604020202020204" pitchFamily="34" charset="0"/>
              <a:buChar char="•"/>
            </a:pPr>
            <a:r>
              <a:rPr lang="en-US" sz="3200" dirty="0">
                <a:ea typeface="+mn-lt"/>
                <a:cs typeface="+mn-lt"/>
              </a:rPr>
              <a:t>peer review</a:t>
            </a:r>
          </a:p>
          <a:p>
            <a:pPr lvl="1">
              <a:spcBef>
                <a:spcPts val="0"/>
              </a:spcBef>
              <a:buFont typeface="Arial" panose="020B0604020202020204" pitchFamily="34" charset="0"/>
              <a:buChar char="•"/>
            </a:pPr>
            <a:r>
              <a:rPr lang="en-US" sz="3200" dirty="0">
                <a:ea typeface="+mn-lt"/>
                <a:cs typeface="+mn-lt"/>
              </a:rPr>
              <a:t>Student managed</a:t>
            </a:r>
          </a:p>
          <a:p>
            <a:pPr>
              <a:spcBef>
                <a:spcPts val="0"/>
              </a:spcBef>
            </a:pPr>
            <a:endParaRPr lang="en-US" dirty="0">
              <a:ea typeface="+mn-lt"/>
              <a:cs typeface="+mn-lt"/>
            </a:endParaRPr>
          </a:p>
          <a:p>
            <a:pPr marL="0" indent="0" algn="ctr">
              <a:spcBef>
                <a:spcPts val="0"/>
              </a:spcBef>
              <a:buNone/>
            </a:pPr>
            <a:r>
              <a:rPr lang="en-US" dirty="0">
                <a:ea typeface="+mn-lt"/>
                <a:cs typeface="+mn-lt"/>
              </a:rPr>
              <a:t>Group Work </a:t>
            </a:r>
          </a:p>
          <a:p>
            <a:pPr lvl="1">
              <a:spcBef>
                <a:spcPts val="0"/>
              </a:spcBef>
              <a:buFont typeface="Arial" panose="020B0604020202020204" pitchFamily="34" charset="0"/>
              <a:buChar char="•"/>
            </a:pPr>
            <a:r>
              <a:rPr lang="en-US" sz="3200" dirty="0">
                <a:ea typeface="+mn-lt"/>
                <a:cs typeface="+mn-lt"/>
              </a:rPr>
              <a:t>divide and conquer </a:t>
            </a:r>
          </a:p>
          <a:p>
            <a:pPr lvl="1">
              <a:spcBef>
                <a:spcPts val="0"/>
              </a:spcBef>
              <a:buFont typeface="Arial" panose="020B0604020202020204" pitchFamily="34" charset="0"/>
              <a:buChar char="•"/>
            </a:pPr>
            <a:r>
              <a:rPr lang="en-US" sz="3200" dirty="0">
                <a:ea typeface="+mn-lt"/>
                <a:cs typeface="+mn-lt"/>
              </a:rPr>
              <a:t>low interaction with team</a:t>
            </a:r>
          </a:p>
          <a:p>
            <a:pPr lvl="1">
              <a:spcBef>
                <a:spcPts val="0"/>
              </a:spcBef>
              <a:buFont typeface="Arial" panose="020B0604020202020204" pitchFamily="34" charset="0"/>
              <a:buChar char="•"/>
            </a:pPr>
            <a:r>
              <a:rPr lang="en-US" sz="3200" dirty="0">
                <a:ea typeface="+mn-lt"/>
                <a:cs typeface="+mn-lt"/>
              </a:rPr>
              <a:t>Supervisor managed</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8293" y="3429000"/>
            <a:ext cx="6180913" cy="3349723"/>
          </a:xfrm>
          <a:prstGeom prst="rect">
            <a:avLst/>
          </a:prstGeom>
        </p:spPr>
      </p:pic>
      <p:sp>
        <p:nvSpPr>
          <p:cNvPr id="3" name="Footer Placeholder 2">
            <a:extLst>
              <a:ext uri="{FF2B5EF4-FFF2-40B4-BE49-F238E27FC236}">
                <a16:creationId xmlns:a16="http://schemas.microsoft.com/office/drawing/2014/main" id="{87B76C63-E3AF-4093-A90A-BFCE4A03FF14}"/>
              </a:ext>
            </a:extLst>
          </p:cNvPr>
          <p:cNvSpPr>
            <a:spLocks noGrp="1"/>
          </p:cNvSpPr>
          <p:nvPr>
            <p:ph type="ftr" sz="quarter" idx="11"/>
          </p:nvPr>
        </p:nvSpPr>
        <p:spPr>
          <a:xfrm>
            <a:off x="-712381" y="6338629"/>
            <a:ext cx="2895600" cy="365125"/>
          </a:xfrm>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16</a:t>
            </a:fld>
            <a:endParaRPr lang="en-US" dirty="0"/>
          </a:p>
        </p:txBody>
      </p:sp>
    </p:spTree>
    <p:extLst>
      <p:ext uri="{BB962C8B-B14F-4D97-AF65-F5344CB8AC3E}">
        <p14:creationId xmlns:p14="http://schemas.microsoft.com/office/powerpoint/2010/main" val="37444095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5AD50-8DB8-4041-942F-5AF2135C8DFD}"/>
              </a:ext>
            </a:extLst>
          </p:cNvPr>
          <p:cNvSpPr>
            <a:spLocks noGrp="1"/>
          </p:cNvSpPr>
          <p:nvPr>
            <p:ph type="title"/>
          </p:nvPr>
        </p:nvSpPr>
        <p:spPr/>
        <p:txBody>
          <a:bodyPr/>
          <a:lstStyle/>
          <a:p>
            <a:r>
              <a:rPr lang="en-US" dirty="0">
                <a:cs typeface="Calibri"/>
              </a:rPr>
              <a:t>Grading</a:t>
            </a:r>
            <a:endParaRPr lang="en-US" dirty="0"/>
          </a:p>
        </p:txBody>
      </p:sp>
      <p:sp>
        <p:nvSpPr>
          <p:cNvPr id="3" name="Content Placeholder 2">
            <a:extLst>
              <a:ext uri="{FF2B5EF4-FFF2-40B4-BE49-F238E27FC236}">
                <a16:creationId xmlns:a16="http://schemas.microsoft.com/office/drawing/2014/main" id="{937AF680-A653-4C13-B33C-4FB90717A2B1}"/>
              </a:ext>
            </a:extLst>
          </p:cNvPr>
          <p:cNvSpPr>
            <a:spLocks noGrp="1"/>
          </p:cNvSpPr>
          <p:nvPr>
            <p:ph idx="1"/>
          </p:nvPr>
        </p:nvSpPr>
        <p:spPr/>
        <p:txBody>
          <a:bodyPr vert="horz" lIns="91440" tIns="45720" rIns="91440" bIns="45720" rtlCol="0" anchor="t">
            <a:normAutofit/>
          </a:bodyPr>
          <a:lstStyle/>
          <a:p>
            <a:r>
              <a:rPr lang="en-US" dirty="0">
                <a:cs typeface="Calibri"/>
              </a:rPr>
              <a:t>Syllabus</a:t>
            </a:r>
          </a:p>
          <a:p>
            <a:pPr lvl="1"/>
            <a:r>
              <a:rPr lang="en-US" sz="1200" dirty="0">
                <a:cs typeface="Calibri"/>
                <a:hlinkClick r:id="rId2"/>
              </a:rPr>
              <a:t>https://designlab.eng.rpi.edu/edn/attachments/download/109925/Common%20Course%20Syllabus.pdf</a:t>
            </a:r>
            <a:r>
              <a:rPr lang="en-US" sz="1200" dirty="0">
                <a:cs typeface="Calibri"/>
              </a:rPr>
              <a:t> </a:t>
            </a:r>
          </a:p>
          <a:p>
            <a:r>
              <a:rPr lang="en-US" dirty="0">
                <a:cs typeface="Calibri"/>
              </a:rPr>
              <a:t>Tasks and Due Dates </a:t>
            </a:r>
          </a:p>
          <a:p>
            <a:pPr lvl="1"/>
            <a:r>
              <a:rPr lang="en-US" sz="1200" dirty="0">
                <a:cs typeface="Calibri"/>
                <a:hlinkClick r:id="rId3"/>
              </a:rPr>
              <a:t>https://designlab.eng.rpi.edu/edn/projects/capstone-support-dev/wiki/Tasks_and_Due_Dates</a:t>
            </a:r>
            <a:r>
              <a:rPr lang="en-US" sz="1200" dirty="0">
                <a:cs typeface="Calibri"/>
              </a:rPr>
              <a:t> </a:t>
            </a:r>
          </a:p>
          <a:p>
            <a:endParaRPr lang="en-US" dirty="0">
              <a:cs typeface="Calibri"/>
            </a:endParaRPr>
          </a:p>
          <a:p>
            <a:r>
              <a:rPr lang="en-US" dirty="0">
                <a:cs typeface="Calibri"/>
              </a:rPr>
              <a:t>Pose any questions to </a:t>
            </a:r>
            <a:r>
              <a:rPr lang="en-US" dirty="0">
                <a:cs typeface="Calibri"/>
                <a:hlinkClick r:id="rId4"/>
              </a:rPr>
              <a:t>kanaij@rpi.edu</a:t>
            </a:r>
            <a:endParaRPr lang="en-US" dirty="0"/>
          </a:p>
          <a:p>
            <a:pPr lvl="1"/>
            <a:r>
              <a:rPr lang="en-US" dirty="0">
                <a:cs typeface="Calibri"/>
              </a:rPr>
              <a:t>Answers will be posted to EDN</a:t>
            </a:r>
          </a:p>
          <a:p>
            <a:pPr marL="457200" lvl="1" indent="0">
              <a:buNone/>
            </a:pPr>
            <a:r>
              <a:rPr lang="en-US" sz="1400" dirty="0">
                <a:ea typeface="+mn-lt"/>
                <a:cs typeface="+mn-lt"/>
                <a:hlinkClick r:id="rId5"/>
              </a:rPr>
              <a:t>https://designlab.eng.rpi.edu/edn/projects/capstone-support-dev/wiki/Syllabus_or_Grading_questions</a:t>
            </a:r>
            <a:r>
              <a:rPr lang="en-US" sz="1400" dirty="0">
                <a:ea typeface="+mn-lt"/>
                <a:cs typeface="+mn-lt"/>
              </a:rPr>
              <a:t> </a:t>
            </a:r>
            <a:endParaRPr lang="en-US" sz="1400" dirty="0">
              <a:solidFill>
                <a:srgbClr val="C00000"/>
              </a:solidFill>
              <a:cs typeface="Calibri"/>
            </a:endParaRPr>
          </a:p>
        </p:txBody>
      </p:sp>
      <p:sp>
        <p:nvSpPr>
          <p:cNvPr id="4" name="Footer Placeholder 3">
            <a:extLst>
              <a:ext uri="{FF2B5EF4-FFF2-40B4-BE49-F238E27FC236}">
                <a16:creationId xmlns:a16="http://schemas.microsoft.com/office/drawing/2014/main" id="{A9D06505-532E-4038-9C45-A359383635AF}"/>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17</a:t>
            </a:fld>
            <a:endParaRPr lang="en-US" dirty="0"/>
          </a:p>
        </p:txBody>
      </p:sp>
    </p:spTree>
    <p:extLst>
      <p:ext uri="{BB962C8B-B14F-4D97-AF65-F5344CB8AC3E}">
        <p14:creationId xmlns:p14="http://schemas.microsoft.com/office/powerpoint/2010/main" val="27686730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00"/>
                </a:solidFill>
              </a:rPr>
              <a:t>Behavior</a:t>
            </a:r>
            <a:r>
              <a:rPr lang="en-US" dirty="0"/>
              <a:t> Expectations</a:t>
            </a:r>
          </a:p>
        </p:txBody>
      </p:sp>
      <p:sp>
        <p:nvSpPr>
          <p:cNvPr id="3" name="Content Placeholder 2"/>
          <p:cNvSpPr>
            <a:spLocks noGrp="1"/>
          </p:cNvSpPr>
          <p:nvPr>
            <p:ph idx="1"/>
          </p:nvPr>
        </p:nvSpPr>
        <p:spPr>
          <a:xfrm>
            <a:off x="457200" y="1277580"/>
            <a:ext cx="8229600" cy="5428020"/>
          </a:xfrm>
        </p:spPr>
        <p:txBody>
          <a:bodyPr vert="horz" lIns="91440" tIns="45720" rIns="91440" bIns="45720" rtlCol="0" anchor="t">
            <a:normAutofit lnSpcReduction="10000"/>
          </a:bodyPr>
          <a:lstStyle/>
          <a:p>
            <a:pPr marL="0" indent="0">
              <a:buNone/>
            </a:pPr>
            <a:r>
              <a:rPr lang="en-US" dirty="0"/>
              <a:t>Q: “How will you interact with your boss and peers in 6 months?”</a:t>
            </a:r>
          </a:p>
          <a:p>
            <a:pPr marL="0" indent="0">
              <a:buNone/>
            </a:pPr>
            <a:endParaRPr lang="en-US" dirty="0"/>
          </a:p>
          <a:p>
            <a:pPr marL="0" indent="0">
              <a:buNone/>
            </a:pPr>
            <a:r>
              <a:rPr lang="en-US" dirty="0"/>
              <a:t>Let’s start doing this NOW in</a:t>
            </a:r>
            <a:r>
              <a:rPr lang="en-US" dirty="0">
                <a:cs typeface="Calibri"/>
              </a:rPr>
              <a:t> Capstone Design</a:t>
            </a:r>
            <a:endParaRPr lang="en-US" dirty="0"/>
          </a:p>
          <a:p>
            <a:pPr lvl="1">
              <a:buFont typeface="Arial" panose="020B0604020202020204" pitchFamily="34" charset="0"/>
              <a:buChar char="•"/>
            </a:pPr>
            <a:r>
              <a:rPr lang="en-US" dirty="0"/>
              <a:t>Be Accountable. </a:t>
            </a:r>
          </a:p>
          <a:p>
            <a:pPr lvl="2"/>
            <a:r>
              <a:rPr lang="en-US" dirty="0"/>
              <a:t>To your teammates, to Chief/Project Engineer, and to project sponsor.</a:t>
            </a:r>
            <a:endParaRPr lang="en-US" dirty="0">
              <a:cs typeface="Calibri"/>
            </a:endParaRPr>
          </a:p>
          <a:p>
            <a:pPr lvl="1">
              <a:buFont typeface="Arial" panose="020B0604020202020204" pitchFamily="34" charset="0"/>
              <a:buChar char="•"/>
            </a:pPr>
            <a:r>
              <a:rPr lang="en-US" dirty="0">
                <a:cs typeface="Calibri"/>
              </a:rPr>
              <a:t>Be Professional.</a:t>
            </a:r>
          </a:p>
          <a:p>
            <a:pPr lvl="1">
              <a:buFont typeface="Arial" panose="020B0604020202020204" pitchFamily="34" charset="0"/>
              <a:buChar char="•"/>
            </a:pPr>
            <a:r>
              <a:rPr lang="en-US" dirty="0"/>
              <a:t>Make your work VISIBLE.</a:t>
            </a:r>
            <a:endParaRPr lang="en-US" dirty="0">
              <a:cs typeface="Calibri"/>
            </a:endParaRPr>
          </a:p>
          <a:p>
            <a:pPr lvl="2"/>
            <a:r>
              <a:rPr lang="en-US" dirty="0">
                <a:cs typeface="Calibri"/>
              </a:rPr>
              <a:t>Post/share as you go. No need to hide from team until its perfect or completely finished.</a:t>
            </a:r>
          </a:p>
          <a:p>
            <a:pPr lvl="2"/>
            <a:r>
              <a:rPr lang="en-US" dirty="0">
                <a:cs typeface="Calibri"/>
              </a:rPr>
              <a:t>Use Electronic Design Notebook (EDN)</a:t>
            </a:r>
          </a:p>
        </p:txBody>
      </p:sp>
      <p:sp>
        <p:nvSpPr>
          <p:cNvPr id="4" name="Footer Placeholder 3">
            <a:extLst>
              <a:ext uri="{FF2B5EF4-FFF2-40B4-BE49-F238E27FC236}">
                <a16:creationId xmlns:a16="http://schemas.microsoft.com/office/drawing/2014/main" id="{A0AFCCA3-4970-4A0F-A692-08CA2884EF8E}"/>
              </a:ext>
            </a:extLst>
          </p:cNvPr>
          <p:cNvSpPr>
            <a:spLocks noGrp="1"/>
          </p:cNvSpPr>
          <p:nvPr>
            <p:ph type="ftr" sz="quarter" idx="11"/>
          </p:nvPr>
        </p:nvSpPr>
        <p:spPr>
          <a:xfrm>
            <a:off x="3124200" y="6489257"/>
            <a:ext cx="2895600" cy="365125"/>
          </a:xfrm>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18</a:t>
            </a:fld>
            <a:endParaRPr lang="en-US" dirty="0"/>
          </a:p>
        </p:txBody>
      </p:sp>
    </p:spTree>
    <p:extLst>
      <p:ext uri="{BB962C8B-B14F-4D97-AF65-F5344CB8AC3E}">
        <p14:creationId xmlns:p14="http://schemas.microsoft.com/office/powerpoint/2010/main" val="1540252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B4588-B2B5-4F7E-8A52-ACC5670E24A2}"/>
              </a:ext>
            </a:extLst>
          </p:cNvPr>
          <p:cNvSpPr>
            <a:spLocks noGrp="1"/>
          </p:cNvSpPr>
          <p:nvPr>
            <p:ph type="title"/>
          </p:nvPr>
        </p:nvSpPr>
        <p:spPr/>
        <p:txBody>
          <a:bodyPr/>
          <a:lstStyle/>
          <a:p>
            <a:r>
              <a:rPr lang="en-US" dirty="0">
                <a:cs typeface="Calibri Light"/>
              </a:rPr>
              <a:t>Capstone Orientation </a:t>
            </a:r>
            <a:r>
              <a:rPr lang="en-US" dirty="0" smtClean="0">
                <a:cs typeface="Calibri Light"/>
              </a:rPr>
              <a:t>Packet (email)</a:t>
            </a:r>
            <a:endParaRPr lang="en-US" dirty="0"/>
          </a:p>
        </p:txBody>
      </p:sp>
      <p:sp>
        <p:nvSpPr>
          <p:cNvPr id="3" name="Content Placeholder 2">
            <a:extLst>
              <a:ext uri="{FF2B5EF4-FFF2-40B4-BE49-F238E27FC236}">
                <a16:creationId xmlns:a16="http://schemas.microsoft.com/office/drawing/2014/main" id="{88D36653-441A-4ED1-B249-2A4AC3E47520}"/>
              </a:ext>
            </a:extLst>
          </p:cNvPr>
          <p:cNvSpPr>
            <a:spLocks noGrp="1"/>
          </p:cNvSpPr>
          <p:nvPr>
            <p:ph idx="1"/>
          </p:nvPr>
        </p:nvSpPr>
        <p:spPr>
          <a:xfrm>
            <a:off x="744366" y="4913973"/>
            <a:ext cx="7886700" cy="1757363"/>
          </a:xfrm>
        </p:spPr>
        <p:txBody>
          <a:bodyPr vert="horz" lIns="91440" tIns="45720" rIns="91440" bIns="45720" rtlCol="0" anchor="t">
            <a:normAutofit/>
          </a:bodyPr>
          <a:lstStyle/>
          <a:p>
            <a:endParaRPr lang="en-US" dirty="0" smtClean="0">
              <a:cs typeface="Calibri"/>
            </a:endParaRPr>
          </a:p>
          <a:p>
            <a:r>
              <a:rPr lang="en-US" dirty="0" smtClean="0">
                <a:cs typeface="Calibri"/>
              </a:rPr>
              <a:t>More </a:t>
            </a:r>
            <a:r>
              <a:rPr lang="en-US" dirty="0">
                <a:cs typeface="Calibri"/>
              </a:rPr>
              <a:t>information</a:t>
            </a:r>
          </a:p>
          <a:p>
            <a:pPr lvl="1"/>
            <a:r>
              <a:rPr lang="en-US" sz="1200" dirty="0">
                <a:ea typeface="+mn-lt"/>
                <a:cs typeface="+mn-lt"/>
                <a:hlinkClick r:id="rId2"/>
              </a:rPr>
              <a:t>https://designlab.eng.rpi.edu/edn/projects/capstone-support-dev/wiki/Confidentiality_Requirements</a:t>
            </a:r>
            <a:r>
              <a:rPr lang="en-US" sz="1200" dirty="0">
                <a:ea typeface="+mn-lt"/>
                <a:cs typeface="+mn-lt"/>
              </a:rPr>
              <a:t> </a:t>
            </a:r>
          </a:p>
        </p:txBody>
      </p:sp>
      <p:graphicFrame>
        <p:nvGraphicFramePr>
          <p:cNvPr id="4" name="Table 3"/>
          <p:cNvGraphicFramePr>
            <a:graphicFrameLocks noGrp="1"/>
          </p:cNvGraphicFramePr>
          <p:nvPr>
            <p:extLst>
              <p:ext uri="{D42A27DB-BD31-4B8C-83A1-F6EECF244321}">
                <p14:modId xmlns:p14="http://schemas.microsoft.com/office/powerpoint/2010/main" val="1310146899"/>
              </p:ext>
            </p:extLst>
          </p:nvPr>
        </p:nvGraphicFramePr>
        <p:xfrm>
          <a:off x="612437" y="1447799"/>
          <a:ext cx="8150559" cy="3469284"/>
        </p:xfrm>
        <a:graphic>
          <a:graphicData uri="http://schemas.openxmlformats.org/drawingml/2006/table">
            <a:tbl>
              <a:tblPr>
                <a:tableStyleId>{073A0DAA-6AF3-43AB-8588-CEC1D06C72B9}</a:tableStyleId>
              </a:tblPr>
              <a:tblGrid>
                <a:gridCol w="2636274">
                  <a:extLst>
                    <a:ext uri="{9D8B030D-6E8A-4147-A177-3AD203B41FA5}">
                      <a16:colId xmlns:a16="http://schemas.microsoft.com/office/drawing/2014/main" val="1686985803"/>
                    </a:ext>
                  </a:extLst>
                </a:gridCol>
                <a:gridCol w="2009089">
                  <a:extLst>
                    <a:ext uri="{9D8B030D-6E8A-4147-A177-3AD203B41FA5}">
                      <a16:colId xmlns:a16="http://schemas.microsoft.com/office/drawing/2014/main" val="1076356727"/>
                    </a:ext>
                  </a:extLst>
                </a:gridCol>
                <a:gridCol w="1447800">
                  <a:extLst>
                    <a:ext uri="{9D8B030D-6E8A-4147-A177-3AD203B41FA5}">
                      <a16:colId xmlns:a16="http://schemas.microsoft.com/office/drawing/2014/main" val="2215888949"/>
                    </a:ext>
                  </a:extLst>
                </a:gridCol>
                <a:gridCol w="2057396">
                  <a:extLst>
                    <a:ext uri="{9D8B030D-6E8A-4147-A177-3AD203B41FA5}">
                      <a16:colId xmlns:a16="http://schemas.microsoft.com/office/drawing/2014/main" val="1596972483"/>
                    </a:ext>
                  </a:extLst>
                </a:gridCol>
              </a:tblGrid>
              <a:tr h="458737">
                <a:tc>
                  <a:txBody>
                    <a:bodyPr/>
                    <a:lstStyle/>
                    <a:p>
                      <a:pPr lvl="1"/>
                      <a:r>
                        <a:rPr lang="en-US" sz="1600" strike="noStrike" dirty="0"/>
                        <a:t>Director’s Introduction letter</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strike="noStrike" dirty="0"/>
                        <a:t>Read Later</a:t>
                      </a:r>
                    </a:p>
                  </a:txBody>
                  <a:tcPr/>
                </a:tc>
                <a:tc>
                  <a:txBody>
                    <a:bodyPr/>
                    <a:lstStyle/>
                    <a:p>
                      <a:endParaRPr lang="en-US" sz="1600" dirty="0"/>
                    </a:p>
                  </a:txBody>
                  <a:tcPr/>
                </a:tc>
                <a:tc>
                  <a:txBody>
                    <a:bodyPr/>
                    <a:lstStyle/>
                    <a:p>
                      <a:endParaRPr lang="en-US" sz="1600" dirty="0"/>
                    </a:p>
                  </a:txBody>
                  <a:tcPr/>
                </a:tc>
                <a:extLst>
                  <a:ext uri="{0D108BD9-81ED-4DB2-BD59-A6C34878D82A}">
                    <a16:rowId xmlns:a16="http://schemas.microsoft.com/office/drawing/2014/main" val="4010318618"/>
                  </a:ext>
                </a:extLst>
              </a:tr>
              <a:tr h="622122">
                <a:tc>
                  <a:txBody>
                    <a:bodyPr/>
                    <a:lstStyle/>
                    <a:p>
                      <a:pPr lvl="1"/>
                      <a:r>
                        <a:rPr lang="en-US" sz="1600" dirty="0"/>
                        <a:t>Project Description</a:t>
                      </a:r>
                    </a:p>
                  </a:txBody>
                  <a:tcPr anchor="ctr"/>
                </a:tc>
                <a:tc>
                  <a:txBody>
                    <a:bodyPr/>
                    <a:lstStyle/>
                    <a:p>
                      <a:r>
                        <a:rPr lang="en-US" sz="1600" dirty="0"/>
                        <a:t>Should have already read</a:t>
                      </a:r>
                    </a:p>
                  </a:txBody>
                  <a:tcPr anchor="ctr"/>
                </a:tc>
                <a:tc>
                  <a:txBody>
                    <a:bodyPr/>
                    <a:lstStyle/>
                    <a:p>
                      <a:r>
                        <a:rPr lang="en-US" sz="1600" dirty="0"/>
                        <a:t>Reference</a:t>
                      </a:r>
                      <a:r>
                        <a:rPr lang="en-US" sz="1600" baseline="0" dirty="0"/>
                        <a:t> now</a:t>
                      </a:r>
                      <a:endParaRPr lang="en-US" sz="1600" dirty="0"/>
                    </a:p>
                  </a:txBody>
                  <a:tcPr anchor="ctr"/>
                </a:tc>
                <a:tc>
                  <a:txBody>
                    <a:bodyPr/>
                    <a:lstStyle/>
                    <a:p>
                      <a:endParaRPr lang="en-US" sz="1600" dirty="0"/>
                    </a:p>
                  </a:txBody>
                  <a:tcPr anchor="ctr"/>
                </a:tc>
                <a:extLst>
                  <a:ext uri="{0D108BD9-81ED-4DB2-BD59-A6C34878D82A}">
                    <a16:rowId xmlns:a16="http://schemas.microsoft.com/office/drawing/2014/main" val="1515974254"/>
                  </a:ext>
                </a:extLst>
              </a:tr>
              <a:tr h="622122">
                <a:tc>
                  <a:txBody>
                    <a:bodyPr/>
                    <a:lstStyle/>
                    <a:p>
                      <a:pPr lvl="1"/>
                      <a:r>
                        <a:rPr lang="en-US" sz="1600" dirty="0"/>
                        <a:t>Instructions for electronic signatures in Adobe</a:t>
                      </a:r>
                    </a:p>
                  </a:txBody>
                  <a:tcPr anchor="ctr"/>
                </a:tc>
                <a:tc>
                  <a:txBody>
                    <a:bodyPr/>
                    <a:lstStyle/>
                    <a:p>
                      <a:r>
                        <a:rPr lang="en-US" sz="1600" dirty="0"/>
                        <a:t>Read Later</a:t>
                      </a:r>
                    </a:p>
                  </a:txBody>
                  <a:tcPr anchor="ctr"/>
                </a:tc>
                <a:tc>
                  <a:txBody>
                    <a:bodyPr/>
                    <a:lstStyle/>
                    <a:p>
                      <a:r>
                        <a:rPr lang="en-US" sz="1600" dirty="0"/>
                        <a:t>Reference for last steps</a:t>
                      </a:r>
                    </a:p>
                  </a:txBody>
                  <a:tcPr anchor="ctr"/>
                </a:tc>
                <a:tc>
                  <a:txBody>
                    <a:bodyPr/>
                    <a:lstStyle/>
                    <a:p>
                      <a:endParaRPr lang="en-US" sz="1600" dirty="0"/>
                    </a:p>
                  </a:txBody>
                  <a:tcPr anchor="ctr"/>
                </a:tc>
                <a:extLst>
                  <a:ext uri="{0D108BD9-81ED-4DB2-BD59-A6C34878D82A}">
                    <a16:rowId xmlns:a16="http://schemas.microsoft.com/office/drawing/2014/main" val="3708391809"/>
                  </a:ext>
                </a:extLst>
              </a:tr>
              <a:tr h="622122">
                <a:tc>
                  <a:txBody>
                    <a:bodyPr/>
                    <a:lstStyle/>
                    <a:p>
                      <a:pPr lvl="1"/>
                      <a:r>
                        <a:rPr lang="en-US" sz="1600" dirty="0"/>
                        <a:t>Recognition Waiver and Release</a:t>
                      </a:r>
                    </a:p>
                    <a:p>
                      <a:endParaRPr lang="en-US" sz="1600" dirty="0"/>
                    </a:p>
                  </a:txBody>
                  <a:tcPr anchor="ctr"/>
                </a:tc>
                <a:tc rowSpan="2">
                  <a:txBody>
                    <a:bodyPr/>
                    <a:lstStyle/>
                    <a:p>
                      <a:r>
                        <a:rPr lang="en-US" sz="1600" dirty="0"/>
                        <a:t>Read</a:t>
                      </a:r>
                      <a:r>
                        <a:rPr lang="en-US" sz="1600" baseline="0" dirty="0"/>
                        <a:t> later</a:t>
                      </a:r>
                      <a:endParaRPr lang="en-US" sz="1600" dirty="0"/>
                    </a:p>
                  </a:txBody>
                  <a:tcPr anchor="ctr"/>
                </a:tc>
                <a:tc rowSpan="2">
                  <a:txBody>
                    <a:bodyPr/>
                    <a:lstStyle/>
                    <a:p>
                      <a:r>
                        <a:rPr lang="en-US" sz="1600" dirty="0"/>
                        <a:t>Sign</a:t>
                      </a:r>
                      <a:r>
                        <a:rPr lang="en-US" sz="1600" baseline="0" dirty="0"/>
                        <a:t> PDF or print and scan</a:t>
                      </a:r>
                      <a:endParaRPr lang="en-US" sz="1600" dirty="0"/>
                    </a:p>
                  </a:txBody>
                  <a:tcPr anchor="ctr"/>
                </a:tc>
                <a:tc rowSpan="2">
                  <a:txBody>
                    <a:bodyPr/>
                    <a:lstStyle/>
                    <a:p>
                      <a:r>
                        <a:rPr lang="en-US" sz="1600" dirty="0"/>
                        <a:t>Email </a:t>
                      </a:r>
                      <a:r>
                        <a:rPr lang="en-US" sz="1600" dirty="0" smtClean="0"/>
                        <a:t>to Design Lab administrator</a:t>
                      </a:r>
                      <a:endParaRPr lang="en-US" sz="1600" dirty="0"/>
                    </a:p>
                    <a:p>
                      <a:r>
                        <a:rPr lang="en-US" sz="1600" dirty="0">
                          <a:hlinkClick r:id="rId3"/>
                        </a:rPr>
                        <a:t>mastev@rpi.edu</a:t>
                      </a:r>
                      <a:r>
                        <a:rPr lang="en-US" sz="1600" dirty="0"/>
                        <a:t> </a:t>
                      </a:r>
                    </a:p>
                  </a:txBody>
                  <a:tcPr anchor="ctr"/>
                </a:tc>
                <a:extLst>
                  <a:ext uri="{0D108BD9-81ED-4DB2-BD59-A6C34878D82A}">
                    <a16:rowId xmlns:a16="http://schemas.microsoft.com/office/drawing/2014/main" val="1666441112"/>
                  </a:ext>
                </a:extLst>
              </a:tr>
              <a:tr h="622122">
                <a:tc>
                  <a:txBody>
                    <a:bodyPr/>
                    <a:lstStyle/>
                    <a:p>
                      <a:pPr lvl="1"/>
                      <a:r>
                        <a:rPr lang="en-US" sz="1600" dirty="0"/>
                        <a:t>Sponsorship Agreement</a:t>
                      </a:r>
                    </a:p>
                    <a:p>
                      <a:endParaRPr lang="en-US" sz="1600" dirty="0"/>
                    </a:p>
                  </a:txBody>
                  <a:tcPr/>
                </a:tc>
                <a:tc vMerge="1">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US" dirty="0"/>
                    </a:p>
                  </a:txBody>
                  <a:tcPr/>
                </a:tc>
                <a:tc vMerge="1">
                  <a:txBody>
                    <a:bodyPr/>
                    <a:lstStyle/>
                    <a:p>
                      <a:endParaRPr lang="en-US" dirty="0"/>
                    </a:p>
                  </a:txBody>
                  <a:tcPr/>
                </a:tc>
                <a:tc vMerge="1">
                  <a:txBody>
                    <a:bodyPr/>
                    <a:lstStyle/>
                    <a:p>
                      <a:endParaRPr lang="en-US" dirty="0"/>
                    </a:p>
                  </a:txBody>
                  <a:tcPr/>
                </a:tc>
                <a:extLst>
                  <a:ext uri="{0D108BD9-81ED-4DB2-BD59-A6C34878D82A}">
                    <a16:rowId xmlns:a16="http://schemas.microsoft.com/office/drawing/2014/main" val="2197396524"/>
                  </a:ext>
                </a:extLst>
              </a:tr>
            </a:tbl>
          </a:graphicData>
        </a:graphic>
      </p:graphicFrame>
      <p:sp>
        <p:nvSpPr>
          <p:cNvPr id="5" name="Footer Placeholder 4">
            <a:extLst>
              <a:ext uri="{FF2B5EF4-FFF2-40B4-BE49-F238E27FC236}">
                <a16:creationId xmlns:a16="http://schemas.microsoft.com/office/drawing/2014/main" id="{9454204C-E1D9-4E9B-BBC4-CC1E9730D7D1}"/>
              </a:ext>
            </a:extLst>
          </p:cNvPr>
          <p:cNvSpPr>
            <a:spLocks noGrp="1"/>
          </p:cNvSpPr>
          <p:nvPr>
            <p:ph type="ftr" sz="quarter" idx="11"/>
          </p:nvPr>
        </p:nvSpPr>
        <p:spPr/>
        <p:txBody>
          <a:bodyPr/>
          <a:lstStyle/>
          <a:p>
            <a:r>
              <a:rPr lang="en-US" sz="1200"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z="1200" smtClean="0"/>
              <a:t>19</a:t>
            </a:fld>
            <a:endParaRPr lang="en-US" sz="1200" dirty="0"/>
          </a:p>
        </p:txBody>
      </p:sp>
    </p:spTree>
    <p:extLst>
      <p:ext uri="{BB962C8B-B14F-4D97-AF65-F5344CB8AC3E}">
        <p14:creationId xmlns:p14="http://schemas.microsoft.com/office/powerpoint/2010/main" val="42779018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a:t>
            </a:r>
            <a:r>
              <a:rPr lang="en-US" altLang="ja-JP" b="1" dirty="0">
                <a:latin typeface="Arial" panose="020B0604020202020204" pitchFamily="34" charset="0"/>
                <a:cs typeface="Arial" panose="020B0604020202020204" pitchFamily="34" charset="0"/>
              </a:rPr>
              <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469088740"/>
              </p:ext>
            </p:extLst>
          </p:nvPr>
        </p:nvGraphicFramePr>
        <p:xfrm>
          <a:off x="381000" y="846138"/>
          <a:ext cx="8382000" cy="4739003"/>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138072">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64177">
                <a:tc>
                  <a:txBody>
                    <a:bodyPr/>
                    <a:lstStyle/>
                    <a:p>
                      <a:pPr marL="0" marR="0" algn="l">
                        <a:spcBef>
                          <a:spcPts val="0"/>
                        </a:spcBef>
                        <a:spcAft>
                          <a:spcPts val="0"/>
                        </a:spcAft>
                      </a:pPr>
                      <a:r>
                        <a:rPr lang="en-US" sz="1200" dirty="0">
                          <a:effectLst/>
                          <a:latin typeface="+mj-lt"/>
                          <a:ea typeface="+mn-ea"/>
                        </a:rPr>
                        <a:t>2.0</a:t>
                      </a:r>
                      <a:endParaRPr lang="en-US" sz="1200" dirty="0">
                        <a:effectLst/>
                        <a:latin typeface="+mj-lt"/>
                        <a:ea typeface="MS Mincho"/>
                      </a:endParaRPr>
                    </a:p>
                  </a:txBody>
                  <a:tcPr marL="68580" marR="68580" marT="0" marB="0"/>
                </a:tc>
                <a:tc>
                  <a:txBody>
                    <a:bodyPr/>
                    <a:lstStyle/>
                    <a:p>
                      <a:pPr marL="0" marR="0" algn="l">
                        <a:spcBef>
                          <a:spcPts val="0"/>
                        </a:spcBef>
                        <a:spcAft>
                          <a:spcPts val="0"/>
                        </a:spcAft>
                      </a:pPr>
                      <a:r>
                        <a:rPr lang="en-US" sz="1200" dirty="0">
                          <a:effectLst/>
                          <a:latin typeface="+mj-lt"/>
                        </a:rPr>
                        <a:t>1/4/2021</a:t>
                      </a:r>
                      <a:endParaRPr lang="en-US" sz="1200" dirty="0">
                        <a:effectLst/>
                        <a:latin typeface="+mj-lt"/>
                        <a:ea typeface="MS Mincho"/>
                      </a:endParaRPr>
                    </a:p>
                  </a:txBody>
                  <a:tcPr marL="68580" marR="68580" marT="0" marB="0"/>
                </a:tc>
                <a:tc>
                  <a:txBody>
                    <a:bodyPr/>
                    <a:lstStyle/>
                    <a:p>
                      <a:pPr marL="0" marR="0" algn="l">
                        <a:spcBef>
                          <a:spcPts val="0"/>
                        </a:spcBef>
                        <a:spcAft>
                          <a:spcPts val="0"/>
                        </a:spcAft>
                      </a:pPr>
                      <a:r>
                        <a:rPr lang="en-US" sz="1200" dirty="0">
                          <a:effectLst/>
                          <a:latin typeface="+mj-lt"/>
                        </a:rPr>
                        <a:t>M. Anderson</a:t>
                      </a:r>
                      <a:endParaRPr lang="en-US" sz="1200" dirty="0">
                        <a:effectLst/>
                        <a:latin typeface="+mj-lt"/>
                        <a:ea typeface="MS Mincho"/>
                      </a:endParaRPr>
                    </a:p>
                  </a:txBody>
                  <a:tcPr marL="68580" marR="68580" marT="0" marB="0"/>
                </a:tc>
                <a:tc>
                  <a:txBody>
                    <a:bodyPr/>
                    <a:lstStyle/>
                    <a:p>
                      <a:pPr marL="0" marR="0" algn="l">
                        <a:spcBef>
                          <a:spcPts val="0"/>
                        </a:spcBef>
                        <a:spcAft>
                          <a:spcPts val="0"/>
                        </a:spcAft>
                      </a:pPr>
                      <a:r>
                        <a:rPr lang="en-US" sz="1200" dirty="0">
                          <a:effectLst/>
                          <a:latin typeface="+mj-lt"/>
                        </a:rPr>
                        <a:t>Cloned from last version of 2020 Fall.</a:t>
                      </a:r>
                      <a:endParaRPr lang="en-US" sz="1200" dirty="0">
                        <a:effectLst/>
                        <a:latin typeface="+mj-lt"/>
                        <a:ea typeface="MS Mincho"/>
                      </a:endParaRPr>
                    </a:p>
                  </a:txBody>
                  <a:tcPr marL="68580" marR="68580" marT="0" marB="0"/>
                </a:tc>
                <a:extLst>
                  <a:ext uri="{0D108BD9-81ED-4DB2-BD59-A6C34878D82A}">
                    <a16:rowId xmlns:a16="http://schemas.microsoft.com/office/drawing/2014/main" val="4211214357"/>
                  </a:ext>
                </a:extLst>
              </a:tr>
              <a:tr h="138071">
                <a:tc>
                  <a:txBody>
                    <a:bodyPr/>
                    <a:lstStyle/>
                    <a:p>
                      <a:pPr marL="0" marR="0" algn="l">
                        <a:spcBef>
                          <a:spcPts val="0"/>
                        </a:spcBef>
                        <a:spcAft>
                          <a:spcPts val="0"/>
                        </a:spcAft>
                      </a:pPr>
                      <a:r>
                        <a:rPr lang="en-US" sz="1200" b="0" dirty="0">
                          <a:effectLst/>
                          <a:latin typeface="+mj-lt"/>
                          <a:ea typeface="MS Mincho"/>
                        </a:rPr>
                        <a:t>2.1</a:t>
                      </a:r>
                    </a:p>
                  </a:txBody>
                  <a:tcPr marL="68580" marR="68580" marT="0" marB="0"/>
                </a:tc>
                <a:tc>
                  <a:txBody>
                    <a:bodyPr/>
                    <a:lstStyle/>
                    <a:p>
                      <a:pPr marL="0" marR="0" algn="l">
                        <a:spcBef>
                          <a:spcPts val="0"/>
                        </a:spcBef>
                        <a:spcAft>
                          <a:spcPts val="0"/>
                        </a:spcAft>
                      </a:pPr>
                      <a:r>
                        <a:rPr lang="en-US" sz="1200" b="0" dirty="0">
                          <a:effectLst/>
                          <a:latin typeface="+mj-lt"/>
                        </a:rPr>
                        <a:t>1/4/2021</a:t>
                      </a:r>
                      <a:endParaRPr lang="en-US" sz="1200" b="0" dirty="0">
                        <a:effectLst/>
                        <a:latin typeface="+mj-lt"/>
                        <a:ea typeface="MS Mincho"/>
                      </a:endParaRPr>
                    </a:p>
                  </a:txBody>
                  <a:tcPr marL="68580" marR="68580" marT="0" marB="0"/>
                </a:tc>
                <a:tc>
                  <a:txBody>
                    <a:bodyPr/>
                    <a:lstStyle/>
                    <a:p>
                      <a:pPr marL="0" marR="0" algn="l">
                        <a:spcBef>
                          <a:spcPts val="0"/>
                        </a:spcBef>
                        <a:spcAft>
                          <a:spcPts val="0"/>
                        </a:spcAft>
                      </a:pPr>
                      <a:r>
                        <a:rPr lang="en-US" sz="1200" b="0" dirty="0">
                          <a:effectLst/>
                          <a:latin typeface="+mj-lt"/>
                        </a:rPr>
                        <a:t>M. Anderson</a:t>
                      </a:r>
                      <a:endParaRPr lang="en-US" sz="1200" b="0" dirty="0">
                        <a:effectLst/>
                        <a:latin typeface="+mj-lt"/>
                        <a:ea typeface="MS Mincho"/>
                      </a:endParaRPr>
                    </a:p>
                  </a:txBody>
                  <a:tcPr marL="68580" marR="68580" marT="0" marB="0"/>
                </a:tc>
                <a:tc>
                  <a:txBody>
                    <a:bodyPr/>
                    <a:lstStyle/>
                    <a:p>
                      <a:pPr marL="0" marR="0" algn="l">
                        <a:spcBef>
                          <a:spcPts val="0"/>
                        </a:spcBef>
                        <a:spcAft>
                          <a:spcPts val="0"/>
                        </a:spcAft>
                      </a:pPr>
                      <a:r>
                        <a:rPr lang="en-US" sz="1200" b="0" dirty="0">
                          <a:effectLst/>
                          <a:latin typeface="+mj-lt"/>
                          <a:ea typeface="MS Mincho"/>
                        </a:rPr>
                        <a:t>Starting updates from team discussion, playbook feedback notes, etc.</a:t>
                      </a:r>
                    </a:p>
                  </a:txBody>
                  <a:tcPr marL="68580" marR="68580" marT="0" marB="0"/>
                </a:tc>
                <a:extLst>
                  <a:ext uri="{0D108BD9-81ED-4DB2-BD59-A6C34878D82A}">
                    <a16:rowId xmlns:a16="http://schemas.microsoft.com/office/drawing/2014/main" val="880528146"/>
                  </a:ext>
                </a:extLst>
              </a:tr>
              <a:tr h="264177">
                <a:tc>
                  <a:txBody>
                    <a:bodyPr/>
                    <a:lstStyle/>
                    <a:p>
                      <a:pPr marL="0" marR="0" algn="l">
                        <a:spcBef>
                          <a:spcPts val="0"/>
                        </a:spcBef>
                        <a:spcAft>
                          <a:spcPts val="0"/>
                        </a:spcAft>
                      </a:pPr>
                      <a:r>
                        <a:rPr lang="en-US" sz="1200" b="0" dirty="0" smtClean="0">
                          <a:effectLst/>
                          <a:latin typeface="+mj-lt"/>
                          <a:ea typeface="MS Mincho"/>
                        </a:rPr>
                        <a:t>2.2</a:t>
                      </a:r>
                      <a:endParaRPr lang="en-US" sz="1200" b="0" dirty="0">
                        <a:effectLst/>
                        <a:latin typeface="+mj-lt"/>
                        <a:ea typeface="MS Mincho"/>
                      </a:endParaRPr>
                    </a:p>
                  </a:txBody>
                  <a:tcPr marL="68580" marR="68580" marT="0" marB="0"/>
                </a:tc>
                <a:tc>
                  <a:txBody>
                    <a:bodyPr/>
                    <a:lstStyle/>
                    <a:p>
                      <a:pPr marL="0" marR="0" algn="l">
                        <a:spcBef>
                          <a:spcPts val="0"/>
                        </a:spcBef>
                        <a:spcAft>
                          <a:spcPts val="0"/>
                        </a:spcAft>
                      </a:pPr>
                      <a:r>
                        <a:rPr lang="en-US" sz="1200" b="0" dirty="0" smtClean="0">
                          <a:effectLst/>
                          <a:latin typeface="+mj-lt"/>
                          <a:ea typeface="MS Mincho"/>
                        </a:rPr>
                        <a:t>1/7/21</a:t>
                      </a:r>
                      <a:endParaRPr lang="en-US" sz="1200" b="0" dirty="0">
                        <a:effectLst/>
                        <a:latin typeface="+mj-lt"/>
                        <a:ea typeface="MS Mincho"/>
                      </a:endParaRPr>
                    </a:p>
                  </a:txBody>
                  <a:tcPr marL="68580" marR="68580" marT="0" marB="0"/>
                </a:tc>
                <a:tc>
                  <a:txBody>
                    <a:bodyPr/>
                    <a:lstStyle/>
                    <a:p>
                      <a:pPr marL="0" marR="0" algn="l">
                        <a:spcBef>
                          <a:spcPts val="0"/>
                        </a:spcBef>
                        <a:spcAft>
                          <a:spcPts val="0"/>
                        </a:spcAft>
                      </a:pPr>
                      <a:r>
                        <a:rPr lang="en-US" sz="1200" b="0" dirty="0" smtClean="0">
                          <a:effectLst/>
                          <a:latin typeface="+mj-lt"/>
                          <a:ea typeface="MS Mincho"/>
                        </a:rPr>
                        <a:t>A. Paster</a:t>
                      </a:r>
                      <a:endParaRPr lang="en-US" sz="1200" b="0" dirty="0">
                        <a:effectLst/>
                        <a:latin typeface="+mj-lt"/>
                        <a:ea typeface="MS Mincho"/>
                      </a:endParaRPr>
                    </a:p>
                  </a:txBody>
                  <a:tcPr marL="68580" marR="68580" marT="0" marB="0"/>
                </a:tc>
                <a:tc>
                  <a:txBody>
                    <a:bodyPr/>
                    <a:lstStyle/>
                    <a:p>
                      <a:pPr marL="0" marR="0" algn="l">
                        <a:spcBef>
                          <a:spcPts val="0"/>
                        </a:spcBef>
                        <a:spcAft>
                          <a:spcPts val="0"/>
                        </a:spcAft>
                      </a:pPr>
                      <a:r>
                        <a:rPr lang="en-US" sz="1200" b="0" dirty="0" smtClean="0">
                          <a:effectLst/>
                          <a:latin typeface="+mj-lt"/>
                          <a:ea typeface="MS Mincho"/>
                        </a:rPr>
                        <a:t>Added CE introduction to Day 1</a:t>
                      </a:r>
                    </a:p>
                    <a:p>
                      <a:pPr marL="0" marR="0" algn="l">
                        <a:spcBef>
                          <a:spcPts val="0"/>
                        </a:spcBef>
                        <a:spcAft>
                          <a:spcPts val="0"/>
                        </a:spcAft>
                      </a:pPr>
                      <a:r>
                        <a:rPr lang="en-US" sz="1200" b="0" dirty="0" smtClean="0">
                          <a:effectLst/>
                          <a:latin typeface="+mj-lt"/>
                          <a:ea typeface="MS Mincho"/>
                        </a:rPr>
                        <a:t>Student</a:t>
                      </a:r>
                      <a:r>
                        <a:rPr lang="en-US" sz="1200" b="0" baseline="0" dirty="0" smtClean="0">
                          <a:effectLst/>
                          <a:latin typeface="+mj-lt"/>
                          <a:ea typeface="MS Mincho"/>
                        </a:rPr>
                        <a:t> Meet &amp; Greet added as Out Of Class after Day 1</a:t>
                      </a:r>
                      <a:endParaRPr lang="en-US" sz="1200" b="0" dirty="0">
                        <a:effectLst/>
                        <a:latin typeface="+mj-lt"/>
                        <a:ea typeface="MS Mincho"/>
                      </a:endParaRPr>
                    </a:p>
                  </a:txBody>
                  <a:tcPr marL="68580" marR="68580" marT="0" marB="0"/>
                </a:tc>
                <a:extLst>
                  <a:ext uri="{0D108BD9-81ED-4DB2-BD59-A6C34878D82A}">
                    <a16:rowId xmlns:a16="http://schemas.microsoft.com/office/drawing/2014/main" val="2647369288"/>
                  </a:ext>
                </a:extLst>
              </a:tr>
              <a:tr h="291765">
                <a:tc>
                  <a:txBody>
                    <a:bodyPr/>
                    <a:lstStyle/>
                    <a:p>
                      <a:pPr marL="0" marR="0" algn="l">
                        <a:spcBef>
                          <a:spcPts val="0"/>
                        </a:spcBef>
                        <a:spcAft>
                          <a:spcPts val="0"/>
                        </a:spcAft>
                      </a:pPr>
                      <a:r>
                        <a:rPr lang="en-US" sz="1200" b="0" dirty="0" smtClean="0">
                          <a:effectLst/>
                          <a:latin typeface="+mj-lt"/>
                          <a:ea typeface="MS Mincho"/>
                        </a:rPr>
                        <a:t>2.3</a:t>
                      </a:r>
                      <a:endParaRPr lang="en-US" sz="1200" b="0" dirty="0">
                        <a:effectLst/>
                        <a:latin typeface="+mj-lt"/>
                        <a:ea typeface="MS Mincho"/>
                      </a:endParaRPr>
                    </a:p>
                  </a:txBody>
                  <a:tcPr marL="68580" marR="68580" marT="0" marB="0"/>
                </a:tc>
                <a:tc>
                  <a:txBody>
                    <a:bodyPr/>
                    <a:lstStyle/>
                    <a:p>
                      <a:pPr marL="0" marR="0" algn="l">
                        <a:spcBef>
                          <a:spcPts val="0"/>
                        </a:spcBef>
                        <a:spcAft>
                          <a:spcPts val="0"/>
                        </a:spcAft>
                      </a:pPr>
                      <a:r>
                        <a:rPr lang="en-US" sz="1200" b="0" dirty="0" smtClean="0">
                          <a:effectLst/>
                          <a:latin typeface="+mj-lt"/>
                          <a:ea typeface="MS Mincho"/>
                        </a:rPr>
                        <a:t>1/12/21</a:t>
                      </a:r>
                      <a:endParaRPr lang="en-US" sz="1200" b="0" dirty="0">
                        <a:effectLst/>
                        <a:latin typeface="+mj-lt"/>
                        <a:ea typeface="MS Mincho"/>
                      </a:endParaRPr>
                    </a:p>
                  </a:txBody>
                  <a:tcPr marL="68580" marR="68580" marT="0" marB="0"/>
                </a:tc>
                <a:tc>
                  <a:txBody>
                    <a:bodyPr/>
                    <a:lstStyle/>
                    <a:p>
                      <a:pPr marL="0" marR="0" algn="l">
                        <a:spcBef>
                          <a:spcPts val="0"/>
                        </a:spcBef>
                        <a:spcAft>
                          <a:spcPts val="0"/>
                        </a:spcAft>
                      </a:pPr>
                      <a:r>
                        <a:rPr lang="en-US" sz="1200" b="0" dirty="0" smtClean="0">
                          <a:effectLst/>
                          <a:latin typeface="+mj-lt"/>
                          <a:ea typeface="MS Mincho"/>
                        </a:rPr>
                        <a:t>A. Paster</a:t>
                      </a:r>
                      <a:endParaRPr lang="en-US" sz="1200" b="0" dirty="0">
                        <a:effectLst/>
                        <a:latin typeface="+mj-lt"/>
                        <a:ea typeface="MS Mincho"/>
                      </a:endParaRPr>
                    </a:p>
                  </a:txBody>
                  <a:tcPr marL="68580" marR="68580" marT="0" marB="0"/>
                </a:tc>
                <a:tc>
                  <a:txBody>
                    <a:bodyPr/>
                    <a:lstStyle/>
                    <a:p>
                      <a:pPr marL="0" marR="0" algn="l">
                        <a:spcBef>
                          <a:spcPts val="0"/>
                        </a:spcBef>
                        <a:spcAft>
                          <a:spcPts val="0"/>
                        </a:spcAft>
                      </a:pPr>
                      <a:r>
                        <a:rPr lang="en-US" sz="1200" b="0" dirty="0" smtClean="0">
                          <a:effectLst/>
                          <a:latin typeface="+mj-lt"/>
                          <a:ea typeface="MS Mincho"/>
                        </a:rPr>
                        <a:t>Tip to update playbook before each class added to all agenda slides</a:t>
                      </a:r>
                      <a:endParaRPr lang="en-US" sz="1200" b="0" dirty="0">
                        <a:effectLst/>
                        <a:latin typeface="+mj-lt"/>
                        <a:ea typeface="MS Mincho"/>
                      </a:endParaRPr>
                    </a:p>
                  </a:txBody>
                  <a:tcPr marL="68580" marR="68580" marT="0" marB="0"/>
                </a:tc>
                <a:extLst>
                  <a:ext uri="{0D108BD9-81ED-4DB2-BD59-A6C34878D82A}">
                    <a16:rowId xmlns:a16="http://schemas.microsoft.com/office/drawing/2014/main" val="1445296702"/>
                  </a:ext>
                </a:extLst>
              </a:tr>
              <a:tr h="595434">
                <a:tc>
                  <a:txBody>
                    <a:bodyPr/>
                    <a:lstStyle/>
                    <a:p>
                      <a:pPr marL="0" marR="0" algn="l">
                        <a:spcBef>
                          <a:spcPts val="0"/>
                        </a:spcBef>
                        <a:spcAft>
                          <a:spcPts val="0"/>
                        </a:spcAft>
                      </a:pPr>
                      <a:r>
                        <a:rPr lang="en-US" sz="1200" b="0" dirty="0" smtClean="0">
                          <a:effectLst/>
                          <a:latin typeface="+mj-lt"/>
                          <a:ea typeface="MS Mincho"/>
                        </a:rPr>
                        <a:t>2.4</a:t>
                      </a:r>
                      <a:endParaRPr lang="en-US" sz="1200" b="0" dirty="0">
                        <a:effectLst/>
                        <a:latin typeface="+mj-lt"/>
                        <a:ea typeface="MS Mincho"/>
                      </a:endParaRPr>
                    </a:p>
                  </a:txBody>
                  <a:tcPr marL="68580" marR="68580" marT="0" marB="0"/>
                </a:tc>
                <a:tc>
                  <a:txBody>
                    <a:bodyPr/>
                    <a:lstStyle/>
                    <a:p>
                      <a:pPr marL="0" marR="0" algn="l">
                        <a:spcBef>
                          <a:spcPts val="0"/>
                        </a:spcBef>
                        <a:spcAft>
                          <a:spcPts val="0"/>
                        </a:spcAft>
                      </a:pPr>
                      <a:r>
                        <a:rPr lang="en-US" sz="1200" b="0" dirty="0" smtClean="0">
                          <a:effectLst/>
                          <a:latin typeface="+mj-lt"/>
                          <a:ea typeface="MS Mincho"/>
                        </a:rPr>
                        <a:t>1/15/21</a:t>
                      </a:r>
                      <a:endParaRPr lang="en-US" sz="1200" b="0" dirty="0">
                        <a:effectLst/>
                        <a:latin typeface="+mj-lt"/>
                        <a:ea typeface="MS Mincho"/>
                      </a:endParaRPr>
                    </a:p>
                  </a:txBody>
                  <a:tcPr marL="68580" marR="68580" marT="0" marB="0"/>
                </a:tc>
                <a:tc>
                  <a:txBody>
                    <a:bodyPr/>
                    <a:lstStyle/>
                    <a:p>
                      <a:pPr marL="0" marR="0" indent="0" algn="l">
                        <a:spcBef>
                          <a:spcPts val="0"/>
                        </a:spcBef>
                        <a:spcAft>
                          <a:spcPts val="0"/>
                        </a:spcAft>
                        <a:buNone/>
                      </a:pPr>
                      <a:r>
                        <a:rPr lang="en-US" sz="1200" b="0" dirty="0" smtClean="0">
                          <a:effectLst/>
                          <a:latin typeface="+mj-lt"/>
                          <a:ea typeface="MS Mincho"/>
                        </a:rPr>
                        <a:t>A. Paster</a:t>
                      </a:r>
                      <a:endParaRPr lang="en-US" sz="1200" b="0" dirty="0">
                        <a:effectLst/>
                        <a:latin typeface="+mj-lt"/>
                        <a:ea typeface="MS Mincho"/>
                      </a:endParaRPr>
                    </a:p>
                  </a:txBody>
                  <a:tcPr marL="68580" marR="68580" marT="0" marB="0"/>
                </a:tc>
                <a:tc>
                  <a:txBody>
                    <a:bodyPr/>
                    <a:lstStyle/>
                    <a:p>
                      <a:pPr marL="0" marR="0" algn="l">
                        <a:spcBef>
                          <a:spcPts val="0"/>
                        </a:spcBef>
                        <a:spcAft>
                          <a:spcPts val="0"/>
                        </a:spcAft>
                      </a:pPr>
                      <a:r>
                        <a:rPr lang="en-US" sz="1200" b="0" dirty="0" smtClean="0">
                          <a:effectLst/>
                          <a:latin typeface="+mj-lt"/>
                          <a:ea typeface="MS Mincho"/>
                        </a:rPr>
                        <a:t>Phases of Design Report</a:t>
                      </a:r>
                      <a:r>
                        <a:rPr lang="en-US" sz="1200" b="0" baseline="0" dirty="0" smtClean="0">
                          <a:effectLst/>
                          <a:latin typeface="+mj-lt"/>
                          <a:ea typeface="MS Mincho"/>
                        </a:rPr>
                        <a:t> added p 41</a:t>
                      </a:r>
                    </a:p>
                    <a:p>
                      <a:pPr marL="0" marR="0" algn="l">
                        <a:spcBef>
                          <a:spcPts val="0"/>
                        </a:spcBef>
                        <a:spcAft>
                          <a:spcPts val="0"/>
                        </a:spcAft>
                      </a:pPr>
                      <a:r>
                        <a:rPr lang="en-US" sz="1200" b="0" baseline="0" dirty="0" smtClean="0">
                          <a:effectLst/>
                          <a:latin typeface="+mj-lt"/>
                          <a:ea typeface="MS Mincho"/>
                        </a:rPr>
                        <a:t>Small grammar/formatting changes throughout Playbook</a:t>
                      </a:r>
                    </a:p>
                    <a:p>
                      <a:pPr marL="0" marR="0" algn="l">
                        <a:spcBef>
                          <a:spcPts val="0"/>
                        </a:spcBef>
                        <a:spcAft>
                          <a:spcPts val="0"/>
                        </a:spcAft>
                      </a:pPr>
                      <a:r>
                        <a:rPr lang="en-US" sz="1200" b="0" dirty="0" smtClean="0">
                          <a:effectLst/>
                          <a:latin typeface="+mj-lt"/>
                          <a:ea typeface="MS Mincho"/>
                        </a:rPr>
                        <a:t>‘Every project is different’ slide moved to Day 3 (previously Day 6) p 49</a:t>
                      </a:r>
                    </a:p>
                    <a:p>
                      <a:pPr marL="0" marR="0" algn="l">
                        <a:spcBef>
                          <a:spcPts val="0"/>
                        </a:spcBef>
                        <a:spcAft>
                          <a:spcPts val="0"/>
                        </a:spcAft>
                      </a:pPr>
                      <a:r>
                        <a:rPr lang="en-US" sz="1200" b="0" dirty="0" smtClean="0">
                          <a:effectLst/>
                          <a:latin typeface="+mj-lt"/>
                          <a:ea typeface="MS Mincho"/>
                        </a:rPr>
                        <a:t>Webex/Meeting Tips slide added p 9</a:t>
                      </a:r>
                    </a:p>
                    <a:p>
                      <a:pPr marL="0" marR="0" algn="l">
                        <a:spcBef>
                          <a:spcPts val="0"/>
                        </a:spcBef>
                        <a:spcAft>
                          <a:spcPts val="0"/>
                        </a:spcAft>
                      </a:pPr>
                      <a:r>
                        <a:rPr lang="en-US" sz="1200" b="0" dirty="0" smtClean="0">
                          <a:effectLst/>
                          <a:latin typeface="+mj-lt"/>
                          <a:ea typeface="MS Mincho"/>
                        </a:rPr>
                        <a:t>PE instructions</a:t>
                      </a:r>
                      <a:r>
                        <a:rPr lang="en-US" sz="1200" b="0" baseline="0" dirty="0" smtClean="0">
                          <a:effectLst/>
                          <a:latin typeface="+mj-lt"/>
                          <a:ea typeface="MS Mincho"/>
                        </a:rPr>
                        <a:t> added to p36</a:t>
                      </a:r>
                    </a:p>
                    <a:p>
                      <a:pPr marL="0" marR="0" algn="l">
                        <a:spcBef>
                          <a:spcPts val="0"/>
                        </a:spcBef>
                        <a:spcAft>
                          <a:spcPts val="0"/>
                        </a:spcAft>
                      </a:pPr>
                      <a:r>
                        <a:rPr lang="en-US" sz="1200" b="0" baseline="0" dirty="0" smtClean="0">
                          <a:effectLst/>
                          <a:latin typeface="+mj-lt"/>
                          <a:ea typeface="MS Mincho"/>
                        </a:rPr>
                        <a:t>Safety Training reminder improved</a:t>
                      </a:r>
                    </a:p>
                    <a:p>
                      <a:pPr marL="0" marR="0" algn="l">
                        <a:spcBef>
                          <a:spcPts val="0"/>
                        </a:spcBef>
                        <a:spcAft>
                          <a:spcPts val="0"/>
                        </a:spcAft>
                      </a:pPr>
                      <a:r>
                        <a:rPr lang="en-US" sz="1200" b="0" baseline="0" dirty="0" smtClean="0">
                          <a:effectLst/>
                          <a:latin typeface="+mj-lt"/>
                          <a:ea typeface="MS Mincho"/>
                        </a:rPr>
                        <a:t>Comm+ D slide removed</a:t>
                      </a:r>
                    </a:p>
                  </a:txBody>
                  <a:tcPr marL="68580" marR="68580" marT="0" marB="0"/>
                </a:tc>
                <a:extLst>
                  <a:ext uri="{0D108BD9-81ED-4DB2-BD59-A6C34878D82A}">
                    <a16:rowId xmlns:a16="http://schemas.microsoft.com/office/drawing/2014/main" val="682893570"/>
                  </a:ext>
                </a:extLst>
              </a:tr>
              <a:tr h="288485">
                <a:tc>
                  <a:txBody>
                    <a:bodyPr/>
                    <a:lstStyle/>
                    <a:p>
                      <a:pPr marL="0" marR="0" algn="l">
                        <a:spcBef>
                          <a:spcPts val="0"/>
                        </a:spcBef>
                        <a:spcAft>
                          <a:spcPts val="0"/>
                        </a:spcAft>
                      </a:pPr>
                      <a:r>
                        <a:rPr lang="en-US" sz="1200" b="0" dirty="0" smtClean="0">
                          <a:effectLst/>
                          <a:latin typeface="+mj-lt"/>
                          <a:ea typeface="MS Mincho"/>
                        </a:rPr>
                        <a:t>2.5</a:t>
                      </a:r>
                      <a:endParaRPr lang="en-US" sz="1200" b="0" dirty="0">
                        <a:effectLst/>
                        <a:latin typeface="+mj-lt"/>
                        <a:ea typeface="MS Mincho"/>
                      </a:endParaRPr>
                    </a:p>
                  </a:txBody>
                  <a:tcPr marL="68580" marR="68580" marT="0" marB="0"/>
                </a:tc>
                <a:tc>
                  <a:txBody>
                    <a:bodyPr/>
                    <a:lstStyle/>
                    <a:p>
                      <a:pPr marL="0" marR="0" algn="l">
                        <a:spcBef>
                          <a:spcPts val="0"/>
                        </a:spcBef>
                        <a:spcAft>
                          <a:spcPts val="0"/>
                        </a:spcAft>
                      </a:pPr>
                      <a:r>
                        <a:rPr lang="en-US" sz="1200" b="0" dirty="0" smtClean="0">
                          <a:effectLst/>
                          <a:latin typeface="+mj-lt"/>
                          <a:ea typeface="MS Mincho"/>
                        </a:rPr>
                        <a:t>1/15/21</a:t>
                      </a:r>
                      <a:endParaRPr lang="en-US" sz="1200" b="0" dirty="0">
                        <a:effectLst/>
                        <a:latin typeface="+mj-lt"/>
                        <a:ea typeface="MS Mincho"/>
                      </a:endParaRPr>
                    </a:p>
                  </a:txBody>
                  <a:tcPr marL="68580" marR="68580" marT="0" marB="0"/>
                </a:tc>
                <a:tc>
                  <a:txBody>
                    <a:bodyPr/>
                    <a:lstStyle/>
                    <a:p>
                      <a:pPr marL="0" marR="0" indent="0" algn="l">
                        <a:spcBef>
                          <a:spcPts val="0"/>
                        </a:spcBef>
                        <a:spcAft>
                          <a:spcPts val="0"/>
                        </a:spcAft>
                        <a:buNone/>
                      </a:pPr>
                      <a:r>
                        <a:rPr lang="en-US" sz="1200" b="0" dirty="0" smtClean="0">
                          <a:effectLst/>
                          <a:latin typeface="+mj-lt"/>
                          <a:ea typeface="MS Mincho"/>
                        </a:rPr>
                        <a:t>A. Paster</a:t>
                      </a:r>
                      <a:endParaRPr lang="en-US" sz="1200" b="0" dirty="0">
                        <a:effectLst/>
                        <a:latin typeface="+mj-lt"/>
                        <a:ea typeface="MS Mincho"/>
                      </a:endParaRPr>
                    </a:p>
                  </a:txBody>
                  <a:tcPr marL="68580" marR="68580" marT="0" marB="0"/>
                </a:tc>
                <a:tc>
                  <a:txBody>
                    <a:bodyPr/>
                    <a:lstStyle/>
                    <a:p>
                      <a:pPr marL="0" marR="0" algn="l">
                        <a:spcBef>
                          <a:spcPts val="0"/>
                        </a:spcBef>
                        <a:spcAft>
                          <a:spcPts val="0"/>
                        </a:spcAft>
                      </a:pPr>
                      <a:r>
                        <a:rPr lang="en-US" sz="1200" b="0" dirty="0" smtClean="0">
                          <a:effectLst/>
                          <a:latin typeface="+mj-lt"/>
                          <a:ea typeface="MS Mincho"/>
                        </a:rPr>
                        <a:t>”template“ removed from Report &amp; Poster filenames</a:t>
                      </a:r>
                      <a:endParaRPr lang="en-US" sz="1200" b="0" dirty="0">
                        <a:effectLst/>
                        <a:latin typeface="+mj-lt"/>
                        <a:ea typeface="MS Mincho"/>
                      </a:endParaRPr>
                    </a:p>
                  </a:txBody>
                  <a:tcPr marL="68580" marR="68580" marT="0" marB="0"/>
                </a:tc>
                <a:extLst>
                  <a:ext uri="{0D108BD9-81ED-4DB2-BD59-A6C34878D82A}">
                    <a16:rowId xmlns:a16="http://schemas.microsoft.com/office/drawing/2014/main" val="1138563216"/>
                  </a:ext>
                </a:extLst>
              </a:tr>
              <a:tr h="595434">
                <a:tc>
                  <a:txBody>
                    <a:bodyPr/>
                    <a:lstStyle/>
                    <a:p>
                      <a:pPr marL="0" marR="0" algn="l">
                        <a:spcBef>
                          <a:spcPts val="0"/>
                        </a:spcBef>
                        <a:spcAft>
                          <a:spcPts val="0"/>
                        </a:spcAft>
                      </a:pPr>
                      <a:r>
                        <a:rPr lang="en-US" sz="1200" b="0" dirty="0" smtClean="0">
                          <a:effectLst/>
                          <a:latin typeface="+mj-lt"/>
                          <a:ea typeface="MS Mincho"/>
                        </a:rPr>
                        <a:t>2.6</a:t>
                      </a:r>
                      <a:endParaRPr lang="en-US" sz="1200" b="0" dirty="0">
                        <a:effectLst/>
                        <a:latin typeface="+mj-lt"/>
                        <a:ea typeface="MS Mincho"/>
                      </a:endParaRPr>
                    </a:p>
                  </a:txBody>
                  <a:tcPr marL="68580" marR="68580" marT="0" marB="0"/>
                </a:tc>
                <a:tc>
                  <a:txBody>
                    <a:bodyPr/>
                    <a:lstStyle/>
                    <a:p>
                      <a:pPr marL="0" marR="0" algn="l">
                        <a:spcBef>
                          <a:spcPts val="0"/>
                        </a:spcBef>
                        <a:spcAft>
                          <a:spcPts val="0"/>
                        </a:spcAft>
                      </a:pPr>
                      <a:r>
                        <a:rPr lang="en-US" sz="1200" b="0" dirty="0" smtClean="0">
                          <a:effectLst/>
                          <a:latin typeface="+mj-lt"/>
                          <a:ea typeface="MS Mincho"/>
                        </a:rPr>
                        <a:t>1/15/21</a:t>
                      </a:r>
                      <a:endParaRPr lang="en-US" sz="1200" b="0" dirty="0">
                        <a:effectLst/>
                        <a:latin typeface="+mj-lt"/>
                        <a:ea typeface="MS Mincho"/>
                      </a:endParaRPr>
                    </a:p>
                  </a:txBody>
                  <a:tcPr marL="68580" marR="68580" marT="0" marB="0"/>
                </a:tc>
                <a:tc>
                  <a:txBody>
                    <a:bodyPr/>
                    <a:lstStyle/>
                    <a:p>
                      <a:pPr marL="0" marR="0" indent="0" algn="l">
                        <a:spcBef>
                          <a:spcPts val="0"/>
                        </a:spcBef>
                        <a:spcAft>
                          <a:spcPts val="0"/>
                        </a:spcAft>
                        <a:buNone/>
                      </a:pPr>
                      <a:r>
                        <a:rPr lang="en-US" sz="1200" b="0" dirty="0" smtClean="0">
                          <a:effectLst/>
                          <a:latin typeface="+mj-lt"/>
                          <a:ea typeface="MS Mincho"/>
                        </a:rPr>
                        <a:t>A. Paster</a:t>
                      </a:r>
                      <a:endParaRPr lang="en-US" sz="1200" b="0" dirty="0">
                        <a:effectLst/>
                        <a:latin typeface="+mj-lt"/>
                        <a:ea typeface="MS Mincho"/>
                      </a:endParaRPr>
                    </a:p>
                  </a:txBody>
                  <a:tcPr marL="68580" marR="68580" marT="0" marB="0"/>
                </a:tc>
                <a:tc>
                  <a:txBody>
                    <a:bodyPr/>
                    <a:lstStyle/>
                    <a:p>
                      <a:pPr marL="0" marR="0" algn="l">
                        <a:spcBef>
                          <a:spcPts val="0"/>
                        </a:spcBef>
                        <a:spcAft>
                          <a:spcPts val="0"/>
                        </a:spcAft>
                      </a:pPr>
                      <a:r>
                        <a:rPr lang="en-US" sz="1200" b="0" dirty="0" smtClean="0">
                          <a:effectLst/>
                          <a:latin typeface="+mj-lt"/>
                          <a:ea typeface="MS Mincho"/>
                        </a:rPr>
                        <a:t>Needs &amp; Reqs </a:t>
                      </a:r>
                      <a:r>
                        <a:rPr lang="en-US" sz="1200" b="0" strike="sngStrike" dirty="0" smtClean="0">
                          <a:effectLst/>
                          <a:latin typeface="+mj-lt"/>
                          <a:ea typeface="MS Mincho"/>
                        </a:rPr>
                        <a:t>Matrix</a:t>
                      </a:r>
                      <a:r>
                        <a:rPr lang="en-US" sz="1200" b="0" dirty="0" smtClean="0">
                          <a:effectLst/>
                          <a:latin typeface="+mj-lt"/>
                          <a:ea typeface="MS Mincho"/>
                        </a:rPr>
                        <a:t> -&gt; Workbook</a:t>
                      </a:r>
                    </a:p>
                    <a:p>
                      <a:pPr marL="0" marR="0" algn="l">
                        <a:spcBef>
                          <a:spcPts val="0"/>
                        </a:spcBef>
                        <a:spcAft>
                          <a:spcPts val="0"/>
                        </a:spcAft>
                      </a:pPr>
                      <a:r>
                        <a:rPr lang="en-US" sz="1200" b="0" dirty="0" smtClean="0">
                          <a:effectLst/>
                          <a:latin typeface="+mj-lt"/>
                          <a:ea typeface="MS Mincho"/>
                        </a:rPr>
                        <a:t>Double check</a:t>
                      </a:r>
                      <a:r>
                        <a:rPr lang="en-US" sz="1200" b="0" baseline="0" dirty="0" smtClean="0">
                          <a:effectLst/>
                          <a:latin typeface="+mj-lt"/>
                          <a:ea typeface="MS Mincho"/>
                        </a:rPr>
                        <a:t> agreement of Agenda schedules and Out of Class Tasks w/ Wiki</a:t>
                      </a:r>
                      <a:endParaRPr lang="en-US" sz="1200" b="0" dirty="0">
                        <a:effectLst/>
                        <a:latin typeface="+mj-lt"/>
                        <a:ea typeface="MS Mincho"/>
                      </a:endParaRPr>
                    </a:p>
                  </a:txBody>
                  <a:tcPr marL="68580" marR="68580" marT="0" marB="0"/>
                </a:tc>
                <a:extLst>
                  <a:ext uri="{0D108BD9-81ED-4DB2-BD59-A6C34878D82A}">
                    <a16:rowId xmlns:a16="http://schemas.microsoft.com/office/drawing/2014/main" val="299010734"/>
                  </a:ext>
                </a:extLst>
              </a:tr>
              <a:tr h="273245">
                <a:tc>
                  <a:txBody>
                    <a:bodyPr/>
                    <a:lstStyle/>
                    <a:p>
                      <a:pPr marL="0" marR="0" algn="l">
                        <a:spcBef>
                          <a:spcPts val="0"/>
                        </a:spcBef>
                        <a:spcAft>
                          <a:spcPts val="0"/>
                        </a:spcAft>
                      </a:pPr>
                      <a:r>
                        <a:rPr lang="en-US" sz="1200" dirty="0" smtClean="0">
                          <a:effectLst/>
                          <a:latin typeface="+mj-lt"/>
                          <a:ea typeface="MS Mincho"/>
                        </a:rPr>
                        <a:t>2.7</a:t>
                      </a:r>
                      <a:endParaRPr lang="en-US" sz="1200" dirty="0">
                        <a:effectLst/>
                        <a:latin typeface="+mj-lt"/>
                        <a:ea typeface="MS Mincho"/>
                      </a:endParaRPr>
                    </a:p>
                  </a:txBody>
                  <a:tcPr marL="68580" marR="68580" marT="0" marB="0"/>
                </a:tc>
                <a:tc>
                  <a:txBody>
                    <a:bodyPr/>
                    <a:lstStyle/>
                    <a:p>
                      <a:pPr marL="0" marR="0" algn="l">
                        <a:spcBef>
                          <a:spcPts val="0"/>
                        </a:spcBef>
                        <a:spcAft>
                          <a:spcPts val="0"/>
                        </a:spcAft>
                      </a:pPr>
                      <a:r>
                        <a:rPr lang="en-US" sz="1200" dirty="0" smtClean="0">
                          <a:effectLst/>
                          <a:latin typeface="+mj-lt"/>
                          <a:ea typeface="MS Mincho"/>
                        </a:rPr>
                        <a:t>1/21/21</a:t>
                      </a:r>
                      <a:endParaRPr lang="en-US" sz="1200" dirty="0">
                        <a:effectLst/>
                        <a:latin typeface="+mj-lt"/>
                        <a:ea typeface="MS Mincho"/>
                      </a:endParaRPr>
                    </a:p>
                  </a:txBody>
                  <a:tcPr marL="68580" marR="68580" marT="0" marB="0"/>
                </a:tc>
                <a:tc>
                  <a:txBody>
                    <a:bodyPr/>
                    <a:lstStyle/>
                    <a:p>
                      <a:pPr marL="228600" marR="0" indent="-228600" algn="l">
                        <a:spcBef>
                          <a:spcPts val="0"/>
                        </a:spcBef>
                        <a:spcAft>
                          <a:spcPts val="0"/>
                        </a:spcAft>
                        <a:buAutoNum type="alphaUcPeriod"/>
                      </a:pPr>
                      <a:r>
                        <a:rPr lang="en-US" sz="1200" dirty="0" smtClean="0">
                          <a:effectLst/>
                          <a:latin typeface="+mj-lt"/>
                          <a:ea typeface="MS Mincho"/>
                        </a:rPr>
                        <a:t>Paster</a:t>
                      </a:r>
                      <a:endParaRPr lang="en-US" sz="1200" dirty="0">
                        <a:effectLst/>
                        <a:latin typeface="+mj-lt"/>
                        <a:ea typeface="MS Mincho"/>
                      </a:endParaRPr>
                    </a:p>
                  </a:txBody>
                  <a:tcPr marL="68580" marR="68580" marT="0" marB="0"/>
                </a:tc>
                <a:tc>
                  <a:txBody>
                    <a:bodyPr/>
                    <a:lstStyle/>
                    <a:p>
                      <a:pPr marL="0" marR="0" algn="l">
                        <a:spcBef>
                          <a:spcPts val="0"/>
                        </a:spcBef>
                        <a:spcAft>
                          <a:spcPts val="0"/>
                        </a:spcAft>
                      </a:pPr>
                      <a:r>
                        <a:rPr lang="en-US" sz="1200" dirty="0" smtClean="0">
                          <a:effectLst/>
                          <a:latin typeface="+mj-lt"/>
                          <a:ea typeface="MS Mincho"/>
                        </a:rPr>
                        <a:t>Updated CE pictures</a:t>
                      </a:r>
                    </a:p>
                    <a:p>
                      <a:pPr marL="0" marR="0" algn="l">
                        <a:spcBef>
                          <a:spcPts val="0"/>
                        </a:spcBef>
                        <a:spcAft>
                          <a:spcPts val="0"/>
                        </a:spcAft>
                      </a:pPr>
                      <a:r>
                        <a:rPr lang="en-US" sz="1200" dirty="0" smtClean="0">
                          <a:effectLst/>
                          <a:latin typeface="+mj-lt"/>
                          <a:ea typeface="MS Mincho"/>
                        </a:rPr>
                        <a:t>Updated Ticket Out links</a:t>
                      </a:r>
                      <a:endParaRPr lang="en-US" sz="1200" dirty="0">
                        <a:effectLst/>
                        <a:latin typeface="+mj-lt"/>
                        <a:ea typeface="MS Mincho"/>
                      </a:endParaRPr>
                    </a:p>
                  </a:txBody>
                  <a:tcPr marL="68580" marR="68580" marT="0" marB="0"/>
                </a:tc>
                <a:extLst>
                  <a:ext uri="{0D108BD9-81ED-4DB2-BD59-A6C34878D82A}">
                    <a16:rowId xmlns:a16="http://schemas.microsoft.com/office/drawing/2014/main" val="3050399495"/>
                  </a:ext>
                </a:extLst>
              </a:tr>
              <a:tr h="326268">
                <a:tc>
                  <a:txBody>
                    <a:bodyPr/>
                    <a:lstStyle/>
                    <a:p>
                      <a:pPr marL="0" marR="0" algn="l">
                        <a:spcBef>
                          <a:spcPts val="0"/>
                        </a:spcBef>
                        <a:spcAft>
                          <a:spcPts val="0"/>
                        </a:spcAft>
                      </a:pPr>
                      <a:r>
                        <a:rPr lang="en-US" sz="1200" dirty="0" smtClean="0">
                          <a:effectLst/>
                          <a:latin typeface="+mj-lt"/>
                          <a:ea typeface="MS Mincho"/>
                        </a:rPr>
                        <a:t>2.8</a:t>
                      </a:r>
                      <a:endParaRPr lang="en-US" sz="1200" dirty="0">
                        <a:effectLst/>
                        <a:latin typeface="+mj-lt"/>
                        <a:ea typeface="MS Mincho"/>
                      </a:endParaRPr>
                    </a:p>
                  </a:txBody>
                  <a:tcPr marL="68580" marR="68580" marT="0" marB="0"/>
                </a:tc>
                <a:tc>
                  <a:txBody>
                    <a:bodyPr/>
                    <a:lstStyle/>
                    <a:p>
                      <a:pPr marL="0" marR="0" algn="l">
                        <a:spcBef>
                          <a:spcPts val="0"/>
                        </a:spcBef>
                        <a:spcAft>
                          <a:spcPts val="0"/>
                        </a:spcAft>
                      </a:pPr>
                      <a:r>
                        <a:rPr lang="en-US" sz="1200" dirty="0" smtClean="0">
                          <a:effectLst/>
                          <a:latin typeface="+mj-lt"/>
                          <a:ea typeface="MS Mincho"/>
                        </a:rPr>
                        <a:t>1/22/21</a:t>
                      </a: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r>
                        <a:rPr lang="en-US" sz="1200" dirty="0" smtClean="0">
                          <a:effectLst/>
                          <a:latin typeface="+mj-lt"/>
                          <a:ea typeface="MS Mincho"/>
                        </a:rPr>
                        <a:t>A. Paster</a:t>
                      </a:r>
                      <a:endParaRPr lang="en-US" sz="1200" dirty="0">
                        <a:effectLst/>
                        <a:latin typeface="+mj-lt"/>
                        <a:ea typeface="MS Mincho"/>
                      </a:endParaRPr>
                    </a:p>
                  </a:txBody>
                  <a:tcPr marL="68580" marR="68580" marT="0" marB="0"/>
                </a:tc>
                <a:tc>
                  <a:txBody>
                    <a:bodyPr/>
                    <a:lstStyle/>
                    <a:p>
                      <a:pPr marL="0" marR="0" algn="l">
                        <a:spcBef>
                          <a:spcPts val="0"/>
                        </a:spcBef>
                        <a:spcAft>
                          <a:spcPts val="0"/>
                        </a:spcAft>
                      </a:pPr>
                      <a:r>
                        <a:rPr lang="en-US" sz="1200" dirty="0" smtClean="0">
                          <a:effectLst/>
                          <a:latin typeface="+mj-lt"/>
                          <a:ea typeface="MS Mincho"/>
                        </a:rPr>
                        <a:t>Updated Syllabus link p6</a:t>
                      </a:r>
                      <a:endParaRPr lang="en-US" sz="1200" dirty="0">
                        <a:effectLst/>
                        <a:latin typeface="+mj-lt"/>
                        <a:ea typeface="MS Mincho"/>
                      </a:endParaRPr>
                    </a:p>
                  </a:txBody>
                  <a:tcPr marL="68580" marR="68580" marT="0" marB="0"/>
                </a:tc>
                <a:extLst>
                  <a:ext uri="{0D108BD9-81ED-4DB2-BD59-A6C34878D82A}">
                    <a16:rowId xmlns:a16="http://schemas.microsoft.com/office/drawing/2014/main" val="2042202733"/>
                  </a:ext>
                </a:extLst>
              </a:tr>
              <a:tr h="595434">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808898996"/>
                  </a:ext>
                </a:extLst>
              </a:tr>
            </a:tbl>
          </a:graphicData>
        </a:graphic>
      </p:graphicFrame>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2</a:t>
            </a:fld>
            <a:endParaRPr lang="en-US" dirty="0"/>
          </a:p>
        </p:txBody>
      </p:sp>
    </p:spTree>
    <p:extLst>
      <p:ext uri="{BB962C8B-B14F-4D97-AF65-F5344CB8AC3E}">
        <p14:creationId xmlns:p14="http://schemas.microsoft.com/office/powerpoint/2010/main" val="6265878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b="41808"/>
          <a:stretch/>
        </p:blipFill>
        <p:spPr>
          <a:xfrm>
            <a:off x="533400" y="3338513"/>
            <a:ext cx="8382000" cy="3200400"/>
          </a:xfrm>
          <a:prstGeom prst="rect">
            <a:avLst/>
          </a:prstGeom>
        </p:spPr>
      </p:pic>
      <p:sp>
        <p:nvSpPr>
          <p:cNvPr id="2" name="Title 1"/>
          <p:cNvSpPr>
            <a:spLocks noGrp="1"/>
          </p:cNvSpPr>
          <p:nvPr>
            <p:ph type="title"/>
          </p:nvPr>
        </p:nvSpPr>
        <p:spPr>
          <a:xfrm>
            <a:off x="628650" y="19050"/>
            <a:ext cx="7886700" cy="1325563"/>
          </a:xfrm>
        </p:spPr>
        <p:txBody>
          <a:bodyPr/>
          <a:lstStyle/>
          <a:p>
            <a:r>
              <a:rPr lang="en-US" dirty="0"/>
              <a:t>Collaboration Logistics</a:t>
            </a:r>
          </a:p>
        </p:txBody>
      </p:sp>
      <p:sp>
        <p:nvSpPr>
          <p:cNvPr id="3" name="Content Placeholder 2"/>
          <p:cNvSpPr>
            <a:spLocks noGrp="1"/>
          </p:cNvSpPr>
          <p:nvPr>
            <p:ph idx="1"/>
          </p:nvPr>
        </p:nvSpPr>
        <p:spPr>
          <a:xfrm>
            <a:off x="381000" y="990600"/>
            <a:ext cx="8534400" cy="4351338"/>
          </a:xfrm>
        </p:spPr>
        <p:txBody>
          <a:bodyPr vert="horz" lIns="91440" tIns="45720" rIns="91440" bIns="45720" rtlCol="0" anchor="t">
            <a:normAutofit/>
          </a:bodyPr>
          <a:lstStyle/>
          <a:p>
            <a:r>
              <a:rPr lang="en-US" dirty="0"/>
              <a:t>Each team has a Box folder pre-loaded with files</a:t>
            </a:r>
          </a:p>
          <a:p>
            <a:pPr lvl="1"/>
            <a:r>
              <a:rPr lang="en-US" dirty="0">
                <a:hlinkClick r:id="rId3"/>
              </a:rPr>
              <a:t>https://rpi.app.box.com/</a:t>
            </a:r>
            <a:r>
              <a:rPr lang="en-US" dirty="0"/>
              <a:t> </a:t>
            </a:r>
            <a:endParaRPr lang="en-US" dirty="0">
              <a:cs typeface="Calibri"/>
            </a:endParaRPr>
          </a:p>
          <a:p>
            <a:pPr lvl="1"/>
            <a:r>
              <a:rPr lang="en-US" dirty="0"/>
              <a:t>Login using RPI credentials</a:t>
            </a:r>
          </a:p>
          <a:p>
            <a:r>
              <a:rPr lang="en-US" dirty="0"/>
              <a:t>EVERYONE open “</a:t>
            </a:r>
            <a:r>
              <a:rPr lang="en-US" sz="2000" dirty="0">
                <a:solidFill>
                  <a:srgbClr val="00B050"/>
                </a:solidFill>
                <a:cs typeface="Calibri"/>
              </a:rPr>
              <a:t>20 min Poster - Webex enabled.pptx</a:t>
            </a:r>
            <a:r>
              <a:rPr lang="en-US" dirty="0"/>
              <a:t>” file </a:t>
            </a:r>
            <a:r>
              <a:rPr lang="en-US" dirty="0" smtClean="0"/>
              <a:t>in        </a:t>
            </a:r>
            <a:r>
              <a:rPr lang="en-US" b="1" dirty="0"/>
              <a:t>PowerPoint Online</a:t>
            </a:r>
          </a:p>
          <a:p>
            <a:pPr lvl="1"/>
            <a:r>
              <a:rPr lang="en-US" dirty="0"/>
              <a:t>This will allow simultaneous group editing</a:t>
            </a:r>
          </a:p>
          <a:p>
            <a:pPr lvl="1"/>
            <a:r>
              <a:rPr lang="en-US" dirty="0"/>
              <a:t>(warning/notice) Online Office version lacks MANY features of standalone program</a:t>
            </a:r>
          </a:p>
        </p:txBody>
      </p:sp>
      <p:sp>
        <p:nvSpPr>
          <p:cNvPr id="4" name="Footer Placeholder 3"/>
          <p:cNvSpPr>
            <a:spLocks noGrp="1"/>
          </p:cNvSpPr>
          <p:nvPr>
            <p:ph type="ftr" sz="quarter" idx="11"/>
          </p:nvPr>
        </p:nvSpPr>
        <p:spPr/>
        <p:txBody>
          <a:bodyPr/>
          <a:lstStyle/>
          <a:p>
            <a:r>
              <a:rPr lang="en-US" dirty="0"/>
              <a:t>PE </a:t>
            </a:r>
            <a:r>
              <a:rPr lang="en-US" sz="1200" dirty="0"/>
              <a:t>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20</a:t>
            </a:fld>
            <a:endParaRPr lang="en-US" sz="1200" dirty="0"/>
          </a:p>
        </p:txBody>
      </p:sp>
    </p:spTree>
    <p:extLst>
      <p:ext uri="{BB962C8B-B14F-4D97-AF65-F5344CB8AC3E}">
        <p14:creationId xmlns:p14="http://schemas.microsoft.com/office/powerpoint/2010/main" val="11585638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F7715-5A74-4F49-BFA3-372AC3AA40FA}"/>
              </a:ext>
            </a:extLst>
          </p:cNvPr>
          <p:cNvSpPr>
            <a:spLocks noGrp="1"/>
          </p:cNvSpPr>
          <p:nvPr>
            <p:ph type="title"/>
          </p:nvPr>
        </p:nvSpPr>
        <p:spPr>
          <a:xfrm>
            <a:off x="628650" y="107029"/>
            <a:ext cx="7886700" cy="1325563"/>
          </a:xfrm>
        </p:spPr>
        <p:txBody>
          <a:bodyPr/>
          <a:lstStyle/>
          <a:p>
            <a:pPr algn="ctr"/>
            <a:r>
              <a:rPr lang="en-US" dirty="0">
                <a:cs typeface="Calibri Light"/>
              </a:rPr>
              <a:t>35 min - Team Ideation Presentation</a:t>
            </a:r>
          </a:p>
        </p:txBody>
      </p:sp>
      <p:sp>
        <p:nvSpPr>
          <p:cNvPr id="3" name="Content Placeholder 2">
            <a:extLst>
              <a:ext uri="{FF2B5EF4-FFF2-40B4-BE49-F238E27FC236}">
                <a16:creationId xmlns:a16="http://schemas.microsoft.com/office/drawing/2014/main" id="{94B37055-CD9E-4DE0-BA65-2F7D056B27DB}"/>
              </a:ext>
            </a:extLst>
          </p:cNvPr>
          <p:cNvSpPr>
            <a:spLocks noGrp="1"/>
          </p:cNvSpPr>
          <p:nvPr>
            <p:ph idx="1"/>
          </p:nvPr>
        </p:nvSpPr>
        <p:spPr>
          <a:xfrm>
            <a:off x="665521" y="1127637"/>
            <a:ext cx="7411679" cy="4652963"/>
          </a:xfrm>
        </p:spPr>
        <p:txBody>
          <a:bodyPr vert="horz" lIns="91440" tIns="45720" rIns="91440" bIns="45720" rtlCol="0" anchor="t">
            <a:normAutofit fontScale="92500" lnSpcReduction="10000"/>
          </a:bodyPr>
          <a:lstStyle/>
          <a:p>
            <a:pPr marL="0" indent="0">
              <a:buNone/>
            </a:pPr>
            <a:r>
              <a:rPr lang="en-US" sz="2000" dirty="0">
                <a:cs typeface="Calibri"/>
              </a:rPr>
              <a:t>Time boxed exercise. It will feel rushed, things won't feel complete. </a:t>
            </a:r>
            <a:r>
              <a:rPr lang="en-US" sz="2000" b="1" dirty="0">
                <a:cs typeface="Calibri"/>
              </a:rPr>
              <a:t>THAT'S OK.</a:t>
            </a:r>
            <a:endParaRPr lang="en-US" b="1" dirty="0"/>
          </a:p>
          <a:p>
            <a:pPr marL="0" indent="0">
              <a:buNone/>
            </a:pPr>
            <a:r>
              <a:rPr lang="en-US" sz="2000" dirty="0">
                <a:cs typeface="Calibri"/>
              </a:rPr>
              <a:t>You'll want more time. You can't have it. Team </a:t>
            </a:r>
            <a:r>
              <a:rPr lang="en-US" sz="2000" b="1" dirty="0">
                <a:cs typeface="Calibri"/>
              </a:rPr>
              <a:t>must </a:t>
            </a:r>
            <a:r>
              <a:rPr lang="en-US" sz="2000" dirty="0">
                <a:cs typeface="Calibri"/>
              </a:rPr>
              <a:t>move on. </a:t>
            </a:r>
          </a:p>
          <a:p>
            <a:pPr marL="0" indent="0">
              <a:buNone/>
            </a:pPr>
            <a:endParaRPr lang="en-US" sz="2000" dirty="0">
              <a:cs typeface="Calibri"/>
            </a:endParaRPr>
          </a:p>
          <a:p>
            <a:pPr marL="0" indent="0">
              <a:buNone/>
            </a:pPr>
            <a:r>
              <a:rPr lang="en-US" sz="2000" dirty="0">
                <a:cs typeface="Calibri"/>
              </a:rPr>
              <a:t>For EACH section of presentation slides:</a:t>
            </a:r>
            <a:endParaRPr lang="en-US" dirty="0"/>
          </a:p>
          <a:p>
            <a:r>
              <a:rPr lang="en-US" sz="2000" dirty="0">
                <a:cs typeface="Calibri"/>
              </a:rPr>
              <a:t>2 min</a:t>
            </a:r>
            <a:endParaRPr lang="en-US" sz="2000" dirty="0"/>
          </a:p>
          <a:p>
            <a:pPr lvl="1"/>
            <a:r>
              <a:rPr lang="en-US" sz="2000" dirty="0">
                <a:cs typeface="Calibri"/>
              </a:rPr>
              <a:t>Individual silent thought on content</a:t>
            </a:r>
          </a:p>
          <a:p>
            <a:pPr lvl="1"/>
            <a:r>
              <a:rPr lang="en-US" sz="2000" dirty="0">
                <a:cs typeface="Calibri"/>
              </a:rPr>
              <a:t>Type thoughts into text editor (Word, Notepad, etc...)</a:t>
            </a:r>
          </a:p>
          <a:p>
            <a:r>
              <a:rPr lang="en-US" sz="2000" dirty="0">
                <a:cs typeface="Calibri"/>
              </a:rPr>
              <a:t>2 min</a:t>
            </a:r>
          </a:p>
          <a:p>
            <a:pPr lvl="1"/>
            <a:r>
              <a:rPr lang="en-US" sz="2000" dirty="0">
                <a:cs typeface="Calibri"/>
              </a:rPr>
              <a:t>Copy answers into shared Team PPT on Box</a:t>
            </a:r>
          </a:p>
          <a:p>
            <a:pPr lvl="1"/>
            <a:r>
              <a:rPr lang="en-US" sz="2000" dirty="0">
                <a:cs typeface="Calibri"/>
              </a:rPr>
              <a:t>Quick discussion of similar, unique, or new answers</a:t>
            </a:r>
          </a:p>
          <a:p>
            <a:r>
              <a:rPr lang="en-US" sz="2000" dirty="0">
                <a:cs typeface="Calibri"/>
              </a:rPr>
              <a:t>Move on to next section of Ideation PPT as a team</a:t>
            </a:r>
          </a:p>
          <a:p>
            <a:endParaRPr lang="en-US" sz="2000" dirty="0">
              <a:cs typeface="Calibri"/>
            </a:endParaRPr>
          </a:p>
          <a:p>
            <a:r>
              <a:rPr lang="en-US" sz="2000" dirty="0">
                <a:cs typeface="Calibri"/>
              </a:rPr>
              <a:t>PE will send chat messages to PE Space to help remind team to move on to each section of presentation</a:t>
            </a:r>
          </a:p>
          <a:p>
            <a:endParaRPr lang="en-US" sz="2000" dirty="0">
              <a:cs typeface="Calibri"/>
            </a:endParaRPr>
          </a:p>
          <a:p>
            <a:endParaRPr lang="en-US" sz="2000" dirty="0">
              <a:cs typeface="Calibri"/>
            </a:endParaRPr>
          </a:p>
        </p:txBody>
      </p:sp>
      <p:sp>
        <p:nvSpPr>
          <p:cNvPr id="4" name="Footer Placeholder 3">
            <a:extLst>
              <a:ext uri="{FF2B5EF4-FFF2-40B4-BE49-F238E27FC236}">
                <a16:creationId xmlns:a16="http://schemas.microsoft.com/office/drawing/2014/main" id="{BDAD45D7-F4BE-48EE-8AF6-0A7FFA5A474A}"/>
              </a:ext>
            </a:extLst>
          </p:cNvPr>
          <p:cNvSpPr>
            <a:spLocks noGrp="1"/>
          </p:cNvSpPr>
          <p:nvPr>
            <p:ph type="ftr" sz="quarter" idx="11"/>
          </p:nvPr>
        </p:nvSpPr>
        <p:spPr/>
        <p:txBody>
          <a:bodyPr/>
          <a:lstStyle/>
          <a:p>
            <a:r>
              <a:rPr lang="en-US" sz="1200" dirty="0"/>
              <a:t>PE Space</a:t>
            </a:r>
          </a:p>
        </p:txBody>
      </p:sp>
      <p:sp>
        <p:nvSpPr>
          <p:cNvPr id="6" name="Down Arrow 5"/>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z="1200" smtClean="0"/>
              <a:t>21</a:t>
            </a:fld>
            <a:endParaRPr lang="en-US" dirty="0"/>
          </a:p>
        </p:txBody>
      </p:sp>
    </p:spTree>
    <p:extLst>
      <p:ext uri="{BB962C8B-B14F-4D97-AF65-F5344CB8AC3E}">
        <p14:creationId xmlns:p14="http://schemas.microsoft.com/office/powerpoint/2010/main" val="9250810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a:t>20 min - Team Ideation Presentation Summary</a:t>
            </a:r>
            <a:endParaRPr lang="en-US" sz="3000" dirty="0">
              <a:cs typeface="Calibri"/>
            </a:endParaRPr>
          </a:p>
        </p:txBody>
      </p:sp>
      <p:sp>
        <p:nvSpPr>
          <p:cNvPr id="3" name="Content Placeholder 2"/>
          <p:cNvSpPr>
            <a:spLocks noGrp="1"/>
          </p:cNvSpPr>
          <p:nvPr>
            <p:ph idx="1"/>
          </p:nvPr>
        </p:nvSpPr>
        <p:spPr/>
        <p:txBody>
          <a:bodyPr>
            <a:normAutofit/>
          </a:bodyPr>
          <a:lstStyle/>
          <a:p>
            <a:r>
              <a:rPr lang="en-US" sz="2000" dirty="0"/>
              <a:t>What unique skills does each person bring to the team?</a:t>
            </a:r>
          </a:p>
          <a:p>
            <a:r>
              <a:rPr lang="en-US" sz="2000" dirty="0"/>
              <a:t>What skills do members share in common?</a:t>
            </a:r>
          </a:p>
          <a:p>
            <a:r>
              <a:rPr lang="en-US" sz="2000" dirty="0"/>
              <a:t>What specific team or organizational strength will each person contribute?</a:t>
            </a:r>
          </a:p>
          <a:p>
            <a:r>
              <a:rPr lang="en-US" sz="2000" dirty="0"/>
              <a:t>What team or organizational weakness or areas for growth does each person have?</a:t>
            </a:r>
          </a:p>
          <a:p>
            <a:r>
              <a:rPr lang="en-US" sz="2000" dirty="0"/>
              <a:t>How can team make best use of each individual’s skills and talents?</a:t>
            </a:r>
          </a:p>
          <a:p>
            <a:endParaRPr lang="en-US" sz="2000" dirty="0"/>
          </a:p>
          <a:p>
            <a:r>
              <a:rPr lang="en-US" sz="2000" b="1" dirty="0">
                <a:solidFill>
                  <a:srgbClr val="FF0000"/>
                </a:solidFill>
              </a:rPr>
              <a:t>Does every team member have a TECHNICAL action item to complete by next class?</a:t>
            </a:r>
          </a:p>
          <a:p>
            <a:pPr lvl="1"/>
            <a:r>
              <a:rPr lang="en-US" sz="2000" b="1" dirty="0">
                <a:solidFill>
                  <a:srgbClr val="FF0000"/>
                </a:solidFill>
              </a:rPr>
              <a:t>Note: This is something that should happen by end of EVERY class. </a:t>
            </a:r>
          </a:p>
          <a:p>
            <a:endParaRPr lang="en-US" sz="2000" dirty="0"/>
          </a:p>
        </p:txBody>
      </p:sp>
      <p:sp>
        <p:nvSpPr>
          <p:cNvPr id="4" name="Footer Placeholder 3">
            <a:extLst>
              <a:ext uri="{FF2B5EF4-FFF2-40B4-BE49-F238E27FC236}">
                <a16:creationId xmlns:a16="http://schemas.microsoft.com/office/drawing/2014/main" id="{31BE8FA8-2A5F-4638-9F96-7B004230BF9E}"/>
              </a:ext>
            </a:extLst>
          </p:cNvPr>
          <p:cNvSpPr>
            <a:spLocks noGrp="1"/>
          </p:cNvSpPr>
          <p:nvPr>
            <p:ph type="ftr" sz="quarter" idx="11"/>
          </p:nvPr>
        </p:nvSpPr>
        <p:spPr/>
        <p:txBody>
          <a:bodyPr/>
          <a:lstStyle/>
          <a:p>
            <a:r>
              <a:rPr lang="en-US" dirty="0">
                <a:ea typeface="+mn-lt"/>
                <a:cs typeface="+mn-lt"/>
              </a:rPr>
              <a:t>Team Space</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22</a:t>
            </a:fld>
            <a:endParaRPr lang="en-US" dirty="0"/>
          </a:p>
        </p:txBody>
      </p:sp>
      <p:sp>
        <p:nvSpPr>
          <p:cNvPr id="6" name="Down Arrow 5"/>
          <p:cNvSpPr/>
          <p:nvPr/>
        </p:nvSpPr>
        <p:spPr>
          <a:xfrm rot="18214931">
            <a:off x="3738640" y="5969798"/>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127710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 min - Team Meeting</a:t>
            </a:r>
            <a:endParaRPr lang="en-US" dirty="0"/>
          </a:p>
        </p:txBody>
      </p:sp>
      <p:sp>
        <p:nvSpPr>
          <p:cNvPr id="3" name="Content Placeholder 2"/>
          <p:cNvSpPr>
            <a:spLocks noGrp="1"/>
          </p:cNvSpPr>
          <p:nvPr>
            <p:ph idx="1"/>
          </p:nvPr>
        </p:nvSpPr>
        <p:spPr/>
        <p:txBody>
          <a:bodyPr>
            <a:normAutofit fontScale="92500" lnSpcReduction="10000"/>
          </a:bodyPr>
          <a:lstStyle/>
          <a:p>
            <a:pPr marL="346075" indent="-346075"/>
            <a:r>
              <a:rPr lang="en-US" dirty="0">
                <a:cs typeface="Calibri"/>
              </a:rPr>
              <a:t>Choose a </a:t>
            </a:r>
            <a:r>
              <a:rPr lang="en-US" dirty="0" smtClean="0">
                <a:cs typeface="Calibri"/>
              </a:rPr>
              <a:t>30-60 min time for team to meet before next class</a:t>
            </a:r>
          </a:p>
          <a:p>
            <a:pPr marL="857250" lvl="1" indent="-457200">
              <a:buFont typeface="Arial" panose="020B0604020202020204" pitchFamily="34" charset="0"/>
              <a:buChar char="•"/>
            </a:pPr>
            <a:r>
              <a:rPr lang="en-US" dirty="0">
                <a:cs typeface="Calibri"/>
                <a:hlinkClick r:id="rId2"/>
              </a:rPr>
              <a:t>www.Whe</a:t>
            </a:r>
            <a:r>
              <a:rPr lang="en-US" dirty="0" smtClean="0">
                <a:cs typeface="Calibri"/>
                <a:hlinkClick r:id="rId2"/>
              </a:rPr>
              <a:t>nIsGood.net</a:t>
            </a:r>
            <a:r>
              <a:rPr lang="en-US" dirty="0" smtClean="0">
                <a:cs typeface="Calibri"/>
              </a:rPr>
              <a:t> </a:t>
            </a:r>
            <a:r>
              <a:rPr lang="en-US" dirty="0">
                <a:cs typeface="Calibri"/>
              </a:rPr>
              <a:t>works well</a:t>
            </a:r>
          </a:p>
          <a:p>
            <a:pPr marL="857250" lvl="1" indent="-457200">
              <a:buFont typeface="Arial" panose="020B0604020202020204" pitchFamily="34" charset="0"/>
              <a:buChar char="•"/>
            </a:pPr>
            <a:r>
              <a:rPr lang="en-US" b="1" dirty="0">
                <a:cs typeface="Calibri"/>
              </a:rPr>
              <a:t>NOT RECOMMENDED </a:t>
            </a:r>
            <a:r>
              <a:rPr lang="en-US" dirty="0">
                <a:cs typeface="Calibri"/>
              </a:rPr>
              <a:t>to use this time every week for the full team. That’s what class time is for. Instead use this time for occasional needed planning meetings, or for smaller sub groups to meet about project.</a:t>
            </a:r>
            <a:endParaRPr lang="en-US" dirty="0"/>
          </a:p>
          <a:p>
            <a:r>
              <a:rPr lang="en-US" dirty="0" smtClean="0"/>
              <a:t>MUST REACH DECISION TODAY! You have a group assignment to complete before next class.</a:t>
            </a:r>
            <a:endParaRPr lang="en-US" dirty="0"/>
          </a:p>
        </p:txBody>
      </p:sp>
      <p:sp>
        <p:nvSpPr>
          <p:cNvPr id="4" name="Footer Placeholder 3"/>
          <p:cNvSpPr>
            <a:spLocks noGrp="1"/>
          </p:cNvSpPr>
          <p:nvPr>
            <p:ph type="ftr" sz="quarter" idx="11"/>
          </p:nvPr>
        </p:nvSpPr>
        <p:spPr/>
        <p:txBody>
          <a:bodyPr/>
          <a:lstStyle/>
          <a:p>
            <a:r>
              <a:rPr lang="en-US" dirty="0" smtClean="0"/>
              <a:t>Team Space</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23</a:t>
            </a:fld>
            <a:endParaRPr lang="en-US" dirty="0"/>
          </a:p>
        </p:txBody>
      </p:sp>
    </p:spTree>
    <p:extLst>
      <p:ext uri="{BB962C8B-B14F-4D97-AF65-F5344CB8AC3E}">
        <p14:creationId xmlns:p14="http://schemas.microsoft.com/office/powerpoint/2010/main" val="30525783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638582"/>
            <a:ext cx="7886700" cy="555974"/>
          </a:xfrm>
        </p:spPr>
        <p:txBody>
          <a:bodyPr>
            <a:normAutofit fontScale="90000"/>
          </a:bodyPr>
          <a:lstStyle/>
          <a:p>
            <a:pPr algn="ctr"/>
            <a:r>
              <a:rPr lang="en-US" dirty="0"/>
              <a:t>10 min - Team Questions</a:t>
            </a:r>
            <a:br>
              <a:rPr lang="en-US" dirty="0"/>
            </a:br>
            <a:endParaRPr lang="en-US" dirty="0"/>
          </a:p>
        </p:txBody>
      </p:sp>
      <p:sp>
        <p:nvSpPr>
          <p:cNvPr id="3" name="Content Placeholder 2"/>
          <p:cNvSpPr>
            <a:spLocks noGrp="1"/>
          </p:cNvSpPr>
          <p:nvPr>
            <p:ph idx="1"/>
          </p:nvPr>
        </p:nvSpPr>
        <p:spPr>
          <a:xfrm>
            <a:off x="428624" y="1366440"/>
            <a:ext cx="8562975" cy="4829505"/>
          </a:xfrm>
        </p:spPr>
        <p:txBody>
          <a:bodyPr vert="horz" lIns="91440" tIns="45720" rIns="91440" bIns="45720" rtlCol="0" anchor="t">
            <a:noAutofit/>
          </a:bodyPr>
          <a:lstStyle/>
          <a:p>
            <a:pPr marL="385445" indent="-385445">
              <a:buFont typeface="+mj-lt"/>
              <a:buAutoNum type="arabicPeriod"/>
            </a:pPr>
            <a:r>
              <a:rPr lang="en-US" sz="2000" dirty="0"/>
              <a:t>What part of your IED experience do you NOT want to repeat? - 4 min</a:t>
            </a:r>
            <a:endParaRPr lang="en-US" dirty="0">
              <a:cs typeface="Calibri"/>
            </a:endParaRPr>
          </a:p>
          <a:p>
            <a:pPr marL="685800" lvl="1" indent="-342900">
              <a:buFont typeface="+mj-lt"/>
              <a:buAutoNum type="alphaUcPeriod"/>
            </a:pPr>
            <a:r>
              <a:rPr lang="en-US" sz="2000" dirty="0"/>
              <a:t>Personality conflicts</a:t>
            </a:r>
          </a:p>
          <a:p>
            <a:pPr marL="685800" lvl="1" indent="-342900">
              <a:buFont typeface="+mj-lt"/>
              <a:buAutoNum type="alphaUcPeriod"/>
            </a:pPr>
            <a:r>
              <a:rPr lang="en-US" sz="2000" dirty="0"/>
              <a:t>Time management (ran out of time)</a:t>
            </a:r>
          </a:p>
          <a:p>
            <a:pPr marL="685800" lvl="1" indent="-342900">
              <a:buFont typeface="+mj-lt"/>
              <a:buAutoNum type="alphaUcPeriod"/>
            </a:pPr>
            <a:r>
              <a:rPr lang="en-US" sz="2000" dirty="0"/>
              <a:t>Unequal division of labor</a:t>
            </a:r>
          </a:p>
          <a:p>
            <a:pPr marL="685800" lvl="1" indent="-342900">
              <a:buFont typeface="+mj-lt"/>
              <a:buAutoNum type="alphaUcPeriod"/>
            </a:pPr>
            <a:r>
              <a:rPr lang="en-US" sz="2000" dirty="0"/>
              <a:t>Communication breakdown</a:t>
            </a:r>
          </a:p>
          <a:p>
            <a:pPr marL="685800" lvl="1" indent="-342900">
              <a:buFont typeface="+mj-lt"/>
              <a:buAutoNum type="alphaUcPeriod"/>
            </a:pPr>
            <a:endParaRPr lang="en-US" sz="2000" dirty="0"/>
          </a:p>
          <a:p>
            <a:pPr marL="385763" indent="-385763">
              <a:buFont typeface="+mj-lt"/>
              <a:buAutoNum type="arabicPeriod"/>
            </a:pPr>
            <a:r>
              <a:rPr lang="en-US" sz="2000" dirty="0"/>
              <a:t>How ready is your team to move forward on project? </a:t>
            </a:r>
          </a:p>
          <a:p>
            <a:pPr marL="0" indent="0">
              <a:buNone/>
            </a:pPr>
            <a:r>
              <a:rPr lang="en-US" sz="2000" dirty="0"/>
              <a:t>	1 (low) - 10 (high) scale</a:t>
            </a:r>
          </a:p>
          <a:p>
            <a:pPr marL="0" indent="0">
              <a:buNone/>
            </a:pPr>
            <a:r>
              <a:rPr lang="en-US" sz="2000" dirty="0"/>
              <a:t>	1 min - Pick individual answer</a:t>
            </a:r>
            <a:endParaRPr lang="en-US" sz="2400" dirty="0">
              <a:cs typeface="Calibri"/>
            </a:endParaRPr>
          </a:p>
          <a:p>
            <a:pPr marL="403225" indent="-403225">
              <a:buFont typeface="+mj-lt"/>
              <a:buAutoNum type="arabicPeriod" startAt="3"/>
            </a:pPr>
            <a:r>
              <a:rPr lang="en-US" sz="2000" dirty="0" smtClean="0"/>
              <a:t>Move </a:t>
            </a:r>
            <a:r>
              <a:rPr lang="en-US" sz="2000" dirty="0"/>
              <a:t>to PROJECT SPACE, discuss as a team, and come to consensus - 5 min</a:t>
            </a:r>
          </a:p>
          <a:p>
            <a:pPr marL="385763" indent="-385763">
              <a:buFont typeface="+mj-lt"/>
              <a:buAutoNum type="arabicPeriod" startAt="3"/>
            </a:pPr>
            <a:r>
              <a:rPr lang="en-US" sz="2000" dirty="0"/>
              <a:t>Return to PE SPACE for full class debrief - 5 min</a:t>
            </a:r>
          </a:p>
        </p:txBody>
      </p:sp>
      <p:sp>
        <p:nvSpPr>
          <p:cNvPr id="6" name="Footer Placeholder 5">
            <a:extLst>
              <a:ext uri="{FF2B5EF4-FFF2-40B4-BE49-F238E27FC236}">
                <a16:creationId xmlns:a16="http://schemas.microsoft.com/office/drawing/2014/main" id="{DA9EF293-0BB7-43F1-BC34-D1AB6E10E758}"/>
              </a:ext>
            </a:extLst>
          </p:cNvPr>
          <p:cNvSpPr>
            <a:spLocks noGrp="1"/>
          </p:cNvSpPr>
          <p:nvPr>
            <p:ph type="ftr" sz="quarter" idx="11"/>
          </p:nvPr>
        </p:nvSpPr>
        <p:spPr/>
        <p:txBody>
          <a:bodyPr/>
          <a:lstStyle/>
          <a:p>
            <a:r>
              <a:rPr lang="en-US" dirty="0"/>
              <a:t>PE &amp; Team Space</a:t>
            </a:r>
          </a:p>
        </p:txBody>
      </p:sp>
      <p:sp>
        <p:nvSpPr>
          <p:cNvPr id="5" name="Down Arrow 4"/>
          <p:cNvSpPr/>
          <p:nvPr/>
        </p:nvSpPr>
        <p:spPr>
          <a:xfrm rot="18214931">
            <a:off x="3474023" y="6010987"/>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p:cNvSpPr>
            <a:spLocks noGrp="1"/>
          </p:cNvSpPr>
          <p:nvPr>
            <p:ph type="sldNum" sz="quarter" idx="12"/>
          </p:nvPr>
        </p:nvSpPr>
        <p:spPr/>
        <p:txBody>
          <a:bodyPr/>
          <a:lstStyle/>
          <a:p>
            <a:fld id="{B044824F-EBE0-443F-8A8F-F64816AF04DC}" type="slidenum">
              <a:rPr lang="en-US" smtClean="0"/>
              <a:t>24</a:t>
            </a:fld>
            <a:endParaRPr lang="en-US" dirty="0"/>
          </a:p>
        </p:txBody>
      </p:sp>
    </p:spTree>
    <p:extLst>
      <p:ext uri="{BB962C8B-B14F-4D97-AF65-F5344CB8AC3E}">
        <p14:creationId xmlns:p14="http://schemas.microsoft.com/office/powerpoint/2010/main" val="40663563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lstStyle/>
          <a:p>
            <a:r>
              <a:rPr lang="en-US" dirty="0">
                <a:cs typeface="Calibri"/>
              </a:rPr>
              <a:t>5 min – Ticket Out</a:t>
            </a:r>
            <a:endParaRPr lang="en-US"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p:txBody>
          <a:bodyPr vert="horz" lIns="91440" tIns="45720" rIns="91440" bIns="45720" rtlCol="0" anchor="t">
            <a:normAutofit lnSpcReduction="10000"/>
          </a:bodyPr>
          <a:lstStyle/>
          <a:p>
            <a:r>
              <a:rPr lang="en-US" dirty="0">
                <a:cs typeface="Calibri"/>
              </a:rPr>
              <a:t>Design Lab wants your 'immediate' feedback on the course and your experience.</a:t>
            </a:r>
          </a:p>
          <a:p>
            <a:r>
              <a:rPr lang="en-US" dirty="0">
                <a:cs typeface="Calibri"/>
              </a:rPr>
              <a:t>These 'surveys' after many classes will help us help you.</a:t>
            </a:r>
          </a:p>
          <a:p>
            <a:r>
              <a:rPr lang="en-US" dirty="0">
                <a:cs typeface="Calibri"/>
              </a:rPr>
              <a:t>Collected anonymously using Google Forms.</a:t>
            </a:r>
          </a:p>
          <a:p>
            <a:pPr lvl="1"/>
            <a:r>
              <a:rPr lang="en-US" dirty="0">
                <a:cs typeface="Calibri"/>
              </a:rPr>
              <a:t>If you ever want an individual response from </a:t>
            </a:r>
            <a:r>
              <a:rPr lang="en-US" dirty="0" smtClean="0">
                <a:cs typeface="Calibri"/>
              </a:rPr>
              <a:t>PE/CE/Director, </a:t>
            </a:r>
            <a:r>
              <a:rPr lang="en-US" dirty="0">
                <a:cs typeface="Calibri"/>
              </a:rPr>
              <a:t>be sure to INCLUDE your name.</a:t>
            </a:r>
          </a:p>
          <a:p>
            <a:r>
              <a:rPr lang="en-US" dirty="0">
                <a:cs typeface="Calibri"/>
              </a:rPr>
              <a:t>You can also always use email or Webex to reach out to PE/CE with any questions.</a:t>
            </a:r>
          </a:p>
        </p:txBody>
      </p:sp>
      <p:sp>
        <p:nvSpPr>
          <p:cNvPr id="4" name="Footer Placeholder 3">
            <a:extLst>
              <a:ext uri="{FF2B5EF4-FFF2-40B4-BE49-F238E27FC236}">
                <a16:creationId xmlns:a16="http://schemas.microsoft.com/office/drawing/2014/main" id="{84A07474-08A9-449F-BBD0-2F05C8948793}"/>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25</a:t>
            </a:fld>
            <a:endParaRPr lang="en-US" dirty="0"/>
          </a:p>
        </p:txBody>
      </p:sp>
    </p:spTree>
    <p:extLst>
      <p:ext uri="{BB962C8B-B14F-4D97-AF65-F5344CB8AC3E}">
        <p14:creationId xmlns:p14="http://schemas.microsoft.com/office/powerpoint/2010/main" val="40847096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996"/>
            <a:ext cx="8229600" cy="1143000"/>
          </a:xfrm>
        </p:spPr>
        <p:txBody>
          <a:bodyPr/>
          <a:lstStyle/>
          <a:p>
            <a:r>
              <a:rPr lang="en-US" dirty="0"/>
              <a:t>Out of Class Tasks </a:t>
            </a:r>
            <a:r>
              <a:rPr lang="en-US" sz="900" dirty="0"/>
              <a:t>(what you might call homework, complete </a:t>
            </a:r>
            <a:r>
              <a:rPr lang="en-US" sz="900" b="1" dirty="0"/>
              <a:t>BEFORE</a:t>
            </a:r>
            <a:r>
              <a:rPr lang="en-US" sz="900" dirty="0"/>
              <a:t> Class 2)</a:t>
            </a:r>
          </a:p>
        </p:txBody>
      </p:sp>
      <p:sp>
        <p:nvSpPr>
          <p:cNvPr id="3" name="Content Placeholder 2"/>
          <p:cNvSpPr>
            <a:spLocks noGrp="1"/>
          </p:cNvSpPr>
          <p:nvPr>
            <p:ph idx="1"/>
          </p:nvPr>
        </p:nvSpPr>
        <p:spPr>
          <a:xfrm>
            <a:off x="457200" y="990601"/>
            <a:ext cx="8229600" cy="5638800"/>
          </a:xfrm>
        </p:spPr>
        <p:txBody>
          <a:bodyPr vert="horz" lIns="91440" tIns="45720" rIns="91440" bIns="45720" rtlCol="0" anchor="t">
            <a:normAutofit fontScale="55000" lnSpcReduction="20000"/>
          </a:bodyPr>
          <a:lstStyle/>
          <a:p>
            <a:r>
              <a:rPr lang="en-US" dirty="0">
                <a:ea typeface="+mn-lt"/>
                <a:cs typeface="+mn-lt"/>
              </a:rPr>
              <a:t>Complete </a:t>
            </a:r>
            <a:r>
              <a:rPr lang="en-US" dirty="0"/>
              <a:t>Class 1 Ticket Out</a:t>
            </a:r>
            <a:endParaRPr lang="en-US" sz="2300" dirty="0">
              <a:solidFill>
                <a:srgbClr val="C00000"/>
              </a:solidFill>
              <a:cs typeface="Calibri"/>
            </a:endParaRPr>
          </a:p>
          <a:p>
            <a:pPr marL="800100" lvl="1" indent="-342900">
              <a:buChar char="•"/>
            </a:pPr>
            <a:r>
              <a:rPr lang="en-US" u="sng" dirty="0">
                <a:hlinkClick r:id="rId3"/>
              </a:rPr>
              <a:t>https://forms.gle/x4v8t6ECTpdk7SYh8</a:t>
            </a:r>
            <a:r>
              <a:rPr lang="en-US" dirty="0"/>
              <a:t> </a:t>
            </a:r>
            <a:endParaRPr lang="en-US" sz="2300" dirty="0">
              <a:solidFill>
                <a:srgbClr val="C00000"/>
              </a:solidFill>
            </a:endParaRPr>
          </a:p>
          <a:p>
            <a:pPr marL="457200" lvl="1" indent="0">
              <a:buNone/>
            </a:pPr>
            <a:r>
              <a:rPr lang="en-US" sz="1900" dirty="0">
                <a:solidFill>
                  <a:srgbClr val="C00000"/>
                </a:solidFill>
              </a:rPr>
              <a:t> </a:t>
            </a:r>
            <a:endParaRPr lang="en-US" sz="1900" dirty="0">
              <a:solidFill>
                <a:srgbClr val="C00000"/>
              </a:solidFill>
              <a:cs typeface="Calibri"/>
            </a:endParaRPr>
          </a:p>
          <a:p>
            <a:r>
              <a:rPr lang="en-US" dirty="0">
                <a:ea typeface="+mn-lt"/>
                <a:cs typeface="+mn-lt"/>
              </a:rPr>
              <a:t>Register for EDN – </a:t>
            </a:r>
            <a:r>
              <a:rPr lang="en-US" sz="2300" dirty="0">
                <a:hlinkClick r:id="rId4"/>
              </a:rPr>
              <a:t>https://designlab.eng.rpi.edu/edn/</a:t>
            </a:r>
            <a:r>
              <a:rPr lang="en-US" sz="2300" dirty="0"/>
              <a:t> </a:t>
            </a:r>
            <a:endParaRPr lang="en-US" sz="2300" dirty="0">
              <a:ea typeface="+mn-lt"/>
              <a:cs typeface="+mn-lt"/>
            </a:endParaRPr>
          </a:p>
          <a:p>
            <a:pPr marL="857250" lvl="1" indent="-457200">
              <a:buChar char="•"/>
            </a:pPr>
            <a:r>
              <a:rPr lang="en-US" sz="2900" dirty="0"/>
              <a:t>Registration button in upper right hand corner</a:t>
            </a:r>
            <a:endParaRPr lang="en-US" dirty="0">
              <a:cs typeface="Calibri"/>
            </a:endParaRPr>
          </a:p>
          <a:p>
            <a:pPr marL="857250" lvl="1" indent="-457200">
              <a:buChar char="•"/>
            </a:pPr>
            <a:r>
              <a:rPr lang="en-US" dirty="0"/>
              <a:t>Login must be your </a:t>
            </a:r>
            <a:r>
              <a:rPr lang="en-US" dirty="0" smtClean="0"/>
              <a:t>RCS ID </a:t>
            </a:r>
            <a:r>
              <a:rPr lang="en-US" dirty="0"/>
              <a:t>(RPI email </a:t>
            </a:r>
            <a:r>
              <a:rPr lang="en-US" b="1" dirty="0"/>
              <a:t>before </a:t>
            </a:r>
            <a:r>
              <a:rPr lang="en-US" dirty="0"/>
              <a:t>the @ symbol)</a:t>
            </a:r>
            <a:endParaRPr lang="en-US" dirty="0">
              <a:cs typeface="Calibri"/>
            </a:endParaRPr>
          </a:p>
          <a:p>
            <a:pPr marL="857250" lvl="1" indent="-457200">
              <a:buChar char="•"/>
            </a:pPr>
            <a:r>
              <a:rPr lang="en-US" dirty="0">
                <a:cs typeface="Calibri"/>
              </a:rPr>
              <a:t>Email must be your RPI email</a:t>
            </a:r>
          </a:p>
          <a:p>
            <a:pPr marL="857250" lvl="1" indent="-457200">
              <a:buChar char="•"/>
            </a:pPr>
            <a:r>
              <a:rPr lang="en-US" dirty="0">
                <a:cs typeface="Calibri"/>
              </a:rPr>
              <a:t>Bookmark this site. You will use it A LOT for this course.</a:t>
            </a:r>
          </a:p>
          <a:p>
            <a:pPr marL="857250" lvl="1" indent="-457200">
              <a:buChar char="•"/>
            </a:pPr>
            <a:endParaRPr lang="en-US" dirty="0">
              <a:cs typeface="Calibri"/>
            </a:endParaRPr>
          </a:p>
          <a:p>
            <a:pPr marL="346075" indent="-346075"/>
            <a:r>
              <a:rPr lang="en-US" dirty="0" smtClean="0">
                <a:cs typeface="Calibri"/>
              </a:rPr>
              <a:t>Use out </a:t>
            </a:r>
            <a:r>
              <a:rPr lang="en-US" dirty="0">
                <a:cs typeface="Calibri"/>
              </a:rPr>
              <a:t>of class </a:t>
            </a:r>
            <a:r>
              <a:rPr lang="en-US" dirty="0" smtClean="0">
                <a:cs typeface="Calibri"/>
              </a:rPr>
              <a:t>team meeting to start </a:t>
            </a:r>
            <a:r>
              <a:rPr lang="en-US" b="1" dirty="0" smtClean="0">
                <a:cs typeface="Calibri"/>
              </a:rPr>
              <a:t>team building</a:t>
            </a:r>
          </a:p>
          <a:p>
            <a:pPr marL="0" indent="0">
              <a:buNone/>
              <a:tabLst>
                <a:tab pos="746125" algn="l"/>
              </a:tabLst>
            </a:pPr>
            <a:r>
              <a:rPr lang="en-US" b="1" dirty="0">
                <a:cs typeface="Calibri"/>
              </a:rPr>
              <a:t>	</a:t>
            </a:r>
            <a:r>
              <a:rPr lang="en-US" dirty="0" smtClean="0">
                <a:cs typeface="Calibri"/>
              </a:rPr>
              <a:t>Student Team Introductions</a:t>
            </a:r>
          </a:p>
          <a:p>
            <a:pPr marL="1146175" lvl="2" indent="-346075"/>
            <a:r>
              <a:rPr lang="en-US" dirty="0" smtClean="0">
                <a:cs typeface="Calibri"/>
              </a:rPr>
              <a:t>Major, hometown</a:t>
            </a:r>
          </a:p>
          <a:p>
            <a:pPr marL="1146175" lvl="2" indent="-346075"/>
            <a:r>
              <a:rPr lang="en-US" dirty="0" smtClean="0">
                <a:cs typeface="Calibri"/>
              </a:rPr>
              <a:t>Interests, clubs/sports, experience related to project topic</a:t>
            </a:r>
          </a:p>
          <a:p>
            <a:pPr marL="1146175" lvl="2" indent="-346075"/>
            <a:r>
              <a:rPr lang="en-US" dirty="0" smtClean="0">
                <a:cs typeface="Calibri"/>
              </a:rPr>
              <a:t>Co-op, internship, summer job</a:t>
            </a:r>
          </a:p>
          <a:p>
            <a:pPr marL="1146175" lvl="2" indent="-346075"/>
            <a:r>
              <a:rPr lang="en-US" dirty="0" smtClean="0">
                <a:cs typeface="Calibri"/>
              </a:rPr>
              <a:t>Pet, favorite ice cream flavor</a:t>
            </a:r>
          </a:p>
          <a:p>
            <a:pPr marL="457200" lvl="1" indent="0">
              <a:buNone/>
            </a:pPr>
            <a:endParaRPr lang="en-US" dirty="0"/>
          </a:p>
          <a:p>
            <a:r>
              <a:rPr lang="en-US" dirty="0"/>
              <a:t>Post evidence of progress on your project task assignment to team's Box folder as Word file. Filename should be RCSID-topic. Ex: pastea-FreeBodyDiagram.docx</a:t>
            </a:r>
            <a:endParaRPr lang="en-US" dirty="0">
              <a:cs typeface="Calibri"/>
            </a:endParaRPr>
          </a:p>
          <a:p>
            <a:pPr marL="914400" lvl="1" indent="-457200">
              <a:buChar char="•"/>
            </a:pPr>
            <a:r>
              <a:rPr lang="en-US" dirty="0">
                <a:cs typeface="Calibri"/>
              </a:rPr>
              <a:t>Web link of research AND summary of why it's important or useful</a:t>
            </a:r>
          </a:p>
          <a:p>
            <a:pPr marL="914400" lvl="1" indent="-457200">
              <a:buChar char="•"/>
            </a:pPr>
            <a:r>
              <a:rPr lang="en-US" dirty="0">
                <a:cs typeface="Calibri"/>
              </a:rPr>
              <a:t>Calculations</a:t>
            </a:r>
          </a:p>
          <a:p>
            <a:pPr marL="914400" lvl="1" indent="-457200">
              <a:buChar char="•"/>
            </a:pPr>
            <a:r>
              <a:rPr lang="en-US" dirty="0">
                <a:cs typeface="Calibri"/>
              </a:rPr>
              <a:t>Sketch of concept idea</a:t>
            </a:r>
          </a:p>
          <a:p>
            <a:pPr lvl="1"/>
            <a:endParaRPr lang="en-US" u="sng" dirty="0">
              <a:solidFill>
                <a:srgbClr val="000000"/>
              </a:solidFill>
            </a:endParaRPr>
          </a:p>
          <a:p>
            <a:pPr marL="0" indent="0" algn="ctr">
              <a:buNone/>
            </a:pPr>
            <a:r>
              <a:rPr lang="en-US" b="1" dirty="0">
                <a:solidFill>
                  <a:srgbClr val="FF0000"/>
                </a:solidFill>
              </a:rPr>
              <a:t>NOTE – These tasks are posted on EDN along with all class agendas</a:t>
            </a:r>
            <a:endParaRPr lang="en-US" b="1" dirty="0">
              <a:solidFill>
                <a:srgbClr val="FF0000"/>
              </a:solidFill>
              <a:cs typeface="Calibri"/>
            </a:endParaRPr>
          </a:p>
          <a:p>
            <a:pPr marL="0" indent="0" algn="ctr">
              <a:buNone/>
            </a:pPr>
            <a:r>
              <a:rPr lang="en-US" sz="1800" u="sng" dirty="0">
                <a:solidFill>
                  <a:srgbClr val="0070C0"/>
                </a:solidFill>
              </a:rPr>
              <a:t>https://</a:t>
            </a:r>
            <a:r>
              <a:rPr lang="en-US" sz="1800" u="sng" dirty="0" smtClean="0">
                <a:solidFill>
                  <a:srgbClr val="0070C0"/>
                </a:solidFill>
              </a:rPr>
              <a:t>designlab.eng.rpi.edu/edn/projets/capstone-support-dev/wik/Capstone_Class_Agendas</a:t>
            </a:r>
            <a:endParaRPr lang="en-US" sz="1800" u="sng" dirty="0">
              <a:solidFill>
                <a:srgbClr val="0070C0"/>
              </a:solidFill>
            </a:endParaRPr>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26</a:t>
            </a:fld>
            <a:endParaRPr lang="en-US" dirty="0"/>
          </a:p>
        </p:txBody>
      </p:sp>
    </p:spTree>
    <p:extLst>
      <p:ext uri="{BB962C8B-B14F-4D97-AF65-F5344CB8AC3E}">
        <p14:creationId xmlns:p14="http://schemas.microsoft.com/office/powerpoint/2010/main" val="20856233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2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27</a:t>
            </a:fld>
            <a:endParaRPr lang="en-US" sz="1200"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76085"/>
            <a:ext cx="9144000" cy="2927048"/>
          </a:xfrm>
          <a:prstGeom prst="rect">
            <a:avLst/>
          </a:prstGeom>
        </p:spPr>
      </p:pic>
      <p:sp>
        <p:nvSpPr>
          <p:cNvPr id="6" name="TextBox 5"/>
          <p:cNvSpPr txBox="1"/>
          <p:nvPr/>
        </p:nvSpPr>
        <p:spPr>
          <a:xfrm>
            <a:off x="180252" y="5343328"/>
            <a:ext cx="8783495" cy="615553"/>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smtClean="0"/>
              <a:t>Repository instructions </a:t>
            </a:r>
            <a:r>
              <a:rPr lang="en-US" dirty="0" smtClean="0"/>
              <a:t>- </a:t>
            </a:r>
            <a:r>
              <a:rPr lang="en-US" sz="1200" dirty="0" smtClean="0">
                <a:hlinkClick r:id="rId3"/>
              </a:rPr>
              <a:t>https</a:t>
            </a:r>
            <a:r>
              <a:rPr lang="en-US" sz="1200" dirty="0">
                <a:hlinkClick r:id="rId3"/>
              </a:rPr>
              <a:t>://</a:t>
            </a:r>
            <a:r>
              <a:rPr lang="en-US" sz="1200" dirty="0" smtClean="0">
                <a:hlinkClick r:id="rId3"/>
              </a:rPr>
              <a:t>designlab.eng.rpi.edu/edn/projects/capstone-support-dev/wiki/Subversion</a:t>
            </a:r>
            <a:r>
              <a:rPr lang="en-US" sz="1200" dirty="0" smtClean="0"/>
              <a:t> </a:t>
            </a:r>
            <a:endParaRPr lang="en-US" sz="1200" dirty="0"/>
          </a:p>
        </p:txBody>
      </p:sp>
    </p:spTree>
    <p:extLst>
      <p:ext uri="{BB962C8B-B14F-4D97-AF65-F5344CB8AC3E}">
        <p14:creationId xmlns:p14="http://schemas.microsoft.com/office/powerpoint/2010/main" val="14271356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30 min - Capstone Introduction and Expectations </a:t>
            </a:r>
            <a:br>
              <a:rPr lang="en-US" dirty="0"/>
            </a:br>
            <a:r>
              <a:rPr lang="en-US" dirty="0"/>
              <a:t>part 2</a:t>
            </a:r>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28</a:t>
            </a:fld>
            <a:endParaRPr lang="en-US" sz="1200" dirty="0"/>
          </a:p>
        </p:txBody>
      </p:sp>
    </p:spTree>
    <p:extLst>
      <p:ext uri="{BB962C8B-B14F-4D97-AF65-F5344CB8AC3E}">
        <p14:creationId xmlns:p14="http://schemas.microsoft.com/office/powerpoint/2010/main" val="17346992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885DB4-2B65-46E4-B13A-6BBB6D727AD9}"/>
              </a:ext>
            </a:extLst>
          </p:cNvPr>
          <p:cNvSpPr>
            <a:spLocks noGrp="1"/>
          </p:cNvSpPr>
          <p:nvPr>
            <p:ph type="title"/>
          </p:nvPr>
        </p:nvSpPr>
        <p:spPr/>
        <p:txBody>
          <a:bodyPr>
            <a:normAutofit/>
          </a:bodyPr>
          <a:lstStyle/>
          <a:p>
            <a:r>
              <a:rPr lang="en-US" sz="4400" dirty="0">
                <a:ea typeface="+mj-lt"/>
                <a:cs typeface="+mj-lt"/>
              </a:rPr>
              <a:t>Capstone Design – Why we do it</a:t>
            </a:r>
          </a:p>
        </p:txBody>
      </p:sp>
      <p:sp>
        <p:nvSpPr>
          <p:cNvPr id="3" name="Content Placeholder 2">
            <a:extLst>
              <a:ext uri="{FF2B5EF4-FFF2-40B4-BE49-F238E27FC236}">
                <a16:creationId xmlns:a16="http://schemas.microsoft.com/office/drawing/2014/main" id="{A13C28A2-D947-41CB-B1FE-6C5875A5FF2B}"/>
              </a:ext>
            </a:extLst>
          </p:cNvPr>
          <p:cNvSpPr>
            <a:spLocks noGrp="1"/>
          </p:cNvSpPr>
          <p:nvPr>
            <p:ph idx="1"/>
          </p:nvPr>
        </p:nvSpPr>
        <p:spPr/>
        <p:txBody>
          <a:bodyPr vert="horz" lIns="91440" tIns="45720" rIns="91440" bIns="45720" rtlCol="0" anchor="t">
            <a:normAutofit/>
          </a:bodyPr>
          <a:lstStyle/>
          <a:p>
            <a:r>
              <a:rPr lang="en-US" sz="2400" dirty="0">
                <a:ea typeface="+mn-lt"/>
                <a:cs typeface="+mn-lt"/>
              </a:rPr>
              <a:t>What is a "real world experience"?</a:t>
            </a:r>
          </a:p>
          <a:p>
            <a:r>
              <a:rPr lang="en-US" sz="2400" dirty="0">
                <a:ea typeface="+mn-lt"/>
                <a:cs typeface="+mn-lt"/>
              </a:rPr>
              <a:t>What is difference between IED and Capstone Design?</a:t>
            </a:r>
            <a:endParaRPr lang="en-US" sz="2400" dirty="0">
              <a:cs typeface="Calibri"/>
            </a:endParaRPr>
          </a:p>
          <a:p>
            <a:endParaRPr lang="en-US" sz="2400" dirty="0">
              <a:cs typeface="Calibri"/>
            </a:endParaRPr>
          </a:p>
          <a:p>
            <a:r>
              <a:rPr lang="en-US" sz="2400" dirty="0">
                <a:cs typeface="Calibri"/>
              </a:rPr>
              <a:t>Why is Capstone a required course?</a:t>
            </a:r>
            <a:endParaRPr lang="en-US" sz="2400" dirty="0"/>
          </a:p>
          <a:p>
            <a:r>
              <a:rPr lang="en-US" sz="2400" dirty="0">
                <a:cs typeface="Calibri"/>
              </a:rPr>
              <a:t>What is goal of this course?</a:t>
            </a:r>
          </a:p>
          <a:p>
            <a:r>
              <a:rPr lang="en-US" sz="2400" dirty="0">
                <a:cs typeface="Calibri"/>
              </a:rPr>
              <a:t>What is a successful outcome for </a:t>
            </a:r>
          </a:p>
          <a:p>
            <a:pPr lvl="1"/>
            <a:r>
              <a:rPr lang="en-US" sz="2400" dirty="0">
                <a:cs typeface="Calibri"/>
              </a:rPr>
              <a:t>Project Sponsor? </a:t>
            </a:r>
          </a:p>
          <a:p>
            <a:pPr lvl="1"/>
            <a:r>
              <a:rPr lang="en-US" sz="2400" dirty="0">
                <a:cs typeface="Calibri"/>
              </a:rPr>
              <a:t>Student? </a:t>
            </a:r>
          </a:p>
          <a:p>
            <a:pPr lvl="1"/>
            <a:r>
              <a:rPr lang="en-US" sz="2400" dirty="0">
                <a:cs typeface="Calibri"/>
              </a:rPr>
              <a:t>RPI?</a:t>
            </a:r>
          </a:p>
          <a:p>
            <a:r>
              <a:rPr lang="en-US" sz="2400" dirty="0">
                <a:ea typeface="+mn-lt"/>
                <a:cs typeface="+mn-lt"/>
              </a:rPr>
              <a:t>What is the Engineering Design Process?</a:t>
            </a:r>
            <a:endParaRPr lang="en-US" sz="2400" dirty="0">
              <a:cs typeface="Calibri"/>
            </a:endParaRPr>
          </a:p>
          <a:p>
            <a:endParaRPr lang="en-US" sz="2400" dirty="0">
              <a:cs typeface="Calibri"/>
            </a:endParaRPr>
          </a:p>
          <a:p>
            <a:endParaRPr lang="en-US" sz="2400" dirty="0">
              <a:cs typeface="Calibri"/>
            </a:endParaRPr>
          </a:p>
          <a:p>
            <a:endParaRPr lang="en-US" sz="2400" dirty="0">
              <a:cs typeface="Calibri"/>
            </a:endParaRPr>
          </a:p>
          <a:p>
            <a:endParaRPr lang="en-US" sz="2400" dirty="0">
              <a:cs typeface="Calibri"/>
            </a:endParaRPr>
          </a:p>
        </p:txBody>
      </p:sp>
      <p:sp>
        <p:nvSpPr>
          <p:cNvPr id="4" name="Footer Placeholder 3">
            <a:extLst>
              <a:ext uri="{FF2B5EF4-FFF2-40B4-BE49-F238E27FC236}">
                <a16:creationId xmlns:a16="http://schemas.microsoft.com/office/drawing/2014/main" id="{15CE0D5B-3239-4201-BE92-E26510C341C6}"/>
              </a:ext>
            </a:extLst>
          </p:cNvPr>
          <p:cNvSpPr>
            <a:spLocks noGrp="1"/>
          </p:cNvSpPr>
          <p:nvPr>
            <p:ph type="ftr" sz="quarter" idx="11"/>
          </p:nvPr>
        </p:nvSpPr>
        <p:spPr/>
        <p:txBody>
          <a:bodyPr/>
          <a:lstStyle/>
          <a:p>
            <a:r>
              <a:rPr lang="en-US" sz="1200" dirty="0"/>
              <a:t>PE Space</a:t>
            </a:r>
          </a:p>
        </p:txBody>
      </p:sp>
      <p:sp>
        <p:nvSpPr>
          <p:cNvPr id="5" name="Down Arrow 4"/>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z="1200" smtClean="0"/>
              <a:t>29</a:t>
            </a:fld>
            <a:endParaRPr lang="en-US" sz="1200" dirty="0"/>
          </a:p>
        </p:txBody>
      </p:sp>
    </p:spTree>
    <p:extLst>
      <p:ext uri="{BB962C8B-B14F-4D97-AF65-F5344CB8AC3E}">
        <p14:creationId xmlns:p14="http://schemas.microsoft.com/office/powerpoint/2010/main" val="27681703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 - continued</a:t>
            </a:r>
            <a:r>
              <a:rPr lang="en-US" altLang="ja-JP" b="1" dirty="0">
                <a:latin typeface="Arial" panose="020B0604020202020204" pitchFamily="34" charset="0"/>
                <a:cs typeface="Arial" panose="020B0604020202020204" pitchFamily="34" charset="0"/>
              </a:rPr>
              <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464924725"/>
              </p:ext>
            </p:extLst>
          </p:nvPr>
        </p:nvGraphicFramePr>
        <p:xfrm>
          <a:off x="381000" y="846138"/>
          <a:ext cx="8382000" cy="2900687"/>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68261">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73046">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4024693244"/>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40546165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415131237"/>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403694510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324179425"/>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77389355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55110597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kern="1200" dirty="0">
                        <a:solidFill>
                          <a:schemeClr val="dk1"/>
                        </a:solidFill>
                        <a:effectLst/>
                        <a:latin typeface="+mn-lt"/>
                        <a:ea typeface="MS Mincho"/>
                        <a:cs typeface="+mn-cs"/>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83374812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602434684"/>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133809204"/>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899063695"/>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309728376"/>
                  </a:ext>
                </a:extLst>
              </a:tr>
            </a:tbl>
          </a:graphicData>
        </a:graphic>
      </p:graphicFrame>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3</a:t>
            </a:fld>
            <a:endParaRPr lang="en-US" dirty="0"/>
          </a:p>
        </p:txBody>
      </p:sp>
    </p:spTree>
    <p:extLst>
      <p:ext uri="{BB962C8B-B14F-4D97-AF65-F5344CB8AC3E}">
        <p14:creationId xmlns:p14="http://schemas.microsoft.com/office/powerpoint/2010/main" val="30893775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 name="Chart 25"/>
          <p:cNvGraphicFramePr/>
          <p:nvPr>
            <p:extLst>
              <p:ext uri="{D42A27DB-BD31-4B8C-83A1-F6EECF244321}">
                <p14:modId xmlns:p14="http://schemas.microsoft.com/office/powerpoint/2010/main" val="4133066549"/>
              </p:ext>
            </p:extLst>
          </p:nvPr>
        </p:nvGraphicFramePr>
        <p:xfrm>
          <a:off x="6505323" y="1787086"/>
          <a:ext cx="2027367" cy="1692542"/>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ctrTitle"/>
          </p:nvPr>
        </p:nvSpPr>
        <p:spPr>
          <a:xfrm>
            <a:off x="1011677" y="250610"/>
            <a:ext cx="6858000" cy="741404"/>
          </a:xfrm>
        </p:spPr>
        <p:txBody>
          <a:bodyPr>
            <a:normAutofit/>
          </a:bodyPr>
          <a:lstStyle/>
          <a:p>
            <a:r>
              <a:rPr lang="en-US" sz="4400" dirty="0"/>
              <a:t>Design Course Progression</a:t>
            </a:r>
          </a:p>
        </p:txBody>
      </p:sp>
      <p:sp>
        <p:nvSpPr>
          <p:cNvPr id="3" name="Subtitle 2"/>
          <p:cNvSpPr>
            <a:spLocks noGrp="1"/>
          </p:cNvSpPr>
          <p:nvPr>
            <p:ph type="subTitle" idx="1"/>
          </p:nvPr>
        </p:nvSpPr>
        <p:spPr>
          <a:xfrm>
            <a:off x="1726169" y="4724404"/>
            <a:ext cx="6858000" cy="1241822"/>
          </a:xfrm>
        </p:spPr>
        <p:txBody>
          <a:bodyPr vert="horz" lIns="91440" tIns="45720" rIns="91440" bIns="45720" rtlCol="0" anchor="t">
            <a:noAutofit/>
          </a:bodyPr>
          <a:lstStyle/>
          <a:p>
            <a:pPr algn="l">
              <a:lnSpc>
                <a:spcPct val="120000"/>
              </a:lnSpc>
            </a:pPr>
            <a:r>
              <a:rPr lang="en-US" sz="1600" dirty="0"/>
              <a:t>Instructor time: prepared lecture and skill instruction</a:t>
            </a:r>
          </a:p>
          <a:p>
            <a:pPr algn="l">
              <a:lnSpc>
                <a:spcPct val="120000"/>
              </a:lnSpc>
            </a:pPr>
            <a:r>
              <a:rPr lang="en-US" sz="1600" dirty="0"/>
              <a:t>Student project time: research and experimentation</a:t>
            </a:r>
          </a:p>
          <a:p>
            <a:pPr algn="l">
              <a:lnSpc>
                <a:spcPct val="120000"/>
              </a:lnSpc>
            </a:pPr>
            <a:r>
              <a:rPr lang="en-US" sz="1600" dirty="0"/>
              <a:t>Graded activities: presentation of results, HW/quiz/test</a:t>
            </a:r>
          </a:p>
          <a:p>
            <a:pPr algn="l">
              <a:lnSpc>
                <a:spcPct val="120000"/>
              </a:lnSpc>
            </a:pPr>
            <a:r>
              <a:rPr lang="en-US" sz="1600" dirty="0"/>
              <a:t>Project work reviewed/graded continuously rather than formally submitted</a:t>
            </a:r>
            <a:endParaRPr lang="en-US" sz="1600" dirty="0">
              <a:cs typeface="Calibri"/>
            </a:endParaRPr>
          </a:p>
        </p:txBody>
      </p:sp>
      <p:sp>
        <p:nvSpPr>
          <p:cNvPr id="4" name="Rounded Rectangle 3"/>
          <p:cNvSpPr/>
          <p:nvPr/>
        </p:nvSpPr>
        <p:spPr>
          <a:xfrm>
            <a:off x="1066800" y="4810025"/>
            <a:ext cx="547181" cy="226168"/>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panose="020F0502020204030204"/>
            </a:endParaRPr>
          </a:p>
        </p:txBody>
      </p:sp>
      <p:sp>
        <p:nvSpPr>
          <p:cNvPr id="5" name="Rounded Rectangle 4"/>
          <p:cNvSpPr/>
          <p:nvPr/>
        </p:nvSpPr>
        <p:spPr>
          <a:xfrm>
            <a:off x="1066800" y="5197435"/>
            <a:ext cx="547181" cy="226168"/>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panose="020F0502020204030204"/>
            </a:endParaRPr>
          </a:p>
        </p:txBody>
      </p:sp>
      <p:sp>
        <p:nvSpPr>
          <p:cNvPr id="6" name="Rounded Rectangle 5"/>
          <p:cNvSpPr/>
          <p:nvPr/>
        </p:nvSpPr>
        <p:spPr>
          <a:xfrm>
            <a:off x="1066800" y="5584845"/>
            <a:ext cx="547181" cy="226168"/>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panose="020F0502020204030204"/>
            </a:endParaRPr>
          </a:p>
        </p:txBody>
      </p:sp>
      <p:sp>
        <p:nvSpPr>
          <p:cNvPr id="8" name="TextBox 7"/>
          <p:cNvSpPr txBox="1"/>
          <p:nvPr/>
        </p:nvSpPr>
        <p:spPr>
          <a:xfrm>
            <a:off x="338244" y="3721489"/>
            <a:ext cx="2326938" cy="584775"/>
          </a:xfrm>
          <a:prstGeom prst="rect">
            <a:avLst/>
          </a:prstGeom>
          <a:noFill/>
        </p:spPr>
        <p:txBody>
          <a:bodyPr wrap="square" rtlCol="0">
            <a:spAutoFit/>
          </a:bodyPr>
          <a:lstStyle/>
          <a:p>
            <a:pPr algn="ctr" defTabSz="685800"/>
            <a:r>
              <a:rPr lang="en-US" sz="1600" dirty="0">
                <a:solidFill>
                  <a:prstClr val="black"/>
                </a:solidFill>
                <a:latin typeface="Calibri" panose="020F0502020204030204"/>
              </a:rPr>
              <a:t>Instructor Ownership (content)</a:t>
            </a:r>
          </a:p>
        </p:txBody>
      </p:sp>
      <p:sp>
        <p:nvSpPr>
          <p:cNvPr id="12" name="TextBox 11"/>
          <p:cNvSpPr txBox="1"/>
          <p:nvPr/>
        </p:nvSpPr>
        <p:spPr>
          <a:xfrm>
            <a:off x="6088042" y="3721489"/>
            <a:ext cx="2906805" cy="830997"/>
          </a:xfrm>
          <a:prstGeom prst="rect">
            <a:avLst/>
          </a:prstGeom>
          <a:noFill/>
        </p:spPr>
        <p:txBody>
          <a:bodyPr wrap="square" rtlCol="0">
            <a:spAutoFit/>
          </a:bodyPr>
          <a:lstStyle/>
          <a:p>
            <a:pPr algn="ctr" defTabSz="685800"/>
            <a:r>
              <a:rPr lang="en-US" sz="1600" dirty="0">
                <a:solidFill>
                  <a:prstClr val="black"/>
                </a:solidFill>
                <a:latin typeface="Calibri" panose="020F0502020204030204"/>
              </a:rPr>
              <a:t>Student Ownership (project)</a:t>
            </a:r>
          </a:p>
          <a:p>
            <a:pPr algn="ctr" defTabSz="685800"/>
            <a:r>
              <a:rPr lang="en-US" sz="1600" dirty="0">
                <a:solidFill>
                  <a:prstClr val="black"/>
                </a:solidFill>
                <a:latin typeface="Calibri" panose="020F0502020204030204"/>
              </a:rPr>
              <a:t>Stakeholder is Company/Organization</a:t>
            </a:r>
          </a:p>
        </p:txBody>
      </p:sp>
      <p:sp>
        <p:nvSpPr>
          <p:cNvPr id="15" name="TextBox 14"/>
          <p:cNvSpPr txBox="1"/>
          <p:nvPr/>
        </p:nvSpPr>
        <p:spPr>
          <a:xfrm>
            <a:off x="3265241" y="3733164"/>
            <a:ext cx="2659848" cy="584775"/>
          </a:xfrm>
          <a:prstGeom prst="rect">
            <a:avLst/>
          </a:prstGeom>
          <a:noFill/>
        </p:spPr>
        <p:txBody>
          <a:bodyPr wrap="square" rtlCol="0">
            <a:spAutoFit/>
          </a:bodyPr>
          <a:lstStyle/>
          <a:p>
            <a:pPr algn="ctr" defTabSz="685800"/>
            <a:r>
              <a:rPr lang="en-US" sz="1600" dirty="0">
                <a:solidFill>
                  <a:prstClr val="black"/>
                </a:solidFill>
                <a:latin typeface="Calibri" panose="020F0502020204030204"/>
              </a:rPr>
              <a:t>Student Ownership (project)</a:t>
            </a:r>
          </a:p>
          <a:p>
            <a:pPr algn="ctr" defTabSz="685800"/>
            <a:r>
              <a:rPr lang="en-US" sz="1600" dirty="0">
                <a:solidFill>
                  <a:prstClr val="black"/>
                </a:solidFill>
                <a:latin typeface="Calibri" panose="020F0502020204030204"/>
              </a:rPr>
              <a:t>Stakeholder is Student Team</a:t>
            </a:r>
          </a:p>
        </p:txBody>
      </p:sp>
      <p:sp>
        <p:nvSpPr>
          <p:cNvPr id="16" name="TextBox 15"/>
          <p:cNvSpPr txBox="1"/>
          <p:nvPr/>
        </p:nvSpPr>
        <p:spPr>
          <a:xfrm>
            <a:off x="3265241" y="1188260"/>
            <a:ext cx="2503448" cy="369332"/>
          </a:xfrm>
          <a:prstGeom prst="rect">
            <a:avLst/>
          </a:prstGeom>
          <a:noFill/>
        </p:spPr>
        <p:txBody>
          <a:bodyPr wrap="square" rtlCol="0">
            <a:spAutoFit/>
          </a:bodyPr>
          <a:lstStyle/>
          <a:p>
            <a:pPr defTabSz="685800"/>
            <a:r>
              <a:rPr lang="en-US" b="1" dirty="0">
                <a:solidFill>
                  <a:prstClr val="black"/>
                </a:solidFill>
                <a:latin typeface="Calibri" panose="020F0502020204030204"/>
              </a:rPr>
              <a:t>Intro Engineering Design</a:t>
            </a:r>
            <a:endParaRPr lang="en-US" dirty="0">
              <a:solidFill>
                <a:prstClr val="black"/>
              </a:solidFill>
              <a:latin typeface="Calibri" panose="020F0502020204030204"/>
            </a:endParaRPr>
          </a:p>
        </p:txBody>
      </p:sp>
      <p:sp>
        <p:nvSpPr>
          <p:cNvPr id="17" name="TextBox 16"/>
          <p:cNvSpPr txBox="1"/>
          <p:nvPr/>
        </p:nvSpPr>
        <p:spPr>
          <a:xfrm>
            <a:off x="457200" y="1188261"/>
            <a:ext cx="2152246" cy="369332"/>
          </a:xfrm>
          <a:prstGeom prst="rect">
            <a:avLst/>
          </a:prstGeom>
          <a:noFill/>
        </p:spPr>
        <p:txBody>
          <a:bodyPr wrap="square" rtlCol="0">
            <a:spAutoFit/>
          </a:bodyPr>
          <a:lstStyle/>
          <a:p>
            <a:pPr defTabSz="685800"/>
            <a:r>
              <a:rPr lang="en-US" b="1" dirty="0">
                <a:solidFill>
                  <a:prstClr val="black"/>
                </a:solidFill>
                <a:latin typeface="Calibri" panose="020F0502020204030204"/>
              </a:rPr>
              <a:t>General Coursework</a:t>
            </a:r>
            <a:endParaRPr lang="en-US" dirty="0">
              <a:solidFill>
                <a:prstClr val="black"/>
              </a:solidFill>
              <a:latin typeface="Calibri" panose="020F0502020204030204"/>
            </a:endParaRPr>
          </a:p>
        </p:txBody>
      </p:sp>
      <p:sp>
        <p:nvSpPr>
          <p:cNvPr id="18" name="TextBox 17"/>
          <p:cNvSpPr txBox="1"/>
          <p:nvPr/>
        </p:nvSpPr>
        <p:spPr>
          <a:xfrm>
            <a:off x="6653786" y="1181756"/>
            <a:ext cx="1775318" cy="369332"/>
          </a:xfrm>
          <a:prstGeom prst="rect">
            <a:avLst/>
          </a:prstGeom>
          <a:noFill/>
        </p:spPr>
        <p:txBody>
          <a:bodyPr wrap="square" rtlCol="0">
            <a:spAutoFit/>
          </a:bodyPr>
          <a:lstStyle/>
          <a:p>
            <a:pPr defTabSz="685800"/>
            <a:r>
              <a:rPr lang="en-US" b="1" dirty="0">
                <a:solidFill>
                  <a:prstClr val="black"/>
                </a:solidFill>
                <a:latin typeface="Calibri" panose="020F0502020204030204"/>
              </a:rPr>
              <a:t>Capstone Design</a:t>
            </a:r>
            <a:endParaRPr lang="en-US" dirty="0">
              <a:solidFill>
                <a:prstClr val="black"/>
              </a:solidFill>
              <a:latin typeface="Calibri" panose="020F0502020204030204"/>
            </a:endParaRPr>
          </a:p>
        </p:txBody>
      </p:sp>
      <p:graphicFrame>
        <p:nvGraphicFramePr>
          <p:cNvPr id="45" name="Chart 44"/>
          <p:cNvGraphicFramePr/>
          <p:nvPr>
            <p:extLst>
              <p:ext uri="{D42A27DB-BD31-4B8C-83A1-F6EECF244321}">
                <p14:modId xmlns:p14="http://schemas.microsoft.com/office/powerpoint/2010/main" val="109488201"/>
              </p:ext>
            </p:extLst>
          </p:nvPr>
        </p:nvGraphicFramePr>
        <p:xfrm>
          <a:off x="382047" y="1758088"/>
          <a:ext cx="2229766" cy="176290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6" name="Content Placeholder 6"/>
          <p:cNvGraphicFramePr>
            <a:graphicFrameLocks/>
          </p:cNvGraphicFramePr>
          <p:nvPr>
            <p:extLst>
              <p:ext uri="{D42A27DB-BD31-4B8C-83A1-F6EECF244321}">
                <p14:modId xmlns:p14="http://schemas.microsoft.com/office/powerpoint/2010/main" val="2684640478"/>
              </p:ext>
            </p:extLst>
          </p:nvPr>
        </p:nvGraphicFramePr>
        <p:xfrm>
          <a:off x="3235752" y="1775025"/>
          <a:ext cx="2409850" cy="1716665"/>
        </p:xfrm>
        <a:graphic>
          <a:graphicData uri="http://schemas.openxmlformats.org/drawingml/2006/chart">
            <c:chart xmlns:c="http://schemas.openxmlformats.org/drawingml/2006/chart" xmlns:r="http://schemas.openxmlformats.org/officeDocument/2006/relationships" r:id="rId4"/>
          </a:graphicData>
        </a:graphic>
      </p:graphicFrame>
      <p:sp>
        <p:nvSpPr>
          <p:cNvPr id="24" name="Rounded Rectangle 23"/>
          <p:cNvSpPr/>
          <p:nvPr/>
        </p:nvSpPr>
        <p:spPr>
          <a:xfrm>
            <a:off x="1066800" y="5969543"/>
            <a:ext cx="547181" cy="226168"/>
          </a:xfrm>
          <a:prstGeom prst="roundRect">
            <a:avLst/>
          </a:prstGeom>
          <a:pattFill prst="dkHorz">
            <a:fgClr>
              <a:schemeClr val="accent6">
                <a:lumMod val="60000"/>
                <a:lumOff val="40000"/>
              </a:schemeClr>
            </a:fgClr>
            <a:bgClr>
              <a:schemeClr val="accent2">
                <a:lumMod val="60000"/>
                <a:lumOff val="40000"/>
              </a:schemeClr>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panose="020F0502020204030204"/>
            </a:endParaRPr>
          </a:p>
        </p:txBody>
      </p:sp>
      <p:sp>
        <p:nvSpPr>
          <p:cNvPr id="9" name="Block Arc 8"/>
          <p:cNvSpPr/>
          <p:nvPr/>
        </p:nvSpPr>
        <p:spPr>
          <a:xfrm flipV="1">
            <a:off x="3546535" y="1753838"/>
            <a:ext cx="2010015" cy="1850376"/>
          </a:xfrm>
          <a:prstGeom prst="blockArc">
            <a:avLst>
              <a:gd name="adj1" fmla="val 9726864"/>
              <a:gd name="adj2" fmla="val 1228151"/>
              <a:gd name="adj3" fmla="val 6905"/>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black"/>
              </a:solidFill>
              <a:latin typeface="Calibri" panose="020F0502020204030204"/>
            </a:endParaRPr>
          </a:p>
        </p:txBody>
      </p:sp>
      <p:sp>
        <p:nvSpPr>
          <p:cNvPr id="22" name="Block Arc 21"/>
          <p:cNvSpPr/>
          <p:nvPr/>
        </p:nvSpPr>
        <p:spPr>
          <a:xfrm flipV="1">
            <a:off x="6522675" y="1722103"/>
            <a:ext cx="2010015" cy="1850376"/>
          </a:xfrm>
          <a:prstGeom prst="blockArc">
            <a:avLst>
              <a:gd name="adj1" fmla="val 8895481"/>
              <a:gd name="adj2" fmla="val 3113333"/>
              <a:gd name="adj3" fmla="val 6783"/>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black"/>
              </a:solidFill>
              <a:latin typeface="Calibri" panose="020F0502020204030204"/>
            </a:endParaRPr>
          </a:p>
        </p:txBody>
      </p:sp>
      <p:sp>
        <p:nvSpPr>
          <p:cNvPr id="23" name="TextBox 22"/>
          <p:cNvSpPr txBox="1"/>
          <p:nvPr/>
        </p:nvSpPr>
        <p:spPr>
          <a:xfrm>
            <a:off x="5415087" y="1557592"/>
            <a:ext cx="1147068" cy="646331"/>
          </a:xfrm>
          <a:prstGeom prst="rect">
            <a:avLst/>
          </a:prstGeom>
          <a:noFill/>
          <a:ln>
            <a:solidFill>
              <a:srgbClr val="FF0000"/>
            </a:solidFill>
          </a:ln>
        </p:spPr>
        <p:txBody>
          <a:bodyPr wrap="square" lIns="91440" tIns="45720" rIns="91440" bIns="45720" rtlCol="0" anchor="t">
            <a:spAutoFit/>
          </a:bodyPr>
          <a:lstStyle/>
          <a:p>
            <a:pPr algn="ctr" defTabSz="685800"/>
            <a:r>
              <a:rPr lang="en-US" sz="1200" dirty="0">
                <a:latin typeface="Calibri" panose="020F0502020204030204"/>
              </a:rPr>
              <a:t>On-going Feedback from Instructor</a:t>
            </a:r>
            <a:endParaRPr lang="en-US" sz="1200" dirty="0"/>
          </a:p>
        </p:txBody>
      </p:sp>
      <p:cxnSp>
        <p:nvCxnSpPr>
          <p:cNvPr id="28" name="Straight Arrow Connector 27"/>
          <p:cNvCxnSpPr/>
          <p:nvPr/>
        </p:nvCxnSpPr>
        <p:spPr>
          <a:xfrm flipH="1">
            <a:off x="5570601" y="2201024"/>
            <a:ext cx="469380" cy="299426"/>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cxnSpLocks/>
          </p:cNvCxnSpPr>
          <p:nvPr/>
        </p:nvCxnSpPr>
        <p:spPr>
          <a:xfrm>
            <a:off x="6059504" y="2203922"/>
            <a:ext cx="415391" cy="302351"/>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Footer Placeholder 6">
            <a:extLst>
              <a:ext uri="{FF2B5EF4-FFF2-40B4-BE49-F238E27FC236}">
                <a16:creationId xmlns:a16="http://schemas.microsoft.com/office/drawing/2014/main" id="{15631EAC-A608-4EAA-9310-34852664F1B1}"/>
              </a:ext>
            </a:extLst>
          </p:cNvPr>
          <p:cNvSpPr>
            <a:spLocks noGrp="1"/>
          </p:cNvSpPr>
          <p:nvPr>
            <p:ph type="ftr" sz="quarter" idx="11"/>
          </p:nvPr>
        </p:nvSpPr>
        <p:spPr/>
        <p:txBody>
          <a:bodyPr/>
          <a:lstStyle/>
          <a:p>
            <a:r>
              <a:rPr lang="en-US" sz="1200" dirty="0"/>
              <a:t>PE Space</a:t>
            </a:r>
          </a:p>
        </p:txBody>
      </p:sp>
      <p:sp>
        <p:nvSpPr>
          <p:cNvPr id="10" name="Slide Number Placeholder 9"/>
          <p:cNvSpPr>
            <a:spLocks noGrp="1"/>
          </p:cNvSpPr>
          <p:nvPr>
            <p:ph type="sldNum" sz="quarter" idx="12"/>
          </p:nvPr>
        </p:nvSpPr>
        <p:spPr/>
        <p:txBody>
          <a:bodyPr/>
          <a:lstStyle/>
          <a:p>
            <a:fld id="{028FE254-016A-4E51-98AE-D4B4E3F12C32}" type="slidenum">
              <a:rPr lang="en-US" sz="1200" smtClean="0"/>
              <a:t>30</a:t>
            </a:fld>
            <a:endParaRPr lang="en-US" sz="1200" dirty="0"/>
          </a:p>
        </p:txBody>
      </p:sp>
    </p:spTree>
    <p:extLst>
      <p:ext uri="{BB962C8B-B14F-4D97-AF65-F5344CB8AC3E}">
        <p14:creationId xmlns:p14="http://schemas.microsoft.com/office/powerpoint/2010/main" val="29118582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899652" y="3843798"/>
            <a:ext cx="3576484" cy="1815882"/>
          </a:xfrm>
          <a:prstGeom prst="rect">
            <a:avLst/>
          </a:prstGeom>
          <a:noFill/>
        </p:spPr>
        <p:txBody>
          <a:bodyPr wrap="square" rtlCol="0">
            <a:spAutoFit/>
          </a:bodyPr>
          <a:lstStyle/>
          <a:p>
            <a:pPr defTabSz="685800"/>
            <a:r>
              <a:rPr lang="en-US" sz="1600" b="1" dirty="0">
                <a:solidFill>
                  <a:prstClr val="black"/>
                </a:solidFill>
                <a:latin typeface="Calibri" panose="020F0502020204030204"/>
              </a:rPr>
              <a:t>Instructor Guided Content</a:t>
            </a:r>
          </a:p>
          <a:p>
            <a:pPr marL="214313" indent="-214313" defTabSz="685800">
              <a:buFont typeface="Arial" panose="020B0604020202020204" pitchFamily="34" charset="0"/>
              <a:buChar char="•"/>
            </a:pPr>
            <a:r>
              <a:rPr lang="en-US" sz="1600" dirty="0">
                <a:solidFill>
                  <a:prstClr val="black"/>
                </a:solidFill>
                <a:latin typeface="Calibri" panose="020F0502020204030204"/>
              </a:rPr>
              <a:t>Lecture &amp; Lab</a:t>
            </a:r>
          </a:p>
          <a:p>
            <a:pPr marL="214313" indent="-214313" defTabSz="685800">
              <a:buFont typeface="Arial" panose="020B0604020202020204" pitchFamily="34" charset="0"/>
              <a:buChar char="•"/>
            </a:pPr>
            <a:r>
              <a:rPr lang="en-US" sz="1600" dirty="0">
                <a:solidFill>
                  <a:prstClr val="black"/>
                </a:solidFill>
                <a:latin typeface="Calibri" panose="020F0502020204030204"/>
              </a:rPr>
              <a:t>Quiz/Test</a:t>
            </a:r>
          </a:p>
          <a:p>
            <a:pPr marL="214313" indent="-214313" defTabSz="685800">
              <a:buFont typeface="Arial" panose="020B0604020202020204" pitchFamily="34" charset="0"/>
              <a:buChar char="•"/>
            </a:pPr>
            <a:r>
              <a:rPr lang="en-US" sz="1600" dirty="0">
                <a:solidFill>
                  <a:prstClr val="black"/>
                </a:solidFill>
                <a:latin typeface="Calibri" panose="020F0502020204030204"/>
              </a:rPr>
              <a:t>Structured Activities</a:t>
            </a:r>
          </a:p>
          <a:p>
            <a:pPr marL="214313" indent="-214313" defTabSz="685800">
              <a:buFont typeface="Arial" panose="020B0604020202020204" pitchFamily="34" charset="0"/>
              <a:buChar char="•"/>
            </a:pPr>
            <a:r>
              <a:rPr lang="en-US" sz="1600" dirty="0">
                <a:solidFill>
                  <a:prstClr val="black"/>
                </a:solidFill>
                <a:latin typeface="Calibri" panose="020F0502020204030204"/>
              </a:rPr>
              <a:t>Student/team performance feedback</a:t>
            </a:r>
          </a:p>
          <a:p>
            <a:pPr marL="214313" indent="-214313" defTabSz="685800">
              <a:buFont typeface="Arial" panose="020B0604020202020204" pitchFamily="34" charset="0"/>
              <a:buChar char="•"/>
            </a:pPr>
            <a:r>
              <a:rPr lang="en-US" sz="1600" dirty="0">
                <a:solidFill>
                  <a:prstClr val="black"/>
                </a:solidFill>
                <a:latin typeface="Calibri" panose="020F0502020204030204"/>
              </a:rPr>
              <a:t>Submit only finished work</a:t>
            </a:r>
          </a:p>
          <a:p>
            <a:pPr marL="214313" indent="-214313" defTabSz="685800">
              <a:buFont typeface="Arial" panose="020B0604020202020204" pitchFamily="34" charset="0"/>
              <a:buChar char="•"/>
            </a:pPr>
            <a:endParaRPr lang="en-US" sz="1600" dirty="0">
              <a:solidFill>
                <a:prstClr val="black"/>
              </a:solidFill>
              <a:latin typeface="Calibri" panose="020F0502020204030204"/>
            </a:endParaRPr>
          </a:p>
        </p:txBody>
      </p:sp>
      <p:sp>
        <p:nvSpPr>
          <p:cNvPr id="13" name="TextBox 12"/>
          <p:cNvSpPr txBox="1"/>
          <p:nvPr/>
        </p:nvSpPr>
        <p:spPr>
          <a:xfrm>
            <a:off x="4598895" y="3843798"/>
            <a:ext cx="3833497" cy="1815882"/>
          </a:xfrm>
          <a:prstGeom prst="rect">
            <a:avLst/>
          </a:prstGeom>
          <a:noFill/>
        </p:spPr>
        <p:txBody>
          <a:bodyPr wrap="square" rtlCol="0" anchor="t">
            <a:spAutoFit/>
          </a:bodyPr>
          <a:lstStyle/>
          <a:p>
            <a:pPr defTabSz="685800"/>
            <a:r>
              <a:rPr lang="en-US" sz="1600" b="1" dirty="0">
                <a:latin typeface="Calibri" panose="020F0502020204030204"/>
              </a:rPr>
              <a:t>Team Guided Content</a:t>
            </a:r>
          </a:p>
          <a:p>
            <a:pPr marL="214313" indent="-214313" defTabSz="685800">
              <a:buFont typeface="Arial" panose="020B0604020202020204" pitchFamily="34" charset="0"/>
              <a:buChar char="•"/>
            </a:pPr>
            <a:r>
              <a:rPr lang="en-US" sz="1600" dirty="0">
                <a:solidFill>
                  <a:prstClr val="black"/>
                </a:solidFill>
                <a:latin typeface="Calibri" panose="020F0502020204030204"/>
              </a:rPr>
              <a:t>Meetings (in &amp; out of class)</a:t>
            </a:r>
          </a:p>
          <a:p>
            <a:pPr marL="214313" indent="-214313" defTabSz="685800">
              <a:buFont typeface="Arial" panose="020B0604020202020204" pitchFamily="34" charset="0"/>
              <a:buChar char="•"/>
            </a:pPr>
            <a:r>
              <a:rPr lang="en-US" sz="1600" dirty="0">
                <a:solidFill>
                  <a:prstClr val="black"/>
                </a:solidFill>
                <a:latin typeface="Calibri" panose="020F0502020204030204"/>
              </a:rPr>
              <a:t>Design / Build / Test (Engineering Design Process)</a:t>
            </a:r>
          </a:p>
          <a:p>
            <a:pPr marL="214313" indent="-214313" defTabSz="685800">
              <a:buFont typeface="Arial" panose="020B0604020202020204" pitchFamily="34" charset="0"/>
              <a:buChar char="•"/>
            </a:pPr>
            <a:r>
              <a:rPr lang="en-US" sz="1600" dirty="0">
                <a:solidFill>
                  <a:prstClr val="black"/>
                </a:solidFill>
                <a:latin typeface="Calibri" panose="020F0502020204030204"/>
              </a:rPr>
              <a:t>Presentations</a:t>
            </a:r>
          </a:p>
          <a:p>
            <a:pPr marL="214313" indent="-214313" defTabSz="685800">
              <a:buFont typeface="Arial" panose="020B0604020202020204" pitchFamily="34" charset="0"/>
              <a:buChar char="•"/>
            </a:pPr>
            <a:r>
              <a:rPr lang="en-US" sz="1600" dirty="0">
                <a:solidFill>
                  <a:prstClr val="black"/>
                </a:solidFill>
                <a:latin typeface="Calibri" panose="020F0502020204030204"/>
              </a:rPr>
              <a:t>Peer to peer feedback &amp; review</a:t>
            </a:r>
          </a:p>
          <a:p>
            <a:pPr marL="214313" indent="-214313" defTabSz="685800">
              <a:buFont typeface="Arial" panose="020B0604020202020204" pitchFamily="34" charset="0"/>
              <a:buChar char="•"/>
            </a:pPr>
            <a:r>
              <a:rPr lang="en-US" sz="1600" dirty="0">
                <a:solidFill>
                  <a:prstClr val="black"/>
                </a:solidFill>
                <a:latin typeface="Calibri" panose="020F0502020204030204"/>
              </a:rPr>
              <a:t>Iterative design &amp; documentation</a:t>
            </a:r>
          </a:p>
        </p:txBody>
      </p:sp>
      <p:sp>
        <p:nvSpPr>
          <p:cNvPr id="2" name="TextBox 1"/>
          <p:cNvSpPr txBox="1"/>
          <p:nvPr/>
        </p:nvSpPr>
        <p:spPr>
          <a:xfrm>
            <a:off x="781891" y="6019800"/>
            <a:ext cx="7717843" cy="338554"/>
          </a:xfrm>
          <a:prstGeom prst="rect">
            <a:avLst/>
          </a:prstGeom>
          <a:noFill/>
          <a:ln>
            <a:solidFill>
              <a:srgbClr val="FF0000"/>
            </a:solidFill>
          </a:ln>
        </p:spPr>
        <p:txBody>
          <a:bodyPr wrap="square" lIns="91440" tIns="45720" rIns="91440" bIns="45720" rtlCol="0" anchor="t">
            <a:spAutoFit/>
          </a:bodyPr>
          <a:lstStyle/>
          <a:p>
            <a:pPr algn="ctr" defTabSz="685800"/>
            <a:r>
              <a:rPr lang="en-US" sz="1600" b="1" dirty="0">
                <a:latin typeface="Calibri" panose="020F0502020204030204"/>
              </a:rPr>
              <a:t>Capstone instructor-guided activities will be primarily in first 5 weeks of semester</a:t>
            </a:r>
            <a:endParaRPr lang="en-US" sz="1600" dirty="0">
              <a:latin typeface="Calibri" panose="020F0502020204030204"/>
            </a:endParaRPr>
          </a:p>
        </p:txBody>
      </p:sp>
      <p:graphicFrame>
        <p:nvGraphicFramePr>
          <p:cNvPr id="5" name="Chart 4"/>
          <p:cNvGraphicFramePr/>
          <p:nvPr>
            <p:extLst>
              <p:ext uri="{D42A27DB-BD31-4B8C-83A1-F6EECF244321}">
                <p14:modId xmlns:p14="http://schemas.microsoft.com/office/powerpoint/2010/main" val="2469309645"/>
              </p:ext>
            </p:extLst>
          </p:nvPr>
        </p:nvGraphicFramePr>
        <p:xfrm>
          <a:off x="228600" y="1056390"/>
          <a:ext cx="8839200" cy="2655794"/>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2178966" y="337946"/>
            <a:ext cx="4800600" cy="861774"/>
          </a:xfrm>
          <a:prstGeom prst="rect">
            <a:avLst/>
          </a:prstGeom>
          <a:noFill/>
        </p:spPr>
        <p:txBody>
          <a:bodyPr wrap="square" rtlCol="0">
            <a:spAutoFit/>
          </a:bodyPr>
          <a:lstStyle/>
          <a:p>
            <a:pPr algn="ctr"/>
            <a:r>
              <a:rPr lang="en-US" sz="3200" dirty="0"/>
              <a:t>Typical Course Content</a:t>
            </a:r>
          </a:p>
          <a:p>
            <a:pPr algn="ctr"/>
            <a:endParaRPr lang="en-US" dirty="0"/>
          </a:p>
        </p:txBody>
      </p:sp>
      <p:sp>
        <p:nvSpPr>
          <p:cNvPr id="4" name="Footer Placeholder 3">
            <a:extLst>
              <a:ext uri="{FF2B5EF4-FFF2-40B4-BE49-F238E27FC236}">
                <a16:creationId xmlns:a16="http://schemas.microsoft.com/office/drawing/2014/main" id="{5A6C8285-5185-49DE-BC2E-58B02A3F89EF}"/>
              </a:ext>
            </a:extLst>
          </p:cNvPr>
          <p:cNvSpPr>
            <a:spLocks noGrp="1"/>
          </p:cNvSpPr>
          <p:nvPr>
            <p:ph type="ftr" sz="quarter" idx="11"/>
          </p:nvPr>
        </p:nvSpPr>
        <p:spPr/>
        <p:txBody>
          <a:bodyPr/>
          <a:lstStyle/>
          <a:p>
            <a:r>
              <a:rPr lang="en-US" sz="1200"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z="1200" smtClean="0"/>
              <a:t>31</a:t>
            </a:fld>
            <a:endParaRPr lang="en-US" sz="1200" dirty="0"/>
          </a:p>
        </p:txBody>
      </p:sp>
    </p:spTree>
    <p:extLst>
      <p:ext uri="{BB962C8B-B14F-4D97-AF65-F5344CB8AC3E}">
        <p14:creationId xmlns:p14="http://schemas.microsoft.com/office/powerpoint/2010/main" val="22606899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53DE48-91CD-4B58-BF1E-994115C7F0E5}"/>
              </a:ext>
            </a:extLst>
          </p:cNvPr>
          <p:cNvSpPr>
            <a:spLocks noGrp="1"/>
          </p:cNvSpPr>
          <p:nvPr>
            <p:ph type="title"/>
          </p:nvPr>
        </p:nvSpPr>
        <p:spPr>
          <a:xfrm>
            <a:off x="628650" y="365127"/>
            <a:ext cx="7886700" cy="777874"/>
          </a:xfrm>
        </p:spPr>
        <p:txBody>
          <a:bodyPr/>
          <a:lstStyle/>
          <a:p>
            <a:r>
              <a:rPr lang="en-US" dirty="0">
                <a:cs typeface="Calibri Light"/>
              </a:rPr>
              <a:t>Capstone Design – How We Do It</a:t>
            </a:r>
          </a:p>
        </p:txBody>
      </p:sp>
      <p:sp>
        <p:nvSpPr>
          <p:cNvPr id="3" name="Content Placeholder 2">
            <a:extLst>
              <a:ext uri="{FF2B5EF4-FFF2-40B4-BE49-F238E27FC236}">
                <a16:creationId xmlns:a16="http://schemas.microsoft.com/office/drawing/2014/main" id="{D6781B41-BF57-4DD5-945D-184CD30CB93D}"/>
              </a:ext>
            </a:extLst>
          </p:cNvPr>
          <p:cNvSpPr>
            <a:spLocks noGrp="1"/>
          </p:cNvSpPr>
          <p:nvPr>
            <p:ph idx="1"/>
          </p:nvPr>
        </p:nvSpPr>
        <p:spPr>
          <a:xfrm>
            <a:off x="628650" y="1447800"/>
            <a:ext cx="6089241" cy="4729163"/>
          </a:xfrm>
        </p:spPr>
        <p:txBody>
          <a:bodyPr vert="horz" lIns="91440" tIns="45720" rIns="91440" bIns="45720" rtlCol="0" anchor="t">
            <a:normAutofit/>
          </a:bodyPr>
          <a:lstStyle/>
          <a:p>
            <a:pPr marL="0" indent="0">
              <a:buNone/>
            </a:pPr>
            <a:r>
              <a:rPr lang="en-US" sz="2000" dirty="0">
                <a:ea typeface="+mn-lt"/>
                <a:cs typeface="+mn-lt"/>
              </a:rPr>
              <a:t>Solve </a:t>
            </a:r>
            <a:r>
              <a:rPr lang="en-US" sz="2000" b="1" dirty="0">
                <a:ea typeface="+mn-lt"/>
                <a:cs typeface="+mn-lt"/>
              </a:rPr>
              <a:t>Open Ended Project </a:t>
            </a:r>
            <a:r>
              <a:rPr lang="en-US" sz="2000" dirty="0">
                <a:ea typeface="+mn-lt"/>
                <a:cs typeface="+mn-lt"/>
              </a:rPr>
              <a:t>by</a:t>
            </a:r>
            <a:endParaRPr lang="en-US" dirty="0"/>
          </a:p>
          <a:p>
            <a:r>
              <a:rPr lang="en-US" sz="2000" dirty="0">
                <a:ea typeface="+mn-lt"/>
                <a:cs typeface="+mn-lt"/>
              </a:rPr>
              <a:t>Applying what you've already learned in 15+ years of courses</a:t>
            </a:r>
            <a:endParaRPr lang="en-US" sz="2000" dirty="0">
              <a:cs typeface="Calibri"/>
            </a:endParaRPr>
          </a:p>
          <a:p>
            <a:pPr lvl="1"/>
            <a:r>
              <a:rPr lang="en-US" sz="2000" dirty="0">
                <a:ea typeface="+mn-lt"/>
                <a:cs typeface="+mn-lt"/>
              </a:rPr>
              <a:t>Including re-learning whatever you've forgotten</a:t>
            </a:r>
          </a:p>
          <a:p>
            <a:r>
              <a:rPr lang="en-US" sz="2000" dirty="0">
                <a:ea typeface="+mn-lt"/>
                <a:cs typeface="+mn-lt"/>
              </a:rPr>
              <a:t>AND self-learning new skills as needed</a:t>
            </a:r>
          </a:p>
          <a:p>
            <a:endParaRPr lang="en-US" sz="2000" b="1" dirty="0">
              <a:ea typeface="+mn-lt"/>
              <a:cs typeface="+mn-lt"/>
            </a:endParaRPr>
          </a:p>
          <a:p>
            <a:r>
              <a:rPr lang="en-US" sz="2000" dirty="0">
                <a:ea typeface="+mn-lt"/>
                <a:cs typeface="+mn-lt"/>
              </a:rPr>
              <a:t>Begin the shift from </a:t>
            </a:r>
            <a:endParaRPr lang="en-US" sz="2000" dirty="0">
              <a:cs typeface="Calibri" panose="020F0502020204030204"/>
            </a:endParaRPr>
          </a:p>
          <a:p>
            <a:endParaRPr lang="en-US" sz="2000" dirty="0">
              <a:cs typeface="Calibri" panose="020F0502020204030204"/>
            </a:endParaRPr>
          </a:p>
        </p:txBody>
      </p:sp>
      <p:sp>
        <p:nvSpPr>
          <p:cNvPr id="4" name="Footer Placeholder 3">
            <a:extLst>
              <a:ext uri="{FF2B5EF4-FFF2-40B4-BE49-F238E27FC236}">
                <a16:creationId xmlns:a16="http://schemas.microsoft.com/office/drawing/2014/main" id="{6AB793FF-C5DF-4A87-878A-19D158C93D86}"/>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32</a:t>
            </a:fld>
            <a:endParaRPr lang="en-US" sz="1200" dirty="0"/>
          </a:p>
        </p:txBody>
      </p:sp>
      <p:pic>
        <p:nvPicPr>
          <p:cNvPr id="6" name="Picture 6">
            <a:extLst>
              <a:ext uri="{FF2B5EF4-FFF2-40B4-BE49-F238E27FC236}">
                <a16:creationId xmlns:a16="http://schemas.microsoft.com/office/drawing/2014/main" id="{80C25B6C-4BE0-475B-B2F6-56FC6D6EB5CE}"/>
              </a:ext>
            </a:extLst>
          </p:cNvPr>
          <p:cNvPicPr>
            <a:picLocks noChangeAspect="1"/>
          </p:cNvPicPr>
          <p:nvPr/>
        </p:nvPicPr>
        <p:blipFill>
          <a:blip r:embed="rId2">
            <a:extLst>
              <a:ext uri="{837473B0-CC2E-450A-ABE3-18F120FF3D39}">
                <a1611:picAttrSrcUrl xmlns:a1611="http://schemas.microsoft.com/office/drawing/2016/11/main" xmlns="" r:id="rId3"/>
              </a:ext>
            </a:extLst>
          </a:blip>
          <a:stretch>
            <a:fillRect/>
          </a:stretch>
        </p:blipFill>
        <p:spPr>
          <a:xfrm>
            <a:off x="6646197" y="914063"/>
            <a:ext cx="2324100" cy="1939265"/>
          </a:xfrm>
          <a:prstGeom prst="rect">
            <a:avLst/>
          </a:prstGeom>
        </p:spPr>
      </p:pic>
      <p:pic>
        <p:nvPicPr>
          <p:cNvPr id="43" name="Picture 43" descr="A group of people posing for the camera&#10;&#10;Description automatically generated">
            <a:extLst>
              <a:ext uri="{FF2B5EF4-FFF2-40B4-BE49-F238E27FC236}">
                <a16:creationId xmlns:a16="http://schemas.microsoft.com/office/drawing/2014/main" id="{BE6ECD70-A8FF-445F-BC84-7ABFC058F5E1}"/>
              </a:ext>
            </a:extLst>
          </p:cNvPr>
          <p:cNvPicPr>
            <a:picLocks noChangeAspect="1"/>
          </p:cNvPicPr>
          <p:nvPr/>
        </p:nvPicPr>
        <p:blipFill>
          <a:blip r:embed="rId4">
            <a:extLst>
              <a:ext uri="{837473B0-CC2E-450A-ABE3-18F120FF3D39}">
                <a1611:picAttrSrcUrl xmlns:a1611="http://schemas.microsoft.com/office/drawing/2016/11/main" xmlns="" r:id="rId5"/>
              </a:ext>
            </a:extLst>
          </a:blip>
          <a:stretch>
            <a:fillRect/>
          </a:stretch>
        </p:blipFill>
        <p:spPr>
          <a:xfrm>
            <a:off x="1283110" y="3919484"/>
            <a:ext cx="2743199" cy="1821226"/>
          </a:xfrm>
          <a:prstGeom prst="rect">
            <a:avLst/>
          </a:prstGeom>
        </p:spPr>
      </p:pic>
      <p:grpSp>
        <p:nvGrpSpPr>
          <p:cNvPr id="160" name="Group 159">
            <a:extLst>
              <a:ext uri="{FF2B5EF4-FFF2-40B4-BE49-F238E27FC236}">
                <a16:creationId xmlns:a16="http://schemas.microsoft.com/office/drawing/2014/main" id="{D4CE358C-22CD-4F58-BD94-F6BFAC1F2410}"/>
              </a:ext>
            </a:extLst>
          </p:cNvPr>
          <p:cNvGrpSpPr/>
          <p:nvPr/>
        </p:nvGrpSpPr>
        <p:grpSpPr>
          <a:xfrm>
            <a:off x="1679267" y="5923329"/>
            <a:ext cx="5049888" cy="391652"/>
            <a:chOff x="8399616" y="3541259"/>
            <a:chExt cx="5049888" cy="391652"/>
          </a:xfrm>
        </p:grpSpPr>
        <p:sp>
          <p:nvSpPr>
            <p:cNvPr id="157" name="TextBox 156">
              <a:extLst>
                <a:ext uri="{FF2B5EF4-FFF2-40B4-BE49-F238E27FC236}">
                  <a16:creationId xmlns:a16="http://schemas.microsoft.com/office/drawing/2014/main" id="{5BE1B4F7-FFFE-465D-B5E4-CD1FA62D65D9}"/>
                </a:ext>
              </a:extLst>
            </p:cNvPr>
            <p:cNvSpPr txBox="1"/>
            <p:nvPr/>
          </p:nvSpPr>
          <p:spPr>
            <a:xfrm>
              <a:off x="8399616" y="3563579"/>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cs typeface="Calibri"/>
                </a:rPr>
                <a:t>Engineering </a:t>
              </a:r>
              <a:r>
                <a:rPr lang="en-US" b="1" dirty="0">
                  <a:cs typeface="Calibri"/>
                </a:rPr>
                <a:t>Student</a:t>
              </a:r>
              <a:endParaRPr lang="en-US" dirty="0"/>
            </a:p>
          </p:txBody>
        </p:sp>
        <p:sp>
          <p:nvSpPr>
            <p:cNvPr id="158" name="Arrow: Right 157">
              <a:extLst>
                <a:ext uri="{FF2B5EF4-FFF2-40B4-BE49-F238E27FC236}">
                  <a16:creationId xmlns:a16="http://schemas.microsoft.com/office/drawing/2014/main" id="{FDAE85DF-E7F7-4757-8A1B-4C4BBC24DF21}"/>
                </a:ext>
              </a:extLst>
            </p:cNvPr>
            <p:cNvSpPr/>
            <p:nvPr/>
          </p:nvSpPr>
          <p:spPr>
            <a:xfrm>
              <a:off x="11000814" y="3541259"/>
              <a:ext cx="5842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9" name="TextBox 158">
              <a:extLst>
                <a:ext uri="{FF2B5EF4-FFF2-40B4-BE49-F238E27FC236}">
                  <a16:creationId xmlns:a16="http://schemas.microsoft.com/office/drawing/2014/main" id="{33F181FF-101E-4F73-AB74-ECC8EFC677E8}"/>
                </a:ext>
              </a:extLst>
            </p:cNvPr>
            <p:cNvSpPr txBox="1"/>
            <p:nvPr/>
          </p:nvSpPr>
          <p:spPr>
            <a:xfrm>
              <a:off x="12395404" y="3563579"/>
              <a:ext cx="10541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cs typeface="Calibri"/>
                </a:rPr>
                <a:t>Engineer</a:t>
              </a:r>
            </a:p>
          </p:txBody>
        </p:sp>
      </p:grpSp>
      <p:pic>
        <p:nvPicPr>
          <p:cNvPr id="46" name="Picture 46" descr="A group of people standing in a room&#10;&#10;Description automatically generated">
            <a:extLst>
              <a:ext uri="{FF2B5EF4-FFF2-40B4-BE49-F238E27FC236}">
                <a16:creationId xmlns:a16="http://schemas.microsoft.com/office/drawing/2014/main" id="{E83D2438-20C1-44B7-BFA2-22BDD5FB1D54}"/>
              </a:ext>
            </a:extLst>
          </p:cNvPr>
          <p:cNvPicPr>
            <a:picLocks noChangeAspect="1"/>
          </p:cNvPicPr>
          <p:nvPr/>
        </p:nvPicPr>
        <p:blipFill>
          <a:blip r:embed="rId6">
            <a:extLst>
              <a:ext uri="{837473B0-CC2E-450A-ABE3-18F120FF3D39}">
                <a1611:picAttrSrcUrl xmlns:a1611="http://schemas.microsoft.com/office/drawing/2016/11/main" xmlns="" r:id="rId7"/>
              </a:ext>
            </a:extLst>
          </a:blip>
          <a:stretch>
            <a:fillRect/>
          </a:stretch>
        </p:blipFill>
        <p:spPr>
          <a:xfrm>
            <a:off x="4730546" y="3973289"/>
            <a:ext cx="2743200" cy="1824228"/>
          </a:xfrm>
          <a:prstGeom prst="rect">
            <a:avLst/>
          </a:prstGeom>
        </p:spPr>
      </p:pic>
    </p:spTree>
    <p:extLst>
      <p:ext uri="{BB962C8B-B14F-4D97-AF65-F5344CB8AC3E}">
        <p14:creationId xmlns:p14="http://schemas.microsoft.com/office/powerpoint/2010/main" val="17684870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84AE5-5A2A-4BDE-9B8D-53238006170F}"/>
              </a:ext>
            </a:extLst>
          </p:cNvPr>
          <p:cNvSpPr>
            <a:spLocks noGrp="1"/>
          </p:cNvSpPr>
          <p:nvPr>
            <p:ph type="title"/>
          </p:nvPr>
        </p:nvSpPr>
        <p:spPr/>
        <p:txBody>
          <a:bodyPr/>
          <a:lstStyle/>
          <a:p>
            <a:r>
              <a:rPr lang="en-US" dirty="0">
                <a:cs typeface="Calibri Light"/>
              </a:rPr>
              <a:t>Roles and Responsibilities of Team</a:t>
            </a:r>
            <a:endParaRPr lang="en-US" dirty="0"/>
          </a:p>
        </p:txBody>
      </p:sp>
      <p:sp>
        <p:nvSpPr>
          <p:cNvPr id="3" name="Content Placeholder 2">
            <a:extLst>
              <a:ext uri="{FF2B5EF4-FFF2-40B4-BE49-F238E27FC236}">
                <a16:creationId xmlns:a16="http://schemas.microsoft.com/office/drawing/2014/main" id="{2B4A1151-745B-49D9-B5B7-2FA9942CDA08}"/>
              </a:ext>
            </a:extLst>
          </p:cNvPr>
          <p:cNvSpPr>
            <a:spLocks noGrp="1"/>
          </p:cNvSpPr>
          <p:nvPr>
            <p:ph idx="1"/>
          </p:nvPr>
        </p:nvSpPr>
        <p:spPr/>
        <p:txBody>
          <a:bodyPr vert="horz" lIns="91440" tIns="45720" rIns="91440" bIns="45720" rtlCol="0" anchor="t">
            <a:normAutofit/>
          </a:bodyPr>
          <a:lstStyle/>
          <a:p>
            <a:pPr>
              <a:lnSpc>
                <a:spcPct val="150000"/>
              </a:lnSpc>
            </a:pPr>
            <a:r>
              <a:rPr lang="en-US" dirty="0">
                <a:cs typeface="Calibri"/>
              </a:rPr>
              <a:t>YOU (students) are OWNER of this project process</a:t>
            </a:r>
            <a:endParaRPr lang="en-US" dirty="0">
              <a:ea typeface="+mn-lt"/>
              <a:cs typeface="+mn-lt"/>
            </a:endParaRPr>
          </a:p>
          <a:p>
            <a:pPr>
              <a:lnSpc>
                <a:spcPct val="150000"/>
              </a:lnSpc>
            </a:pPr>
            <a:r>
              <a:rPr lang="en-US" dirty="0">
                <a:cs typeface="Calibri"/>
              </a:rPr>
              <a:t>Sponsor (company) is OWNER of the project output</a:t>
            </a:r>
            <a:endParaRPr lang="en-US" dirty="0">
              <a:ea typeface="+mn-lt"/>
              <a:cs typeface="+mn-lt"/>
            </a:endParaRPr>
          </a:p>
          <a:p>
            <a:pPr>
              <a:lnSpc>
                <a:spcPct val="150000"/>
              </a:lnSpc>
            </a:pPr>
            <a:r>
              <a:rPr lang="en-US" dirty="0">
                <a:cs typeface="Calibri"/>
              </a:rPr>
              <a:t>Design Lab Instructors are </a:t>
            </a:r>
            <a:r>
              <a:rPr lang="en-US" dirty="0" smtClean="0">
                <a:cs typeface="Calibri"/>
              </a:rPr>
              <a:t>coaches &amp; mentors, </a:t>
            </a:r>
            <a:r>
              <a:rPr lang="en-US" dirty="0">
                <a:cs typeface="Calibri"/>
              </a:rPr>
              <a:t>not teachers</a:t>
            </a:r>
            <a:endParaRPr lang="en-US" dirty="0">
              <a:ea typeface="+mn-lt"/>
              <a:cs typeface="+mn-lt"/>
            </a:endParaRPr>
          </a:p>
          <a:p>
            <a:pPr lvl="1">
              <a:lnSpc>
                <a:spcPct val="150000"/>
              </a:lnSpc>
            </a:pPr>
            <a:r>
              <a:rPr lang="en-US" dirty="0">
                <a:ea typeface="+mn-lt"/>
                <a:cs typeface="+mn-lt"/>
              </a:rPr>
              <a:t>Offer guidance and help</a:t>
            </a:r>
          </a:p>
          <a:p>
            <a:pPr lvl="2">
              <a:lnSpc>
                <a:spcPct val="150000"/>
              </a:lnSpc>
            </a:pPr>
            <a:r>
              <a:rPr lang="en-US" dirty="0">
                <a:ea typeface="+mn-lt"/>
                <a:cs typeface="+mn-lt"/>
              </a:rPr>
              <a:t>Point you to proper book, equation, or process, but students will do the math/analysis to justify their suggested solution</a:t>
            </a:r>
          </a:p>
          <a:p>
            <a:pPr lvl="1">
              <a:lnSpc>
                <a:spcPct val="150000"/>
              </a:lnSpc>
            </a:pPr>
            <a:r>
              <a:rPr lang="en-US" dirty="0">
                <a:ea typeface="+mn-lt"/>
                <a:cs typeface="+mn-lt"/>
              </a:rPr>
              <a:t>Project Engineer (PE) – day to day operations</a:t>
            </a:r>
          </a:p>
          <a:p>
            <a:pPr lvl="1">
              <a:lnSpc>
                <a:spcPct val="150000"/>
              </a:lnSpc>
            </a:pPr>
            <a:r>
              <a:rPr lang="en-US" dirty="0">
                <a:ea typeface="+mn-lt"/>
                <a:cs typeface="+mn-lt"/>
              </a:rPr>
              <a:t>Chief Engineer (CE) – grading/evaluation</a:t>
            </a:r>
          </a:p>
          <a:p>
            <a:endParaRPr lang="en-US" dirty="0">
              <a:cs typeface="Calibri"/>
            </a:endParaRPr>
          </a:p>
        </p:txBody>
      </p:sp>
      <p:sp>
        <p:nvSpPr>
          <p:cNvPr id="4" name="Footer Placeholder 3">
            <a:extLst>
              <a:ext uri="{FF2B5EF4-FFF2-40B4-BE49-F238E27FC236}">
                <a16:creationId xmlns:a16="http://schemas.microsoft.com/office/drawing/2014/main" id="{3A9E6143-F323-41CD-8FB0-224987A6FF4F}"/>
              </a:ext>
            </a:extLst>
          </p:cNvPr>
          <p:cNvSpPr>
            <a:spLocks noGrp="1"/>
          </p:cNvSpPr>
          <p:nvPr>
            <p:ph type="ftr" sz="quarter" idx="11"/>
          </p:nvPr>
        </p:nvSpPr>
        <p:spPr/>
        <p:txBody>
          <a:bodyPr/>
          <a:lstStyle/>
          <a:p>
            <a:r>
              <a:rPr lang="en-US" sz="1200" dirty="0"/>
              <a:t>PE Space</a:t>
            </a:r>
          </a:p>
        </p:txBody>
      </p:sp>
      <p:sp>
        <p:nvSpPr>
          <p:cNvPr id="5" name="Slide Number Placeholder 4">
            <a:extLst>
              <a:ext uri="{FF2B5EF4-FFF2-40B4-BE49-F238E27FC236}">
                <a16:creationId xmlns:a16="http://schemas.microsoft.com/office/drawing/2014/main" id="{586478BC-ADED-4382-9304-01450CAE7897}"/>
              </a:ext>
            </a:extLst>
          </p:cNvPr>
          <p:cNvSpPr>
            <a:spLocks noGrp="1"/>
          </p:cNvSpPr>
          <p:nvPr>
            <p:ph type="sldNum" sz="quarter" idx="12"/>
          </p:nvPr>
        </p:nvSpPr>
        <p:spPr/>
        <p:txBody>
          <a:bodyPr/>
          <a:lstStyle/>
          <a:p>
            <a:fld id="{028FE254-016A-4E51-98AE-D4B4E3F12C32}" type="slidenum">
              <a:rPr lang="en-US" sz="1200" smtClean="0"/>
              <a:t>33</a:t>
            </a:fld>
            <a:endParaRPr lang="en-US" sz="1200" dirty="0"/>
          </a:p>
        </p:txBody>
      </p:sp>
    </p:spTree>
    <p:extLst>
      <p:ext uri="{BB962C8B-B14F-4D97-AF65-F5344CB8AC3E}">
        <p14:creationId xmlns:p14="http://schemas.microsoft.com/office/powerpoint/2010/main" val="19932724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r>
              <a:rPr lang="en-US" dirty="0">
                <a:latin typeface="Calibri"/>
                <a:cs typeface="Calibri"/>
              </a:rPr>
              <a:t>15 or 20 min - Generate Project Questions</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a:buFont typeface="Arial"/>
              <a:buChar char="•"/>
            </a:pPr>
            <a:r>
              <a:rPr lang="en-US" sz="2000" dirty="0">
                <a:ea typeface="+mn-lt"/>
                <a:cs typeface="+mn-lt"/>
              </a:rPr>
              <a:t>These questions can be about any aspect of the project, but by the end of the class include questions targeted to:</a:t>
            </a:r>
          </a:p>
          <a:p>
            <a:pPr marL="800100" lvl="1" indent="-285750">
              <a:buFont typeface="Arial"/>
              <a:buChar char="•"/>
            </a:pPr>
            <a:r>
              <a:rPr lang="en-US" sz="2000" dirty="0">
                <a:ea typeface="+mn-lt"/>
                <a:cs typeface="+mn-lt"/>
              </a:rPr>
              <a:t>Customer Needs</a:t>
            </a:r>
          </a:p>
          <a:p>
            <a:pPr marL="800100" lvl="1" indent="-285750">
              <a:buFont typeface="Arial"/>
              <a:buChar char="•"/>
            </a:pPr>
            <a:r>
              <a:rPr lang="en-US" sz="2000" dirty="0">
                <a:ea typeface="+mn-lt"/>
                <a:cs typeface="+mn-lt"/>
              </a:rPr>
              <a:t>Project Specifications / Technical Requirements</a:t>
            </a:r>
          </a:p>
          <a:p>
            <a:pPr lvl="1" indent="0">
              <a:buNone/>
            </a:pPr>
            <a:endParaRPr lang="en-US" sz="2000" dirty="0">
              <a:ea typeface="+mn-lt"/>
              <a:cs typeface="+mn-lt"/>
            </a:endParaRPr>
          </a:p>
          <a:p>
            <a:r>
              <a:rPr lang="en-US" sz="2000" dirty="0">
                <a:ea typeface="+mn-lt"/>
                <a:cs typeface="+mn-lt"/>
              </a:rPr>
              <a:t>Same inclusive discussion format as first class</a:t>
            </a:r>
          </a:p>
          <a:p>
            <a:pPr lvl="1"/>
            <a:r>
              <a:rPr lang="en-US" sz="2000" dirty="0">
                <a:ea typeface="+mn-lt"/>
                <a:cs typeface="+mn-lt"/>
              </a:rPr>
              <a:t>2 min. silent question generation</a:t>
            </a:r>
            <a:endParaRPr lang="en-US" sz="2000" dirty="0">
              <a:cs typeface="Calibri"/>
            </a:endParaRPr>
          </a:p>
          <a:p>
            <a:pPr lvl="1"/>
            <a:r>
              <a:rPr lang="en-US" sz="2000" dirty="0">
                <a:ea typeface="+mn-lt"/>
                <a:cs typeface="+mn-lt"/>
              </a:rPr>
              <a:t>Then begin copying into </a:t>
            </a:r>
            <a:r>
              <a:rPr lang="en-US" sz="2000" dirty="0">
                <a:solidFill>
                  <a:schemeClr val="accent6"/>
                </a:solidFill>
                <a:ea typeface="+mn-lt"/>
                <a:cs typeface="+mn-lt"/>
              </a:rPr>
              <a:t>Project Questions.xlsx </a:t>
            </a:r>
            <a:r>
              <a:rPr lang="en-US" sz="2000" dirty="0">
                <a:ea typeface="+mn-lt"/>
                <a:cs typeface="+mn-lt"/>
              </a:rPr>
              <a:t>spreadsheet in Box.</a:t>
            </a:r>
          </a:p>
          <a:p>
            <a:pPr lvl="1"/>
            <a:r>
              <a:rPr lang="en-US" sz="2000" dirty="0">
                <a:cs typeface="Calibri"/>
              </a:rPr>
              <a:t>Combine duplicates/similar questions</a:t>
            </a:r>
          </a:p>
          <a:p>
            <a:pPr lvl="1"/>
            <a:r>
              <a:rPr lang="en-US" sz="2000" dirty="0">
                <a:cs typeface="Calibri"/>
              </a:rPr>
              <a:t>Add more to list as you think of them during discussion</a:t>
            </a:r>
          </a:p>
        </p:txBody>
      </p:sp>
      <p:sp>
        <p:nvSpPr>
          <p:cNvPr id="4" name="Footer Placeholder 3">
            <a:extLst>
              <a:ext uri="{FF2B5EF4-FFF2-40B4-BE49-F238E27FC236}">
                <a16:creationId xmlns:a16="http://schemas.microsoft.com/office/drawing/2014/main" id="{5382162E-CBB5-4D19-A27A-0D388DCE97FC}"/>
              </a:ext>
            </a:extLst>
          </p:cNvPr>
          <p:cNvSpPr>
            <a:spLocks noGrp="1"/>
          </p:cNvSpPr>
          <p:nvPr>
            <p:ph type="ftr" sz="quarter" idx="11"/>
          </p:nvPr>
        </p:nvSpPr>
        <p:spPr/>
        <p:txBody>
          <a:bodyPr/>
          <a:lstStyle/>
          <a:p>
            <a:r>
              <a:rPr lang="en-US" sz="1200" dirty="0">
                <a:ea typeface="+mn-lt"/>
                <a:cs typeface="+mn-lt"/>
              </a:rPr>
              <a:t>Team Space</a:t>
            </a:r>
            <a:endParaRPr lang="en-US" sz="1200" dirty="0"/>
          </a:p>
        </p:txBody>
      </p:sp>
      <p:sp>
        <p:nvSpPr>
          <p:cNvPr id="6" name="Down Arrow 5"/>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z="1200" smtClean="0"/>
              <a:t>34</a:t>
            </a:fld>
            <a:endParaRPr lang="en-US" sz="1200" dirty="0"/>
          </a:p>
        </p:txBody>
      </p:sp>
    </p:spTree>
    <p:extLst>
      <p:ext uri="{BB962C8B-B14F-4D97-AF65-F5344CB8AC3E}">
        <p14:creationId xmlns:p14="http://schemas.microsoft.com/office/powerpoint/2010/main" val="1265522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0254145-CFBF-4EE9-AC57-6E239E79B376}"/>
              </a:ext>
            </a:extLst>
          </p:cNvPr>
          <p:cNvSpPr>
            <a:spLocks noGrp="1"/>
          </p:cNvSpPr>
          <p:nvPr>
            <p:ph idx="1"/>
          </p:nvPr>
        </p:nvSpPr>
        <p:spPr>
          <a:xfrm>
            <a:off x="604587" y="592526"/>
            <a:ext cx="7886700" cy="5763825"/>
          </a:xfrm>
        </p:spPr>
        <p:txBody>
          <a:bodyPr vert="horz" lIns="91440" tIns="45720" rIns="91440" bIns="45720" rtlCol="0" anchor="t">
            <a:normAutofit/>
          </a:bodyPr>
          <a:lstStyle/>
          <a:p>
            <a:pPr marL="0" indent="0">
              <a:buNone/>
            </a:pPr>
            <a:r>
              <a:rPr lang="en-US" sz="3200" dirty="0">
                <a:cs typeface="Calibri"/>
              </a:rPr>
              <a:t>Split between </a:t>
            </a:r>
          </a:p>
          <a:p>
            <a:pPr marL="0" indent="0">
              <a:buNone/>
            </a:pPr>
            <a:r>
              <a:rPr lang="en-US" sz="3200" dirty="0">
                <a:cs typeface="Calibri"/>
              </a:rPr>
              <a:t>	a) 20 min Project Engineer Meeting</a:t>
            </a:r>
          </a:p>
          <a:p>
            <a:pPr lvl="3"/>
            <a:r>
              <a:rPr lang="en-US" sz="2000" dirty="0">
                <a:ea typeface="+mn-lt"/>
                <a:cs typeface="+mn-lt"/>
              </a:rPr>
              <a:t>Project Engineer meets with each team:</a:t>
            </a:r>
          </a:p>
          <a:p>
            <a:pPr lvl="4"/>
            <a:r>
              <a:rPr lang="en-US" sz="2000" dirty="0">
                <a:ea typeface="+mn-lt"/>
                <a:cs typeface="+mn-lt"/>
              </a:rPr>
              <a:t>to check on team status / welfare</a:t>
            </a:r>
          </a:p>
          <a:p>
            <a:pPr lvl="4"/>
            <a:r>
              <a:rPr lang="en-US" sz="2000" dirty="0">
                <a:ea typeface="+mn-lt"/>
                <a:cs typeface="+mn-lt"/>
              </a:rPr>
              <a:t>to discuss project, review question &amp; categories, and confirm/correct. When not meeting with your PE, team members generate/discuss questions.</a:t>
            </a:r>
          </a:p>
          <a:p>
            <a:pPr marL="0" indent="0">
              <a:buNone/>
            </a:pPr>
            <a:r>
              <a:rPr lang="en-US" sz="3200" dirty="0">
                <a:cs typeface="Calibri"/>
              </a:rPr>
              <a:t/>
            </a:r>
            <a:br>
              <a:rPr lang="en-US" sz="3200" dirty="0">
                <a:cs typeface="Calibri"/>
              </a:rPr>
            </a:br>
            <a:r>
              <a:rPr lang="en-US" sz="3200" dirty="0">
                <a:cs typeface="Calibri"/>
              </a:rPr>
              <a:t>	b) 15 min Classify and Assign Questions</a:t>
            </a:r>
          </a:p>
          <a:p>
            <a:pPr lvl="3"/>
            <a:r>
              <a:rPr lang="en-US" sz="2000" dirty="0">
                <a:cs typeface="Calibri"/>
              </a:rPr>
              <a:t>Classify all questions generated into one of three categories</a:t>
            </a:r>
          </a:p>
          <a:p>
            <a:pPr marL="1714500" lvl="4" indent="-342900">
              <a:buFont typeface="+mj-lt"/>
              <a:buAutoNum type="alphaUcPeriod"/>
            </a:pPr>
            <a:r>
              <a:rPr lang="en-US" sz="2000" dirty="0">
                <a:cs typeface="Calibri"/>
              </a:rPr>
              <a:t>Things</a:t>
            </a:r>
            <a:r>
              <a:rPr lang="en-US" sz="2000" dirty="0">
                <a:ea typeface="+mn-lt"/>
                <a:cs typeface="+mn-lt"/>
              </a:rPr>
              <a:t> team members can research/answer themselves</a:t>
            </a:r>
          </a:p>
          <a:p>
            <a:pPr marL="1714500" lvl="4" indent="-342900">
              <a:buFont typeface="+mj-lt"/>
              <a:buAutoNum type="alphaUcPeriod"/>
            </a:pPr>
            <a:r>
              <a:rPr lang="en-US" sz="2000" dirty="0">
                <a:ea typeface="+mn-lt"/>
                <a:cs typeface="+mn-lt"/>
              </a:rPr>
              <a:t>Things PE will answer</a:t>
            </a:r>
          </a:p>
          <a:p>
            <a:pPr marL="1714500" lvl="4" indent="-342900">
              <a:buFont typeface="+mj-lt"/>
              <a:buAutoNum type="alphaUcPeriod"/>
            </a:pPr>
            <a:r>
              <a:rPr lang="en-US" sz="2000" dirty="0">
                <a:ea typeface="+mn-lt"/>
                <a:cs typeface="+mn-lt"/>
              </a:rPr>
              <a:t>Things to ask sponsor during kick-off meeting</a:t>
            </a:r>
          </a:p>
          <a:p>
            <a:pPr lvl="3"/>
            <a:r>
              <a:rPr lang="en-US" sz="2000" dirty="0">
                <a:ea typeface="+mn-lt"/>
                <a:cs typeface="+mn-lt"/>
              </a:rPr>
              <a:t>Team assigns owner to all questions in category A</a:t>
            </a:r>
          </a:p>
          <a:p>
            <a:pPr lvl="3"/>
            <a:r>
              <a:rPr lang="en-US" sz="2000" dirty="0">
                <a:ea typeface="+mn-lt"/>
                <a:cs typeface="+mn-lt"/>
              </a:rPr>
              <a:t>Add question classification and ownership to Box spreadsheet</a:t>
            </a:r>
            <a:endParaRPr lang="en-US" sz="2000" dirty="0"/>
          </a:p>
        </p:txBody>
      </p:sp>
      <p:sp>
        <p:nvSpPr>
          <p:cNvPr id="4" name="Footer Placeholder 3">
            <a:extLst>
              <a:ext uri="{FF2B5EF4-FFF2-40B4-BE49-F238E27FC236}">
                <a16:creationId xmlns:a16="http://schemas.microsoft.com/office/drawing/2014/main" id="{92A07C90-8BFE-4002-A2D0-0F40C73B717D}"/>
              </a:ext>
            </a:extLst>
          </p:cNvPr>
          <p:cNvSpPr>
            <a:spLocks noGrp="1"/>
          </p:cNvSpPr>
          <p:nvPr>
            <p:ph type="ftr" sz="quarter" idx="11"/>
          </p:nvPr>
        </p:nvSpPr>
        <p:spPr/>
        <p:txBody>
          <a:bodyPr/>
          <a:lstStyle/>
          <a:p>
            <a:r>
              <a:rPr lang="en-US" sz="1200" dirty="0">
                <a:ea typeface="+mn-lt"/>
                <a:cs typeface="+mn-lt"/>
              </a:rPr>
              <a:t>Team &amp; PE Space</a:t>
            </a:r>
            <a:endParaRPr lang="en-US" sz="1200" dirty="0"/>
          </a:p>
        </p:txBody>
      </p:sp>
      <p:sp>
        <p:nvSpPr>
          <p:cNvPr id="2" name="Slide Number Placeholder 1"/>
          <p:cNvSpPr>
            <a:spLocks noGrp="1"/>
          </p:cNvSpPr>
          <p:nvPr>
            <p:ph type="sldNum" sz="quarter" idx="12"/>
          </p:nvPr>
        </p:nvSpPr>
        <p:spPr/>
        <p:txBody>
          <a:bodyPr/>
          <a:lstStyle/>
          <a:p>
            <a:fld id="{028FE254-016A-4E51-98AE-D4B4E3F12C32}" type="slidenum">
              <a:rPr lang="en-US" sz="1200" smtClean="0"/>
              <a:t>35</a:t>
            </a:fld>
            <a:endParaRPr lang="en-US" sz="1200" dirty="0"/>
          </a:p>
        </p:txBody>
      </p:sp>
    </p:spTree>
    <p:extLst>
      <p:ext uri="{BB962C8B-B14F-4D97-AF65-F5344CB8AC3E}">
        <p14:creationId xmlns:p14="http://schemas.microsoft.com/office/powerpoint/2010/main" val="28381411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15 min – Engineering Documentation</a:t>
            </a:r>
          </a:p>
        </p:txBody>
      </p:sp>
      <p:sp>
        <p:nvSpPr>
          <p:cNvPr id="3" name="Content Placeholder 2"/>
          <p:cNvSpPr>
            <a:spLocks noGrp="1"/>
          </p:cNvSpPr>
          <p:nvPr>
            <p:ph idx="1"/>
          </p:nvPr>
        </p:nvSpPr>
        <p:spPr/>
        <p:txBody>
          <a:bodyPr>
            <a:normAutofit/>
          </a:bodyPr>
          <a:lstStyle/>
          <a:p>
            <a:r>
              <a:rPr lang="en-US" sz="2400" dirty="0"/>
              <a:t>Topics </a:t>
            </a:r>
          </a:p>
          <a:p>
            <a:pPr lvl="1"/>
            <a:r>
              <a:rPr lang="en-US" sz="2400" dirty="0"/>
              <a:t>What is Documentation?</a:t>
            </a:r>
          </a:p>
          <a:p>
            <a:pPr lvl="1"/>
            <a:r>
              <a:rPr lang="en-US" sz="2400" dirty="0"/>
              <a:t>Why bother?</a:t>
            </a:r>
          </a:p>
          <a:p>
            <a:pPr lvl="1"/>
            <a:r>
              <a:rPr lang="en-US" sz="2400" dirty="0"/>
              <a:t>How is it done in Capstone</a:t>
            </a:r>
            <a:r>
              <a:rPr lang="en-US" sz="2400" dirty="0" smtClean="0"/>
              <a:t>?</a:t>
            </a:r>
          </a:p>
          <a:p>
            <a:pPr lvl="1"/>
            <a:endParaRPr lang="en-US" sz="2400" dirty="0"/>
          </a:p>
          <a:p>
            <a:pPr lvl="1"/>
            <a:endParaRPr lang="en-US" sz="2400" dirty="0" smtClean="0"/>
          </a:p>
          <a:p>
            <a:pPr lvl="1"/>
            <a:endParaRPr lang="en-US" sz="2400" dirty="0"/>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z="1200" smtClean="0"/>
              <a:t>36</a:t>
            </a:fld>
            <a:endParaRPr lang="en-US" sz="1200" dirty="0"/>
          </a:p>
        </p:txBody>
      </p:sp>
      <p:sp>
        <p:nvSpPr>
          <p:cNvPr id="6" name="Down Arrow 5"/>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4032066" y="3808406"/>
            <a:ext cx="4419600" cy="1446550"/>
          </a:xfrm>
          <a:prstGeom prst="rect">
            <a:avLst/>
          </a:prstGeom>
          <a:noFill/>
          <a:ln>
            <a:solidFill>
              <a:schemeClr val="accent5"/>
            </a:solidFill>
          </a:ln>
        </p:spPr>
        <p:txBody>
          <a:bodyPr wrap="square" rtlCol="0">
            <a:spAutoFit/>
          </a:bodyPr>
          <a:lstStyle/>
          <a:p>
            <a:pPr algn="ctr"/>
            <a:r>
              <a:rPr lang="en-US" sz="1400" dirty="0"/>
              <a:t>PE note: </a:t>
            </a:r>
          </a:p>
          <a:p>
            <a:pPr marL="742950" lvl="1" indent="-285750">
              <a:buFont typeface="Arial" panose="020B0604020202020204" pitchFamily="34" charset="0"/>
              <a:buChar char="•"/>
            </a:pPr>
            <a:r>
              <a:rPr lang="en-US" sz="1400" dirty="0"/>
              <a:t>Let group answer 1</a:t>
            </a:r>
            <a:r>
              <a:rPr lang="en-US" sz="1400" baseline="30000" dirty="0"/>
              <a:t>st</a:t>
            </a:r>
            <a:r>
              <a:rPr lang="en-US" sz="1400" dirty="0"/>
              <a:t> two questions</a:t>
            </a:r>
          </a:p>
          <a:p>
            <a:pPr marL="742950" lvl="1" indent="-285750">
              <a:buFont typeface="Arial" panose="020B0604020202020204" pitchFamily="34" charset="0"/>
              <a:buChar char="•"/>
            </a:pPr>
            <a:r>
              <a:rPr lang="en-US" sz="1400" dirty="0"/>
              <a:t>Then run through next few slide to see if anything was not suggested</a:t>
            </a:r>
          </a:p>
          <a:p>
            <a:pPr marL="742950" lvl="1" indent="-285750">
              <a:buFont typeface="Arial" panose="020B0604020202020204" pitchFamily="34" charset="0"/>
              <a:buChar char="•"/>
            </a:pPr>
            <a:r>
              <a:rPr lang="en-US" sz="1400" dirty="0"/>
              <a:t>Then discuss 3</a:t>
            </a:r>
            <a:r>
              <a:rPr lang="en-US" sz="1400" baseline="30000" dirty="0"/>
              <a:t>rd</a:t>
            </a:r>
            <a:r>
              <a:rPr lang="en-US" sz="1400" dirty="0"/>
              <a:t> question</a:t>
            </a:r>
          </a:p>
          <a:p>
            <a:endParaRPr lang="en-US" dirty="0"/>
          </a:p>
        </p:txBody>
      </p:sp>
    </p:spTree>
    <p:extLst>
      <p:ext uri="{BB962C8B-B14F-4D97-AF65-F5344CB8AC3E}">
        <p14:creationId xmlns:p14="http://schemas.microsoft.com/office/powerpoint/2010/main" val="1896984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What is Documentation?</a:t>
            </a:r>
            <a:br>
              <a:rPr lang="en-US" spc="-1" dirty="0">
                <a:solidFill>
                  <a:srgbClr val="000000"/>
                </a:solidFill>
                <a:uFill>
                  <a:solidFill>
                    <a:srgbClr val="FFFFFF"/>
                  </a:solidFill>
                </a:uFill>
                <a:latin typeface="Calibri"/>
              </a:rPr>
            </a:br>
            <a:r>
              <a:rPr lang="en-US" spc="-1" dirty="0">
                <a:solidFill>
                  <a:srgbClr val="000000"/>
                </a:solidFill>
                <a:uFill>
                  <a:solidFill>
                    <a:srgbClr val="FFFFFF"/>
                  </a:solidFill>
                </a:uFill>
                <a:latin typeface="Calibri"/>
              </a:rPr>
              <a:t>Engineering Documentation?</a:t>
            </a:r>
            <a:endParaRPr lang="en-US" dirty="0"/>
          </a:p>
        </p:txBody>
      </p:sp>
      <p:sp>
        <p:nvSpPr>
          <p:cNvPr id="3" name="Content Placeholder 2"/>
          <p:cNvSpPr>
            <a:spLocks noGrp="1"/>
          </p:cNvSpPr>
          <p:nvPr>
            <p:ph idx="1"/>
          </p:nvPr>
        </p:nvSpPr>
        <p:spPr/>
        <p:txBody>
          <a:bodyPr>
            <a:normAutofit/>
          </a:bodyPr>
          <a:lstStyle/>
          <a:p>
            <a:r>
              <a:rPr lang="en-US" sz="2700" spc="-1" dirty="0">
                <a:solidFill>
                  <a:srgbClr val="000000"/>
                </a:solidFill>
                <a:uFill>
                  <a:solidFill>
                    <a:srgbClr val="FFFFFF"/>
                  </a:solidFill>
                </a:uFill>
              </a:rPr>
              <a:t>Living record of your work</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Evolution of your product/design is traceable</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Your work (experiment) is reproducible</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Your work can be understood by others and why you did it that way</a:t>
            </a:r>
          </a:p>
        </p:txBody>
      </p:sp>
      <p:sp>
        <p:nvSpPr>
          <p:cNvPr id="4" name="Slide Number Placeholder 3"/>
          <p:cNvSpPr>
            <a:spLocks noGrp="1"/>
          </p:cNvSpPr>
          <p:nvPr>
            <p:ph type="sldNum" sz="quarter" idx="12"/>
          </p:nvPr>
        </p:nvSpPr>
        <p:spPr/>
        <p:txBody>
          <a:bodyPr/>
          <a:lstStyle/>
          <a:p>
            <a:fld id="{1E53C9B5-D1E4-41C4-9032-1ACE4595E517}" type="slidenum">
              <a:rPr lang="en-US" sz="1200" smtClean="0"/>
              <a:t>37</a:t>
            </a:fld>
            <a:endParaRPr lang="en-US" sz="1200" dirty="0"/>
          </a:p>
        </p:txBody>
      </p:sp>
      <p:sp>
        <p:nvSpPr>
          <p:cNvPr id="5" name="Footer Placeholder 3">
            <a:extLst>
              <a:ext uri="{FF2B5EF4-FFF2-40B4-BE49-F238E27FC236}">
                <a16:creationId xmlns:a16="http://schemas.microsoft.com/office/drawing/2014/main" id="{4D2763C5-633E-4EB9-86F0-F6974A872119}"/>
              </a:ext>
            </a:extLst>
          </p:cNvPr>
          <p:cNvSpPr>
            <a:spLocks noGrp="1"/>
          </p:cNvSpPr>
          <p:nvPr>
            <p:ph type="ftr" sz="quarter" idx="11"/>
          </p:nvPr>
        </p:nvSpPr>
        <p:spPr>
          <a:xfrm>
            <a:off x="3028950" y="6356351"/>
            <a:ext cx="3086100" cy="365125"/>
          </a:xfrm>
        </p:spPr>
        <p:txBody>
          <a:bodyPr/>
          <a:lstStyle/>
          <a:p>
            <a:r>
              <a:rPr lang="en-US" sz="1200" dirty="0"/>
              <a:t>PE Space</a:t>
            </a:r>
          </a:p>
        </p:txBody>
      </p:sp>
    </p:spTree>
    <p:extLst>
      <p:ext uri="{BB962C8B-B14F-4D97-AF65-F5344CB8AC3E}">
        <p14:creationId xmlns:p14="http://schemas.microsoft.com/office/powerpoint/2010/main" val="22219103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Why Document?</a:t>
            </a:r>
            <a:endParaRPr lang="en-US" dirty="0"/>
          </a:p>
        </p:txBody>
      </p:sp>
      <p:sp>
        <p:nvSpPr>
          <p:cNvPr id="3" name="Content Placeholder 2"/>
          <p:cNvSpPr>
            <a:spLocks noGrp="1"/>
          </p:cNvSpPr>
          <p:nvPr>
            <p:ph idx="1"/>
          </p:nvPr>
        </p:nvSpPr>
        <p:spPr>
          <a:xfrm>
            <a:off x="628650" y="1524000"/>
            <a:ext cx="7886700" cy="4832351"/>
          </a:xfrm>
        </p:spPr>
        <p:txBody>
          <a:bodyPr>
            <a:noAutofit/>
          </a:bodyPr>
          <a:lstStyle/>
          <a:p>
            <a:pPr marL="257310" indent="-257040">
              <a:spcBef>
                <a:spcPts val="481"/>
              </a:spcBef>
              <a:buClr>
                <a:srgbClr val="000000"/>
              </a:buClr>
              <a:buFont typeface="Arial"/>
              <a:buChar char="•"/>
            </a:pPr>
            <a:r>
              <a:rPr lang="en-US" spc="-1" dirty="0">
                <a:solidFill>
                  <a:srgbClr val="000000"/>
                </a:solidFill>
                <a:uFill>
                  <a:solidFill>
                    <a:srgbClr val="FFFFFF"/>
                  </a:solidFill>
                </a:uFill>
              </a:rPr>
              <a:t>Extension of your memory</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Who, What, When, Where, Why, How</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So that others can collaborate and continue the work</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Facilitates teamwork</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So that others can review/understand your work</a:t>
            </a:r>
          </a:p>
          <a:p>
            <a:pPr marL="257310" indent="-257040">
              <a:spcBef>
                <a:spcPts val="481"/>
              </a:spcBef>
              <a:buClr>
                <a:srgbClr val="000000"/>
              </a:buClr>
              <a:buFont typeface="Arial"/>
              <a:buChar char="•"/>
            </a:pPr>
            <a:r>
              <a:rPr lang="en-US" spc="-1" dirty="0">
                <a:solidFill>
                  <a:srgbClr val="000000"/>
                </a:solidFill>
                <a:uFill>
                  <a:solidFill>
                    <a:srgbClr val="FFFFFF"/>
                  </a:solidFill>
                </a:uFill>
              </a:rPr>
              <a:t>Legal ramifications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Contractual/legal defense</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Patent application</a:t>
            </a:r>
          </a:p>
          <a:p>
            <a:pPr marL="257310" indent="-257040">
              <a:spcBef>
                <a:spcPts val="481"/>
              </a:spcBef>
              <a:buClr>
                <a:srgbClr val="000000"/>
              </a:buClr>
              <a:buFont typeface="Arial"/>
              <a:buChar char="•"/>
            </a:pPr>
            <a:r>
              <a:rPr lang="en-US" spc="-1" dirty="0">
                <a:solidFill>
                  <a:srgbClr val="000000"/>
                </a:solidFill>
                <a:uFill>
                  <a:solidFill>
                    <a:srgbClr val="FFFFFF"/>
                  </a:solidFill>
                </a:uFill>
              </a:rPr>
              <a:t>Efficiently and Effectively move the project forwards</a:t>
            </a:r>
          </a:p>
          <a:p>
            <a:endParaRPr lang="en-US" dirty="0"/>
          </a:p>
        </p:txBody>
      </p:sp>
      <p:sp>
        <p:nvSpPr>
          <p:cNvPr id="6" name="Slide Number Placeholder 5"/>
          <p:cNvSpPr>
            <a:spLocks noGrp="1"/>
          </p:cNvSpPr>
          <p:nvPr>
            <p:ph type="sldNum" sz="quarter" idx="12"/>
          </p:nvPr>
        </p:nvSpPr>
        <p:spPr/>
        <p:txBody>
          <a:bodyPr/>
          <a:lstStyle/>
          <a:p>
            <a:fld id="{1E53C9B5-D1E4-41C4-9032-1ACE4595E517}" type="slidenum">
              <a:rPr lang="en-US" sz="1200" smtClean="0"/>
              <a:t>38</a:t>
            </a:fld>
            <a:endParaRPr lang="en-US" sz="1200" dirty="0"/>
          </a:p>
        </p:txBody>
      </p:sp>
      <p:sp>
        <p:nvSpPr>
          <p:cNvPr id="5" name="Footer Placeholder 3">
            <a:extLst>
              <a:ext uri="{FF2B5EF4-FFF2-40B4-BE49-F238E27FC236}">
                <a16:creationId xmlns:a16="http://schemas.microsoft.com/office/drawing/2014/main" id="{4D2763C5-633E-4EB9-86F0-F6974A872119}"/>
              </a:ext>
            </a:extLst>
          </p:cNvPr>
          <p:cNvSpPr>
            <a:spLocks noGrp="1"/>
          </p:cNvSpPr>
          <p:nvPr>
            <p:ph type="ftr" sz="quarter" idx="11"/>
          </p:nvPr>
        </p:nvSpPr>
        <p:spPr>
          <a:xfrm>
            <a:off x="3028950" y="6356351"/>
            <a:ext cx="3086100" cy="365125"/>
          </a:xfrm>
        </p:spPr>
        <p:txBody>
          <a:bodyPr/>
          <a:lstStyle/>
          <a:p>
            <a:r>
              <a:rPr lang="en-US" sz="1200" dirty="0"/>
              <a:t>PE Space</a:t>
            </a:r>
          </a:p>
        </p:txBody>
      </p:sp>
    </p:spTree>
    <p:extLst>
      <p:ext uri="{BB962C8B-B14F-4D97-AF65-F5344CB8AC3E}">
        <p14:creationId xmlns:p14="http://schemas.microsoft.com/office/powerpoint/2010/main" val="101399734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Capstone Course Policies</a:t>
            </a:r>
          </a:p>
        </p:txBody>
      </p:sp>
      <p:sp>
        <p:nvSpPr>
          <p:cNvPr id="3" name="Content Placeholder 2"/>
          <p:cNvSpPr>
            <a:spLocks noGrp="1"/>
          </p:cNvSpPr>
          <p:nvPr>
            <p:ph idx="1"/>
          </p:nvPr>
        </p:nvSpPr>
        <p:spPr>
          <a:xfrm>
            <a:off x="628650" y="1371600"/>
            <a:ext cx="7886700" cy="4800600"/>
          </a:xfrm>
        </p:spPr>
        <p:txBody>
          <a:bodyPr>
            <a:normAutofit/>
          </a:bodyPr>
          <a:lstStyle/>
          <a:p>
            <a:r>
              <a:rPr lang="en-US" dirty="0"/>
              <a:t>Electronic Design Notebook - REQUIRED for all collaboration</a:t>
            </a:r>
          </a:p>
          <a:p>
            <a:r>
              <a:rPr lang="en-US" dirty="0"/>
              <a:t>GroupMe</a:t>
            </a:r>
            <a:r>
              <a:rPr lang="en-US" dirty="0"/>
              <a:t> – team logistics</a:t>
            </a:r>
          </a:p>
          <a:p>
            <a:r>
              <a:rPr lang="en-US" dirty="0"/>
              <a:t>When Is Good – meeting scheduling</a:t>
            </a:r>
          </a:p>
          <a:p>
            <a:endParaRPr lang="en-US" dirty="0"/>
          </a:p>
          <a:p>
            <a:r>
              <a:rPr lang="en-US" u="sng" dirty="0"/>
              <a:t>Not Permitted</a:t>
            </a:r>
          </a:p>
          <a:p>
            <a:pPr lvl="1"/>
            <a:r>
              <a:rPr lang="en-US" dirty="0"/>
              <a:t>Slack or Discord for chatting</a:t>
            </a:r>
          </a:p>
          <a:p>
            <a:pPr lvl="1"/>
            <a:r>
              <a:rPr lang="en-US" dirty="0"/>
              <a:t>Google Drive for file storage</a:t>
            </a:r>
          </a:p>
          <a:p>
            <a:pPr lvl="1"/>
            <a:r>
              <a:rPr lang="en-US" dirty="0"/>
              <a:t>Google Suite for document creation</a:t>
            </a:r>
          </a:p>
          <a:p>
            <a:pPr lvl="1"/>
            <a:r>
              <a:rPr lang="en-US" dirty="0"/>
              <a:t>Other cloud based tools for any use (schematics, mind maps, drawings, analysis, etc…)</a:t>
            </a:r>
          </a:p>
          <a:p>
            <a:pPr lvl="1"/>
            <a:endParaRPr lang="en-US" dirty="0"/>
          </a:p>
          <a:p>
            <a:r>
              <a:rPr lang="en-US" dirty="0"/>
              <a:t>Webex Teams is good for chat and live meetings, but project documentation MUST be transferred to EDN Forum or Repository.</a:t>
            </a:r>
          </a:p>
          <a:p>
            <a:pPr lvl="1"/>
            <a:r>
              <a:rPr lang="en-US" dirty="0"/>
              <a:t>Simple/easy solution is to never put it on Webex to begin with.</a:t>
            </a:r>
          </a:p>
          <a:p>
            <a:pPr lvl="1"/>
            <a:endParaRPr lang="en-US" dirty="0"/>
          </a:p>
        </p:txBody>
      </p:sp>
      <p:sp>
        <p:nvSpPr>
          <p:cNvPr id="4" name="Footer Placeholder 3">
            <a:extLst>
              <a:ext uri="{FF2B5EF4-FFF2-40B4-BE49-F238E27FC236}">
                <a16:creationId xmlns:a16="http://schemas.microsoft.com/office/drawing/2014/main" id="{4D2763C5-633E-4EB9-86F0-F6974A872119}"/>
              </a:ext>
            </a:extLst>
          </p:cNvPr>
          <p:cNvSpPr>
            <a:spLocks noGrp="1"/>
          </p:cNvSpPr>
          <p:nvPr>
            <p:ph type="ftr" sz="quarter" idx="11"/>
          </p:nvPr>
        </p:nvSpPr>
        <p:spPr>
          <a:xfrm>
            <a:off x="3028950" y="6356351"/>
            <a:ext cx="3086100" cy="365125"/>
          </a:xfrm>
        </p:spPr>
        <p:txBody>
          <a:bodyPr/>
          <a:lstStyle/>
          <a:p>
            <a:r>
              <a:rPr lang="en-US" sz="1200" dirty="0"/>
              <a:t>PE Space</a:t>
            </a:r>
          </a:p>
        </p:txBody>
      </p:sp>
      <p:sp>
        <p:nvSpPr>
          <p:cNvPr id="5" name="Slide Number Placeholder 5"/>
          <p:cNvSpPr>
            <a:spLocks noGrp="1"/>
          </p:cNvSpPr>
          <p:nvPr>
            <p:ph type="sldNum" sz="quarter" idx="12"/>
          </p:nvPr>
        </p:nvSpPr>
        <p:spPr>
          <a:xfrm>
            <a:off x="6457950" y="6356351"/>
            <a:ext cx="2057400" cy="365125"/>
          </a:xfrm>
        </p:spPr>
        <p:txBody>
          <a:bodyPr/>
          <a:lstStyle/>
          <a:p>
            <a:fld id="{44AB1BA8-0F8B-49AE-8214-48FA05D4591D}" type="slidenum">
              <a:rPr lang="en-US" sz="1200" smtClean="0"/>
              <a:t>39</a:t>
            </a:fld>
            <a:endParaRPr lang="en-US" sz="1200" dirty="0"/>
          </a:p>
        </p:txBody>
      </p:sp>
    </p:spTree>
    <p:extLst>
      <p:ext uri="{BB962C8B-B14F-4D97-AF65-F5344CB8AC3E}">
        <p14:creationId xmlns:p14="http://schemas.microsoft.com/office/powerpoint/2010/main" val="14804544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 - continued</a:t>
            </a:r>
            <a:r>
              <a:rPr lang="en-US" altLang="ja-JP" b="1" dirty="0">
                <a:latin typeface="Arial" panose="020B0604020202020204" pitchFamily="34" charset="0"/>
                <a:cs typeface="Arial" panose="020B0604020202020204" pitchFamily="34" charset="0"/>
              </a:rPr>
              <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15443772"/>
              </p:ext>
            </p:extLst>
          </p:nvPr>
        </p:nvGraphicFramePr>
        <p:xfrm>
          <a:off x="381000" y="846138"/>
          <a:ext cx="8382000" cy="2952756"/>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68261">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73046">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4024693244"/>
                  </a:ext>
                </a:extLst>
              </a:tr>
              <a:tr h="222251">
                <a:tc>
                  <a:txBody>
                    <a:bodyPr/>
                    <a:lstStyle/>
                    <a:p>
                      <a:endParaRPr lang="en-US" dirty="0"/>
                    </a:p>
                  </a:txBody>
                  <a:tcPr marL="68580" marR="68580" marT="0" marB="0"/>
                </a:tc>
                <a:tc>
                  <a:txBody>
                    <a:bodyPr/>
                    <a:lstStyle/>
                    <a:p>
                      <a:endParaRPr lang="en-US" dirty="0"/>
                    </a:p>
                  </a:txBody>
                  <a:tcPr marL="68580" marR="68580" marT="0" marB="0"/>
                </a:tc>
                <a:tc>
                  <a:txBody>
                    <a:bodyPr/>
                    <a:lstStyle/>
                    <a:p>
                      <a:endParaRPr lang="en-US" dirty="0"/>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40546165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415131237"/>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403694510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324179425"/>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77389355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55110597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kern="1200" dirty="0">
                        <a:solidFill>
                          <a:schemeClr val="dk1"/>
                        </a:solidFill>
                        <a:effectLst/>
                        <a:latin typeface="+mn-lt"/>
                        <a:ea typeface="MS Mincho"/>
                        <a:cs typeface="+mn-cs"/>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83374812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602434684"/>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133809204"/>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899063695"/>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309728376"/>
                  </a:ext>
                </a:extLst>
              </a:tr>
            </a:tbl>
          </a:graphicData>
        </a:graphic>
      </p:graphicFrame>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4</a:t>
            </a:fld>
            <a:endParaRPr lang="en-US" dirty="0"/>
          </a:p>
        </p:txBody>
      </p:sp>
    </p:spTree>
    <p:extLst>
      <p:ext uri="{BB962C8B-B14F-4D97-AF65-F5344CB8AC3E}">
        <p14:creationId xmlns:p14="http://schemas.microsoft.com/office/powerpoint/2010/main" val="21904598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What Tool Will You Use?</a:t>
            </a:r>
            <a:endParaRPr lang="en-US" dirty="0"/>
          </a:p>
        </p:txBody>
      </p:sp>
      <p:sp>
        <p:nvSpPr>
          <p:cNvPr id="3" name="Content Placeholder 2"/>
          <p:cNvSpPr>
            <a:spLocks noGrp="1"/>
          </p:cNvSpPr>
          <p:nvPr>
            <p:ph idx="1"/>
          </p:nvPr>
        </p:nvSpPr>
        <p:spPr>
          <a:xfrm>
            <a:off x="628650" y="1447800"/>
            <a:ext cx="8058150" cy="4724400"/>
          </a:xfrm>
        </p:spPr>
        <p:txBody>
          <a:bodyPr>
            <a:normAutofit fontScale="47500" lnSpcReduction="20000"/>
          </a:bodyPr>
          <a:lstStyle/>
          <a:p>
            <a:pPr marL="257310" indent="-257040">
              <a:spcBef>
                <a:spcPts val="481"/>
              </a:spcBef>
              <a:buClr>
                <a:srgbClr val="000000"/>
              </a:buClr>
              <a:buFont typeface="Arial"/>
              <a:buChar char="•"/>
            </a:pPr>
            <a:r>
              <a:rPr lang="en-US" sz="5000" spc="-1" dirty="0">
                <a:solidFill>
                  <a:srgbClr val="000000"/>
                </a:solidFill>
                <a:uFill>
                  <a:solidFill>
                    <a:srgbClr val="FFFFFF"/>
                  </a:solidFill>
                </a:uFill>
              </a:rPr>
              <a:t>Electronic Design Notebook (EDN)</a:t>
            </a:r>
          </a:p>
          <a:p>
            <a:pPr lvl="1"/>
            <a:r>
              <a:rPr lang="en-US" sz="5000" dirty="0"/>
              <a:t>Integrated Project Management</a:t>
            </a:r>
          </a:p>
          <a:p>
            <a:pPr lvl="1"/>
            <a:r>
              <a:rPr lang="en-US" sz="5000" dirty="0"/>
              <a:t>Threaded Communication by topic, rather than a single unorganized stream</a:t>
            </a:r>
          </a:p>
          <a:p>
            <a:pPr lvl="1"/>
            <a:r>
              <a:rPr lang="en-US" sz="5000" dirty="0"/>
              <a:t>IP protection</a:t>
            </a:r>
          </a:p>
          <a:p>
            <a:pPr lvl="1"/>
            <a:r>
              <a:rPr lang="en-US" sz="5000" dirty="0"/>
              <a:t>Grading - accountability and visibility</a:t>
            </a:r>
          </a:p>
          <a:p>
            <a:pPr lvl="1"/>
            <a:r>
              <a:rPr lang="en-US" sz="5000" dirty="0"/>
              <a:t>Secure access to team and sponsor</a:t>
            </a:r>
          </a:p>
          <a:p>
            <a:pPr lvl="1"/>
            <a:r>
              <a:rPr lang="en-US" sz="5000" dirty="0"/>
              <a:t>Backed up daily !</a:t>
            </a:r>
          </a:p>
          <a:p>
            <a:pPr marL="342900" lvl="1" indent="0">
              <a:buNone/>
            </a:pPr>
            <a:endParaRPr lang="en-US" sz="5000" dirty="0"/>
          </a:p>
          <a:p>
            <a:pPr marL="342900" lvl="1" indent="0">
              <a:buNone/>
            </a:pPr>
            <a:r>
              <a:rPr lang="en-US" sz="5000" dirty="0"/>
              <a:t>The EDN software may not be the PERFECT choice, but nothing is. </a:t>
            </a:r>
          </a:p>
          <a:p>
            <a:pPr marL="342900" lvl="1" indent="0">
              <a:buNone/>
            </a:pPr>
            <a:r>
              <a:rPr lang="en-US" sz="5000" dirty="0"/>
              <a:t>It meets the Design Lab's needs better than the alternatives*.</a:t>
            </a:r>
          </a:p>
          <a:p>
            <a:pPr marL="342900" lvl="1" indent="0">
              <a:buNone/>
            </a:pPr>
            <a:endParaRPr lang="en-US" dirty="0"/>
          </a:p>
          <a:p>
            <a:pPr marL="342900" lvl="1" indent="0">
              <a:buNone/>
            </a:pPr>
            <a:endParaRPr lang="en-US" dirty="0"/>
          </a:p>
          <a:p>
            <a:pPr marL="342900" lvl="1" indent="0">
              <a:buNone/>
            </a:pPr>
            <a:endParaRPr lang="en-US" dirty="0"/>
          </a:p>
          <a:p>
            <a:pPr marL="342900" lvl="1" indent="0">
              <a:buNone/>
            </a:pPr>
            <a:endParaRPr lang="en-US" sz="1000" dirty="0"/>
          </a:p>
          <a:p>
            <a:pPr marL="342900" lvl="1" indent="0">
              <a:buNone/>
            </a:pPr>
            <a:r>
              <a:rPr lang="en-US" sz="1300" dirty="0"/>
              <a:t>* </a:t>
            </a:r>
            <a:r>
              <a:rPr lang="en-US" sz="2300" dirty="0">
                <a:hlinkClick r:id="rId2"/>
              </a:rPr>
              <a:t>https://designlab.eng.rpi.edu/edn/projects/capstone-support-dev/wiki/Why_Electronic_Design_Notebook_is_the_ONLY_choice</a:t>
            </a:r>
            <a:r>
              <a:rPr lang="en-US" sz="2300" dirty="0"/>
              <a:t> </a:t>
            </a:r>
          </a:p>
          <a:p>
            <a:pPr lvl="1"/>
            <a:endParaRPr lang="en-US" dirty="0"/>
          </a:p>
        </p:txBody>
      </p:sp>
      <p:sp>
        <p:nvSpPr>
          <p:cNvPr id="6" name="Slide Number Placeholder 5"/>
          <p:cNvSpPr>
            <a:spLocks noGrp="1"/>
          </p:cNvSpPr>
          <p:nvPr>
            <p:ph type="sldNum" sz="quarter" idx="12"/>
          </p:nvPr>
        </p:nvSpPr>
        <p:spPr/>
        <p:txBody>
          <a:bodyPr/>
          <a:lstStyle/>
          <a:p>
            <a:fld id="{1E53C9B5-D1E4-41C4-9032-1ACE4595E517}" type="slidenum">
              <a:rPr lang="en-US" sz="1200" smtClean="0"/>
              <a:t>40</a:t>
            </a:fld>
            <a:endParaRPr lang="en-US" sz="1200" dirty="0"/>
          </a:p>
        </p:txBody>
      </p:sp>
      <p:sp>
        <p:nvSpPr>
          <p:cNvPr id="5" name="Footer Placeholder 3">
            <a:extLst>
              <a:ext uri="{FF2B5EF4-FFF2-40B4-BE49-F238E27FC236}">
                <a16:creationId xmlns:a16="http://schemas.microsoft.com/office/drawing/2014/main" id="{4D2763C5-633E-4EB9-86F0-F6974A872119}"/>
              </a:ext>
            </a:extLst>
          </p:cNvPr>
          <p:cNvSpPr>
            <a:spLocks noGrp="1"/>
          </p:cNvSpPr>
          <p:nvPr>
            <p:ph type="ftr" sz="quarter" idx="11"/>
          </p:nvPr>
        </p:nvSpPr>
        <p:spPr>
          <a:xfrm>
            <a:off x="3028950" y="6356351"/>
            <a:ext cx="3086100" cy="365125"/>
          </a:xfrm>
        </p:spPr>
        <p:txBody>
          <a:bodyPr/>
          <a:lstStyle/>
          <a:p>
            <a:r>
              <a:rPr lang="en-US" sz="1200" dirty="0"/>
              <a:t>PE Space</a:t>
            </a:r>
          </a:p>
        </p:txBody>
      </p:sp>
    </p:spTree>
    <p:extLst>
      <p:ext uri="{BB962C8B-B14F-4D97-AF65-F5344CB8AC3E}">
        <p14:creationId xmlns:p14="http://schemas.microsoft.com/office/powerpoint/2010/main" val="345405779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What Should I Document?</a:t>
            </a:r>
            <a:endParaRPr lang="en-US" dirty="0"/>
          </a:p>
        </p:txBody>
      </p:sp>
      <p:sp>
        <p:nvSpPr>
          <p:cNvPr id="3" name="Content Placeholder 2"/>
          <p:cNvSpPr>
            <a:spLocks noGrp="1"/>
          </p:cNvSpPr>
          <p:nvPr>
            <p:ph idx="1"/>
          </p:nvPr>
        </p:nvSpPr>
        <p:spPr>
          <a:xfrm>
            <a:off x="301336" y="1714752"/>
            <a:ext cx="8541327" cy="3493727"/>
          </a:xfrm>
        </p:spPr>
        <p:txBody>
          <a:bodyPr>
            <a:noAutofit/>
          </a:bodyPr>
          <a:lstStyle/>
          <a:p>
            <a:pPr marL="270" indent="0" algn="ctr">
              <a:spcBef>
                <a:spcPts val="481"/>
              </a:spcBef>
              <a:buClr>
                <a:srgbClr val="000000"/>
              </a:buClr>
              <a:buNone/>
            </a:pPr>
            <a:r>
              <a:rPr lang="en-US" sz="4000" b="1" spc="-1" dirty="0">
                <a:solidFill>
                  <a:srgbClr val="000000"/>
                </a:solidFill>
                <a:uFill>
                  <a:solidFill>
                    <a:srgbClr val="FFFFFF"/>
                  </a:solidFill>
                </a:uFill>
              </a:rPr>
              <a:t>Everything</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Research, web links, notes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Interviews and observations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Ideas, concepts, sketches, charts, diagrams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Calculations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Purchases - components models, vendors, cost</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Analyses – technical and non-technical</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Experiments, debugging, tests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Hypothesis, procedures, equipment used, steps taken, data, results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Future work/ideas</a:t>
            </a:r>
          </a:p>
        </p:txBody>
      </p:sp>
      <p:sp>
        <p:nvSpPr>
          <p:cNvPr id="6" name="Slide Number Placeholder 5"/>
          <p:cNvSpPr>
            <a:spLocks noGrp="1"/>
          </p:cNvSpPr>
          <p:nvPr>
            <p:ph type="sldNum" sz="quarter" idx="12"/>
          </p:nvPr>
        </p:nvSpPr>
        <p:spPr/>
        <p:txBody>
          <a:bodyPr/>
          <a:lstStyle/>
          <a:p>
            <a:fld id="{1E53C9B5-D1E4-41C4-9032-1ACE4595E517}" type="slidenum">
              <a:rPr lang="en-US" sz="1200" smtClean="0"/>
              <a:t>41</a:t>
            </a:fld>
            <a:endParaRPr lang="en-US" sz="1200" dirty="0"/>
          </a:p>
        </p:txBody>
      </p:sp>
      <p:sp>
        <p:nvSpPr>
          <p:cNvPr id="7" name="Footer Placeholder 3">
            <a:extLst>
              <a:ext uri="{FF2B5EF4-FFF2-40B4-BE49-F238E27FC236}">
                <a16:creationId xmlns:a16="http://schemas.microsoft.com/office/drawing/2014/main" id="{4D2763C5-633E-4EB9-86F0-F6974A872119}"/>
              </a:ext>
            </a:extLst>
          </p:cNvPr>
          <p:cNvSpPr>
            <a:spLocks noGrp="1"/>
          </p:cNvSpPr>
          <p:nvPr>
            <p:ph type="ftr" sz="quarter" idx="11"/>
          </p:nvPr>
        </p:nvSpPr>
        <p:spPr>
          <a:xfrm>
            <a:off x="3028950" y="6356351"/>
            <a:ext cx="3086100" cy="365125"/>
          </a:xfrm>
        </p:spPr>
        <p:txBody>
          <a:bodyPr/>
          <a:lstStyle/>
          <a:p>
            <a:r>
              <a:rPr lang="en-US" sz="1200" dirty="0"/>
              <a:t>PE Space</a:t>
            </a:r>
          </a:p>
        </p:txBody>
      </p:sp>
    </p:spTree>
    <p:extLst>
      <p:ext uri="{BB962C8B-B14F-4D97-AF65-F5344CB8AC3E}">
        <p14:creationId xmlns:p14="http://schemas.microsoft.com/office/powerpoint/2010/main" val="228421704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5AD959-E25D-4993-8C31-6A768E7CFACE}"/>
              </a:ext>
            </a:extLst>
          </p:cNvPr>
          <p:cNvSpPr>
            <a:spLocks noGrp="1"/>
          </p:cNvSpPr>
          <p:nvPr>
            <p:ph type="title"/>
          </p:nvPr>
        </p:nvSpPr>
        <p:spPr/>
        <p:txBody>
          <a:bodyPr/>
          <a:lstStyle/>
          <a:p>
            <a:r>
              <a:rPr lang="en-US" dirty="0">
                <a:latin typeface="Calibri"/>
                <a:cs typeface="Calibri"/>
              </a:rPr>
              <a:t>10 min – Full class Wrap up</a:t>
            </a:r>
            <a:endParaRPr lang="en-US" dirty="0"/>
          </a:p>
        </p:txBody>
      </p:sp>
      <p:sp>
        <p:nvSpPr>
          <p:cNvPr id="3" name="Content Placeholder 2">
            <a:extLst>
              <a:ext uri="{FF2B5EF4-FFF2-40B4-BE49-F238E27FC236}">
                <a16:creationId xmlns:a16="http://schemas.microsoft.com/office/drawing/2014/main" id="{138B224D-2DFB-4F13-9FFB-3DE36AD75384}"/>
              </a:ext>
            </a:extLst>
          </p:cNvPr>
          <p:cNvSpPr>
            <a:spLocks noGrp="1"/>
          </p:cNvSpPr>
          <p:nvPr>
            <p:ph idx="1"/>
          </p:nvPr>
        </p:nvSpPr>
        <p:spPr/>
        <p:txBody>
          <a:bodyPr vert="horz" lIns="91440" tIns="45720" rIns="91440" bIns="45720" rtlCol="0" anchor="t">
            <a:normAutofit/>
          </a:bodyPr>
          <a:lstStyle/>
          <a:p>
            <a:pPr marL="457200" indent="-457200">
              <a:buAutoNum type="arabicPeriod"/>
            </a:pPr>
            <a:r>
              <a:rPr lang="en-US" dirty="0">
                <a:ea typeface="+mn-lt"/>
                <a:cs typeface="+mn-lt"/>
              </a:rPr>
              <a:t>Information should be complete before documented? </a:t>
            </a:r>
            <a:endParaRPr lang="en-US" dirty="0">
              <a:cs typeface="Calibri" panose="020F0502020204030204"/>
            </a:endParaRPr>
          </a:p>
          <a:p>
            <a:pPr lvl="1" indent="0" algn="ctr"/>
            <a:r>
              <a:rPr lang="en-US" dirty="0">
                <a:ea typeface="+mn-lt"/>
                <a:cs typeface="+mn-lt"/>
              </a:rPr>
              <a:t> True or False</a:t>
            </a:r>
            <a:endParaRPr lang="en-US" dirty="0">
              <a:cs typeface="Calibri"/>
            </a:endParaRPr>
          </a:p>
          <a:p>
            <a:pPr lvl="1" indent="0"/>
            <a:endParaRPr lang="en-US" dirty="0">
              <a:ea typeface="+mn-lt"/>
              <a:cs typeface="+mn-lt"/>
            </a:endParaRPr>
          </a:p>
          <a:p>
            <a:pPr marL="457200" indent="-457200">
              <a:buAutoNum type="arabicPeriod"/>
            </a:pPr>
            <a:r>
              <a:rPr lang="en-US" dirty="0">
                <a:ea typeface="+mn-lt"/>
                <a:cs typeface="+mn-lt"/>
              </a:rPr>
              <a:t>It is necessary to document negative results? </a:t>
            </a:r>
          </a:p>
          <a:p>
            <a:pPr lvl="1" indent="0" algn="ctr"/>
            <a:r>
              <a:rPr lang="en-US" dirty="0">
                <a:ea typeface="+mn-lt"/>
                <a:cs typeface="+mn-lt"/>
              </a:rPr>
              <a:t> True or False</a:t>
            </a:r>
            <a:endParaRPr lang="en-US" dirty="0">
              <a:cs typeface="Calibri"/>
            </a:endParaRPr>
          </a:p>
          <a:p>
            <a:pPr lvl="1" indent="0"/>
            <a:endParaRPr lang="en-US" dirty="0">
              <a:ea typeface="+mn-lt"/>
              <a:cs typeface="+mn-lt"/>
            </a:endParaRPr>
          </a:p>
          <a:p>
            <a:pPr marL="457200" indent="-457200">
              <a:buAutoNum type="arabicPeriod"/>
            </a:pPr>
            <a:r>
              <a:rPr lang="en-US" dirty="0">
                <a:ea typeface="+mn-lt"/>
                <a:cs typeface="+mn-lt"/>
              </a:rPr>
              <a:t>Teammates share responsibility with PE/CE to offer technical feedback on EDN posts?</a:t>
            </a:r>
          </a:p>
          <a:p>
            <a:pPr lvl="1" indent="0" algn="ctr"/>
            <a:r>
              <a:rPr lang="en-US" dirty="0">
                <a:cs typeface="Calibri"/>
              </a:rPr>
              <a:t> True or False</a:t>
            </a:r>
          </a:p>
        </p:txBody>
      </p:sp>
      <p:sp>
        <p:nvSpPr>
          <p:cNvPr id="4" name="Footer Placeholder 3">
            <a:extLst>
              <a:ext uri="{FF2B5EF4-FFF2-40B4-BE49-F238E27FC236}">
                <a16:creationId xmlns:a16="http://schemas.microsoft.com/office/drawing/2014/main" id="{4D2763C5-633E-4EB9-86F0-F6974A872119}"/>
              </a:ext>
            </a:extLst>
          </p:cNvPr>
          <p:cNvSpPr>
            <a:spLocks noGrp="1"/>
          </p:cNvSpPr>
          <p:nvPr>
            <p:ph type="ftr" sz="quarter" idx="11"/>
          </p:nvPr>
        </p:nvSpPr>
        <p:spPr/>
        <p:txBody>
          <a:bodyPr/>
          <a:lstStyle/>
          <a:p>
            <a:r>
              <a:rPr lang="en-US" sz="1200" dirty="0"/>
              <a:t>PE Space</a:t>
            </a:r>
          </a:p>
        </p:txBody>
      </p:sp>
      <p:sp>
        <p:nvSpPr>
          <p:cNvPr id="6" name="Down Arrow 5"/>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z="1200" smtClean="0"/>
              <a:t>42</a:t>
            </a:fld>
            <a:endParaRPr lang="en-US" sz="1200" dirty="0"/>
          </a:p>
        </p:txBody>
      </p:sp>
    </p:spTree>
    <p:extLst>
      <p:ext uri="{BB962C8B-B14F-4D97-AF65-F5344CB8AC3E}">
        <p14:creationId xmlns:p14="http://schemas.microsoft.com/office/powerpoint/2010/main" val="156586239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p:txBody>
          <a:bodyPr>
            <a:normAutofit/>
          </a:bodyPr>
          <a:lstStyle/>
          <a:p>
            <a:r>
              <a:rPr lang="en-US" sz="4400" dirty="0">
                <a:latin typeface="Calibri"/>
                <a:cs typeface="Calibri"/>
              </a:rPr>
              <a:t>Out of Class Tasks </a:t>
            </a:r>
            <a:r>
              <a:rPr lang="en-US" sz="900" dirty="0">
                <a:latin typeface="Calibri Light"/>
                <a:cs typeface="Calibri Light"/>
              </a:rPr>
              <a:t>(</a:t>
            </a:r>
            <a:r>
              <a:rPr lang="en-US" sz="900" dirty="0">
                <a:ea typeface="+mj-lt"/>
                <a:cs typeface="+mj-lt"/>
              </a:rPr>
              <a:t>what you might call homework, complete </a:t>
            </a:r>
            <a:r>
              <a:rPr lang="en-US" sz="900" b="1" dirty="0">
                <a:ea typeface="+mj-lt"/>
                <a:cs typeface="+mj-lt"/>
              </a:rPr>
              <a:t>BEFORE</a:t>
            </a:r>
            <a:r>
              <a:rPr lang="en-US" sz="900" dirty="0">
                <a:ea typeface="+mj-lt"/>
                <a:cs typeface="+mj-lt"/>
              </a:rPr>
              <a:t> Class 3)</a:t>
            </a:r>
            <a:endParaRPr lang="en-US" sz="900" dirty="0">
              <a:cs typeface="Calibri Light"/>
            </a:endParaRPr>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p:txBody>
          <a:bodyPr vert="horz" lIns="91440" tIns="45720" rIns="91440" bIns="45720" rtlCol="0" anchor="t">
            <a:normAutofit fontScale="92500" lnSpcReduction="10000"/>
          </a:bodyPr>
          <a:lstStyle/>
          <a:p>
            <a:r>
              <a:rPr lang="en-US" dirty="0">
                <a:ea typeface="+mn-lt"/>
                <a:cs typeface="+mn-lt"/>
              </a:rPr>
              <a:t>Complete Class 2 Ticket Out</a:t>
            </a:r>
          </a:p>
          <a:p>
            <a:pPr lvl="1"/>
            <a:r>
              <a:rPr lang="en-US" u="sng" dirty="0">
                <a:hlinkClick r:id="rId2"/>
              </a:rPr>
              <a:t>https://forms.gle/JCqdyLoLm7SzbyRZ6</a:t>
            </a:r>
            <a:endParaRPr lang="en-US" dirty="0" smtClean="0"/>
          </a:p>
          <a:p>
            <a:r>
              <a:rPr lang="en-US" dirty="0" smtClean="0">
                <a:ea typeface="+mn-lt"/>
                <a:cs typeface="+mn-lt"/>
              </a:rPr>
              <a:t>Post </a:t>
            </a:r>
            <a:r>
              <a:rPr lang="en-US" dirty="0">
                <a:ea typeface="+mn-lt"/>
                <a:cs typeface="+mn-lt"/>
              </a:rPr>
              <a:t>personal contact info (name, major, RPI email, phone #) to EDN Background Info Forum</a:t>
            </a:r>
          </a:p>
          <a:p>
            <a:r>
              <a:rPr lang="en-US" dirty="0">
                <a:ea typeface="+mn-lt"/>
                <a:cs typeface="+mn-lt"/>
              </a:rPr>
              <a:t>Find answer(s) to assigned question(s) &amp; post to Box folder</a:t>
            </a:r>
          </a:p>
          <a:p>
            <a:r>
              <a:rPr lang="en-US" dirty="0">
                <a:ea typeface="+mn-lt"/>
                <a:cs typeface="+mn-lt"/>
              </a:rPr>
              <a:t>Watch Customer Needs video (9 min) </a:t>
            </a:r>
          </a:p>
          <a:p>
            <a:pPr lvl="1" indent="-285750"/>
            <a:r>
              <a:rPr lang="en-US" dirty="0">
                <a:ea typeface="+mn-lt"/>
                <a:cs typeface="+mn-lt"/>
                <a:hlinkClick r:id="rId3"/>
              </a:rPr>
              <a:t>https://mediasite.mms.rpi.edu/Mediasite5/Channel/anderm8winrpiedu-engr-2050/watch/87d950eccc2942038b1d06530e9217841d</a:t>
            </a:r>
            <a:r>
              <a:rPr lang="en-US" dirty="0">
                <a:ea typeface="+mn-lt"/>
                <a:cs typeface="+mn-lt"/>
              </a:rPr>
              <a:t> </a:t>
            </a:r>
            <a:endParaRPr lang="en-US" dirty="0">
              <a:cs typeface="Calibri"/>
            </a:endParaRPr>
          </a:p>
          <a:p>
            <a:r>
              <a:rPr lang="en-US" dirty="0">
                <a:ea typeface="+mn-lt"/>
                <a:cs typeface="+mn-lt"/>
              </a:rPr>
              <a:t>Watch Requirements video (11 min)</a:t>
            </a:r>
          </a:p>
          <a:p>
            <a:pPr lvl="1" indent="-285750"/>
            <a:r>
              <a:rPr lang="en-US" dirty="0">
                <a:ea typeface="+mn-lt"/>
                <a:cs typeface="+mn-lt"/>
                <a:hlinkClick r:id="rId4"/>
              </a:rPr>
              <a:t>https://mediasite.mms.rpi.edu/Mediasite5/Channel/anderm8winrpiedu-engr-2050/watch/96dceab44ae7447d812f5a216afa97cf1d</a:t>
            </a:r>
            <a:r>
              <a:rPr lang="en-US" dirty="0">
                <a:ea typeface="+mn-lt"/>
                <a:cs typeface="+mn-lt"/>
              </a:rPr>
              <a:t> </a:t>
            </a:r>
          </a:p>
          <a:p>
            <a:r>
              <a:rPr lang="en-US" dirty="0">
                <a:ea typeface="+mn-lt"/>
                <a:cs typeface="+mn-lt"/>
              </a:rPr>
              <a:t>Identify one </a:t>
            </a:r>
            <a:r>
              <a:rPr lang="en-US" b="1" dirty="0">
                <a:ea typeface="+mn-lt"/>
                <a:cs typeface="+mn-lt"/>
              </a:rPr>
              <a:t>Customer Need </a:t>
            </a:r>
            <a:r>
              <a:rPr lang="en-US" dirty="0">
                <a:ea typeface="+mn-lt"/>
                <a:cs typeface="+mn-lt"/>
              </a:rPr>
              <a:t>for your project and translate it into an </a:t>
            </a:r>
            <a:r>
              <a:rPr lang="en-US" b="1" dirty="0">
                <a:ea typeface="+mn-lt"/>
                <a:cs typeface="+mn-lt"/>
              </a:rPr>
              <a:t>Engineering Requirement</a:t>
            </a:r>
          </a:p>
          <a:p>
            <a:r>
              <a:rPr lang="en-US" dirty="0">
                <a:ea typeface="+mn-lt"/>
                <a:cs typeface="+mn-lt"/>
              </a:rPr>
              <a:t>For ongoing projects, review prior semesters’ final presentations in accordance with PE instructions for class discussion in Class 3/4</a:t>
            </a: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43</a:t>
            </a:fld>
            <a:endParaRPr lang="en-US" sz="1200" dirty="0"/>
          </a:p>
        </p:txBody>
      </p:sp>
    </p:spTree>
    <p:extLst>
      <p:ext uri="{BB962C8B-B14F-4D97-AF65-F5344CB8AC3E}">
        <p14:creationId xmlns:p14="http://schemas.microsoft.com/office/powerpoint/2010/main" val="401735882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lstStyle/>
          <a:p>
            <a:r>
              <a:rPr lang="en-US" dirty="0">
                <a:cs typeface="Calibri"/>
              </a:rPr>
              <a:t>Day 3 Agenda</a:t>
            </a:r>
            <a:endParaRPr lang="en-US" dirty="0"/>
          </a:p>
        </p:txBody>
      </p:sp>
      <p:sp>
        <p:nvSpPr>
          <p:cNvPr id="3" name="Content Placeholder 2">
            <a:extLst>
              <a:ext uri="{FF2B5EF4-FFF2-40B4-BE49-F238E27FC236}">
                <a16:creationId xmlns:a16="http://schemas.microsoft.com/office/drawing/2014/main" id="{2ECF6639-957B-4B89-93EA-15A821965319}"/>
              </a:ext>
            </a:extLst>
          </p:cNvPr>
          <p:cNvSpPr>
            <a:spLocks noGrp="1"/>
          </p:cNvSpPr>
          <p:nvPr>
            <p:ph idx="1"/>
          </p:nvPr>
        </p:nvSpPr>
        <p:spPr/>
        <p:txBody>
          <a:bodyPr vert="horz" lIns="91440" tIns="45720" rIns="91440" bIns="45720" rtlCol="0" anchor="t">
            <a:normAutofit/>
          </a:bodyPr>
          <a:lstStyle/>
          <a:p>
            <a:pPr marL="0" indent="0">
              <a:buNone/>
            </a:pPr>
            <a:r>
              <a:rPr lang="en-US" dirty="0">
                <a:cs typeface="Calibri"/>
              </a:rPr>
              <a:t> </a:t>
            </a:r>
            <a:endParaRPr lang="en-US" dirty="0"/>
          </a:p>
        </p:txBody>
      </p:sp>
      <p:sp>
        <p:nvSpPr>
          <p:cNvPr id="4" name="Footer Placeholder 3">
            <a:extLst>
              <a:ext uri="{FF2B5EF4-FFF2-40B4-BE49-F238E27FC236}">
                <a16:creationId xmlns:a16="http://schemas.microsoft.com/office/drawing/2014/main" id="{F34F7CA1-02B4-410F-9420-93CDF54A8D7C}"/>
              </a:ext>
            </a:extLst>
          </p:cNvPr>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44</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57444"/>
            <a:ext cx="9144000" cy="2193910"/>
          </a:xfrm>
          <a:prstGeom prst="rect">
            <a:avLst/>
          </a:prstGeom>
        </p:spPr>
      </p:pic>
      <p:sp>
        <p:nvSpPr>
          <p:cNvPr id="7" name="TextBox 6"/>
          <p:cNvSpPr txBox="1"/>
          <p:nvPr/>
        </p:nvSpPr>
        <p:spPr>
          <a:xfrm>
            <a:off x="876300" y="3938189"/>
            <a:ext cx="7391400" cy="1477328"/>
          </a:xfrm>
          <a:prstGeom prst="rect">
            <a:avLst/>
          </a:prstGeom>
          <a:noFill/>
        </p:spPr>
        <p:txBody>
          <a:bodyPr wrap="square" rtlCol="0">
            <a:spAutoFit/>
          </a:bodyPr>
          <a:lstStyle/>
          <a:p>
            <a:r>
              <a:rPr lang="en-US" dirty="0"/>
              <a:t>Over the course of Days 3 &amp; 4 – All teams will complete the following:</a:t>
            </a:r>
          </a:p>
          <a:p>
            <a:pPr marL="285750" indent="-285750">
              <a:buFont typeface="Arial" panose="020B0604020202020204" pitchFamily="34" charset="0"/>
              <a:buChar char="•"/>
            </a:pPr>
            <a:r>
              <a:rPr lang="en-US" dirty="0"/>
              <a:t>Sponsor Kickoff Meeting</a:t>
            </a:r>
          </a:p>
          <a:p>
            <a:pPr marL="285750" indent="-285750">
              <a:buFont typeface="Arial" panose="020B0604020202020204" pitchFamily="34" charset="0"/>
              <a:buChar char="•"/>
            </a:pPr>
            <a:r>
              <a:rPr lang="en-US" dirty="0"/>
              <a:t>CE meeting with team</a:t>
            </a:r>
          </a:p>
          <a:p>
            <a:pPr marL="285750" indent="-285750">
              <a:buFont typeface="Arial" panose="020B0604020202020204" pitchFamily="34" charset="0"/>
              <a:buChar char="•"/>
            </a:pPr>
            <a:r>
              <a:rPr lang="en-US" dirty="0"/>
              <a:t>Customer Needs &amp; Requirements - development and review</a:t>
            </a:r>
          </a:p>
          <a:p>
            <a:pPr marL="285750" indent="-285750">
              <a:buFont typeface="Arial" panose="020B0604020202020204" pitchFamily="34" charset="0"/>
              <a:buChar char="•"/>
            </a:pPr>
            <a:r>
              <a:rPr lang="en-US" dirty="0"/>
              <a:t>Review previous Final Presentation – ongoing projects only</a:t>
            </a:r>
          </a:p>
        </p:txBody>
      </p:sp>
      <p:sp>
        <p:nvSpPr>
          <p:cNvPr id="8" name="TextBox 7"/>
          <p:cNvSpPr txBox="1"/>
          <p:nvPr/>
        </p:nvSpPr>
        <p:spPr>
          <a:xfrm>
            <a:off x="180252" y="5760519"/>
            <a:ext cx="8783495" cy="615553"/>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smtClean="0"/>
              <a:t>Repository instructions </a:t>
            </a:r>
            <a:r>
              <a:rPr lang="en-US" dirty="0" smtClean="0"/>
              <a:t>- </a:t>
            </a:r>
            <a:r>
              <a:rPr lang="en-US" sz="1200" dirty="0" smtClean="0">
                <a:hlinkClick r:id="rId3"/>
              </a:rPr>
              <a:t>https</a:t>
            </a:r>
            <a:r>
              <a:rPr lang="en-US" sz="1200" dirty="0">
                <a:hlinkClick r:id="rId3"/>
              </a:rPr>
              <a:t>://</a:t>
            </a:r>
            <a:r>
              <a:rPr lang="en-US" sz="1200" dirty="0" smtClean="0">
                <a:hlinkClick r:id="rId3"/>
              </a:rPr>
              <a:t>designlab.eng.rpi.edu/edn/projects/capstone-support-dev/wiki/Subversion</a:t>
            </a:r>
            <a:r>
              <a:rPr lang="en-US" sz="1200" dirty="0" smtClean="0"/>
              <a:t> </a:t>
            </a:r>
            <a:endParaRPr lang="en-US" sz="1200" dirty="0"/>
          </a:p>
        </p:txBody>
      </p:sp>
    </p:spTree>
    <p:extLst>
      <p:ext uri="{BB962C8B-B14F-4D97-AF65-F5344CB8AC3E}">
        <p14:creationId xmlns:p14="http://schemas.microsoft.com/office/powerpoint/2010/main" val="239913342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15 min - Engineering Design Process</a:t>
            </a:r>
          </a:p>
        </p:txBody>
      </p:sp>
      <p:sp>
        <p:nvSpPr>
          <p:cNvPr id="3" name="Content Placeholder 2"/>
          <p:cNvSpPr>
            <a:spLocks noGrp="1"/>
          </p:cNvSpPr>
          <p:nvPr>
            <p:ph idx="1"/>
          </p:nvPr>
        </p:nvSpPr>
        <p:spPr/>
        <p:txBody>
          <a:bodyPr/>
          <a:lstStyle/>
          <a:p>
            <a:r>
              <a:rPr lang="en-US" dirty="0"/>
              <a:t>We will use the </a:t>
            </a:r>
            <a:r>
              <a:rPr lang="en-US" b="1" dirty="0"/>
              <a:t>Engineering Design Process</a:t>
            </a:r>
          </a:p>
          <a:p>
            <a:r>
              <a:rPr lang="en-US" dirty="0"/>
              <a:t>This is INTENTIONALLY a quick refresher of the Design Process as covered in IED.</a:t>
            </a:r>
          </a:p>
          <a:p>
            <a:r>
              <a:rPr lang="en-US" dirty="0"/>
              <a:t>This may help you understand what it means and how your team can apply it to your Capstone project</a:t>
            </a:r>
          </a:p>
          <a:p>
            <a:r>
              <a:rPr lang="en-US" dirty="0"/>
              <a:t>If you remember it well – please help your team mates!</a:t>
            </a:r>
          </a:p>
          <a:p>
            <a:endParaRPr lang="en-US" dirty="0"/>
          </a:p>
          <a:p>
            <a:endParaRPr lang="en-US" dirty="0"/>
          </a:p>
          <a:p>
            <a:endParaRPr lang="en-US" dirty="0"/>
          </a:p>
        </p:txBody>
      </p:sp>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45</a:t>
            </a:fld>
            <a:endParaRPr lang="en-US" dirty="0"/>
          </a:p>
        </p:txBody>
      </p:sp>
    </p:spTree>
    <p:extLst>
      <p:ext uri="{BB962C8B-B14F-4D97-AF65-F5344CB8AC3E}">
        <p14:creationId xmlns:p14="http://schemas.microsoft.com/office/powerpoint/2010/main" val="128134927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Engineering Design Process</a:t>
            </a: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86266" y="1135471"/>
            <a:ext cx="3505200" cy="5257801"/>
          </a:xfrm>
        </p:spPr>
      </p:pic>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46</a:t>
            </a:fld>
            <a:endParaRPr lang="en-US" dirty="0"/>
          </a:p>
        </p:txBody>
      </p:sp>
      <p:sp>
        <p:nvSpPr>
          <p:cNvPr id="7" name="TextBox 6"/>
          <p:cNvSpPr txBox="1"/>
          <p:nvPr/>
        </p:nvSpPr>
        <p:spPr>
          <a:xfrm>
            <a:off x="4724400" y="2379857"/>
            <a:ext cx="3200400" cy="1477328"/>
          </a:xfrm>
          <a:prstGeom prst="rect">
            <a:avLst/>
          </a:prstGeom>
          <a:noFill/>
        </p:spPr>
        <p:txBody>
          <a:bodyPr wrap="square" rtlCol="0">
            <a:spAutoFit/>
          </a:bodyPr>
          <a:lstStyle/>
          <a:p>
            <a:r>
              <a:rPr lang="en-US" dirty="0"/>
              <a:t>Today is Day Three of class</a:t>
            </a:r>
          </a:p>
          <a:p>
            <a:r>
              <a:rPr lang="en-US" dirty="0"/>
              <a:t>Let’s look at steps ONE &amp; TWO</a:t>
            </a:r>
          </a:p>
          <a:p>
            <a:endParaRPr lang="en-US" dirty="0"/>
          </a:p>
          <a:p>
            <a:pPr marL="342900" indent="-342900">
              <a:buFont typeface="+mj-lt"/>
              <a:buAutoNum type="arabicPeriod"/>
            </a:pPr>
            <a:r>
              <a:rPr lang="en-US" dirty="0"/>
              <a:t>Customer Needs</a:t>
            </a:r>
          </a:p>
          <a:p>
            <a:pPr marL="342900" indent="-342900">
              <a:buFont typeface="+mj-lt"/>
              <a:buAutoNum type="arabicPeriod"/>
            </a:pPr>
            <a:r>
              <a:rPr lang="en-US" dirty="0"/>
              <a:t>Engineering Requirements</a:t>
            </a:r>
          </a:p>
        </p:txBody>
      </p:sp>
      <p:cxnSp>
        <p:nvCxnSpPr>
          <p:cNvPr id="10" name="Straight Arrow Connector 9"/>
          <p:cNvCxnSpPr>
            <a:stCxn id="7" idx="1"/>
          </p:cNvCxnSpPr>
          <p:nvPr/>
        </p:nvCxnSpPr>
        <p:spPr>
          <a:xfrm flipH="1" flipV="1">
            <a:off x="2743200" y="1828802"/>
            <a:ext cx="1981200" cy="1289719"/>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cxnSp>
        <p:nvCxnSpPr>
          <p:cNvPr id="11" name="Straight Arrow Connector 10"/>
          <p:cNvCxnSpPr>
            <a:stCxn id="7" idx="1"/>
          </p:cNvCxnSpPr>
          <p:nvPr/>
        </p:nvCxnSpPr>
        <p:spPr>
          <a:xfrm flipH="1" flipV="1">
            <a:off x="2895600" y="2521582"/>
            <a:ext cx="1828800" cy="596939"/>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3" name="TextBox 2"/>
          <p:cNvSpPr txBox="1"/>
          <p:nvPr/>
        </p:nvSpPr>
        <p:spPr>
          <a:xfrm>
            <a:off x="4648200" y="5105400"/>
            <a:ext cx="3810000" cy="707886"/>
          </a:xfrm>
          <a:prstGeom prst="rect">
            <a:avLst/>
          </a:prstGeom>
          <a:noFill/>
          <a:ln>
            <a:solidFill>
              <a:srgbClr val="C00000"/>
            </a:solidFill>
          </a:ln>
        </p:spPr>
        <p:txBody>
          <a:bodyPr wrap="square" rtlCol="0">
            <a:spAutoFit/>
          </a:bodyPr>
          <a:lstStyle/>
          <a:p>
            <a:r>
              <a:rPr lang="en-US" sz="2000" b="1" dirty="0"/>
              <a:t>This Design Process and terminology is taught in IED at RPI</a:t>
            </a:r>
          </a:p>
        </p:txBody>
      </p:sp>
    </p:spTree>
    <p:extLst>
      <p:ext uri="{BB962C8B-B14F-4D97-AF65-F5344CB8AC3E}">
        <p14:creationId xmlns:p14="http://schemas.microsoft.com/office/powerpoint/2010/main" val="147446107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normAutofit fontScale="90000"/>
          </a:bodyPr>
          <a:lstStyle/>
          <a:p>
            <a:r>
              <a:rPr lang="en-US" dirty="0"/>
              <a:t>10 </a:t>
            </a:r>
            <a:r>
              <a:rPr lang="en-US" dirty="0"/>
              <a:t>mins</a:t>
            </a:r>
            <a:r>
              <a:rPr lang="en-US" dirty="0"/>
              <a:t> - Customer Needs &amp; Engineering Requirements Example</a:t>
            </a:r>
          </a:p>
        </p:txBody>
      </p:sp>
      <p:sp>
        <p:nvSpPr>
          <p:cNvPr id="3" name="Content Placeholder 2"/>
          <p:cNvSpPr>
            <a:spLocks noGrp="1"/>
          </p:cNvSpPr>
          <p:nvPr>
            <p:ph idx="1"/>
          </p:nvPr>
        </p:nvSpPr>
        <p:spPr/>
        <p:txBody>
          <a:bodyPr>
            <a:normAutofit/>
          </a:bodyPr>
          <a:lstStyle/>
          <a:p>
            <a:r>
              <a:rPr lang="en-US" dirty="0"/>
              <a:t>Discuss a </a:t>
            </a:r>
            <a:r>
              <a:rPr lang="en-US" b="1" dirty="0"/>
              <a:t>Vehicle</a:t>
            </a:r>
          </a:p>
          <a:p>
            <a:pPr lvl="1"/>
            <a:r>
              <a:rPr lang="en-US" dirty="0"/>
              <a:t>What are Customer Needs?</a:t>
            </a:r>
          </a:p>
          <a:p>
            <a:pPr lvl="1"/>
            <a:r>
              <a:rPr lang="en-US" dirty="0"/>
              <a:t>Translate those to Engineering Requirements</a:t>
            </a:r>
          </a:p>
          <a:p>
            <a:endParaRPr lang="en-US" dirty="0"/>
          </a:p>
          <a:p>
            <a:r>
              <a:rPr lang="en-US" dirty="0"/>
              <a:t>With Needs and </a:t>
            </a:r>
            <a:r>
              <a:rPr lang="en-US" dirty="0"/>
              <a:t>Reqs</a:t>
            </a:r>
            <a:r>
              <a:rPr lang="en-US" dirty="0"/>
              <a:t> in mind - an informed customer could go to a dealership and talk about “product specifications” and choose the ‘right’ car for themselves</a:t>
            </a:r>
          </a:p>
        </p:txBody>
      </p:sp>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47</a:t>
            </a:fld>
            <a:endParaRPr lang="en-US" dirty="0"/>
          </a:p>
        </p:txBody>
      </p:sp>
    </p:spTree>
    <p:extLst>
      <p:ext uri="{BB962C8B-B14F-4D97-AF65-F5344CB8AC3E}">
        <p14:creationId xmlns:p14="http://schemas.microsoft.com/office/powerpoint/2010/main" val="3535945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User Stories</a:t>
            </a:r>
            <a:endParaRPr lang="en-US" sz="2200"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a:t>Alternative method to Needs/</a:t>
            </a:r>
            <a:r>
              <a:rPr lang="en-US" dirty="0"/>
              <a:t>Reqs</a:t>
            </a:r>
            <a:r>
              <a:rPr lang="en-US" dirty="0"/>
              <a:t> to document how users/customers will interact with a system, website, program</a:t>
            </a:r>
          </a:p>
          <a:p>
            <a:r>
              <a:rPr lang="en-US" dirty="0"/>
              <a:t>User Story (who, what, and why of system use)</a:t>
            </a:r>
          </a:p>
          <a:p>
            <a:pPr lvl="1"/>
            <a:r>
              <a:rPr lang="en-US" dirty="0"/>
              <a:t>As a [type of user], I want to [perform some task] so that I can [achieve some goal].</a:t>
            </a:r>
          </a:p>
          <a:p>
            <a:r>
              <a:rPr lang="en-US" dirty="0"/>
              <a:t>Acceptance Criteria (how to judge success)</a:t>
            </a:r>
          </a:p>
          <a:p>
            <a:pPr lvl="1"/>
            <a:r>
              <a:rPr lang="en-US" dirty="0"/>
              <a:t>Given that [some context], when [some action is carried out], then [a set of observable outcomes should occur].</a:t>
            </a:r>
          </a:p>
        </p:txBody>
      </p:sp>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48</a:t>
            </a:fld>
            <a:endParaRPr lang="en-US" dirty="0"/>
          </a:p>
        </p:txBody>
      </p:sp>
    </p:spTree>
    <p:extLst>
      <p:ext uri="{BB962C8B-B14F-4D97-AF65-F5344CB8AC3E}">
        <p14:creationId xmlns:p14="http://schemas.microsoft.com/office/powerpoint/2010/main" val="54184075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7E056-C962-4913-9972-7C71E1944B05}"/>
              </a:ext>
            </a:extLst>
          </p:cNvPr>
          <p:cNvSpPr>
            <a:spLocks noGrp="1"/>
          </p:cNvSpPr>
          <p:nvPr>
            <p:ph type="title"/>
          </p:nvPr>
        </p:nvSpPr>
        <p:spPr>
          <a:xfrm>
            <a:off x="628650" y="365127"/>
            <a:ext cx="7886700" cy="625474"/>
          </a:xfrm>
        </p:spPr>
        <p:txBody>
          <a:bodyPr>
            <a:normAutofit fontScale="90000"/>
          </a:bodyPr>
          <a:lstStyle/>
          <a:p>
            <a:r>
              <a:rPr lang="en-US" dirty="0"/>
              <a:t>All teams are in a different place</a:t>
            </a:r>
          </a:p>
        </p:txBody>
      </p:sp>
      <p:sp>
        <p:nvSpPr>
          <p:cNvPr id="3" name="Content Placeholder 2">
            <a:extLst>
              <a:ext uri="{FF2B5EF4-FFF2-40B4-BE49-F238E27FC236}">
                <a16:creationId xmlns:a16="http://schemas.microsoft.com/office/drawing/2014/main" id="{03DEC894-8E5F-44E6-BC8E-020B17FF5C49}"/>
              </a:ext>
            </a:extLst>
          </p:cNvPr>
          <p:cNvSpPr>
            <a:spLocks noGrp="1"/>
          </p:cNvSpPr>
          <p:nvPr>
            <p:ph idx="1"/>
          </p:nvPr>
        </p:nvSpPr>
        <p:spPr>
          <a:xfrm>
            <a:off x="533400" y="1066800"/>
            <a:ext cx="7886700" cy="4351338"/>
          </a:xfrm>
        </p:spPr>
        <p:txBody>
          <a:bodyPr>
            <a:normAutofit fontScale="62500" lnSpcReduction="20000"/>
          </a:bodyPr>
          <a:lstStyle/>
          <a:p>
            <a:r>
              <a:rPr lang="en-US" dirty="0"/>
              <a:t>Project Age</a:t>
            </a:r>
          </a:p>
          <a:p>
            <a:pPr lvl="1"/>
            <a:r>
              <a:rPr lang="en-US" dirty="0"/>
              <a:t>New project</a:t>
            </a:r>
          </a:p>
          <a:p>
            <a:pPr lvl="1"/>
            <a:r>
              <a:rPr lang="en-US" dirty="0"/>
              <a:t>Continuing project</a:t>
            </a:r>
          </a:p>
          <a:p>
            <a:r>
              <a:rPr lang="en-US" dirty="0"/>
              <a:t>Goal</a:t>
            </a:r>
          </a:p>
          <a:p>
            <a:pPr lvl="1"/>
            <a:r>
              <a:rPr lang="en-US" dirty="0"/>
              <a:t>New product/process</a:t>
            </a:r>
          </a:p>
          <a:p>
            <a:pPr lvl="1"/>
            <a:r>
              <a:rPr lang="en-US" dirty="0"/>
              <a:t>Improvement of existing product/process</a:t>
            </a:r>
          </a:p>
          <a:p>
            <a:pPr lvl="1"/>
            <a:r>
              <a:rPr lang="en-US" dirty="0"/>
              <a:t>Investigation of new technology</a:t>
            </a:r>
          </a:p>
          <a:p>
            <a:pPr lvl="1"/>
            <a:r>
              <a:rPr lang="en-US" dirty="0"/>
              <a:t>System integration</a:t>
            </a:r>
          </a:p>
          <a:p>
            <a:r>
              <a:rPr lang="en-US" dirty="0"/>
              <a:t>Product Life cycle</a:t>
            </a:r>
          </a:p>
          <a:p>
            <a:pPr lvl="1"/>
            <a:r>
              <a:rPr lang="en-US" dirty="0"/>
              <a:t>Research and Development</a:t>
            </a:r>
          </a:p>
          <a:p>
            <a:pPr lvl="1"/>
            <a:r>
              <a:rPr lang="en-US" dirty="0"/>
              <a:t>Growth</a:t>
            </a:r>
          </a:p>
          <a:p>
            <a:pPr lvl="1"/>
            <a:r>
              <a:rPr lang="en-US" dirty="0"/>
              <a:t>Repair &amp; Maintenance</a:t>
            </a:r>
          </a:p>
          <a:p>
            <a:r>
              <a:rPr lang="en-US" dirty="0"/>
              <a:t>Team</a:t>
            </a:r>
          </a:p>
          <a:p>
            <a:pPr lvl="1"/>
            <a:r>
              <a:rPr lang="en-US" dirty="0"/>
              <a:t>Multidisciplinary vs single discipline</a:t>
            </a:r>
          </a:p>
          <a:p>
            <a:pPr lvl="1"/>
            <a:r>
              <a:rPr lang="en-US" dirty="0"/>
              <a:t>Remote vs on-campus</a:t>
            </a:r>
          </a:p>
          <a:p>
            <a:endParaRPr lang="en-US" dirty="0"/>
          </a:p>
          <a:p>
            <a:endParaRPr lang="en-US" dirty="0"/>
          </a:p>
          <a:p>
            <a:endParaRPr lang="en-US" dirty="0"/>
          </a:p>
          <a:p>
            <a:endParaRPr lang="en-US" dirty="0"/>
          </a:p>
        </p:txBody>
      </p:sp>
      <p:sp>
        <p:nvSpPr>
          <p:cNvPr id="4" name="Footer Placeholder 3">
            <a:extLst>
              <a:ext uri="{FF2B5EF4-FFF2-40B4-BE49-F238E27FC236}">
                <a16:creationId xmlns:a16="http://schemas.microsoft.com/office/drawing/2014/main" id="{8AB7047F-EB22-4668-AFDF-6262A3AC01BE}"/>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49</a:t>
            </a:fld>
            <a:endParaRPr lang="en-US" sz="1200" dirty="0"/>
          </a:p>
        </p:txBody>
      </p:sp>
      <p:sp>
        <p:nvSpPr>
          <p:cNvPr id="6" name="Title 1">
            <a:extLst>
              <a:ext uri="{FF2B5EF4-FFF2-40B4-BE49-F238E27FC236}">
                <a16:creationId xmlns:a16="http://schemas.microsoft.com/office/drawing/2014/main" id="{A817E056-C962-4913-9972-7C71E1944B05}"/>
              </a:ext>
            </a:extLst>
          </p:cNvPr>
          <p:cNvSpPr txBox="1">
            <a:spLocks/>
          </p:cNvSpPr>
          <p:nvPr/>
        </p:nvSpPr>
        <p:spPr>
          <a:xfrm>
            <a:off x="628650" y="5418138"/>
            <a:ext cx="7886700" cy="981593"/>
          </a:xfrm>
          <a:prstGeom prst="rect">
            <a:avLst/>
          </a:prstGeom>
        </p:spPr>
        <p:txBody>
          <a:bodyPr vert="horz" lIns="91440" tIns="45720" rIns="91440" bIns="45720" rtlCol="0" anchor="ctr">
            <a:normAutofit lnSpcReduction="1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dirty="0"/>
              <a:t>That’s OK and expected. </a:t>
            </a:r>
          </a:p>
          <a:p>
            <a:r>
              <a:rPr lang="en-US" dirty="0"/>
              <a:t>The Engineering Design Process still applies.</a:t>
            </a:r>
          </a:p>
        </p:txBody>
      </p:sp>
    </p:spTree>
    <p:extLst>
      <p:ext uri="{BB962C8B-B14F-4D97-AF65-F5344CB8AC3E}">
        <p14:creationId xmlns:p14="http://schemas.microsoft.com/office/powerpoint/2010/main" val="31936389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C3603-9A31-4EAF-A6A9-B1D4E7243BBE}"/>
              </a:ext>
            </a:extLst>
          </p:cNvPr>
          <p:cNvSpPr>
            <a:spLocks noGrp="1"/>
          </p:cNvSpPr>
          <p:nvPr>
            <p:ph type="title"/>
          </p:nvPr>
        </p:nvSpPr>
        <p:spPr/>
        <p:txBody>
          <a:bodyPr/>
          <a:lstStyle/>
          <a:p>
            <a:r>
              <a:rPr lang="en-US" dirty="0"/>
              <a:t>Link to Agendas</a:t>
            </a:r>
          </a:p>
        </p:txBody>
      </p:sp>
      <p:sp>
        <p:nvSpPr>
          <p:cNvPr id="3" name="Content Placeholder 2">
            <a:extLst>
              <a:ext uri="{FF2B5EF4-FFF2-40B4-BE49-F238E27FC236}">
                <a16:creationId xmlns:a16="http://schemas.microsoft.com/office/drawing/2014/main" id="{39866369-D5EF-4C4A-8CC0-2834FBE32C86}"/>
              </a:ext>
            </a:extLst>
          </p:cNvPr>
          <p:cNvSpPr>
            <a:spLocks noGrp="1"/>
          </p:cNvSpPr>
          <p:nvPr>
            <p:ph idx="1"/>
          </p:nvPr>
        </p:nvSpPr>
        <p:spPr/>
        <p:txBody>
          <a:bodyPr>
            <a:normAutofit fontScale="77500" lnSpcReduction="20000"/>
          </a:bodyPr>
          <a:lstStyle/>
          <a:p>
            <a:r>
              <a:rPr lang="en-US" dirty="0">
                <a:hlinkClick r:id="rId2" action="ppaction://hlinksldjump"/>
              </a:rPr>
              <a:t>Class 1</a:t>
            </a:r>
            <a:endParaRPr lang="en-US" dirty="0"/>
          </a:p>
          <a:p>
            <a:r>
              <a:rPr lang="en-US" dirty="0">
                <a:hlinkClick r:id="rId3" action="ppaction://hlinksldjump"/>
              </a:rPr>
              <a:t>Class 2</a:t>
            </a:r>
            <a:endParaRPr lang="en-US" dirty="0"/>
          </a:p>
          <a:p>
            <a:r>
              <a:rPr lang="en-US" dirty="0">
                <a:hlinkClick r:id="rId4" action="ppaction://hlinksldjump"/>
              </a:rPr>
              <a:t>Class 3</a:t>
            </a:r>
            <a:endParaRPr lang="en-US" dirty="0"/>
          </a:p>
          <a:p>
            <a:r>
              <a:rPr lang="en-US" dirty="0">
                <a:hlinkClick r:id="rId5" action="ppaction://hlinksldjump"/>
              </a:rPr>
              <a:t>Class 4</a:t>
            </a:r>
            <a:endParaRPr lang="en-US" dirty="0"/>
          </a:p>
          <a:p>
            <a:r>
              <a:rPr lang="en-US" dirty="0">
                <a:hlinkClick r:id="rId6" action="ppaction://hlinksldjump"/>
              </a:rPr>
              <a:t>Class 5</a:t>
            </a:r>
            <a:endParaRPr lang="en-US" dirty="0"/>
          </a:p>
          <a:p>
            <a:r>
              <a:rPr lang="en-US" dirty="0">
                <a:hlinkClick r:id="rId7" action="ppaction://hlinksldjump"/>
              </a:rPr>
              <a:t>Class 6</a:t>
            </a:r>
            <a:endParaRPr lang="en-US" dirty="0"/>
          </a:p>
          <a:p>
            <a:r>
              <a:rPr lang="en-US" dirty="0">
                <a:hlinkClick r:id="rId8" action="ppaction://hlinksldjump"/>
              </a:rPr>
              <a:t>Class 7</a:t>
            </a:r>
            <a:endParaRPr lang="en-US" dirty="0"/>
          </a:p>
          <a:p>
            <a:r>
              <a:rPr lang="en-US" dirty="0">
                <a:hlinkClick r:id="rId9" action="ppaction://hlinksldjump"/>
              </a:rPr>
              <a:t>Class 8</a:t>
            </a:r>
            <a:endParaRPr lang="en-US" dirty="0"/>
          </a:p>
          <a:p>
            <a:r>
              <a:rPr lang="en-US" dirty="0">
                <a:hlinkClick r:id="rId10" action="ppaction://hlinksldjump"/>
              </a:rPr>
              <a:t>Class </a:t>
            </a:r>
            <a:r>
              <a:rPr lang="en-US" dirty="0" smtClean="0">
                <a:hlinkClick r:id="rId10" action="ppaction://hlinksldjump"/>
              </a:rPr>
              <a:t>9</a:t>
            </a:r>
            <a:endParaRPr lang="en-US" dirty="0" smtClean="0"/>
          </a:p>
          <a:p>
            <a:endParaRPr lang="en-US" dirty="0"/>
          </a:p>
          <a:p>
            <a:pPr marL="0" indent="0" algn="ctr">
              <a:buNone/>
            </a:pPr>
            <a:r>
              <a:rPr lang="en-US" dirty="0" smtClean="0"/>
              <a:t>Pro Tip – Current Out of Class Tasks are listed </a:t>
            </a:r>
            <a:r>
              <a:rPr lang="en-US" dirty="0" smtClean="0"/>
              <a:t>ONE </a:t>
            </a:r>
            <a:r>
              <a:rPr lang="en-US" dirty="0" smtClean="0"/>
              <a:t>page before next class’s agenda</a:t>
            </a:r>
            <a:endParaRPr lang="en-US" dirty="0"/>
          </a:p>
          <a:p>
            <a:endParaRPr lang="en-US" dirty="0"/>
          </a:p>
          <a:p>
            <a:endParaRPr lang="en-US" dirty="0"/>
          </a:p>
        </p:txBody>
      </p:sp>
      <p:sp>
        <p:nvSpPr>
          <p:cNvPr id="4" name="Footer Placeholder 3">
            <a:extLst>
              <a:ext uri="{FF2B5EF4-FFF2-40B4-BE49-F238E27FC236}">
                <a16:creationId xmlns:a16="http://schemas.microsoft.com/office/drawing/2014/main" id="{BDF9089B-E281-4CA2-9229-34B0F67C843C}"/>
              </a:ext>
            </a:extLst>
          </p:cNvPr>
          <p:cNvSpPr>
            <a:spLocks noGrp="1"/>
          </p:cNvSpPr>
          <p:nvPr>
            <p:ph type="ftr" sz="quarter" idx="11"/>
          </p:nvPr>
        </p:nvSpPr>
        <p:spPr/>
        <p:txBody>
          <a:bodyPr/>
          <a:lstStyle/>
          <a:p>
            <a:r>
              <a:rPr lang="en-US" dirty="0"/>
              <a:t>PE Space</a:t>
            </a:r>
          </a:p>
        </p:txBody>
      </p:sp>
      <p:sp>
        <p:nvSpPr>
          <p:cNvPr id="5" name="Slide Number Placeholder 4">
            <a:extLst>
              <a:ext uri="{FF2B5EF4-FFF2-40B4-BE49-F238E27FC236}">
                <a16:creationId xmlns:a16="http://schemas.microsoft.com/office/drawing/2014/main" id="{9383D7C1-2217-4A56-BE45-40BE7925787F}"/>
              </a:ext>
            </a:extLst>
          </p:cNvPr>
          <p:cNvSpPr>
            <a:spLocks noGrp="1"/>
          </p:cNvSpPr>
          <p:nvPr>
            <p:ph type="sldNum" sz="quarter" idx="12"/>
          </p:nvPr>
        </p:nvSpPr>
        <p:spPr/>
        <p:txBody>
          <a:bodyPr/>
          <a:lstStyle/>
          <a:p>
            <a:fld id="{B044824F-EBE0-443F-8A8F-F64816AF04DC}" type="slidenum">
              <a:rPr lang="en-US" smtClean="0"/>
              <a:t>5</a:t>
            </a:fld>
            <a:endParaRPr lang="en-US" dirty="0"/>
          </a:p>
        </p:txBody>
      </p:sp>
    </p:spTree>
    <p:extLst>
      <p:ext uri="{BB962C8B-B14F-4D97-AF65-F5344CB8AC3E}">
        <p14:creationId xmlns:p14="http://schemas.microsoft.com/office/powerpoint/2010/main" val="390550958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30 min - CE Meeting with Team</a:t>
            </a:r>
            <a:br>
              <a:rPr lang="en-US" dirty="0"/>
            </a:br>
            <a:r>
              <a:rPr lang="en-US" dirty="0"/>
              <a:t>(Class 3 or 4)</a:t>
            </a:r>
          </a:p>
        </p:txBody>
      </p:sp>
      <p:sp>
        <p:nvSpPr>
          <p:cNvPr id="3" name="Content Placeholder 2"/>
          <p:cNvSpPr>
            <a:spLocks noGrp="1"/>
          </p:cNvSpPr>
          <p:nvPr>
            <p:ph idx="1"/>
          </p:nvPr>
        </p:nvSpPr>
        <p:spPr>
          <a:xfrm>
            <a:off x="628650" y="1847851"/>
            <a:ext cx="7886700" cy="4351338"/>
          </a:xfrm>
        </p:spPr>
        <p:txBody>
          <a:bodyPr/>
          <a:lstStyle/>
          <a:p>
            <a:pPr marL="0" indent="0">
              <a:buNone/>
            </a:pPr>
            <a:r>
              <a:rPr lang="en-US" sz="2400" dirty="0"/>
              <a:t>Chief Engineer led discussion of:</a:t>
            </a:r>
          </a:p>
          <a:p>
            <a:pPr lvl="1"/>
            <a:r>
              <a:rPr lang="en-US" sz="2400" dirty="0"/>
              <a:t>Course</a:t>
            </a:r>
          </a:p>
          <a:p>
            <a:pPr lvl="2"/>
            <a:r>
              <a:rPr lang="en-US" sz="2400" dirty="0"/>
              <a:t>Course grading</a:t>
            </a:r>
          </a:p>
          <a:p>
            <a:pPr lvl="2"/>
            <a:r>
              <a:rPr lang="en-US" sz="2400" dirty="0"/>
              <a:t>Student expectations</a:t>
            </a:r>
          </a:p>
          <a:p>
            <a:pPr lvl="1"/>
            <a:r>
              <a:rPr lang="en-US" sz="2400" dirty="0"/>
              <a:t>CE background and experience</a:t>
            </a:r>
          </a:p>
          <a:p>
            <a:pPr lvl="1"/>
            <a:r>
              <a:rPr lang="en-US" sz="2400" dirty="0"/>
              <a:t>Project impressions</a:t>
            </a:r>
          </a:p>
          <a:p>
            <a:pPr lvl="1"/>
            <a:endParaRPr lang="en-US" sz="2400" dirty="0"/>
          </a:p>
        </p:txBody>
      </p:sp>
      <p:sp>
        <p:nvSpPr>
          <p:cNvPr id="4" name="Footer Placeholder 3"/>
          <p:cNvSpPr>
            <a:spLocks noGrp="1"/>
          </p:cNvSpPr>
          <p:nvPr>
            <p:ph type="ftr" sz="quarter" idx="11"/>
          </p:nvPr>
        </p:nvSpPr>
        <p:spPr/>
        <p:txBody>
          <a:bodyPr/>
          <a:lstStyle/>
          <a:p>
            <a:r>
              <a:rPr lang="en-US" sz="1200" dirty="0"/>
              <a:t>Team Space</a:t>
            </a:r>
          </a:p>
        </p:txBody>
      </p:sp>
      <p:sp>
        <p:nvSpPr>
          <p:cNvPr id="5" name="Slide Number Placeholder 4"/>
          <p:cNvSpPr>
            <a:spLocks noGrp="1"/>
          </p:cNvSpPr>
          <p:nvPr>
            <p:ph type="sldNum" sz="quarter" idx="12"/>
          </p:nvPr>
        </p:nvSpPr>
        <p:spPr/>
        <p:txBody>
          <a:bodyPr/>
          <a:lstStyle/>
          <a:p>
            <a:fld id="{028FE254-016A-4E51-98AE-D4B4E3F12C32}" type="slidenum">
              <a:rPr lang="en-US" smtClean="0"/>
              <a:t>50</a:t>
            </a:fld>
            <a:endParaRPr lang="en-US" dirty="0"/>
          </a:p>
        </p:txBody>
      </p:sp>
      <p:pic>
        <p:nvPicPr>
          <p:cNvPr id="6" name="Picture 5" descr="[無料イラスト] 黒板と博士 - パブリックドメインQ：著作権フリー画像素材集"/>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86400" y="2895600"/>
            <a:ext cx="3200400" cy="2556153"/>
          </a:xfrm>
          <a:prstGeom prst="rect">
            <a:avLst/>
          </a:prstGeom>
        </p:spPr>
      </p:pic>
    </p:spTree>
    <p:extLst>
      <p:ext uri="{BB962C8B-B14F-4D97-AF65-F5344CB8AC3E}">
        <p14:creationId xmlns:p14="http://schemas.microsoft.com/office/powerpoint/2010/main" val="112997776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p:txBody>
          <a:bodyPr>
            <a:normAutofit fontScale="90000"/>
          </a:bodyPr>
          <a:lstStyle/>
          <a:p>
            <a:r>
              <a:rPr lang="en-US" dirty="0">
                <a:cs typeface="Calibri"/>
              </a:rPr>
              <a:t>45 min - Customer Needs &amp;  Engineering Requirements Generation</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p:txBody>
          <a:bodyPr vert="horz" lIns="91440" tIns="45720" rIns="91440" bIns="45720" rtlCol="0" anchor="t">
            <a:normAutofit/>
          </a:bodyPr>
          <a:lstStyle/>
          <a:p>
            <a:r>
              <a:rPr lang="en-US" dirty="0">
                <a:solidFill>
                  <a:srgbClr val="00B050"/>
                </a:solidFill>
                <a:cs typeface="Calibri"/>
              </a:rPr>
              <a:t>Needs and Requirements workbook.xlsx </a:t>
            </a:r>
            <a:r>
              <a:rPr lang="en-US" dirty="0">
                <a:cs typeface="Calibri"/>
              </a:rPr>
              <a:t>spreadsheet is in team Box folder</a:t>
            </a:r>
          </a:p>
          <a:p>
            <a:endParaRPr lang="en-US" dirty="0">
              <a:cs typeface="Calibri"/>
            </a:endParaRPr>
          </a:p>
          <a:p>
            <a:r>
              <a:rPr lang="en-US" dirty="0">
                <a:cs typeface="Calibri"/>
              </a:rPr>
              <a:t>Fill out based on team’s current (uninformed impression) of project</a:t>
            </a:r>
          </a:p>
          <a:p>
            <a:pPr lvl="1"/>
            <a:r>
              <a:rPr lang="en-US" dirty="0">
                <a:cs typeface="Calibri"/>
              </a:rPr>
              <a:t>This is first pass. Don’t worry that answers are not complete or verified by sponsor.</a:t>
            </a:r>
          </a:p>
        </p:txBody>
      </p:sp>
      <p:sp>
        <p:nvSpPr>
          <p:cNvPr id="4" name="Footer Placeholder 3">
            <a:extLst>
              <a:ext uri="{FF2B5EF4-FFF2-40B4-BE49-F238E27FC236}">
                <a16:creationId xmlns:a16="http://schemas.microsoft.com/office/drawing/2014/main" id="{58014501-0640-4509-9310-EA7CE12F59B7}"/>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51</a:t>
            </a:fld>
            <a:endParaRPr lang="en-US" dirty="0"/>
          </a:p>
        </p:txBody>
      </p:sp>
      <p:sp>
        <p:nvSpPr>
          <p:cNvPr id="6" name="Down Arrow 5"/>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7973567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lstStyle/>
          <a:p>
            <a:r>
              <a:rPr lang="en-US" dirty="0">
                <a:cs typeface="Calibri"/>
              </a:rPr>
              <a:t>45 min - Sponsor Kick-Off Meeting</a:t>
            </a:r>
            <a:endParaRPr lang="en-US"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Meeting Agenda</a:t>
            </a:r>
            <a:endParaRPr lang="en-US" dirty="0"/>
          </a:p>
          <a:p>
            <a:pPr lvl="1"/>
            <a:r>
              <a:rPr lang="en-US" dirty="0">
                <a:cs typeface="Calibri"/>
              </a:rPr>
              <a:t>Team introductions to sponsor (name, major, relevant experience/skills)</a:t>
            </a:r>
          </a:p>
          <a:p>
            <a:pPr lvl="1"/>
            <a:r>
              <a:rPr lang="en-US" dirty="0">
                <a:cs typeface="Calibri"/>
              </a:rPr>
              <a:t>Sponsor introduction to team</a:t>
            </a:r>
          </a:p>
          <a:p>
            <a:pPr lvl="1"/>
            <a:r>
              <a:rPr lang="en-US" dirty="0">
                <a:cs typeface="Calibri"/>
              </a:rPr>
              <a:t>Sponsor describes project "in their words“</a:t>
            </a:r>
          </a:p>
          <a:p>
            <a:pPr lvl="2"/>
            <a:r>
              <a:rPr lang="en-US" dirty="0">
                <a:cs typeface="Calibri"/>
              </a:rPr>
              <a:t>History, ultimate and semester goals, deliverables, etc…</a:t>
            </a:r>
          </a:p>
          <a:p>
            <a:pPr lvl="1"/>
            <a:r>
              <a:rPr lang="en-US" dirty="0">
                <a:cs typeface="Calibri"/>
              </a:rPr>
              <a:t>Open Q&amp;A</a:t>
            </a:r>
          </a:p>
          <a:p>
            <a:pPr lvl="1"/>
            <a:endParaRPr lang="en-US" dirty="0">
              <a:cs typeface="Calibri"/>
            </a:endParaRPr>
          </a:p>
        </p:txBody>
      </p:sp>
      <p:sp>
        <p:nvSpPr>
          <p:cNvPr id="4" name="Footer Placeholder 3">
            <a:extLst>
              <a:ext uri="{FF2B5EF4-FFF2-40B4-BE49-F238E27FC236}">
                <a16:creationId xmlns:a16="http://schemas.microsoft.com/office/drawing/2014/main" id="{B88CB1CA-242E-4724-802B-5C6EE97674D0}"/>
              </a:ext>
            </a:extLst>
          </p:cNvPr>
          <p:cNvSpPr>
            <a:spLocks noGrp="1"/>
          </p:cNvSpPr>
          <p:nvPr>
            <p:ph type="ftr" sz="quarter" idx="11"/>
          </p:nvPr>
        </p:nvSpPr>
        <p:spPr/>
        <p:txBody>
          <a:bodyPr/>
          <a:lstStyle/>
          <a:p>
            <a:r>
              <a:rPr lang="en-US" dirty="0"/>
              <a:t>Webex Meeting</a:t>
            </a:r>
          </a:p>
        </p:txBody>
      </p:sp>
      <p:sp>
        <p:nvSpPr>
          <p:cNvPr id="5" name="Slide Number Placeholder 4"/>
          <p:cNvSpPr>
            <a:spLocks noGrp="1"/>
          </p:cNvSpPr>
          <p:nvPr>
            <p:ph type="sldNum" sz="quarter" idx="12"/>
          </p:nvPr>
        </p:nvSpPr>
        <p:spPr/>
        <p:txBody>
          <a:bodyPr/>
          <a:lstStyle/>
          <a:p>
            <a:fld id="{B044824F-EBE0-443F-8A8F-F64816AF04DC}" type="slidenum">
              <a:rPr lang="en-US" smtClean="0"/>
              <a:t>52</a:t>
            </a:fld>
            <a:endParaRPr lang="en-US" dirty="0"/>
          </a:p>
        </p:txBody>
      </p:sp>
      <p:sp>
        <p:nvSpPr>
          <p:cNvPr id="6" name="Down Arrow 5"/>
          <p:cNvSpPr/>
          <p:nvPr/>
        </p:nvSpPr>
        <p:spPr>
          <a:xfrm rot="18214931">
            <a:off x="3586240" y="6001530"/>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5817613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473C6-C763-40BC-A567-FCAC8FD0453C}"/>
              </a:ext>
            </a:extLst>
          </p:cNvPr>
          <p:cNvSpPr>
            <a:spLocks noGrp="1"/>
          </p:cNvSpPr>
          <p:nvPr>
            <p:ph type="title"/>
          </p:nvPr>
        </p:nvSpPr>
        <p:spPr/>
        <p:txBody>
          <a:bodyPr>
            <a:normAutofit fontScale="90000"/>
          </a:bodyPr>
          <a:lstStyle/>
          <a:p>
            <a:r>
              <a:rPr lang="en-US" dirty="0">
                <a:cs typeface="Calibri"/>
              </a:rPr>
              <a:t>30 min - Prior Presentation</a:t>
            </a:r>
            <a:br>
              <a:rPr lang="en-US" dirty="0">
                <a:cs typeface="Calibri"/>
              </a:rPr>
            </a:br>
            <a:r>
              <a:rPr lang="en-US" dirty="0">
                <a:cs typeface="Calibri"/>
              </a:rPr>
              <a:t>(if applicable)</a:t>
            </a:r>
            <a:endParaRPr lang="en-US" dirty="0"/>
          </a:p>
        </p:txBody>
      </p:sp>
      <p:sp>
        <p:nvSpPr>
          <p:cNvPr id="3" name="Content Placeholder 2">
            <a:extLst>
              <a:ext uri="{FF2B5EF4-FFF2-40B4-BE49-F238E27FC236}">
                <a16:creationId xmlns:a16="http://schemas.microsoft.com/office/drawing/2014/main" id="{AB974B6D-61E9-4A05-904C-87D0DDA3326C}"/>
              </a:ext>
            </a:extLst>
          </p:cNvPr>
          <p:cNvSpPr>
            <a:spLocks noGrp="1"/>
          </p:cNvSpPr>
          <p:nvPr>
            <p:ph idx="1"/>
          </p:nvPr>
        </p:nvSpPr>
        <p:spPr/>
        <p:txBody>
          <a:bodyPr>
            <a:normAutofit fontScale="85000" lnSpcReduction="20000"/>
          </a:bodyPr>
          <a:lstStyle/>
          <a:p>
            <a:r>
              <a:rPr lang="en-US" dirty="0"/>
              <a:t>Team should review (outside of class) the final PPT presentation given by previous semester team</a:t>
            </a:r>
          </a:p>
          <a:p>
            <a:pPr lvl="1"/>
            <a:r>
              <a:rPr lang="en-US" dirty="0"/>
              <a:t>Forums-&gt;Final Deliverables</a:t>
            </a:r>
          </a:p>
          <a:p>
            <a:pPr lvl="1"/>
            <a:r>
              <a:rPr lang="en-US" dirty="0"/>
              <a:t>Repository-&gt;Reports-&gt;Final Reports</a:t>
            </a:r>
          </a:p>
          <a:p>
            <a:r>
              <a:rPr lang="en-US" dirty="0"/>
              <a:t>Quickly walk PE/CE through slide deck and discuss what you feel previous team would say about:</a:t>
            </a:r>
          </a:p>
          <a:p>
            <a:pPr lvl="1"/>
            <a:r>
              <a:rPr lang="en-US" dirty="0"/>
              <a:t>Goals</a:t>
            </a:r>
          </a:p>
          <a:p>
            <a:pPr lvl="1"/>
            <a:r>
              <a:rPr lang="en-US" dirty="0"/>
              <a:t>Accomplishments / Successes</a:t>
            </a:r>
          </a:p>
          <a:p>
            <a:pPr lvl="1"/>
            <a:r>
              <a:rPr lang="en-US" dirty="0"/>
              <a:t>Challenges</a:t>
            </a:r>
          </a:p>
          <a:p>
            <a:pPr lvl="1"/>
            <a:r>
              <a:rPr lang="en-US" dirty="0"/>
              <a:t>Next steps</a:t>
            </a:r>
          </a:p>
          <a:p>
            <a:r>
              <a:rPr lang="en-US" dirty="0"/>
              <a:t>PE/CE will help to clear up confusion and answer any questions current team may have</a:t>
            </a:r>
          </a:p>
        </p:txBody>
      </p:sp>
      <p:sp>
        <p:nvSpPr>
          <p:cNvPr id="4" name="Footer Placeholder 3">
            <a:extLst>
              <a:ext uri="{FF2B5EF4-FFF2-40B4-BE49-F238E27FC236}">
                <a16:creationId xmlns:a16="http://schemas.microsoft.com/office/drawing/2014/main" id="{CFCC97DA-F9DD-473A-93CA-7514DDB8ACBE}"/>
              </a:ext>
            </a:extLst>
          </p:cNvPr>
          <p:cNvSpPr>
            <a:spLocks noGrp="1"/>
          </p:cNvSpPr>
          <p:nvPr>
            <p:ph type="ftr" sz="quarter" idx="11"/>
          </p:nvPr>
        </p:nvSpPr>
        <p:spPr/>
        <p:txBody>
          <a:bodyPr/>
          <a:lstStyle/>
          <a:p>
            <a:r>
              <a:rPr lang="en-US" dirty="0"/>
              <a:t>Team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53</a:t>
            </a:fld>
            <a:endParaRPr lang="en-US" dirty="0"/>
          </a:p>
        </p:txBody>
      </p:sp>
      <p:sp>
        <p:nvSpPr>
          <p:cNvPr id="6" name="Down Arrow 5"/>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222386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p:txBody>
          <a:bodyPr/>
          <a:lstStyle/>
          <a:p>
            <a:r>
              <a:rPr lang="en-US" dirty="0">
                <a:latin typeface="Calibri"/>
                <a:cs typeface="Calibri"/>
              </a:rPr>
              <a:t>Out of Class Tasks </a:t>
            </a:r>
            <a:r>
              <a:rPr lang="en-US" sz="900" dirty="0">
                <a:latin typeface="Calibri Light"/>
                <a:cs typeface="Calibri Light"/>
              </a:rPr>
              <a:t>(what you might call homework, complete </a:t>
            </a:r>
            <a:r>
              <a:rPr lang="en-US" sz="900" b="1" dirty="0">
                <a:latin typeface="Calibri Light"/>
                <a:cs typeface="Calibri Light"/>
              </a:rPr>
              <a:t>BEFORE</a:t>
            </a:r>
            <a:r>
              <a:rPr lang="en-US" sz="900" dirty="0">
                <a:latin typeface="Calibri Light"/>
                <a:cs typeface="Calibri Light"/>
              </a:rPr>
              <a:t> Class 4)</a:t>
            </a:r>
            <a:endParaRPr lang="en-US" sz="900" dirty="0">
              <a:cs typeface="Calibri Light"/>
            </a:endParaRPr>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p:txBody>
          <a:bodyPr vert="horz" lIns="91440" tIns="45720" rIns="91440" bIns="45720" rtlCol="0" anchor="t">
            <a:normAutofit fontScale="92500" lnSpcReduction="20000"/>
          </a:bodyPr>
          <a:lstStyle/>
          <a:p>
            <a:r>
              <a:rPr lang="en-US" dirty="0" smtClean="0">
                <a:ea typeface="+mn-lt"/>
                <a:cs typeface="+mn-lt"/>
              </a:rPr>
              <a:t>Update</a:t>
            </a:r>
            <a:r>
              <a:rPr lang="en-US" dirty="0">
                <a:ea typeface="+mn-lt"/>
                <a:cs typeface="+mn-lt"/>
              </a:rPr>
              <a:t> Needs/</a:t>
            </a:r>
            <a:r>
              <a:rPr lang="en-US" dirty="0">
                <a:ea typeface="+mn-lt"/>
                <a:cs typeface="+mn-lt"/>
              </a:rPr>
              <a:t>Reqs</a:t>
            </a:r>
            <a:r>
              <a:rPr lang="en-US" dirty="0">
                <a:ea typeface="+mn-lt"/>
                <a:cs typeface="+mn-lt"/>
              </a:rPr>
              <a:t> </a:t>
            </a:r>
            <a:r>
              <a:rPr lang="en-US" dirty="0" smtClean="0">
                <a:ea typeface="+mn-lt"/>
                <a:cs typeface="+mn-lt"/>
              </a:rPr>
              <a:t>Workbook </a:t>
            </a:r>
            <a:r>
              <a:rPr lang="en-US" dirty="0">
                <a:ea typeface="+mn-lt"/>
                <a:cs typeface="+mn-lt"/>
              </a:rPr>
              <a:t>based on feedback </a:t>
            </a:r>
            <a:r>
              <a:rPr lang="en-US" dirty="0" smtClean="0">
                <a:ea typeface="+mn-lt"/>
                <a:cs typeface="+mn-lt"/>
              </a:rPr>
              <a:t>(in Box folder)</a:t>
            </a:r>
          </a:p>
          <a:p>
            <a:r>
              <a:rPr lang="en-US" dirty="0"/>
              <a:t>Post class notes taken during PPT review to Project Management Forum</a:t>
            </a:r>
            <a:endParaRPr lang="en-US" dirty="0">
              <a:solidFill>
                <a:srgbClr val="C00000"/>
              </a:solidFill>
              <a:ea typeface="+mn-lt"/>
              <a:cs typeface="+mn-lt"/>
            </a:endParaRPr>
          </a:p>
          <a:p>
            <a:r>
              <a:rPr lang="en-US" dirty="0">
                <a:ea typeface="+mn-lt"/>
                <a:cs typeface="+mn-lt"/>
              </a:rPr>
              <a:t>Choose sponsor liaison</a:t>
            </a:r>
          </a:p>
          <a:p>
            <a:pPr lvl="1"/>
            <a:r>
              <a:rPr lang="en-US" dirty="0">
                <a:ea typeface="+mn-lt"/>
                <a:cs typeface="+mn-lt"/>
              </a:rPr>
              <a:t>This person will be the focal point for emails to/from your sponsor. They are not the team's "spokesperson" at meetings, conference calls, in class, etc.</a:t>
            </a:r>
          </a:p>
          <a:p>
            <a:r>
              <a:rPr lang="en-US" dirty="0"/>
              <a:t>Watch Intro to EDN video (5 min)</a:t>
            </a:r>
            <a:endParaRPr lang="en-US" dirty="0">
              <a:solidFill>
                <a:srgbClr val="FF0000"/>
              </a:solidFill>
              <a:ea typeface="+mn-lt"/>
              <a:cs typeface="+mn-lt"/>
            </a:endParaRPr>
          </a:p>
          <a:p>
            <a:pPr lvl="1"/>
            <a:r>
              <a:rPr lang="en-US" dirty="0">
                <a:ea typeface="+mn-lt"/>
                <a:cs typeface="+mn-lt"/>
                <a:hlinkClick r:id="rId2"/>
              </a:rPr>
              <a:t>https://designlab.eng.rpi.edu/edn/projects/capstone-support-dev/repository/raw/training/Intro%20to%20the%20EDN.mp4</a:t>
            </a:r>
            <a:r>
              <a:rPr lang="en-US" dirty="0">
                <a:ea typeface="+mn-lt"/>
                <a:cs typeface="+mn-lt"/>
              </a:rPr>
              <a:t> </a:t>
            </a:r>
            <a:endParaRPr lang="en-US" dirty="0">
              <a:solidFill>
                <a:srgbClr val="FF0000"/>
              </a:solidFill>
              <a:ea typeface="+mn-lt"/>
              <a:cs typeface="+mn-lt"/>
            </a:endParaRPr>
          </a:p>
          <a:p>
            <a:r>
              <a:rPr lang="en-US" dirty="0"/>
              <a:t>Read Project Documentation page </a:t>
            </a:r>
            <a:endParaRPr lang="en-US" dirty="0">
              <a:ea typeface="+mn-lt"/>
              <a:cs typeface="+mn-lt"/>
            </a:endParaRPr>
          </a:p>
          <a:p>
            <a:pPr lvl="1"/>
            <a:r>
              <a:rPr lang="en-US" dirty="0">
                <a:ea typeface="+mn-lt"/>
                <a:cs typeface="+mn-lt"/>
                <a:hlinkClick r:id="rId3"/>
              </a:rPr>
              <a:t>https://designlab.eng.rpi.edu/edn/projects/capstone-support-dev/wiki/Project_Documentation</a:t>
            </a:r>
            <a:r>
              <a:rPr lang="en-US" dirty="0">
                <a:ea typeface="+mn-lt"/>
                <a:cs typeface="+mn-lt"/>
              </a:rPr>
              <a:t> </a:t>
            </a:r>
            <a:endParaRPr lang="en-US" dirty="0">
              <a:cs typeface="Calibri"/>
            </a:endParaRPr>
          </a:p>
          <a:p>
            <a:r>
              <a:rPr lang="en-US" dirty="0">
                <a:ea typeface="+mn-lt"/>
                <a:cs typeface="+mn-lt"/>
              </a:rPr>
              <a:t>Complete the Online Safety Training in Percipio by end of 3rd week</a:t>
            </a:r>
          </a:p>
          <a:p>
            <a:pPr lvl="1" indent="-285750"/>
            <a:r>
              <a:rPr lang="en-US" dirty="0">
                <a:ea typeface="+mn-lt"/>
                <a:cs typeface="+mn-lt"/>
                <a:hlinkClick r:id="rId4"/>
              </a:rPr>
              <a:t>https://www.percipio.com</a:t>
            </a:r>
            <a:endParaRPr lang="en-US" dirty="0">
              <a:ea typeface="+mn-lt"/>
              <a:cs typeface="+mn-lt"/>
            </a:endParaRPr>
          </a:p>
          <a:p>
            <a:pPr lvl="1" indent="-285750"/>
            <a:r>
              <a:rPr lang="en-US" dirty="0">
                <a:ea typeface="+mn-lt"/>
                <a:cs typeface="+mn-lt"/>
              </a:rPr>
              <a:t>Rensselaer Manufacturing and Prototyping Laboratories-Safety </a:t>
            </a:r>
            <a:r>
              <a:rPr lang="en-US" dirty="0" smtClean="0">
                <a:ea typeface="+mn-lt"/>
                <a:cs typeface="+mn-lt"/>
              </a:rPr>
              <a:t>Orientation</a:t>
            </a:r>
          </a:p>
          <a:p>
            <a:pPr lvl="1" indent="-285750"/>
            <a:r>
              <a:rPr lang="en-US" dirty="0" smtClean="0">
                <a:solidFill>
                  <a:srgbClr val="000000"/>
                </a:solidFill>
                <a:ea typeface="+mn-lt"/>
                <a:cs typeface="+mn-lt"/>
              </a:rPr>
              <a:t>NOT required for </a:t>
            </a:r>
          </a:p>
          <a:p>
            <a:pPr lvl="2" indent="-285750"/>
            <a:r>
              <a:rPr lang="en-US" dirty="0" smtClean="0">
                <a:solidFill>
                  <a:srgbClr val="000000"/>
                </a:solidFill>
                <a:ea typeface="+mn-lt"/>
                <a:cs typeface="+mn-lt"/>
              </a:rPr>
              <a:t>Fully remote students</a:t>
            </a:r>
          </a:p>
          <a:p>
            <a:pPr lvl="2" indent="-285750"/>
            <a:r>
              <a:rPr lang="en-US" dirty="0" smtClean="0">
                <a:solidFill>
                  <a:srgbClr val="000000"/>
                </a:solidFill>
                <a:ea typeface="+mn-lt"/>
                <a:cs typeface="+mn-lt"/>
              </a:rPr>
              <a:t>Local students without campus access</a:t>
            </a:r>
          </a:p>
          <a:p>
            <a:pPr lvl="1" indent="-285750"/>
            <a:endParaRPr lang="en-US" dirty="0">
              <a:solidFill>
                <a:srgbClr val="000000"/>
              </a:solidFill>
              <a:cs typeface="Calibri"/>
            </a:endParaRP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54</a:t>
            </a:fld>
            <a:endParaRPr lang="en-US" sz="1200" dirty="0"/>
          </a:p>
        </p:txBody>
      </p:sp>
    </p:spTree>
    <p:extLst>
      <p:ext uri="{BB962C8B-B14F-4D97-AF65-F5344CB8AC3E}">
        <p14:creationId xmlns:p14="http://schemas.microsoft.com/office/powerpoint/2010/main" val="384355727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4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55</a:t>
            </a:fld>
            <a:endParaRPr lang="en-US" sz="1200"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180259"/>
            <a:ext cx="9144000" cy="2497481"/>
          </a:xfrm>
          <a:prstGeom prst="rect">
            <a:avLst/>
          </a:prstGeom>
        </p:spPr>
      </p:pic>
      <p:sp>
        <p:nvSpPr>
          <p:cNvPr id="8" name="TextBox 7"/>
          <p:cNvSpPr txBox="1"/>
          <p:nvPr/>
        </p:nvSpPr>
        <p:spPr>
          <a:xfrm>
            <a:off x="180252" y="5343328"/>
            <a:ext cx="8783495" cy="615553"/>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smtClean="0"/>
              <a:t>Repository instructions </a:t>
            </a:r>
            <a:r>
              <a:rPr lang="en-US" dirty="0" smtClean="0"/>
              <a:t>- </a:t>
            </a:r>
            <a:r>
              <a:rPr lang="en-US" sz="1200" dirty="0" smtClean="0">
                <a:hlinkClick r:id="rId3"/>
              </a:rPr>
              <a:t>https</a:t>
            </a:r>
            <a:r>
              <a:rPr lang="en-US" sz="1200" dirty="0">
                <a:hlinkClick r:id="rId3"/>
              </a:rPr>
              <a:t>://</a:t>
            </a:r>
            <a:r>
              <a:rPr lang="en-US" sz="1200" dirty="0" smtClean="0">
                <a:hlinkClick r:id="rId3"/>
              </a:rPr>
              <a:t>designlab.eng.rpi.edu/edn/projects/capstone-support-dev/wiki/Subversion</a:t>
            </a:r>
            <a:r>
              <a:rPr lang="en-US" sz="1200" dirty="0" smtClean="0"/>
              <a:t> </a:t>
            </a:r>
            <a:endParaRPr lang="en-US" sz="1200" dirty="0"/>
          </a:p>
        </p:txBody>
      </p:sp>
    </p:spTree>
    <p:extLst>
      <p:ext uri="{BB962C8B-B14F-4D97-AF65-F5344CB8AC3E}">
        <p14:creationId xmlns:p14="http://schemas.microsoft.com/office/powerpoint/2010/main" val="331843446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06FED-07FB-4C99-923A-072EC2219DCE}"/>
              </a:ext>
            </a:extLst>
          </p:cNvPr>
          <p:cNvSpPr>
            <a:spLocks noGrp="1"/>
          </p:cNvSpPr>
          <p:nvPr>
            <p:ph type="title"/>
          </p:nvPr>
        </p:nvSpPr>
        <p:spPr/>
        <p:txBody>
          <a:bodyPr/>
          <a:lstStyle/>
          <a:p>
            <a:r>
              <a:rPr lang="en-US" sz="4000" dirty="0"/>
              <a:t>55 Min - Project Work</a:t>
            </a:r>
            <a:r>
              <a:rPr lang="en-US" dirty="0"/>
              <a:t> </a:t>
            </a:r>
          </a:p>
        </p:txBody>
      </p:sp>
      <p:sp>
        <p:nvSpPr>
          <p:cNvPr id="3" name="Content Placeholder 2">
            <a:extLst>
              <a:ext uri="{FF2B5EF4-FFF2-40B4-BE49-F238E27FC236}">
                <a16:creationId xmlns:a16="http://schemas.microsoft.com/office/drawing/2014/main" id="{AF2680D2-5614-4EB7-B52D-272E4BE6DA0C}"/>
              </a:ext>
            </a:extLst>
          </p:cNvPr>
          <p:cNvSpPr>
            <a:spLocks noGrp="1"/>
          </p:cNvSpPr>
          <p:nvPr>
            <p:ph idx="1"/>
          </p:nvPr>
        </p:nvSpPr>
        <p:spPr/>
        <p:txBody>
          <a:bodyPr>
            <a:normAutofit lnSpcReduction="10000"/>
          </a:bodyPr>
          <a:lstStyle/>
          <a:p>
            <a:r>
              <a:rPr lang="en-US" dirty="0"/>
              <a:t>Refine Needs and Requirements Spreadsheet</a:t>
            </a:r>
          </a:p>
          <a:p>
            <a:pPr lvl="1"/>
            <a:r>
              <a:rPr lang="en-US" dirty="0"/>
              <a:t>Needs</a:t>
            </a:r>
          </a:p>
          <a:p>
            <a:pPr lvl="2"/>
            <a:r>
              <a:rPr lang="en-US" dirty="0"/>
              <a:t>Ensure all known Customer Needs are documented</a:t>
            </a:r>
          </a:p>
          <a:p>
            <a:pPr lvl="1"/>
            <a:r>
              <a:rPr lang="en-US" dirty="0"/>
              <a:t>Requirements:</a:t>
            </a:r>
          </a:p>
          <a:p>
            <a:pPr lvl="2"/>
            <a:r>
              <a:rPr lang="en-US" dirty="0"/>
              <a:t>Associate with appropriate Customer Need(s)</a:t>
            </a:r>
          </a:p>
          <a:p>
            <a:pPr lvl="2"/>
            <a:r>
              <a:rPr lang="en-US" dirty="0"/>
              <a:t>Identify Measurements and Units (quantitative)</a:t>
            </a:r>
          </a:p>
          <a:p>
            <a:pPr lvl="2"/>
            <a:r>
              <a:rPr lang="en-US" dirty="0"/>
              <a:t>Ensure that Requirements are detailed and prioritized</a:t>
            </a:r>
          </a:p>
          <a:p>
            <a:pPr lvl="2"/>
            <a:r>
              <a:rPr lang="en-US" dirty="0"/>
              <a:t>Identify Applicable Engineering Standards</a:t>
            </a:r>
          </a:p>
          <a:p>
            <a:r>
              <a:rPr lang="en-US" dirty="0"/>
              <a:t>Refine/Develop Follow-Up Questions for Sponsor </a:t>
            </a:r>
          </a:p>
          <a:p>
            <a:pPr lvl="1"/>
            <a:r>
              <a:rPr lang="en-US" dirty="0"/>
              <a:t>If Team has already had Sponsor Meeting, what new questions have been identified as a result?</a:t>
            </a:r>
          </a:p>
          <a:p>
            <a:pPr lvl="2"/>
            <a:r>
              <a:rPr lang="en-US" dirty="0"/>
              <a:t>Clearly document and send to Sponsor, copy PE</a:t>
            </a:r>
          </a:p>
          <a:p>
            <a:r>
              <a:rPr lang="en-US" dirty="0"/>
              <a:t>Background Research/Benchmarking</a:t>
            </a:r>
          </a:p>
          <a:p>
            <a:pPr lvl="1"/>
            <a:r>
              <a:rPr lang="en-US" dirty="0"/>
              <a:t>Discuss/document work done to date</a:t>
            </a:r>
          </a:p>
          <a:p>
            <a:pPr lvl="1"/>
            <a:r>
              <a:rPr lang="en-US" dirty="0"/>
              <a:t>Identify/document additional benchmarking needs</a:t>
            </a:r>
          </a:p>
          <a:p>
            <a:pPr marL="0" indent="0">
              <a:buNone/>
            </a:pPr>
            <a:endParaRPr lang="en-US" dirty="0"/>
          </a:p>
          <a:p>
            <a:endParaRPr lang="en-US" dirty="0"/>
          </a:p>
        </p:txBody>
      </p:sp>
      <p:sp>
        <p:nvSpPr>
          <p:cNvPr id="4" name="Footer Placeholder 3">
            <a:extLst>
              <a:ext uri="{FF2B5EF4-FFF2-40B4-BE49-F238E27FC236}">
                <a16:creationId xmlns:a16="http://schemas.microsoft.com/office/drawing/2014/main" id="{32DB0885-9F5C-499F-B727-D564AB7C2E72}"/>
              </a:ext>
            </a:extLst>
          </p:cNvPr>
          <p:cNvSpPr>
            <a:spLocks noGrp="1"/>
          </p:cNvSpPr>
          <p:nvPr>
            <p:ph type="ftr" sz="quarter" idx="11"/>
          </p:nvPr>
        </p:nvSpPr>
        <p:spPr/>
        <p:txBody>
          <a:bodyPr/>
          <a:lstStyle/>
          <a:p>
            <a:r>
              <a:rPr lang="en-US" sz="1200" dirty="0"/>
              <a:t>Team Space</a:t>
            </a:r>
          </a:p>
        </p:txBody>
      </p:sp>
      <p:sp>
        <p:nvSpPr>
          <p:cNvPr id="5" name="Slide Number Placeholder 4">
            <a:extLst>
              <a:ext uri="{FF2B5EF4-FFF2-40B4-BE49-F238E27FC236}">
                <a16:creationId xmlns:a16="http://schemas.microsoft.com/office/drawing/2014/main" id="{324C4D7A-0A00-4B81-87B4-B288E8C4A8F3}"/>
              </a:ext>
            </a:extLst>
          </p:cNvPr>
          <p:cNvSpPr>
            <a:spLocks noGrp="1"/>
          </p:cNvSpPr>
          <p:nvPr>
            <p:ph type="sldNum" sz="quarter" idx="12"/>
          </p:nvPr>
        </p:nvSpPr>
        <p:spPr/>
        <p:txBody>
          <a:bodyPr/>
          <a:lstStyle/>
          <a:p>
            <a:fld id="{028FE254-016A-4E51-98AE-D4B4E3F12C32}" type="slidenum">
              <a:rPr lang="en-US" sz="1200" smtClean="0"/>
              <a:t>56</a:t>
            </a:fld>
            <a:endParaRPr lang="en-US" sz="1200" dirty="0"/>
          </a:p>
        </p:txBody>
      </p:sp>
      <p:sp>
        <p:nvSpPr>
          <p:cNvPr id="6" name="Down Arrow 5"/>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8282400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30 min - CE Meeting with Team</a:t>
            </a:r>
            <a:br>
              <a:rPr lang="en-US" dirty="0"/>
            </a:br>
            <a:r>
              <a:rPr lang="en-US" dirty="0"/>
              <a:t>(Class 3 or 4)</a:t>
            </a:r>
          </a:p>
        </p:txBody>
      </p:sp>
      <p:sp>
        <p:nvSpPr>
          <p:cNvPr id="3" name="Content Placeholder 2"/>
          <p:cNvSpPr>
            <a:spLocks noGrp="1"/>
          </p:cNvSpPr>
          <p:nvPr>
            <p:ph idx="1"/>
          </p:nvPr>
        </p:nvSpPr>
        <p:spPr>
          <a:xfrm>
            <a:off x="628650" y="1847851"/>
            <a:ext cx="7886700" cy="4351338"/>
          </a:xfrm>
        </p:spPr>
        <p:txBody>
          <a:bodyPr/>
          <a:lstStyle/>
          <a:p>
            <a:pPr marL="0" indent="0">
              <a:buNone/>
            </a:pPr>
            <a:r>
              <a:rPr lang="en-US" sz="2400" dirty="0"/>
              <a:t>Chief Engineer led discussion of:</a:t>
            </a:r>
          </a:p>
          <a:p>
            <a:pPr lvl="1"/>
            <a:r>
              <a:rPr lang="en-US" sz="2400" dirty="0"/>
              <a:t>Course</a:t>
            </a:r>
          </a:p>
          <a:p>
            <a:pPr lvl="2"/>
            <a:r>
              <a:rPr lang="en-US" sz="2400" dirty="0"/>
              <a:t>Course grading</a:t>
            </a:r>
          </a:p>
          <a:p>
            <a:pPr lvl="2"/>
            <a:r>
              <a:rPr lang="en-US" sz="2400" dirty="0"/>
              <a:t>Student expectations</a:t>
            </a:r>
          </a:p>
          <a:p>
            <a:pPr lvl="1"/>
            <a:r>
              <a:rPr lang="en-US" sz="2400" dirty="0"/>
              <a:t>CE background and experience</a:t>
            </a:r>
          </a:p>
          <a:p>
            <a:pPr lvl="1"/>
            <a:r>
              <a:rPr lang="en-US" sz="2400" dirty="0"/>
              <a:t>Project impressions</a:t>
            </a:r>
          </a:p>
          <a:p>
            <a:pPr lvl="1"/>
            <a:endParaRPr lang="en-US" sz="2400" dirty="0"/>
          </a:p>
        </p:txBody>
      </p:sp>
      <p:sp>
        <p:nvSpPr>
          <p:cNvPr id="4" name="Footer Placeholder 3"/>
          <p:cNvSpPr>
            <a:spLocks noGrp="1"/>
          </p:cNvSpPr>
          <p:nvPr>
            <p:ph type="ftr" sz="quarter" idx="11"/>
          </p:nvPr>
        </p:nvSpPr>
        <p:spPr/>
        <p:txBody>
          <a:bodyPr/>
          <a:lstStyle/>
          <a:p>
            <a:r>
              <a:rPr lang="en-US" sz="1200" dirty="0"/>
              <a:t>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57</a:t>
            </a:fld>
            <a:endParaRPr lang="en-US" sz="1200" dirty="0"/>
          </a:p>
        </p:txBody>
      </p:sp>
      <p:pic>
        <p:nvPicPr>
          <p:cNvPr id="6" name="Picture 5" descr="[無料イラスト] 黒板と博士 - パブリックドメインQ：著作権フリー画像素材集"/>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86400" y="2895600"/>
            <a:ext cx="3200400" cy="2556153"/>
          </a:xfrm>
          <a:prstGeom prst="rect">
            <a:avLst/>
          </a:prstGeom>
        </p:spPr>
      </p:pic>
      <p:sp>
        <p:nvSpPr>
          <p:cNvPr id="7" name="Down Arrow 6"/>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4353584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p:txBody>
          <a:bodyPr/>
          <a:lstStyle/>
          <a:p>
            <a:r>
              <a:rPr lang="en-US" dirty="0">
                <a:latin typeface="Calibri"/>
                <a:cs typeface="Calibri"/>
              </a:rPr>
              <a:t>Out of Class Task / Action Items:</a:t>
            </a:r>
            <a:endParaRPr lang="en-US" dirty="0"/>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p:txBody>
          <a:bodyPr vert="horz" lIns="91440" tIns="45720" rIns="91440" bIns="45720" rtlCol="0" anchor="t">
            <a:normAutofit/>
          </a:bodyPr>
          <a:lstStyle/>
          <a:p>
            <a:r>
              <a:rPr lang="en-US" dirty="0">
                <a:ea typeface="+mn-lt"/>
                <a:cs typeface="+mn-lt"/>
              </a:rPr>
              <a:t>Complete Class 4 Ticket Out</a:t>
            </a:r>
          </a:p>
          <a:p>
            <a:pPr lvl="1"/>
            <a:r>
              <a:rPr lang="en-US" u="sng" dirty="0">
                <a:hlinkClick r:id="rId2"/>
              </a:rPr>
              <a:t>https://forms.gle/eUVnT8KSCReEV8fp6</a:t>
            </a:r>
            <a:endParaRPr lang="en-US" dirty="0">
              <a:solidFill>
                <a:srgbClr val="000000"/>
              </a:solidFill>
              <a:ea typeface="+mn-lt"/>
              <a:cs typeface="+mn-lt"/>
            </a:endParaRPr>
          </a:p>
          <a:p>
            <a:r>
              <a:rPr lang="en-US" dirty="0" smtClean="0">
                <a:cs typeface="Calibri"/>
              </a:rPr>
              <a:t>Update </a:t>
            </a:r>
            <a:r>
              <a:rPr lang="en-US" dirty="0">
                <a:cs typeface="Calibri"/>
              </a:rPr>
              <a:t>Needs/</a:t>
            </a:r>
            <a:r>
              <a:rPr lang="en-US" dirty="0">
                <a:cs typeface="Calibri"/>
              </a:rPr>
              <a:t>Reqs</a:t>
            </a:r>
            <a:r>
              <a:rPr lang="en-US" dirty="0">
                <a:cs typeface="Calibri"/>
              </a:rPr>
              <a:t> </a:t>
            </a:r>
            <a:r>
              <a:rPr lang="en-US" dirty="0" smtClean="0">
                <a:cs typeface="Calibri"/>
              </a:rPr>
              <a:t>Workbook </a:t>
            </a:r>
            <a:r>
              <a:rPr lang="en-US" dirty="0">
                <a:cs typeface="Calibri"/>
              </a:rPr>
              <a:t>- post to EDN Design </a:t>
            </a:r>
            <a:r>
              <a:rPr lang="en-US" dirty="0" smtClean="0">
                <a:cs typeface="Calibri"/>
              </a:rPr>
              <a:t>forum</a:t>
            </a:r>
          </a:p>
          <a:p>
            <a:r>
              <a:rPr lang="en-US" dirty="0" smtClean="0">
                <a:cs typeface="Calibri"/>
              </a:rPr>
              <a:t>Complete </a:t>
            </a:r>
            <a:r>
              <a:rPr lang="en-US" dirty="0">
                <a:cs typeface="Calibri"/>
              </a:rPr>
              <a:t>the Online Safety Training in Percipio by end of 3rd week</a:t>
            </a:r>
            <a:endParaRPr lang="en-US" dirty="0">
              <a:ea typeface="+mn-lt"/>
              <a:cs typeface="+mn-lt"/>
            </a:endParaRPr>
          </a:p>
          <a:p>
            <a:pPr lvl="1" indent="-285750"/>
            <a:r>
              <a:rPr lang="en-US" dirty="0">
                <a:cs typeface="Calibri"/>
                <a:hlinkClick r:id="rId3"/>
              </a:rPr>
              <a:t>https://www.percipio.com</a:t>
            </a:r>
            <a:endParaRPr lang="en-US" dirty="0">
              <a:ea typeface="+mn-lt"/>
              <a:cs typeface="+mn-lt"/>
            </a:endParaRPr>
          </a:p>
          <a:p>
            <a:pPr lvl="1" indent="-285750"/>
            <a:r>
              <a:rPr lang="en-US" dirty="0">
                <a:cs typeface="Calibri"/>
              </a:rPr>
              <a:t>Rensselaer Manufacturing and Prototyping </a:t>
            </a:r>
            <a:r>
              <a:rPr lang="en-US" dirty="0" smtClean="0">
                <a:cs typeface="Calibri"/>
              </a:rPr>
              <a:t>Laboratories-Safety Orientation</a:t>
            </a:r>
          </a:p>
          <a:p>
            <a:pPr lvl="1" indent="-285750"/>
            <a:r>
              <a:rPr lang="en-US" dirty="0" smtClean="0">
                <a:solidFill>
                  <a:srgbClr val="000000"/>
                </a:solidFill>
                <a:ea typeface="+mn-lt"/>
                <a:cs typeface="+mn-lt"/>
              </a:rPr>
              <a:t>NOT </a:t>
            </a:r>
            <a:r>
              <a:rPr lang="en-US" dirty="0">
                <a:solidFill>
                  <a:srgbClr val="000000"/>
                </a:solidFill>
                <a:ea typeface="+mn-lt"/>
                <a:cs typeface="+mn-lt"/>
              </a:rPr>
              <a:t>required for </a:t>
            </a:r>
          </a:p>
          <a:p>
            <a:pPr lvl="2" indent="-285750"/>
            <a:r>
              <a:rPr lang="en-US" dirty="0">
                <a:solidFill>
                  <a:srgbClr val="000000"/>
                </a:solidFill>
                <a:ea typeface="+mn-lt"/>
                <a:cs typeface="+mn-lt"/>
              </a:rPr>
              <a:t>Fully remote students</a:t>
            </a:r>
          </a:p>
          <a:p>
            <a:pPr lvl="2" indent="-285750"/>
            <a:r>
              <a:rPr lang="en-US" dirty="0">
                <a:solidFill>
                  <a:srgbClr val="000000"/>
                </a:solidFill>
                <a:ea typeface="+mn-lt"/>
                <a:cs typeface="+mn-lt"/>
              </a:rPr>
              <a:t>Local students without campus access</a:t>
            </a:r>
          </a:p>
          <a:p>
            <a:pPr lvl="1" indent="-285750"/>
            <a:endParaRPr lang="en-US" dirty="0"/>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58</a:t>
            </a:fld>
            <a:endParaRPr lang="en-US" sz="1200" dirty="0"/>
          </a:p>
        </p:txBody>
      </p:sp>
    </p:spTree>
    <p:extLst>
      <p:ext uri="{BB962C8B-B14F-4D97-AF65-F5344CB8AC3E}">
        <p14:creationId xmlns:p14="http://schemas.microsoft.com/office/powerpoint/2010/main" val="398954304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5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59</a:t>
            </a:fld>
            <a:endParaRPr lang="en-US" sz="1200" dirty="0"/>
          </a:p>
        </p:txBody>
      </p:sp>
      <p:sp>
        <p:nvSpPr>
          <p:cNvPr id="8" name="TextBox 7"/>
          <p:cNvSpPr txBox="1"/>
          <p:nvPr/>
        </p:nvSpPr>
        <p:spPr>
          <a:xfrm>
            <a:off x="180252" y="5343328"/>
            <a:ext cx="8783495" cy="615553"/>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smtClean="0"/>
              <a:t>Repository instructions </a:t>
            </a:r>
            <a:r>
              <a:rPr lang="en-US" dirty="0" smtClean="0"/>
              <a:t>- </a:t>
            </a:r>
            <a:r>
              <a:rPr lang="en-US" sz="1200" dirty="0" smtClean="0">
                <a:hlinkClick r:id="rId2"/>
              </a:rPr>
              <a:t>https</a:t>
            </a:r>
            <a:r>
              <a:rPr lang="en-US" sz="1200" dirty="0">
                <a:hlinkClick r:id="rId2"/>
              </a:rPr>
              <a:t>://</a:t>
            </a:r>
            <a:r>
              <a:rPr lang="en-US" sz="1200" dirty="0" smtClean="0">
                <a:hlinkClick r:id="rId2"/>
              </a:rPr>
              <a:t>designlab.eng.rpi.edu/edn/projects/capstone-support-dev/wiki/Subversion</a:t>
            </a:r>
            <a:r>
              <a:rPr lang="en-US" sz="1200" dirty="0" smtClean="0"/>
              <a:t> </a:t>
            </a:r>
            <a:endParaRPr lang="en-US" sz="12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68352" y="1638216"/>
            <a:ext cx="5807294" cy="3382536"/>
          </a:xfrm>
          <a:prstGeom prst="rect">
            <a:avLst/>
          </a:prstGeom>
        </p:spPr>
      </p:pic>
    </p:spTree>
    <p:extLst>
      <p:ext uri="{BB962C8B-B14F-4D97-AF65-F5344CB8AC3E}">
        <p14:creationId xmlns:p14="http://schemas.microsoft.com/office/powerpoint/2010/main" val="29261530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91BCC-7988-412B-9C66-2806226F6946}"/>
              </a:ext>
            </a:extLst>
          </p:cNvPr>
          <p:cNvSpPr>
            <a:spLocks noGrp="1"/>
          </p:cNvSpPr>
          <p:nvPr>
            <p:ph type="title"/>
          </p:nvPr>
        </p:nvSpPr>
        <p:spPr/>
        <p:txBody>
          <a:bodyPr/>
          <a:lstStyle/>
          <a:p>
            <a:r>
              <a:rPr lang="en-US" dirty="0">
                <a:cs typeface="Calibri"/>
              </a:rPr>
              <a:t>Logistics</a:t>
            </a:r>
            <a:endParaRPr lang="en-US" dirty="0"/>
          </a:p>
        </p:txBody>
      </p:sp>
      <p:sp>
        <p:nvSpPr>
          <p:cNvPr id="3" name="Content Placeholder 2">
            <a:extLst>
              <a:ext uri="{FF2B5EF4-FFF2-40B4-BE49-F238E27FC236}">
                <a16:creationId xmlns:a16="http://schemas.microsoft.com/office/drawing/2014/main" id="{329642DE-BAC5-46EE-B662-07B509427D05}"/>
              </a:ext>
            </a:extLst>
          </p:cNvPr>
          <p:cNvSpPr>
            <a:spLocks noGrp="1"/>
          </p:cNvSpPr>
          <p:nvPr>
            <p:ph idx="1"/>
          </p:nvPr>
        </p:nvSpPr>
        <p:spPr>
          <a:xfrm>
            <a:off x="226757" y="1600200"/>
            <a:ext cx="8745792" cy="4525963"/>
          </a:xfrm>
        </p:spPr>
        <p:txBody>
          <a:bodyPr vert="horz" lIns="91440" tIns="45720" rIns="91440" bIns="45720" rtlCol="0" anchor="t">
            <a:normAutofit fontScale="85000" lnSpcReduction="20000"/>
          </a:bodyPr>
          <a:lstStyle/>
          <a:p>
            <a:r>
              <a:rPr lang="en-US" dirty="0">
                <a:cs typeface="Calibri"/>
              </a:rPr>
              <a:t>All students (in person &amp; remote) should attend class meetings using Webex Teams</a:t>
            </a:r>
          </a:p>
          <a:p>
            <a:pPr lvl="1"/>
            <a:r>
              <a:rPr lang="en-US" sz="3200" dirty="0">
                <a:cs typeface="Calibri"/>
              </a:rPr>
              <a:t>Project Space (ex: GSK Toothpaste Flow)</a:t>
            </a:r>
          </a:p>
          <a:p>
            <a:pPr lvl="1"/>
            <a:r>
              <a:rPr lang="en-US" sz="3200" dirty="0">
                <a:cs typeface="Calibri"/>
              </a:rPr>
              <a:t>Project Engineer Space (ex: </a:t>
            </a:r>
            <a:r>
              <a:rPr lang="en-US" sz="3200" dirty="0" smtClean="0">
                <a:cs typeface="Calibri"/>
              </a:rPr>
              <a:t>S21-sec1-Paster)</a:t>
            </a:r>
            <a:endParaRPr lang="en-US" sz="3200" dirty="0">
              <a:cs typeface="Calibri"/>
            </a:endParaRPr>
          </a:p>
          <a:p>
            <a:r>
              <a:rPr lang="en-US" dirty="0">
                <a:cs typeface="Calibri"/>
              </a:rPr>
              <a:t>This PPT is available on Electronic Design Notebook (EDN) and will guide the first 9 classes</a:t>
            </a:r>
          </a:p>
          <a:p>
            <a:pPr lvl="1"/>
            <a:r>
              <a:rPr lang="en-US" sz="2200" u="sng" dirty="0">
                <a:hlinkClick r:id="rId2"/>
              </a:rPr>
              <a:t>https://</a:t>
            </a:r>
            <a:r>
              <a:rPr lang="en-US" sz="2200" u="sng" dirty="0" smtClean="0">
                <a:hlinkClick r:id="rId2"/>
              </a:rPr>
              <a:t>designlab.eng.rpi.edu/edn/attachments/download/111755/Common%20Course%20Syllabus.pdf</a:t>
            </a:r>
            <a:endParaRPr lang="en-US" sz="2200" u="sng" dirty="0" smtClean="0"/>
          </a:p>
          <a:p>
            <a:pPr lvl="1"/>
            <a:r>
              <a:rPr lang="en-US" sz="3200" dirty="0" smtClean="0">
                <a:solidFill>
                  <a:srgbClr val="C00000"/>
                </a:solidFill>
                <a:cs typeface="Calibri"/>
              </a:rPr>
              <a:t>You </a:t>
            </a:r>
            <a:r>
              <a:rPr lang="en-US" sz="3200" dirty="0" smtClean="0">
                <a:solidFill>
                  <a:srgbClr val="C00000"/>
                </a:solidFill>
                <a:cs typeface="Calibri"/>
              </a:rPr>
              <a:t>are STRONGLY ENCOURAGED to download newest version of Playbook prior to EACH class meeting.</a:t>
            </a:r>
            <a:endParaRPr lang="en-US" sz="3200" dirty="0">
              <a:solidFill>
                <a:srgbClr val="C00000"/>
              </a:solidFill>
              <a:cs typeface="Calibri"/>
            </a:endParaRPr>
          </a:p>
          <a:p>
            <a:r>
              <a:rPr lang="en-US" dirty="0">
                <a:cs typeface="Calibri"/>
              </a:rPr>
              <a:t>Daily Class Agendas </a:t>
            </a:r>
          </a:p>
          <a:p>
            <a:pPr lvl="1"/>
            <a:r>
              <a:rPr lang="en-US" sz="1600" dirty="0">
                <a:cs typeface="Calibri"/>
                <a:hlinkClick r:id="rId3"/>
              </a:rPr>
              <a:t>https://designlab.eng.rpi.edu/edn/projects/capstone-support-dev/wiki/Capstone_Class_Agendas</a:t>
            </a:r>
            <a:r>
              <a:rPr lang="en-US" sz="1600" dirty="0">
                <a:cs typeface="Calibri"/>
              </a:rPr>
              <a:t> </a:t>
            </a:r>
          </a:p>
          <a:p>
            <a:endParaRPr lang="en-US" dirty="0">
              <a:cs typeface="Calibri"/>
            </a:endParaRPr>
          </a:p>
          <a:p>
            <a:endParaRPr lang="en-US" dirty="0">
              <a:cs typeface="Calibri"/>
            </a:endParaRPr>
          </a:p>
        </p:txBody>
      </p:sp>
      <p:sp>
        <p:nvSpPr>
          <p:cNvPr id="4" name="Footer Placeholder 3">
            <a:extLst>
              <a:ext uri="{FF2B5EF4-FFF2-40B4-BE49-F238E27FC236}">
                <a16:creationId xmlns:a16="http://schemas.microsoft.com/office/drawing/2014/main" id="{CBF8CF1D-1919-4E8F-AC11-7895E4B53B65}"/>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6</a:t>
            </a:fld>
            <a:endParaRPr lang="en-US" dirty="0"/>
          </a:p>
        </p:txBody>
      </p:sp>
    </p:spTree>
    <p:extLst>
      <p:ext uri="{BB962C8B-B14F-4D97-AF65-F5344CB8AC3E}">
        <p14:creationId xmlns:p14="http://schemas.microsoft.com/office/powerpoint/2010/main" val="262175253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30 min - Documentation &amp; EDN Usage</a:t>
            </a:r>
          </a:p>
        </p:txBody>
      </p:sp>
      <p:sp>
        <p:nvSpPr>
          <p:cNvPr id="3" name="Content Placeholder 2"/>
          <p:cNvSpPr>
            <a:spLocks noGrp="1"/>
          </p:cNvSpPr>
          <p:nvPr>
            <p:ph idx="1"/>
          </p:nvPr>
        </p:nvSpPr>
        <p:spPr/>
        <p:txBody>
          <a:bodyPr>
            <a:normAutofit/>
          </a:bodyPr>
          <a:lstStyle/>
          <a:p>
            <a:r>
              <a:rPr lang="en-US" sz="1700" dirty="0"/>
              <a:t>You should have already watched EDN video and read Documentation Wiki page</a:t>
            </a:r>
          </a:p>
          <a:p>
            <a:pPr lvl="1"/>
            <a:r>
              <a:rPr lang="en-US" sz="1100" dirty="0"/>
              <a:t>Intro to EDN video (5 min)</a:t>
            </a:r>
            <a:endParaRPr lang="en-US" sz="1100" dirty="0">
              <a:solidFill>
                <a:srgbClr val="FF0000"/>
              </a:solidFill>
              <a:ea typeface="+mn-lt"/>
              <a:cs typeface="+mn-lt"/>
            </a:endParaRPr>
          </a:p>
          <a:p>
            <a:pPr lvl="2"/>
            <a:r>
              <a:rPr lang="en-US" sz="1100" dirty="0">
                <a:ea typeface="+mn-lt"/>
                <a:cs typeface="+mn-lt"/>
                <a:hlinkClick r:id="rId3"/>
              </a:rPr>
              <a:t>https://designlab.eng.rpi.edu/edn/projects/capstone-support-dev/repository/raw/training/Intro%20to%20the%20EDN.mp4</a:t>
            </a:r>
            <a:r>
              <a:rPr lang="en-US" sz="1100" dirty="0">
                <a:ea typeface="+mn-lt"/>
                <a:cs typeface="+mn-lt"/>
              </a:rPr>
              <a:t> </a:t>
            </a:r>
            <a:endParaRPr lang="en-US" sz="1100" dirty="0">
              <a:solidFill>
                <a:srgbClr val="FF0000"/>
              </a:solidFill>
              <a:ea typeface="+mn-lt"/>
              <a:cs typeface="+mn-lt"/>
            </a:endParaRPr>
          </a:p>
          <a:p>
            <a:pPr lvl="1"/>
            <a:r>
              <a:rPr lang="en-US" sz="1100" dirty="0"/>
              <a:t>Project Documentation page </a:t>
            </a:r>
            <a:endParaRPr lang="en-US" sz="1100" dirty="0">
              <a:ea typeface="+mn-lt"/>
              <a:cs typeface="+mn-lt"/>
            </a:endParaRPr>
          </a:p>
          <a:p>
            <a:pPr lvl="2"/>
            <a:r>
              <a:rPr lang="en-US" sz="1100" dirty="0">
                <a:ea typeface="+mn-lt"/>
                <a:cs typeface="+mn-lt"/>
                <a:hlinkClick r:id="rId4"/>
              </a:rPr>
              <a:t>https://designlab.eng.rpi.edu/edn/projects/capstone-support-dev/wiki/Project_Documentation</a:t>
            </a:r>
            <a:r>
              <a:rPr lang="en-US" sz="1100" dirty="0">
                <a:ea typeface="+mn-lt"/>
                <a:cs typeface="+mn-lt"/>
              </a:rPr>
              <a:t> </a:t>
            </a:r>
            <a:endParaRPr lang="en-US" sz="1100" dirty="0">
              <a:cs typeface="Calibri"/>
            </a:endParaRPr>
          </a:p>
          <a:p>
            <a:pPr lvl="1"/>
            <a:endParaRPr lang="en-US" dirty="0"/>
          </a:p>
          <a:p>
            <a:r>
              <a:rPr lang="en-US" dirty="0"/>
              <a:t>Where to post your work</a:t>
            </a:r>
          </a:p>
          <a:p>
            <a:r>
              <a:rPr lang="en-US" dirty="0"/>
              <a:t>How to create post (which buttons/links on EDN)</a:t>
            </a:r>
          </a:p>
          <a:p>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60</a:t>
            </a:fld>
            <a:endParaRPr lang="en-US" dirty="0"/>
          </a:p>
        </p:txBody>
      </p:sp>
      <p:sp>
        <p:nvSpPr>
          <p:cNvPr id="6" name="Down Arrow 5"/>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a:xfrm>
            <a:off x="3028950" y="6356351"/>
            <a:ext cx="3086100" cy="365125"/>
          </a:xfrm>
        </p:spPr>
        <p:txBody>
          <a:bodyPr/>
          <a:lstStyle/>
          <a:p>
            <a:r>
              <a:rPr lang="en-US" dirty="0"/>
              <a:t>PE Space</a:t>
            </a:r>
          </a:p>
        </p:txBody>
      </p:sp>
    </p:spTree>
    <p:extLst>
      <p:ext uri="{BB962C8B-B14F-4D97-AF65-F5344CB8AC3E}">
        <p14:creationId xmlns:p14="http://schemas.microsoft.com/office/powerpoint/2010/main" val="230668104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to put information?</a:t>
            </a:r>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9600" y="2057400"/>
            <a:ext cx="7886700" cy="2877837"/>
          </a:xfrm>
        </p:spPr>
      </p:pic>
      <p:sp>
        <p:nvSpPr>
          <p:cNvPr id="6" name="Slide Number Placeholder 5"/>
          <p:cNvSpPr>
            <a:spLocks noGrp="1"/>
          </p:cNvSpPr>
          <p:nvPr>
            <p:ph type="sldNum" sz="quarter" idx="12"/>
          </p:nvPr>
        </p:nvSpPr>
        <p:spPr/>
        <p:txBody>
          <a:bodyPr/>
          <a:lstStyle/>
          <a:p>
            <a:fld id="{1E53C9B5-D1E4-41C4-9032-1ACE4595E517}" type="slidenum">
              <a:rPr lang="en-US" smtClean="0"/>
              <a:t>61</a:t>
            </a:fld>
            <a:endParaRPr lang="en-US" dirty="0"/>
          </a:p>
        </p:txBody>
      </p:sp>
      <p:sp>
        <p:nvSpPr>
          <p:cNvPr id="8" name="TextBox 7"/>
          <p:cNvSpPr txBox="1"/>
          <p:nvPr/>
        </p:nvSpPr>
        <p:spPr>
          <a:xfrm>
            <a:off x="3589713" y="1421444"/>
            <a:ext cx="1741285" cy="415498"/>
          </a:xfrm>
          <a:prstGeom prst="rect">
            <a:avLst/>
          </a:prstGeom>
          <a:noFill/>
        </p:spPr>
        <p:txBody>
          <a:bodyPr wrap="square" rtlCol="0">
            <a:spAutoFit/>
          </a:bodyPr>
          <a:lstStyle/>
          <a:p>
            <a:r>
              <a:rPr lang="en-US" sz="2100" dirty="0"/>
              <a:t>Forums Tab</a:t>
            </a:r>
          </a:p>
        </p:txBody>
      </p:sp>
      <p:cxnSp>
        <p:nvCxnSpPr>
          <p:cNvPr id="10" name="Straight Arrow Connector 9"/>
          <p:cNvCxnSpPr>
            <a:stCxn id="8" idx="2"/>
          </p:cNvCxnSpPr>
          <p:nvPr/>
        </p:nvCxnSpPr>
        <p:spPr>
          <a:xfrm flipH="1">
            <a:off x="3777596" y="1879772"/>
            <a:ext cx="682760" cy="711560"/>
          </a:xfrm>
          <a:prstGeom prst="straightConnector1">
            <a:avLst/>
          </a:prstGeom>
          <a:ln w="698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115883" y="4849259"/>
            <a:ext cx="2326571" cy="415498"/>
          </a:xfrm>
          <a:prstGeom prst="rect">
            <a:avLst/>
          </a:prstGeom>
          <a:noFill/>
        </p:spPr>
        <p:txBody>
          <a:bodyPr wrap="square" rtlCol="0">
            <a:spAutoFit/>
          </a:bodyPr>
          <a:lstStyle/>
          <a:p>
            <a:r>
              <a:rPr lang="en-US" sz="2100" dirty="0"/>
              <a:t>Technical Work</a:t>
            </a:r>
          </a:p>
        </p:txBody>
      </p:sp>
      <p:cxnSp>
        <p:nvCxnSpPr>
          <p:cNvPr id="12" name="Straight Arrow Connector 11"/>
          <p:cNvCxnSpPr>
            <a:stCxn id="11" idx="1"/>
          </p:cNvCxnSpPr>
          <p:nvPr/>
        </p:nvCxnSpPr>
        <p:spPr>
          <a:xfrm flipH="1" flipV="1">
            <a:off x="1690878" y="3915270"/>
            <a:ext cx="3425006" cy="1130196"/>
          </a:xfrm>
          <a:prstGeom prst="straightConnector1">
            <a:avLst/>
          </a:prstGeom>
          <a:ln w="698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6492516" y="1231591"/>
            <a:ext cx="2109833" cy="415498"/>
          </a:xfrm>
          <a:prstGeom prst="rect">
            <a:avLst/>
          </a:prstGeom>
          <a:noFill/>
        </p:spPr>
        <p:txBody>
          <a:bodyPr wrap="square" rtlCol="0">
            <a:spAutoFit/>
          </a:bodyPr>
          <a:lstStyle/>
          <a:p>
            <a:r>
              <a:rPr lang="en-US" sz="2100" dirty="0"/>
              <a:t>Task Assignments</a:t>
            </a:r>
          </a:p>
        </p:txBody>
      </p:sp>
      <p:cxnSp>
        <p:nvCxnSpPr>
          <p:cNvPr id="14" name="Straight Arrow Connector 13"/>
          <p:cNvCxnSpPr>
            <a:stCxn id="13" idx="2"/>
          </p:cNvCxnSpPr>
          <p:nvPr/>
        </p:nvCxnSpPr>
        <p:spPr>
          <a:xfrm flipH="1">
            <a:off x="2209801" y="1647089"/>
            <a:ext cx="5337632" cy="2086711"/>
          </a:xfrm>
          <a:prstGeom prst="straightConnector1">
            <a:avLst/>
          </a:prstGeom>
          <a:ln w="698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990600" y="5486400"/>
            <a:ext cx="6019800" cy="461665"/>
          </a:xfrm>
          <a:prstGeom prst="rect">
            <a:avLst/>
          </a:prstGeom>
          <a:noFill/>
        </p:spPr>
        <p:txBody>
          <a:bodyPr wrap="square" rtlCol="0">
            <a:spAutoFit/>
          </a:bodyPr>
          <a:lstStyle/>
          <a:p>
            <a:pPr marL="342900" indent="-342900">
              <a:buFont typeface="Arial" panose="020B0604020202020204" pitchFamily="34" charset="0"/>
              <a:buChar char="•"/>
            </a:pPr>
            <a:r>
              <a:rPr lang="en-US" sz="2400" dirty="0"/>
              <a:t>Work through quick examples using EDN</a:t>
            </a:r>
          </a:p>
        </p:txBody>
      </p:sp>
      <p:sp>
        <p:nvSpPr>
          <p:cNvPr id="15"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a:xfrm>
            <a:off x="3028950" y="6356351"/>
            <a:ext cx="3086100" cy="365125"/>
          </a:xfrm>
        </p:spPr>
        <p:txBody>
          <a:bodyPr/>
          <a:lstStyle/>
          <a:p>
            <a:r>
              <a:rPr lang="en-US" dirty="0"/>
              <a:t>PE Space</a:t>
            </a:r>
          </a:p>
        </p:txBody>
      </p:sp>
    </p:spTree>
    <p:extLst>
      <p:ext uri="{BB962C8B-B14F-4D97-AF65-F5344CB8AC3E}">
        <p14:creationId xmlns:p14="http://schemas.microsoft.com/office/powerpoint/2010/main" val="82157043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post</a:t>
            </a:r>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8650" y="2992566"/>
            <a:ext cx="7886700" cy="2097069"/>
          </a:xfrm>
        </p:spPr>
      </p:pic>
      <p:sp>
        <p:nvSpPr>
          <p:cNvPr id="6" name="Slide Number Placeholder 5"/>
          <p:cNvSpPr>
            <a:spLocks noGrp="1"/>
          </p:cNvSpPr>
          <p:nvPr>
            <p:ph type="sldNum" sz="quarter" idx="12"/>
          </p:nvPr>
        </p:nvSpPr>
        <p:spPr/>
        <p:txBody>
          <a:bodyPr/>
          <a:lstStyle/>
          <a:p>
            <a:fld id="{1E53C9B5-D1E4-41C4-9032-1ACE4595E517}" type="slidenum">
              <a:rPr lang="en-US" smtClean="0"/>
              <a:t>62</a:t>
            </a:fld>
            <a:endParaRPr lang="en-US" dirty="0"/>
          </a:p>
        </p:txBody>
      </p:sp>
      <p:sp>
        <p:nvSpPr>
          <p:cNvPr id="8" name="TextBox 7"/>
          <p:cNvSpPr txBox="1"/>
          <p:nvPr/>
        </p:nvSpPr>
        <p:spPr>
          <a:xfrm>
            <a:off x="5244408" y="1929058"/>
            <a:ext cx="1741285" cy="415498"/>
          </a:xfrm>
          <a:prstGeom prst="rect">
            <a:avLst/>
          </a:prstGeom>
          <a:noFill/>
        </p:spPr>
        <p:txBody>
          <a:bodyPr wrap="square" rtlCol="0">
            <a:spAutoFit/>
          </a:bodyPr>
          <a:lstStyle/>
          <a:p>
            <a:r>
              <a:rPr lang="en-US" sz="2100" dirty="0"/>
              <a:t>New Message</a:t>
            </a:r>
          </a:p>
        </p:txBody>
      </p:sp>
      <p:cxnSp>
        <p:nvCxnSpPr>
          <p:cNvPr id="9" name="Straight Arrow Connector 8"/>
          <p:cNvCxnSpPr>
            <a:stCxn id="8" idx="2"/>
          </p:cNvCxnSpPr>
          <p:nvPr/>
        </p:nvCxnSpPr>
        <p:spPr>
          <a:xfrm>
            <a:off x="6115050" y="2321473"/>
            <a:ext cx="1675638" cy="1535009"/>
          </a:xfrm>
          <a:prstGeom prst="straightConnector1">
            <a:avLst/>
          </a:prstGeom>
          <a:ln w="698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3276600" y="3352800"/>
            <a:ext cx="838200" cy="503682"/>
          </a:xfrm>
          <a:prstGeom prst="rect">
            <a:avLst/>
          </a:prstGeom>
          <a:noFill/>
          <a:ln>
            <a:solidFill>
              <a:srgbClr val="92D05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cxnSp>
        <p:nvCxnSpPr>
          <p:cNvPr id="10" name="Straight Arrow Connector 9"/>
          <p:cNvCxnSpPr/>
          <p:nvPr/>
        </p:nvCxnSpPr>
        <p:spPr>
          <a:xfrm>
            <a:off x="3276600" y="2590800"/>
            <a:ext cx="532638" cy="684374"/>
          </a:xfrm>
          <a:prstGeom prst="straightConnector1">
            <a:avLst/>
          </a:prstGeom>
          <a:ln w="698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405957" y="2045314"/>
            <a:ext cx="1741285" cy="415498"/>
          </a:xfrm>
          <a:prstGeom prst="rect">
            <a:avLst/>
          </a:prstGeom>
          <a:noFill/>
        </p:spPr>
        <p:txBody>
          <a:bodyPr wrap="square" rtlCol="0">
            <a:spAutoFit/>
          </a:bodyPr>
          <a:lstStyle/>
          <a:p>
            <a:r>
              <a:rPr lang="en-US" sz="2100" dirty="0"/>
              <a:t>Forums</a:t>
            </a:r>
          </a:p>
        </p:txBody>
      </p:sp>
      <p:sp>
        <p:nvSpPr>
          <p:cNvPr id="14" name="TextBox 13"/>
          <p:cNvSpPr txBox="1"/>
          <p:nvPr/>
        </p:nvSpPr>
        <p:spPr>
          <a:xfrm>
            <a:off x="990600" y="5486400"/>
            <a:ext cx="6019800" cy="461665"/>
          </a:xfrm>
          <a:prstGeom prst="rect">
            <a:avLst/>
          </a:prstGeom>
          <a:noFill/>
        </p:spPr>
        <p:txBody>
          <a:bodyPr wrap="square" rtlCol="0">
            <a:spAutoFit/>
          </a:bodyPr>
          <a:lstStyle/>
          <a:p>
            <a:pPr marL="342900" indent="-342900">
              <a:buFont typeface="Arial" panose="020B0604020202020204" pitchFamily="34" charset="0"/>
              <a:buChar char="•"/>
            </a:pPr>
            <a:r>
              <a:rPr lang="en-US" sz="2400" dirty="0"/>
              <a:t>Live demonstration of making a forum post</a:t>
            </a:r>
          </a:p>
        </p:txBody>
      </p:sp>
      <p:sp>
        <p:nvSpPr>
          <p:cNvPr id="12"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a:xfrm>
            <a:off x="3028950" y="6356351"/>
            <a:ext cx="3086100" cy="365125"/>
          </a:xfrm>
        </p:spPr>
        <p:txBody>
          <a:bodyPr/>
          <a:lstStyle/>
          <a:p>
            <a:r>
              <a:rPr lang="en-US" dirty="0"/>
              <a:t>PE Space</a:t>
            </a:r>
          </a:p>
        </p:txBody>
      </p:sp>
    </p:spTree>
    <p:extLst>
      <p:ext uri="{BB962C8B-B14F-4D97-AF65-F5344CB8AC3E}">
        <p14:creationId xmlns:p14="http://schemas.microsoft.com/office/powerpoint/2010/main" val="288658121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10 min - Engineering Tools and Methods</a:t>
            </a:r>
          </a:p>
        </p:txBody>
      </p:sp>
      <p:sp>
        <p:nvSpPr>
          <p:cNvPr id="3" name="Content Placeholder 2"/>
          <p:cNvSpPr>
            <a:spLocks noGrp="1"/>
          </p:cNvSpPr>
          <p:nvPr>
            <p:ph idx="1"/>
          </p:nvPr>
        </p:nvSpPr>
        <p:spPr/>
        <p:txBody>
          <a:bodyPr/>
          <a:lstStyle/>
          <a:p>
            <a:pPr marL="457200" lvl="1" indent="0">
              <a:buNone/>
            </a:pPr>
            <a:r>
              <a:rPr lang="en-US" dirty="0"/>
              <a:t>What techniques, software, calculations will be used to address the problems in front of team? Ex:</a:t>
            </a:r>
          </a:p>
          <a:p>
            <a:pPr lvl="1">
              <a:buFont typeface="Arial" panose="020B0604020202020204" pitchFamily="34" charset="0"/>
              <a:buChar char="•"/>
            </a:pPr>
            <a:r>
              <a:rPr lang="en-US" dirty="0"/>
              <a:t>Mechanical aspects – Free Body diagram, torque measurement</a:t>
            </a:r>
          </a:p>
          <a:p>
            <a:pPr lvl="1">
              <a:buFont typeface="Arial" panose="020B0604020202020204" pitchFamily="34" charset="0"/>
              <a:buChar char="•"/>
            </a:pPr>
            <a:r>
              <a:rPr lang="en-US" dirty="0"/>
              <a:t>Software – flow chart of system control loop, storyboard of user input</a:t>
            </a:r>
          </a:p>
          <a:p>
            <a:pPr lvl="1">
              <a:buFont typeface="Arial" panose="020B0604020202020204" pitchFamily="34" charset="0"/>
              <a:buChar char="•"/>
            </a:pPr>
            <a:r>
              <a:rPr lang="en-US" dirty="0"/>
              <a:t>Process – conduct customer interviews of toddler caregivers, create Standard Operating Procedure for system startup and calibration</a:t>
            </a:r>
          </a:p>
        </p:txBody>
      </p:sp>
      <p:sp>
        <p:nvSpPr>
          <p:cNvPr id="5" name="Slide Number Placeholder 4"/>
          <p:cNvSpPr>
            <a:spLocks noGrp="1"/>
          </p:cNvSpPr>
          <p:nvPr>
            <p:ph type="sldNum" sz="quarter" idx="12"/>
          </p:nvPr>
        </p:nvSpPr>
        <p:spPr/>
        <p:txBody>
          <a:bodyPr/>
          <a:lstStyle/>
          <a:p>
            <a:fld id="{B044824F-EBE0-443F-8A8F-F64816AF04DC}" type="slidenum">
              <a:rPr lang="en-US" smtClean="0"/>
              <a:t>63</a:t>
            </a:fld>
            <a:endParaRPr lang="en-US" dirty="0"/>
          </a:p>
        </p:txBody>
      </p:sp>
      <p:sp>
        <p:nvSpPr>
          <p:cNvPr id="6"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a:xfrm>
            <a:off x="3028950" y="6356351"/>
            <a:ext cx="3086100" cy="365125"/>
          </a:xfrm>
        </p:spPr>
        <p:txBody>
          <a:bodyPr/>
          <a:lstStyle/>
          <a:p>
            <a:r>
              <a:rPr lang="en-US" dirty="0"/>
              <a:t>PE Space</a:t>
            </a:r>
          </a:p>
        </p:txBody>
      </p:sp>
    </p:spTree>
    <p:extLst>
      <p:ext uri="{BB962C8B-B14F-4D97-AF65-F5344CB8AC3E}">
        <p14:creationId xmlns:p14="http://schemas.microsoft.com/office/powerpoint/2010/main" val="120541802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a:t>10 min - Statement of Work Introduction </a:t>
            </a:r>
            <a:br>
              <a:rPr lang="en-US" b="1" dirty="0"/>
            </a:br>
            <a:r>
              <a:rPr lang="en-US" b="1" dirty="0"/>
              <a:t>60 min - Statement of Work Exercise</a:t>
            </a:r>
          </a:p>
        </p:txBody>
      </p:sp>
      <p:sp>
        <p:nvSpPr>
          <p:cNvPr id="3" name="Content Placeholder 2"/>
          <p:cNvSpPr>
            <a:spLocks noGrp="1"/>
          </p:cNvSpPr>
          <p:nvPr>
            <p:ph idx="1"/>
          </p:nvPr>
        </p:nvSpPr>
        <p:spPr>
          <a:xfrm>
            <a:off x="628650" y="1940815"/>
            <a:ext cx="7886700" cy="4415536"/>
          </a:xfrm>
        </p:spPr>
        <p:txBody>
          <a:bodyPr>
            <a:normAutofit fontScale="77500" lnSpcReduction="20000"/>
          </a:bodyPr>
          <a:lstStyle/>
          <a:p>
            <a:pPr marL="0" indent="0">
              <a:buNone/>
            </a:pPr>
            <a:r>
              <a:rPr lang="en-US" dirty="0">
                <a:hlinkClick r:id="rId2"/>
              </a:rPr>
              <a:t>https://</a:t>
            </a:r>
            <a:r>
              <a:rPr lang="en-US" dirty="0" smtClean="0">
                <a:hlinkClick r:id="rId2"/>
              </a:rPr>
              <a:t>designlab.eng.rpi.edu/edn/projects/capstone-support-dev/repository/changes/template%20documents/Design%20Report.docx</a:t>
            </a:r>
            <a:endParaRPr lang="en-US" dirty="0"/>
          </a:p>
          <a:p>
            <a:pPr marL="0" indent="0">
              <a:buNone/>
            </a:pPr>
            <a:endParaRPr lang="en-US" dirty="0"/>
          </a:p>
          <a:p>
            <a:r>
              <a:rPr lang="en-US" dirty="0"/>
              <a:t>10 min – Break into 3 groups (</a:t>
            </a:r>
            <a:r>
              <a:rPr lang="en-US" dirty="0">
                <a:solidFill>
                  <a:srgbClr val="FF0000"/>
                </a:solidFill>
              </a:rPr>
              <a:t>meet in </a:t>
            </a:r>
            <a:r>
              <a:rPr lang="en-US" dirty="0">
                <a:solidFill>
                  <a:srgbClr val="FF0000"/>
                </a:solidFill>
              </a:rPr>
              <a:t>subteam</a:t>
            </a:r>
            <a:r>
              <a:rPr lang="en-US" dirty="0">
                <a:solidFill>
                  <a:srgbClr val="FF0000"/>
                </a:solidFill>
              </a:rPr>
              <a:t> spaces A/B/C</a:t>
            </a:r>
            <a:r>
              <a:rPr lang="en-US" dirty="0"/>
              <a:t>)</a:t>
            </a:r>
          </a:p>
          <a:p>
            <a:pPr lvl="1"/>
            <a:r>
              <a:rPr lang="en-US" dirty="0"/>
              <a:t>Long Term Objectives (1-5+ years, from Customer Perspective)</a:t>
            </a:r>
          </a:p>
          <a:p>
            <a:pPr lvl="1"/>
            <a:r>
              <a:rPr lang="en-US" dirty="0"/>
              <a:t>Current Semester Objectives (3 months!)</a:t>
            </a:r>
          </a:p>
          <a:p>
            <a:pPr lvl="1"/>
            <a:r>
              <a:rPr lang="en-US" dirty="0"/>
              <a:t>Deliverables (Be S.M.A.R.T.!)</a:t>
            </a:r>
          </a:p>
          <a:p>
            <a:endParaRPr lang="en-US" dirty="0"/>
          </a:p>
          <a:p>
            <a:r>
              <a:rPr lang="en-US" dirty="0">
                <a:solidFill>
                  <a:srgbClr val="FF0000"/>
                </a:solidFill>
              </a:rPr>
              <a:t>Shift back to Team Space</a:t>
            </a:r>
          </a:p>
          <a:p>
            <a:endParaRPr lang="en-US" dirty="0"/>
          </a:p>
          <a:p>
            <a:r>
              <a:rPr lang="en-US" dirty="0"/>
              <a:t>10 min - Team review – Long Term and Current Semester Objectives</a:t>
            </a:r>
          </a:p>
          <a:p>
            <a:r>
              <a:rPr lang="en-US" dirty="0"/>
              <a:t>15 min - Team review – Deliverables</a:t>
            </a:r>
          </a:p>
          <a:p>
            <a:r>
              <a:rPr lang="en-US" dirty="0"/>
              <a:t>20 min </a:t>
            </a:r>
          </a:p>
          <a:p>
            <a:pPr lvl="1"/>
            <a:r>
              <a:rPr lang="en-US" dirty="0"/>
              <a:t>PE/CE review of Deliverables</a:t>
            </a:r>
          </a:p>
          <a:p>
            <a:pPr lvl="1"/>
            <a:r>
              <a:rPr lang="en-US" dirty="0"/>
              <a:t>Team development of Dates for Deliverables and Engineering Tools and Methods</a:t>
            </a:r>
          </a:p>
          <a:p>
            <a:endParaRPr lang="en-US" dirty="0"/>
          </a:p>
          <a:p>
            <a:pPr marL="0" indent="0">
              <a:buNone/>
            </a:pPr>
            <a:r>
              <a:rPr lang="en-US" dirty="0"/>
              <a:t>Create threads in Statement of Work Forum for notes on each section</a:t>
            </a:r>
          </a:p>
          <a:p>
            <a:endParaRPr lang="en-US" dirty="0"/>
          </a:p>
        </p:txBody>
      </p:sp>
      <p:sp>
        <p:nvSpPr>
          <p:cNvPr id="4" name="Footer Placeholder 3">
            <a:extLst>
              <a:ext uri="{FF2B5EF4-FFF2-40B4-BE49-F238E27FC236}">
                <a16:creationId xmlns:a16="http://schemas.microsoft.com/office/drawing/2014/main" id="{8AB7047F-EB22-4668-AFDF-6262A3AC01BE}"/>
              </a:ext>
            </a:extLst>
          </p:cNvPr>
          <p:cNvSpPr>
            <a:spLocks noGrp="1"/>
          </p:cNvSpPr>
          <p:nvPr>
            <p:ph type="ftr" sz="quarter" idx="11"/>
          </p:nvPr>
        </p:nvSpPr>
        <p:spPr>
          <a:xfrm>
            <a:off x="3028950" y="6356351"/>
            <a:ext cx="3086100" cy="365125"/>
          </a:xfrm>
        </p:spPr>
        <p:txBody>
          <a:bodyPr/>
          <a:lstStyle/>
          <a:p>
            <a:r>
              <a:rPr lang="en-US" sz="1200" dirty="0"/>
              <a:t>PE &amp; 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64</a:t>
            </a:fld>
            <a:endParaRPr lang="en-US" sz="1200" dirty="0"/>
          </a:p>
        </p:txBody>
      </p:sp>
    </p:spTree>
    <p:extLst>
      <p:ext uri="{BB962C8B-B14F-4D97-AF65-F5344CB8AC3E}">
        <p14:creationId xmlns:p14="http://schemas.microsoft.com/office/powerpoint/2010/main" val="24638540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5B63303-2E24-45AA-AADF-393B6AB00FC1}"/>
              </a:ext>
            </a:extLst>
          </p:cNvPr>
          <p:cNvSpPr txBox="1"/>
          <p:nvPr/>
        </p:nvSpPr>
        <p:spPr>
          <a:xfrm>
            <a:off x="457200" y="5435660"/>
            <a:ext cx="8607356" cy="830997"/>
          </a:xfrm>
          <a:prstGeom prst="rect">
            <a:avLst/>
          </a:prstGeom>
          <a:noFill/>
        </p:spPr>
        <p:txBody>
          <a:bodyPr wrap="none" rtlCol="0">
            <a:spAutoFit/>
          </a:bodyPr>
          <a:lstStyle/>
          <a:p>
            <a:r>
              <a:rPr lang="en-US" sz="2400" b="1" dirty="0"/>
              <a:t>In ALL cases, the file name and location remains the same:</a:t>
            </a:r>
          </a:p>
          <a:p>
            <a:r>
              <a:rPr lang="en-US" sz="2400" b="1" dirty="0"/>
              <a:t>“working/Reports/Design Report and Poster/Design Report.docx”</a:t>
            </a:r>
          </a:p>
        </p:txBody>
      </p:sp>
      <p:sp>
        <p:nvSpPr>
          <p:cNvPr id="2" name="Title 1"/>
          <p:cNvSpPr>
            <a:spLocks noGrp="1"/>
          </p:cNvSpPr>
          <p:nvPr>
            <p:ph type="title"/>
          </p:nvPr>
        </p:nvSpPr>
        <p:spPr>
          <a:xfrm>
            <a:off x="628650" y="160925"/>
            <a:ext cx="7886700" cy="1325563"/>
          </a:xfrm>
        </p:spPr>
        <p:txBody>
          <a:bodyPr/>
          <a:lstStyle/>
          <a:p>
            <a:r>
              <a:rPr lang="en-US" dirty="0" smtClean="0"/>
              <a:t>Phases of the Design Report</a:t>
            </a:r>
            <a:endParaRPr lang="en-US" dirty="0"/>
          </a:p>
        </p:txBody>
      </p:sp>
      <p:sp>
        <p:nvSpPr>
          <p:cNvPr id="4" name="Footer Placeholder 3"/>
          <p:cNvSpPr>
            <a:spLocks noGrp="1"/>
          </p:cNvSpPr>
          <p:nvPr>
            <p:ph type="ftr" sz="quarter" idx="11"/>
          </p:nvPr>
        </p:nvSpPr>
        <p:spPr/>
        <p:txBody>
          <a:bodyPr/>
          <a:lstStyle/>
          <a:p>
            <a:r>
              <a:rPr lang="en-US" dirty="0" smtClean="0"/>
              <a:t>PE Space</a:t>
            </a:r>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mtClean="0"/>
              <a:t>65</a:t>
            </a:fld>
            <a:endParaRPr lang="en-US" dirty="0"/>
          </a:p>
        </p:txBody>
      </p:sp>
      <p:graphicFrame>
        <p:nvGraphicFramePr>
          <p:cNvPr id="6" name="Diagram 5">
            <a:extLst>
              <a:ext uri="{FF2B5EF4-FFF2-40B4-BE49-F238E27FC236}">
                <a16:creationId xmlns:a16="http://schemas.microsoft.com/office/drawing/2014/main" id="{785E2BBB-4945-4F13-8C4B-DAE72DB3173A}"/>
              </a:ext>
            </a:extLst>
          </p:cNvPr>
          <p:cNvGraphicFramePr/>
          <p:nvPr>
            <p:extLst>
              <p:ext uri="{D42A27DB-BD31-4B8C-83A1-F6EECF244321}">
                <p14:modId xmlns:p14="http://schemas.microsoft.com/office/powerpoint/2010/main" val="614345000"/>
              </p:ext>
            </p:extLst>
          </p:nvPr>
        </p:nvGraphicFramePr>
        <p:xfrm>
          <a:off x="342900" y="510860"/>
          <a:ext cx="8458200" cy="50609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9037893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p:txBody>
          <a:bodyPr/>
          <a:lstStyle/>
          <a:p>
            <a:r>
              <a:rPr lang="en-US" dirty="0">
                <a:latin typeface="Calibri"/>
                <a:cs typeface="Calibri"/>
              </a:rPr>
              <a:t>Out of Class Task / Action Items:</a:t>
            </a:r>
            <a:endParaRPr lang="en-US" dirty="0"/>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p:txBody>
          <a:bodyPr vert="horz" lIns="91440" tIns="45720" rIns="91440" bIns="45720" rtlCol="0" anchor="t">
            <a:normAutofit/>
          </a:bodyPr>
          <a:lstStyle/>
          <a:p>
            <a:r>
              <a:rPr lang="en-US" dirty="0">
                <a:ea typeface="+mn-lt"/>
                <a:cs typeface="+mn-lt"/>
              </a:rPr>
              <a:t>Complete Class 5 Ticket Out</a:t>
            </a:r>
          </a:p>
          <a:p>
            <a:pPr lvl="1"/>
            <a:r>
              <a:rPr lang="en-US" u="sng" dirty="0" smtClean="0">
                <a:hlinkClick r:id="rId2"/>
              </a:rPr>
              <a:t>https</a:t>
            </a:r>
            <a:r>
              <a:rPr lang="en-US" u="sng" dirty="0">
                <a:hlinkClick r:id="rId2"/>
              </a:rPr>
              <a:t>://forms.gle/pCSbvzc4oMb4Kzkg6</a:t>
            </a:r>
            <a:endParaRPr lang="en-US" dirty="0">
              <a:solidFill>
                <a:srgbClr val="000000"/>
              </a:solidFill>
              <a:ea typeface="+mn-lt"/>
              <a:cs typeface="+mn-lt"/>
            </a:endParaRPr>
          </a:p>
          <a:p>
            <a:r>
              <a:rPr lang="en-US" dirty="0">
                <a:ea typeface="+mn-lt"/>
                <a:cs typeface="+mn-lt"/>
              </a:rPr>
              <a:t>Wordsmith and polish </a:t>
            </a:r>
            <a:r>
              <a:rPr lang="en-US" dirty="0" smtClean="0">
                <a:ea typeface="+mn-lt"/>
                <a:cs typeface="+mn-lt"/>
              </a:rPr>
              <a:t>Statement of Work</a:t>
            </a:r>
            <a:endParaRPr lang="en-US" dirty="0">
              <a:solidFill>
                <a:srgbClr val="C00000"/>
              </a:solidFill>
              <a:ea typeface="+mn-lt"/>
              <a:cs typeface="+mn-lt"/>
            </a:endParaRPr>
          </a:p>
          <a:p>
            <a:r>
              <a:rPr lang="en-US" dirty="0">
                <a:ea typeface="+mn-lt"/>
                <a:cs typeface="+mn-lt"/>
              </a:rPr>
              <a:t>Post Statement of Work </a:t>
            </a:r>
            <a:r>
              <a:rPr lang="en-US" dirty="0" smtClean="0">
                <a:ea typeface="+mn-lt"/>
                <a:cs typeface="+mn-lt"/>
              </a:rPr>
              <a:t>(Phase 1 of Design </a:t>
            </a:r>
            <a:r>
              <a:rPr lang="en-US" dirty="0">
                <a:ea typeface="+mn-lt"/>
                <a:cs typeface="+mn-lt"/>
              </a:rPr>
              <a:t>Report.docx) to EDN Repository prior to class 6 in the folder: </a:t>
            </a:r>
          </a:p>
          <a:p>
            <a:pPr marL="342900" lvl="1" indent="0">
              <a:buNone/>
            </a:pPr>
            <a:r>
              <a:rPr lang="en-US" dirty="0">
                <a:solidFill>
                  <a:srgbClr val="C00000"/>
                </a:solidFill>
                <a:ea typeface="+mn-lt"/>
                <a:cs typeface="+mn-lt"/>
              </a:rPr>
              <a:t>working/Reports/Design Report + </a:t>
            </a:r>
            <a:r>
              <a:rPr lang="en-US" dirty="0" smtClean="0">
                <a:solidFill>
                  <a:srgbClr val="C00000"/>
                </a:solidFill>
                <a:ea typeface="+mn-lt"/>
                <a:cs typeface="+mn-lt"/>
              </a:rPr>
              <a:t>Poster</a:t>
            </a:r>
          </a:p>
          <a:p>
            <a:r>
              <a:rPr lang="en-US" dirty="0">
                <a:cs typeface="Calibri"/>
              </a:rPr>
              <a:t>Complete the Online Safety Training in </a:t>
            </a:r>
            <a:r>
              <a:rPr lang="en-US" dirty="0">
                <a:cs typeface="Calibri"/>
              </a:rPr>
              <a:t>Percipio</a:t>
            </a:r>
            <a:r>
              <a:rPr lang="en-US" dirty="0">
                <a:cs typeface="Calibri"/>
              </a:rPr>
              <a:t> by end of 3rd week</a:t>
            </a:r>
            <a:endParaRPr lang="en-US" dirty="0">
              <a:ea typeface="+mn-lt"/>
              <a:cs typeface="+mn-lt"/>
            </a:endParaRPr>
          </a:p>
          <a:p>
            <a:pPr lvl="1" indent="-285750"/>
            <a:r>
              <a:rPr lang="en-US" dirty="0">
                <a:cs typeface="Calibri"/>
                <a:hlinkClick r:id="rId3"/>
              </a:rPr>
              <a:t>https://www.percipio.com</a:t>
            </a:r>
            <a:endParaRPr lang="en-US" dirty="0">
              <a:ea typeface="+mn-lt"/>
              <a:cs typeface="+mn-lt"/>
            </a:endParaRPr>
          </a:p>
          <a:p>
            <a:pPr lvl="1" indent="-285750"/>
            <a:r>
              <a:rPr lang="en-US" dirty="0">
                <a:cs typeface="Calibri"/>
              </a:rPr>
              <a:t>Rensselaer Manufacturing and Prototyping Laboratories-Safety Orientation</a:t>
            </a:r>
          </a:p>
          <a:p>
            <a:pPr lvl="1" indent="-285750"/>
            <a:r>
              <a:rPr lang="en-US" dirty="0">
                <a:solidFill>
                  <a:srgbClr val="000000"/>
                </a:solidFill>
                <a:ea typeface="+mn-lt"/>
                <a:cs typeface="+mn-lt"/>
              </a:rPr>
              <a:t>NOT required for </a:t>
            </a:r>
          </a:p>
          <a:p>
            <a:pPr lvl="2" indent="-285750"/>
            <a:r>
              <a:rPr lang="en-US" dirty="0">
                <a:solidFill>
                  <a:srgbClr val="000000"/>
                </a:solidFill>
                <a:ea typeface="+mn-lt"/>
                <a:cs typeface="+mn-lt"/>
              </a:rPr>
              <a:t>Fully remote students</a:t>
            </a:r>
          </a:p>
          <a:p>
            <a:pPr lvl="2" indent="-285750"/>
            <a:r>
              <a:rPr lang="en-US" dirty="0">
                <a:solidFill>
                  <a:srgbClr val="000000"/>
                </a:solidFill>
                <a:ea typeface="+mn-lt"/>
                <a:cs typeface="+mn-lt"/>
              </a:rPr>
              <a:t>Local students without campus access</a:t>
            </a:r>
          </a:p>
          <a:p>
            <a:pPr marL="342900" lvl="1" indent="0">
              <a:buNone/>
            </a:pPr>
            <a:endParaRPr lang="en-US" dirty="0">
              <a:solidFill>
                <a:srgbClr val="C00000"/>
              </a:solidFill>
              <a:cs typeface="Calibri"/>
            </a:endParaRP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66</a:t>
            </a:fld>
            <a:endParaRPr lang="en-US" sz="1200" dirty="0"/>
          </a:p>
        </p:txBody>
      </p:sp>
    </p:spTree>
    <p:extLst>
      <p:ext uri="{BB962C8B-B14F-4D97-AF65-F5344CB8AC3E}">
        <p14:creationId xmlns:p14="http://schemas.microsoft.com/office/powerpoint/2010/main" val="379741306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6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solidFill>
                <a:srgbClr val="C00000"/>
              </a:solidFill>
              <a:cs typeface="Calibri"/>
            </a:endParaRPr>
          </a:p>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67</a:t>
            </a:fld>
            <a:endParaRPr lang="en-US" sz="1200"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6846" y="2286000"/>
            <a:ext cx="6070307" cy="2770947"/>
          </a:xfrm>
          <a:prstGeom prst="rect">
            <a:avLst/>
          </a:prstGeom>
        </p:spPr>
      </p:pic>
      <p:sp>
        <p:nvSpPr>
          <p:cNvPr id="8" name="TextBox 7"/>
          <p:cNvSpPr txBox="1"/>
          <p:nvPr/>
        </p:nvSpPr>
        <p:spPr>
          <a:xfrm>
            <a:off x="180252" y="5343328"/>
            <a:ext cx="8783495" cy="615553"/>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smtClean="0"/>
              <a:t>Repository instructions </a:t>
            </a:r>
            <a:r>
              <a:rPr lang="en-US" dirty="0" smtClean="0"/>
              <a:t>- </a:t>
            </a:r>
            <a:r>
              <a:rPr lang="en-US" sz="1200" dirty="0" smtClean="0">
                <a:hlinkClick r:id="rId3"/>
              </a:rPr>
              <a:t>https</a:t>
            </a:r>
            <a:r>
              <a:rPr lang="en-US" sz="1200" dirty="0">
                <a:hlinkClick r:id="rId3"/>
              </a:rPr>
              <a:t>://</a:t>
            </a:r>
            <a:r>
              <a:rPr lang="en-US" sz="1200" dirty="0" smtClean="0">
                <a:hlinkClick r:id="rId3"/>
              </a:rPr>
              <a:t>designlab.eng.rpi.edu/edn/projects/capstone-support-dev/wiki/Subversion</a:t>
            </a:r>
            <a:r>
              <a:rPr lang="en-US" sz="1200" dirty="0" smtClean="0"/>
              <a:t> </a:t>
            </a:r>
            <a:endParaRPr lang="en-US" sz="1200" dirty="0"/>
          </a:p>
        </p:txBody>
      </p:sp>
    </p:spTree>
    <p:extLst>
      <p:ext uri="{BB962C8B-B14F-4D97-AF65-F5344CB8AC3E}">
        <p14:creationId xmlns:p14="http://schemas.microsoft.com/office/powerpoint/2010/main" val="23381774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 min – What’s a Concept?</a:t>
            </a:r>
          </a:p>
        </p:txBody>
      </p:sp>
      <p:sp>
        <p:nvSpPr>
          <p:cNvPr id="3" name="Content Placeholder 2"/>
          <p:cNvSpPr>
            <a:spLocks noGrp="1"/>
          </p:cNvSpPr>
          <p:nvPr>
            <p:ph idx="1"/>
          </p:nvPr>
        </p:nvSpPr>
        <p:spPr/>
        <p:txBody>
          <a:bodyPr/>
          <a:lstStyle/>
          <a:p>
            <a:pPr marL="0" indent="0">
              <a:buNone/>
            </a:pPr>
            <a:r>
              <a:rPr lang="en-US" dirty="0"/>
              <a:t>Return to car example discussed last class</a:t>
            </a:r>
          </a:p>
          <a:p>
            <a:endParaRPr lang="en-US" dirty="0"/>
          </a:p>
          <a:p>
            <a:r>
              <a:rPr lang="en-US" dirty="0"/>
              <a:t>What were the needs? The requirements?</a:t>
            </a:r>
          </a:p>
          <a:p>
            <a:r>
              <a:rPr lang="en-US" dirty="0"/>
              <a:t>What concepts address the needs/</a:t>
            </a:r>
            <a:r>
              <a:rPr lang="en-US" dirty="0"/>
              <a:t>reqs</a:t>
            </a:r>
            <a:r>
              <a:rPr lang="en-US" dirty="0"/>
              <a:t> identified?</a:t>
            </a: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68</a:t>
            </a:fld>
            <a:endParaRPr lang="en-US" sz="1200" dirty="0"/>
          </a:p>
        </p:txBody>
      </p:sp>
    </p:spTree>
    <p:extLst>
      <p:ext uri="{BB962C8B-B14F-4D97-AF65-F5344CB8AC3E}">
        <p14:creationId xmlns:p14="http://schemas.microsoft.com/office/powerpoint/2010/main" val="340014388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65 Min - Concept Generation</a:t>
            </a:r>
          </a:p>
        </p:txBody>
      </p:sp>
      <p:sp>
        <p:nvSpPr>
          <p:cNvPr id="3" name="Content Placeholder 2"/>
          <p:cNvSpPr>
            <a:spLocks noGrp="1"/>
          </p:cNvSpPr>
          <p:nvPr>
            <p:ph idx="1"/>
          </p:nvPr>
        </p:nvSpPr>
        <p:spPr>
          <a:xfrm>
            <a:off x="628650" y="1443037"/>
            <a:ext cx="7886700" cy="4805363"/>
          </a:xfrm>
        </p:spPr>
        <p:txBody>
          <a:bodyPr>
            <a:normAutofit fontScale="92500" lnSpcReduction="10000"/>
          </a:bodyPr>
          <a:lstStyle/>
          <a:p>
            <a:pPr marL="0" indent="0">
              <a:buNone/>
            </a:pPr>
            <a:r>
              <a:rPr lang="en-US" dirty="0"/>
              <a:t>Similar inclusive plan as previous exercises using Box document</a:t>
            </a:r>
          </a:p>
          <a:p>
            <a:endParaRPr lang="en-US" dirty="0"/>
          </a:p>
          <a:p>
            <a:r>
              <a:rPr lang="en-US" dirty="0"/>
              <a:t>5 min – Individually silently generate any concept to solve/address project needs/</a:t>
            </a:r>
            <a:r>
              <a:rPr lang="en-US" dirty="0"/>
              <a:t>reqs</a:t>
            </a:r>
            <a:endParaRPr lang="en-US" dirty="0"/>
          </a:p>
          <a:p>
            <a:endParaRPr lang="en-US" dirty="0"/>
          </a:p>
          <a:p>
            <a:r>
              <a:rPr lang="en-US" dirty="0"/>
              <a:t>10 min – Add concepts to </a:t>
            </a:r>
            <a:r>
              <a:rPr lang="en-US" dirty="0">
                <a:solidFill>
                  <a:schemeClr val="accent6"/>
                </a:solidFill>
              </a:rPr>
              <a:t>Concept Generation Spreadsheet.xlsx </a:t>
            </a:r>
            <a:r>
              <a:rPr lang="en-US" dirty="0"/>
              <a:t>in Box</a:t>
            </a:r>
          </a:p>
          <a:p>
            <a:endParaRPr lang="en-US" dirty="0"/>
          </a:p>
          <a:p>
            <a:r>
              <a:rPr lang="en-US" dirty="0"/>
              <a:t>15 min – Organize list by topic</a:t>
            </a:r>
          </a:p>
          <a:p>
            <a:pPr lvl="1"/>
            <a:r>
              <a:rPr lang="en-US" dirty="0"/>
              <a:t>Eliminate duplicates</a:t>
            </a:r>
          </a:p>
          <a:p>
            <a:pPr lvl="1"/>
            <a:r>
              <a:rPr lang="en-US" dirty="0"/>
              <a:t>Add extra ideas you think of right now or are inspired by others ideas</a:t>
            </a:r>
          </a:p>
          <a:p>
            <a:endParaRPr lang="en-US" dirty="0"/>
          </a:p>
          <a:p>
            <a:r>
              <a:rPr lang="en-US" dirty="0"/>
              <a:t>35 min – Group discussion</a:t>
            </a:r>
          </a:p>
          <a:p>
            <a:pPr lvl="1"/>
            <a:r>
              <a:rPr lang="en-US" dirty="0"/>
              <a:t>Explain further to improve group understanding – if necessary</a:t>
            </a:r>
          </a:p>
          <a:p>
            <a:pPr lvl="1"/>
            <a:r>
              <a:rPr lang="en-US" dirty="0"/>
              <a:t>Look for missing/unaddressed needs –think of concepts to address them</a:t>
            </a:r>
          </a:p>
          <a:p>
            <a:pPr lvl="1"/>
            <a:r>
              <a:rPr lang="en-US" dirty="0"/>
              <a:t>Look for lone concepts – think of alternative ideas</a:t>
            </a:r>
          </a:p>
          <a:p>
            <a:pPr lvl="1"/>
            <a:endParaRPr lang="en-US" dirty="0"/>
          </a:p>
        </p:txBody>
      </p:sp>
      <p:sp>
        <p:nvSpPr>
          <p:cNvPr id="4" name="Footer Placeholder 3"/>
          <p:cNvSpPr>
            <a:spLocks noGrp="1"/>
          </p:cNvSpPr>
          <p:nvPr>
            <p:ph type="ftr" sz="quarter" idx="11"/>
          </p:nvPr>
        </p:nvSpPr>
        <p:spPr/>
        <p:txBody>
          <a:bodyPr/>
          <a:lstStyle/>
          <a:p>
            <a:r>
              <a:rPr lang="en-US" sz="1200" dirty="0"/>
              <a:t>PE &amp; 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69</a:t>
            </a:fld>
            <a:endParaRPr lang="en-US" sz="1200" dirty="0"/>
          </a:p>
        </p:txBody>
      </p:sp>
      <p:sp>
        <p:nvSpPr>
          <p:cNvPr id="6" name="Down Arrow 5"/>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117092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B6F85-F23F-438B-ACDA-3DE53FBE01C5}"/>
              </a:ext>
            </a:extLst>
          </p:cNvPr>
          <p:cNvSpPr>
            <a:spLocks noGrp="1"/>
          </p:cNvSpPr>
          <p:nvPr>
            <p:ph type="title"/>
          </p:nvPr>
        </p:nvSpPr>
        <p:spPr/>
        <p:txBody>
          <a:bodyPr/>
          <a:lstStyle/>
          <a:p>
            <a:r>
              <a:rPr lang="en-US" dirty="0">
                <a:cs typeface="Calibri Light"/>
              </a:rPr>
              <a:t>Covid-19 related challenges</a:t>
            </a:r>
            <a:endParaRPr lang="en-US" dirty="0"/>
          </a:p>
        </p:txBody>
      </p:sp>
      <p:sp>
        <p:nvSpPr>
          <p:cNvPr id="3" name="Content Placeholder 2">
            <a:extLst>
              <a:ext uri="{FF2B5EF4-FFF2-40B4-BE49-F238E27FC236}">
                <a16:creationId xmlns:a16="http://schemas.microsoft.com/office/drawing/2014/main" id="{19043284-C4A6-4B26-9D1B-82EF6DD6944F}"/>
              </a:ext>
            </a:extLst>
          </p:cNvPr>
          <p:cNvSpPr>
            <a:spLocks noGrp="1"/>
          </p:cNvSpPr>
          <p:nvPr>
            <p:ph idx="1"/>
          </p:nvPr>
        </p:nvSpPr>
        <p:spPr>
          <a:xfrm>
            <a:off x="628650" y="1340992"/>
            <a:ext cx="7886700" cy="4907407"/>
          </a:xfrm>
        </p:spPr>
        <p:txBody>
          <a:bodyPr vert="horz" lIns="91440" tIns="45720" rIns="91440" bIns="45720" rtlCol="0" anchor="t">
            <a:normAutofit fontScale="92500" lnSpcReduction="20000"/>
          </a:bodyPr>
          <a:lstStyle/>
          <a:p>
            <a:r>
              <a:rPr lang="en-US" dirty="0">
                <a:cs typeface="Calibri"/>
              </a:rPr>
              <a:t>Projects were chosen and scoped to still be possible even in the event RPI semester goes full remote</a:t>
            </a:r>
          </a:p>
          <a:p>
            <a:r>
              <a:rPr lang="en-US" dirty="0">
                <a:cs typeface="Calibri"/>
              </a:rPr>
              <a:t>Off campus and out of country students should strive to stay as synchronous as possible with team meetings and project progress</a:t>
            </a:r>
          </a:p>
          <a:p>
            <a:r>
              <a:rPr lang="en-US" dirty="0">
                <a:cs typeface="Calibri"/>
              </a:rPr>
              <a:t>All course material is available online (EDN)</a:t>
            </a:r>
          </a:p>
          <a:p>
            <a:pPr lvl="1"/>
            <a:r>
              <a:rPr lang="en-US" dirty="0">
                <a:ea typeface="+mn-lt"/>
                <a:cs typeface="+mn-lt"/>
                <a:hlinkClick r:id="rId2"/>
              </a:rPr>
              <a:t>https://designlab.eng.rpi.edu/edn/projects/capstone-support-dev/wiki</a:t>
            </a:r>
            <a:r>
              <a:rPr lang="en-US" dirty="0">
                <a:ea typeface="+mn-lt"/>
                <a:cs typeface="+mn-lt"/>
              </a:rPr>
              <a:t> </a:t>
            </a:r>
            <a:endParaRPr lang="en-US" dirty="0">
              <a:cs typeface="Calibri"/>
            </a:endParaRPr>
          </a:p>
          <a:p>
            <a:r>
              <a:rPr lang="en-US" dirty="0">
                <a:cs typeface="Calibri"/>
              </a:rPr>
              <a:t>Nearly all interactions will take place online</a:t>
            </a:r>
          </a:p>
          <a:p>
            <a:pPr lvl="1"/>
            <a:r>
              <a:rPr lang="en-US" dirty="0">
                <a:cs typeface="Calibri"/>
              </a:rPr>
              <a:t>In Class Activities – Webex Team Spaces</a:t>
            </a:r>
          </a:p>
          <a:p>
            <a:pPr lvl="2"/>
            <a:r>
              <a:rPr lang="en-US" dirty="0">
                <a:cs typeface="Calibri"/>
              </a:rPr>
              <a:t>Project Space</a:t>
            </a:r>
          </a:p>
          <a:p>
            <a:pPr lvl="2"/>
            <a:r>
              <a:rPr lang="en-US" dirty="0">
                <a:cs typeface="Calibri"/>
              </a:rPr>
              <a:t>PE Space</a:t>
            </a:r>
            <a:endParaRPr lang="en-US" dirty="0"/>
          </a:p>
          <a:p>
            <a:pPr lvl="1"/>
            <a:r>
              <a:rPr lang="en-US" dirty="0">
                <a:cs typeface="Calibri"/>
              </a:rPr>
              <a:t>Class time - Webex Project Space or Sub-team Spaces</a:t>
            </a:r>
          </a:p>
          <a:p>
            <a:pPr lvl="1"/>
            <a:r>
              <a:rPr lang="en-US" dirty="0">
                <a:cs typeface="Calibri"/>
              </a:rPr>
              <a:t>Sponsor meetings – Webex meetings</a:t>
            </a:r>
          </a:p>
          <a:p>
            <a:pPr lvl="1"/>
            <a:r>
              <a:rPr lang="en-US" dirty="0">
                <a:cs typeface="Calibri"/>
              </a:rPr>
              <a:t>PE/CE Office hours – Webex private rooms</a:t>
            </a:r>
          </a:p>
          <a:p>
            <a:r>
              <a:rPr lang="en-US" dirty="0">
                <a:cs typeface="Calibri"/>
              </a:rPr>
              <a:t>Classroom</a:t>
            </a:r>
          </a:p>
          <a:p>
            <a:pPr lvl="1"/>
            <a:r>
              <a:rPr lang="en-US" dirty="0">
                <a:cs typeface="Calibri"/>
              </a:rPr>
              <a:t>One-way entry/exit</a:t>
            </a:r>
          </a:p>
          <a:p>
            <a:pPr lvl="2"/>
            <a:r>
              <a:rPr lang="en-US" dirty="0">
                <a:cs typeface="Calibri"/>
              </a:rPr>
              <a:t>Enter @ JEC3332 door (SoE Hub side), exit @ JEC 3232 door</a:t>
            </a:r>
          </a:p>
          <a:p>
            <a:pPr lvl="1"/>
            <a:r>
              <a:rPr lang="en-US" dirty="0">
                <a:cs typeface="Calibri"/>
              </a:rPr>
              <a:t>No use of physical whiteboards. Webex teams has whiteboard functionality</a:t>
            </a:r>
          </a:p>
          <a:p>
            <a:pPr lvl="1"/>
            <a:r>
              <a:rPr lang="en-US" dirty="0">
                <a:cs typeface="Calibri"/>
              </a:rPr>
              <a:t>Chairs stay on X’s at 6 foot separation</a:t>
            </a:r>
          </a:p>
          <a:p>
            <a:pPr lvl="1"/>
            <a:r>
              <a:rPr lang="en-US" dirty="0">
                <a:cs typeface="Calibri"/>
              </a:rPr>
              <a:t>4 additional tables available for smaller 2 person meetings</a:t>
            </a:r>
          </a:p>
          <a:p>
            <a:pPr lvl="1"/>
            <a:endParaRPr lang="en-US" dirty="0">
              <a:cs typeface="Calibri"/>
            </a:endParaRPr>
          </a:p>
          <a:p>
            <a:pPr lvl="1"/>
            <a:endParaRPr lang="en-US" dirty="0">
              <a:cs typeface="Calibri"/>
            </a:endParaRPr>
          </a:p>
        </p:txBody>
      </p:sp>
      <p:sp>
        <p:nvSpPr>
          <p:cNvPr id="4" name="Footer Placeholder 3">
            <a:extLst>
              <a:ext uri="{FF2B5EF4-FFF2-40B4-BE49-F238E27FC236}">
                <a16:creationId xmlns:a16="http://schemas.microsoft.com/office/drawing/2014/main" id="{40DB7823-EADD-41FD-BE50-3433863D2597}"/>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a:t>
            </a:fld>
            <a:endParaRPr lang="en-US" sz="1200" dirty="0"/>
          </a:p>
        </p:txBody>
      </p:sp>
    </p:spTree>
    <p:extLst>
      <p:ext uri="{BB962C8B-B14F-4D97-AF65-F5344CB8AC3E}">
        <p14:creationId xmlns:p14="http://schemas.microsoft.com/office/powerpoint/2010/main" val="334743278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 min – Create Forum Threads</a:t>
            </a:r>
          </a:p>
        </p:txBody>
      </p:sp>
      <p:sp>
        <p:nvSpPr>
          <p:cNvPr id="3" name="Content Placeholder 2"/>
          <p:cNvSpPr>
            <a:spLocks noGrp="1"/>
          </p:cNvSpPr>
          <p:nvPr>
            <p:ph idx="1"/>
          </p:nvPr>
        </p:nvSpPr>
        <p:spPr/>
        <p:txBody>
          <a:bodyPr/>
          <a:lstStyle/>
          <a:p>
            <a:r>
              <a:rPr lang="en-US" dirty="0"/>
              <a:t>Concept topics ARE the key discussions and work areas for the team </a:t>
            </a:r>
          </a:p>
          <a:p>
            <a:r>
              <a:rPr lang="en-US" dirty="0"/>
              <a:t>Create Design Forum threads for each topic</a:t>
            </a:r>
          </a:p>
          <a:p>
            <a:pPr lvl="1"/>
            <a:r>
              <a:rPr lang="en-US" dirty="0"/>
              <a:t>Use these thread to post explanation, sketches, calculations, etc…</a:t>
            </a:r>
          </a:p>
          <a:p>
            <a:pPr lvl="1"/>
            <a:r>
              <a:rPr lang="en-US" dirty="0"/>
              <a:t>Reply to team mates posts to move idea forwards and advance project</a:t>
            </a:r>
          </a:p>
        </p:txBody>
      </p:sp>
      <p:sp>
        <p:nvSpPr>
          <p:cNvPr id="4" name="Footer Placeholder 3"/>
          <p:cNvSpPr>
            <a:spLocks noGrp="1"/>
          </p:cNvSpPr>
          <p:nvPr>
            <p:ph type="ftr" sz="quarter" idx="11"/>
          </p:nvPr>
        </p:nvSpPr>
        <p:spPr/>
        <p:txBody>
          <a:bodyPr/>
          <a:lstStyle/>
          <a:p>
            <a:r>
              <a:rPr lang="en-US" sz="1200" dirty="0"/>
              <a:t>PE &amp; 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70</a:t>
            </a:fld>
            <a:endParaRPr lang="en-US" sz="1200" dirty="0"/>
          </a:p>
        </p:txBody>
      </p:sp>
    </p:spTree>
    <p:extLst>
      <p:ext uri="{BB962C8B-B14F-4D97-AF65-F5344CB8AC3E}">
        <p14:creationId xmlns:p14="http://schemas.microsoft.com/office/powerpoint/2010/main" val="246948288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 min – Project Work</a:t>
            </a:r>
          </a:p>
        </p:txBody>
      </p:sp>
      <p:sp>
        <p:nvSpPr>
          <p:cNvPr id="3" name="Content Placeholder 2"/>
          <p:cNvSpPr>
            <a:spLocks noGrp="1"/>
          </p:cNvSpPr>
          <p:nvPr>
            <p:ph idx="1"/>
          </p:nvPr>
        </p:nvSpPr>
        <p:spPr/>
        <p:txBody>
          <a:bodyPr/>
          <a:lstStyle/>
          <a:p>
            <a:r>
              <a:rPr lang="en-US" dirty="0" smtClean="0"/>
              <a:t>Go to Team Space</a:t>
            </a:r>
          </a:p>
          <a:p>
            <a:r>
              <a:rPr lang="en-US" dirty="0" smtClean="0"/>
              <a:t>Work on project</a:t>
            </a:r>
          </a:p>
          <a:p>
            <a:endParaRPr lang="en-US" dirty="0"/>
          </a:p>
          <a:p>
            <a:r>
              <a:rPr lang="en-US" dirty="0" smtClean="0"/>
              <a:t>Someone should take notes of meeting discussion</a:t>
            </a:r>
          </a:p>
          <a:p>
            <a:r>
              <a:rPr lang="en-US" dirty="0" smtClean="0"/>
              <a:t>Post to Forums –&gt; Project </a:t>
            </a:r>
            <a:r>
              <a:rPr lang="en-US" dirty="0" smtClean="0"/>
              <a:t>Mgmt</a:t>
            </a:r>
            <a:endParaRPr lang="en-US" dirty="0" smtClean="0"/>
          </a:p>
          <a:p>
            <a:pPr lvl="1"/>
            <a:r>
              <a:rPr lang="en-US" dirty="0" smtClean="0"/>
              <a:t>NOT as Word document, simply as plain text in Forum post.</a:t>
            </a:r>
            <a:endParaRPr lang="en-US" dirty="0"/>
          </a:p>
        </p:txBody>
      </p:sp>
      <p:sp>
        <p:nvSpPr>
          <p:cNvPr id="4" name="Footer Placeholder 3"/>
          <p:cNvSpPr>
            <a:spLocks noGrp="1"/>
          </p:cNvSpPr>
          <p:nvPr>
            <p:ph type="ftr" sz="quarter" idx="11"/>
          </p:nvPr>
        </p:nvSpPr>
        <p:spPr/>
        <p:txBody>
          <a:bodyPr/>
          <a:lstStyle/>
          <a:p>
            <a:r>
              <a:rPr lang="en-US" sz="1200" dirty="0"/>
              <a:t>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71</a:t>
            </a:fld>
            <a:endParaRPr lang="en-US" sz="1200" dirty="0"/>
          </a:p>
        </p:txBody>
      </p:sp>
      <p:sp>
        <p:nvSpPr>
          <p:cNvPr id="6" name="Down Arrow 5"/>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0885272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p:txBody>
          <a:bodyPr/>
          <a:lstStyle/>
          <a:p>
            <a:r>
              <a:rPr lang="en-US" dirty="0">
                <a:latin typeface="Calibri"/>
                <a:cs typeface="Calibri"/>
              </a:rPr>
              <a:t>Out of Class Task / Action Items:</a:t>
            </a:r>
            <a:endParaRPr lang="en-US" dirty="0"/>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p:txBody>
          <a:bodyPr vert="horz" lIns="91440" tIns="45720" rIns="91440" bIns="45720" rtlCol="0" anchor="t">
            <a:normAutofit/>
          </a:bodyPr>
          <a:lstStyle/>
          <a:p>
            <a:r>
              <a:rPr lang="en-US" dirty="0">
                <a:ea typeface="+mn-lt"/>
                <a:cs typeface="+mn-lt"/>
              </a:rPr>
              <a:t>Continue technical work</a:t>
            </a:r>
            <a:endParaRPr lang="en-US" dirty="0">
              <a:solidFill>
                <a:srgbClr val="C00000"/>
              </a:solidFill>
              <a:ea typeface="+mn-lt"/>
              <a:cs typeface="+mn-lt"/>
            </a:endParaRPr>
          </a:p>
          <a:p>
            <a:r>
              <a:rPr lang="en-US" dirty="0">
                <a:ea typeface="+mn-lt"/>
                <a:cs typeface="+mn-lt"/>
              </a:rPr>
              <a:t>Post progress to Design Forum threads</a:t>
            </a:r>
          </a:p>
          <a:p>
            <a:r>
              <a:rPr lang="en-US" dirty="0">
                <a:ea typeface="+mn-lt"/>
                <a:cs typeface="+mn-lt"/>
              </a:rPr>
              <a:t>Add deliverables from Statement of Work into EDN as milestones (versions)</a:t>
            </a:r>
          </a:p>
          <a:p>
            <a:r>
              <a:rPr lang="en-US" dirty="0" smtClean="0">
                <a:ea typeface="+mn-lt"/>
                <a:cs typeface="+mn-lt"/>
              </a:rPr>
              <a:t>Brainstorm </a:t>
            </a:r>
            <a:r>
              <a:rPr lang="en-US" dirty="0">
                <a:ea typeface="+mn-lt"/>
                <a:cs typeface="+mn-lt"/>
              </a:rPr>
              <a:t>6 individual tasks which need to be accomplished to reach project </a:t>
            </a:r>
            <a:r>
              <a:rPr lang="en-US" dirty="0" smtClean="0">
                <a:ea typeface="+mn-lt"/>
                <a:cs typeface="+mn-lt"/>
              </a:rPr>
              <a:t>goals</a:t>
            </a:r>
          </a:p>
          <a:p>
            <a:r>
              <a:rPr lang="en-US" dirty="0">
                <a:solidFill>
                  <a:srgbClr val="FF0000"/>
                </a:solidFill>
                <a:cs typeface="Calibri"/>
              </a:rPr>
              <a:t>Complete the Online Safety Training in </a:t>
            </a:r>
            <a:r>
              <a:rPr lang="en-US" dirty="0">
                <a:solidFill>
                  <a:srgbClr val="FF0000"/>
                </a:solidFill>
                <a:cs typeface="Calibri"/>
              </a:rPr>
              <a:t>Percipio</a:t>
            </a:r>
            <a:r>
              <a:rPr lang="en-US" dirty="0">
                <a:solidFill>
                  <a:srgbClr val="FF0000"/>
                </a:solidFill>
                <a:cs typeface="Calibri"/>
              </a:rPr>
              <a:t> </a:t>
            </a:r>
            <a:r>
              <a:rPr lang="en-US" strike="sngStrike" dirty="0">
                <a:solidFill>
                  <a:srgbClr val="FF0000"/>
                </a:solidFill>
                <a:cs typeface="Calibri"/>
              </a:rPr>
              <a:t>by end of 3rd </a:t>
            </a:r>
            <a:r>
              <a:rPr lang="en-US" strike="sngStrike" dirty="0" smtClean="0">
                <a:solidFill>
                  <a:srgbClr val="FF0000"/>
                </a:solidFill>
                <a:cs typeface="Calibri"/>
              </a:rPr>
              <a:t>week </a:t>
            </a:r>
            <a:r>
              <a:rPr lang="en-US" sz="2800" dirty="0">
                <a:solidFill>
                  <a:srgbClr val="FF0000"/>
                </a:solidFill>
                <a:cs typeface="Calibri"/>
              </a:rPr>
              <a:t>RIGHT </a:t>
            </a:r>
            <a:r>
              <a:rPr lang="en-US" sz="2800" dirty="0" smtClean="0">
                <a:solidFill>
                  <a:srgbClr val="FF0000"/>
                </a:solidFill>
                <a:cs typeface="Calibri"/>
              </a:rPr>
              <a:t>NOW</a:t>
            </a:r>
            <a:endParaRPr lang="en-US" sz="2800" dirty="0">
              <a:solidFill>
                <a:srgbClr val="FF0000"/>
              </a:solidFill>
              <a:ea typeface="+mn-lt"/>
              <a:cs typeface="+mn-lt"/>
            </a:endParaRPr>
          </a:p>
          <a:p>
            <a:pPr lvl="1" indent="-285750"/>
            <a:r>
              <a:rPr lang="en-US" dirty="0">
                <a:cs typeface="Calibri"/>
                <a:hlinkClick r:id="rId2"/>
              </a:rPr>
              <a:t>https://www.percipio.com</a:t>
            </a:r>
            <a:endParaRPr lang="en-US" dirty="0">
              <a:ea typeface="+mn-lt"/>
              <a:cs typeface="+mn-lt"/>
            </a:endParaRPr>
          </a:p>
          <a:p>
            <a:pPr lvl="1" indent="-285750"/>
            <a:r>
              <a:rPr lang="en-US" dirty="0">
                <a:cs typeface="Calibri"/>
              </a:rPr>
              <a:t>Rensselaer Manufacturing and Prototyping Laboratories-Safety Orientation</a:t>
            </a:r>
          </a:p>
          <a:p>
            <a:pPr lvl="1" indent="-285750"/>
            <a:r>
              <a:rPr lang="en-US" dirty="0">
                <a:solidFill>
                  <a:srgbClr val="000000"/>
                </a:solidFill>
                <a:ea typeface="+mn-lt"/>
                <a:cs typeface="+mn-lt"/>
              </a:rPr>
              <a:t>NOT required for </a:t>
            </a:r>
          </a:p>
          <a:p>
            <a:pPr lvl="2" indent="-285750"/>
            <a:r>
              <a:rPr lang="en-US" dirty="0">
                <a:solidFill>
                  <a:srgbClr val="000000"/>
                </a:solidFill>
                <a:ea typeface="+mn-lt"/>
                <a:cs typeface="+mn-lt"/>
              </a:rPr>
              <a:t>Fully remote students</a:t>
            </a:r>
          </a:p>
          <a:p>
            <a:pPr lvl="2" indent="-285750"/>
            <a:r>
              <a:rPr lang="en-US" dirty="0">
                <a:solidFill>
                  <a:srgbClr val="000000"/>
                </a:solidFill>
                <a:ea typeface="+mn-lt"/>
                <a:cs typeface="+mn-lt"/>
              </a:rPr>
              <a:t>Local students without campus access</a:t>
            </a:r>
          </a:p>
          <a:p>
            <a:endParaRPr lang="en-US" dirty="0">
              <a:solidFill>
                <a:srgbClr val="C00000"/>
              </a:solidFill>
              <a:cs typeface="Calibri"/>
            </a:endParaRP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72</a:t>
            </a:fld>
            <a:endParaRPr lang="en-US" sz="1200" dirty="0"/>
          </a:p>
        </p:txBody>
      </p:sp>
    </p:spTree>
    <p:extLst>
      <p:ext uri="{BB962C8B-B14F-4D97-AF65-F5344CB8AC3E}">
        <p14:creationId xmlns:p14="http://schemas.microsoft.com/office/powerpoint/2010/main" val="241925110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7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73</a:t>
            </a:fld>
            <a:endParaRPr lang="en-US" sz="1200"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8735" y="2133600"/>
            <a:ext cx="7206530" cy="2347012"/>
          </a:xfrm>
          <a:prstGeom prst="rect">
            <a:avLst/>
          </a:prstGeom>
        </p:spPr>
      </p:pic>
      <p:sp>
        <p:nvSpPr>
          <p:cNvPr id="8" name="TextBox 7"/>
          <p:cNvSpPr txBox="1"/>
          <p:nvPr/>
        </p:nvSpPr>
        <p:spPr>
          <a:xfrm>
            <a:off x="180252" y="5343328"/>
            <a:ext cx="8783495" cy="615553"/>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smtClean="0"/>
              <a:t>Repository instructions </a:t>
            </a:r>
            <a:r>
              <a:rPr lang="en-US" dirty="0" smtClean="0"/>
              <a:t>- </a:t>
            </a:r>
            <a:r>
              <a:rPr lang="en-US" sz="1200" dirty="0" smtClean="0">
                <a:hlinkClick r:id="rId3"/>
              </a:rPr>
              <a:t>https</a:t>
            </a:r>
            <a:r>
              <a:rPr lang="en-US" sz="1200" dirty="0">
                <a:hlinkClick r:id="rId3"/>
              </a:rPr>
              <a:t>://</a:t>
            </a:r>
            <a:r>
              <a:rPr lang="en-US" sz="1200" dirty="0" smtClean="0">
                <a:hlinkClick r:id="rId3"/>
              </a:rPr>
              <a:t>designlab.eng.rpi.edu/edn/projects/capstone-support-dev/wiki/Subversion</a:t>
            </a:r>
            <a:r>
              <a:rPr lang="en-US" sz="1200" dirty="0" smtClean="0"/>
              <a:t> </a:t>
            </a:r>
            <a:endParaRPr lang="en-US" sz="1200" dirty="0"/>
          </a:p>
        </p:txBody>
      </p:sp>
    </p:spTree>
    <p:extLst>
      <p:ext uri="{BB962C8B-B14F-4D97-AF65-F5344CB8AC3E}">
        <p14:creationId xmlns:p14="http://schemas.microsoft.com/office/powerpoint/2010/main" val="111585989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 min - Project Planning</a:t>
            </a:r>
          </a:p>
        </p:txBody>
      </p:sp>
      <p:sp>
        <p:nvSpPr>
          <p:cNvPr id="3" name="Content Placeholder 2"/>
          <p:cNvSpPr>
            <a:spLocks noGrp="1"/>
          </p:cNvSpPr>
          <p:nvPr>
            <p:ph idx="1"/>
          </p:nvPr>
        </p:nvSpPr>
        <p:spPr/>
        <p:txBody>
          <a:bodyPr/>
          <a:lstStyle/>
          <a:p>
            <a:pPr marL="0" indent="0">
              <a:buNone/>
            </a:pPr>
            <a:r>
              <a:rPr lang="en-US" dirty="0"/>
              <a:t>To improve odds of success having a plan ALWAYS helps.</a:t>
            </a:r>
          </a:p>
          <a:p>
            <a:pPr marL="0" indent="0">
              <a:buNone/>
            </a:pPr>
            <a:endParaRPr lang="en-US" dirty="0"/>
          </a:p>
          <a:p>
            <a:pPr marL="0" indent="0">
              <a:buNone/>
            </a:pPr>
            <a:r>
              <a:rPr lang="en-US" dirty="0"/>
              <a:t>Let’s talk about building a house.</a:t>
            </a:r>
          </a:p>
          <a:p>
            <a:pPr marL="0" indent="0">
              <a:buNone/>
            </a:pPr>
            <a:endParaRPr lang="en-US" dirty="0"/>
          </a:p>
          <a:p>
            <a:r>
              <a:rPr lang="en-US" dirty="0"/>
              <a:t>How is ‘plan’ communicated?</a:t>
            </a:r>
          </a:p>
          <a:p>
            <a:r>
              <a:rPr lang="en-US" dirty="0"/>
              <a:t>What are the milestones?</a:t>
            </a:r>
          </a:p>
          <a:p>
            <a:r>
              <a:rPr lang="en-US" dirty="0"/>
              <a:t>How is timing/scheduling/order important?</a:t>
            </a: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74</a:t>
            </a:fld>
            <a:endParaRPr lang="en-US" sz="1200" dirty="0"/>
          </a:p>
        </p:txBody>
      </p:sp>
    </p:spTree>
    <p:extLst>
      <p:ext uri="{BB962C8B-B14F-4D97-AF65-F5344CB8AC3E}">
        <p14:creationId xmlns:p14="http://schemas.microsoft.com/office/powerpoint/2010/main" val="56263994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30274"/>
          </a:xfrm>
        </p:spPr>
        <p:txBody>
          <a:bodyPr>
            <a:normAutofit fontScale="90000"/>
          </a:bodyPr>
          <a:lstStyle/>
          <a:p>
            <a:pPr algn="ctr"/>
            <a:r>
              <a:rPr lang="en-US" dirty="0"/>
              <a:t>95 min - ‘Post It Note’ Project Planning Exercise</a:t>
            </a:r>
          </a:p>
        </p:txBody>
      </p:sp>
      <p:sp>
        <p:nvSpPr>
          <p:cNvPr id="3" name="Content Placeholder 2"/>
          <p:cNvSpPr>
            <a:spLocks noGrp="1"/>
          </p:cNvSpPr>
          <p:nvPr>
            <p:ph idx="1"/>
          </p:nvPr>
        </p:nvSpPr>
        <p:spPr>
          <a:xfrm>
            <a:off x="628650" y="1447800"/>
            <a:ext cx="7886700" cy="4908551"/>
          </a:xfrm>
        </p:spPr>
        <p:txBody>
          <a:bodyPr>
            <a:normAutofit fontScale="92500" lnSpcReduction="10000"/>
          </a:bodyPr>
          <a:lstStyle/>
          <a:p>
            <a:pPr marL="0" indent="0">
              <a:buNone/>
            </a:pPr>
            <a:r>
              <a:rPr lang="en-US" dirty="0"/>
              <a:t>10 min – (individually silently) generate list of TEN tasks which team must accomplish to meet deliverables</a:t>
            </a:r>
          </a:p>
          <a:p>
            <a:pPr marL="0" indent="0">
              <a:buNone/>
            </a:pPr>
            <a:r>
              <a:rPr lang="en-US" sz="1100" dirty="0"/>
              <a:t>(PE has/will preload with Deliverables from </a:t>
            </a:r>
            <a:r>
              <a:rPr lang="en-US" sz="1100" dirty="0"/>
              <a:t>SoW</a:t>
            </a:r>
            <a:r>
              <a:rPr lang="en-US" sz="1100" dirty="0"/>
              <a:t>)</a:t>
            </a:r>
          </a:p>
          <a:p>
            <a:pPr marL="0" indent="0">
              <a:buNone/>
            </a:pPr>
            <a:endParaRPr lang="en-US" dirty="0"/>
          </a:p>
          <a:p>
            <a:pPr marL="0" indent="0">
              <a:buNone/>
            </a:pPr>
            <a:r>
              <a:rPr lang="en-US" dirty="0"/>
              <a:t>10 min – enter tasks in the </a:t>
            </a:r>
            <a:r>
              <a:rPr lang="en-US" dirty="0">
                <a:solidFill>
                  <a:schemeClr val="accent6"/>
                </a:solidFill>
              </a:rPr>
              <a:t>Gantt Chart PPT.pptx </a:t>
            </a:r>
            <a:r>
              <a:rPr lang="en-US" dirty="0"/>
              <a:t>in Box</a:t>
            </a:r>
          </a:p>
          <a:p>
            <a:r>
              <a:rPr lang="en-US" dirty="0"/>
              <a:t>Create 1 text box for each task</a:t>
            </a:r>
          </a:p>
          <a:p>
            <a:r>
              <a:rPr lang="en-US" dirty="0"/>
              <a:t>Choose a personalized fill color for your entries</a:t>
            </a:r>
          </a:p>
          <a:p>
            <a:r>
              <a:rPr lang="en-US" dirty="0"/>
              <a:t>Position tasks appropriately along week by week calendar</a:t>
            </a:r>
          </a:p>
          <a:p>
            <a:endParaRPr lang="en-US" dirty="0"/>
          </a:p>
          <a:p>
            <a:pPr marL="0" indent="0">
              <a:buNone/>
            </a:pPr>
            <a:r>
              <a:rPr lang="en-US" dirty="0"/>
              <a:t>60 min – Group organization of tasks</a:t>
            </a:r>
          </a:p>
          <a:p>
            <a:r>
              <a:rPr lang="en-US" dirty="0"/>
              <a:t>Add missing tasks, remove duplicates</a:t>
            </a:r>
          </a:p>
          <a:p>
            <a:r>
              <a:rPr lang="en-US" dirty="0"/>
              <a:t>Organize by subsystem or milestone</a:t>
            </a:r>
          </a:p>
          <a:p>
            <a:endParaRPr lang="en-US" dirty="0"/>
          </a:p>
          <a:p>
            <a:pPr marL="0" indent="0">
              <a:buNone/>
            </a:pPr>
            <a:r>
              <a:rPr lang="en-US" dirty="0"/>
              <a:t>15 min – Re-assign ownership (by color) to ensure everyone has work throughout semester</a:t>
            </a:r>
          </a:p>
        </p:txBody>
      </p:sp>
      <p:sp>
        <p:nvSpPr>
          <p:cNvPr id="4" name="Footer Placeholder 3"/>
          <p:cNvSpPr>
            <a:spLocks noGrp="1"/>
          </p:cNvSpPr>
          <p:nvPr>
            <p:ph type="ftr" sz="quarter" idx="11"/>
          </p:nvPr>
        </p:nvSpPr>
        <p:spPr/>
        <p:txBody>
          <a:bodyPr/>
          <a:lstStyle/>
          <a:p>
            <a:r>
              <a:rPr lang="en-US" sz="1200" dirty="0"/>
              <a:t>PE &amp; 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75</a:t>
            </a:fld>
            <a:endParaRPr lang="en-US" sz="1200" dirty="0"/>
          </a:p>
        </p:txBody>
      </p:sp>
      <p:sp>
        <p:nvSpPr>
          <p:cNvPr id="6" name="Down Arrow 5"/>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0653674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p:txBody>
          <a:bodyPr/>
          <a:lstStyle/>
          <a:p>
            <a:r>
              <a:rPr lang="en-US" dirty="0">
                <a:latin typeface="Calibri"/>
                <a:cs typeface="Calibri"/>
              </a:rPr>
              <a:t>Out of Class Task / Action Items:</a:t>
            </a:r>
            <a:endParaRPr lang="en-US" dirty="0"/>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p:txBody>
          <a:bodyPr vert="horz" lIns="91440" tIns="45720" rIns="91440" bIns="45720" rtlCol="0" anchor="t">
            <a:normAutofit lnSpcReduction="10000"/>
          </a:bodyPr>
          <a:lstStyle/>
          <a:p>
            <a:r>
              <a:rPr lang="en-US" dirty="0">
                <a:ea typeface="+mn-lt"/>
                <a:cs typeface="+mn-lt"/>
              </a:rPr>
              <a:t>Create draft of Status Update PPT topics</a:t>
            </a:r>
            <a:endParaRPr lang="en-US" dirty="0">
              <a:solidFill>
                <a:srgbClr val="C00000"/>
              </a:solidFill>
              <a:ea typeface="+mn-lt"/>
              <a:cs typeface="+mn-lt"/>
            </a:endParaRPr>
          </a:p>
          <a:p>
            <a:pPr lvl="1" indent="-285750"/>
            <a:r>
              <a:rPr lang="en-US" dirty="0">
                <a:ea typeface="+mn-lt"/>
                <a:cs typeface="+mn-lt"/>
              </a:rPr>
              <a:t>Template - </a:t>
            </a:r>
            <a:r>
              <a:rPr lang="en-US" dirty="0">
                <a:ea typeface="+mn-lt"/>
                <a:cs typeface="+mn-lt"/>
                <a:hlinkClick r:id="rId2"/>
              </a:rPr>
              <a:t>https://designlab.eng.rpi.edu/edn/projects/capstone-support-dev/wiki/Templates_and_Forms</a:t>
            </a:r>
            <a:r>
              <a:rPr lang="en-US" dirty="0">
                <a:ea typeface="+mn-lt"/>
                <a:cs typeface="+mn-lt"/>
              </a:rPr>
              <a:t> </a:t>
            </a:r>
            <a:endParaRPr lang="en-US" dirty="0">
              <a:solidFill>
                <a:srgbClr val="C00000"/>
              </a:solidFill>
              <a:ea typeface="+mn-lt"/>
              <a:cs typeface="+mn-lt"/>
            </a:endParaRPr>
          </a:p>
          <a:p>
            <a:r>
              <a:rPr lang="en-US" dirty="0">
                <a:ea typeface="+mn-lt"/>
                <a:cs typeface="+mn-lt"/>
              </a:rPr>
              <a:t>Create agenda for 60 mins of Class 8</a:t>
            </a:r>
          </a:p>
          <a:p>
            <a:r>
              <a:rPr lang="en-US" dirty="0">
                <a:ea typeface="+mn-lt"/>
                <a:cs typeface="+mn-lt"/>
              </a:rPr>
              <a:t>EDN Gantt Chart Creation</a:t>
            </a:r>
          </a:p>
          <a:p>
            <a:pPr lvl="1"/>
            <a:r>
              <a:rPr lang="en-US" dirty="0">
                <a:ea typeface="+mn-lt"/>
                <a:cs typeface="+mn-lt"/>
              </a:rPr>
              <a:t>Create </a:t>
            </a:r>
            <a:r>
              <a:rPr lang="en-US" i="1" dirty="0">
                <a:ea typeface="+mn-lt"/>
                <a:cs typeface="+mn-lt"/>
              </a:rPr>
              <a:t>Versions</a:t>
            </a:r>
            <a:r>
              <a:rPr lang="en-US" dirty="0">
                <a:ea typeface="+mn-lt"/>
                <a:cs typeface="+mn-lt"/>
              </a:rPr>
              <a:t> for each deliverable</a:t>
            </a:r>
          </a:p>
          <a:p>
            <a:pPr lvl="1"/>
            <a:r>
              <a:rPr lang="en-US" dirty="0">
                <a:ea typeface="+mn-lt"/>
                <a:cs typeface="+mn-lt"/>
              </a:rPr>
              <a:t>Add your personal tasks identified in Gantt Chart exercise as </a:t>
            </a:r>
            <a:r>
              <a:rPr lang="en-US" i="1" dirty="0" smtClean="0">
                <a:ea typeface="+mn-lt"/>
                <a:cs typeface="+mn-lt"/>
              </a:rPr>
              <a:t>Issues</a:t>
            </a:r>
          </a:p>
          <a:p>
            <a:r>
              <a:rPr lang="en-US" dirty="0">
                <a:solidFill>
                  <a:srgbClr val="FF0000"/>
                </a:solidFill>
                <a:cs typeface="Calibri"/>
              </a:rPr>
              <a:t>Complete the Online Safety Training in </a:t>
            </a:r>
            <a:r>
              <a:rPr lang="en-US" dirty="0">
                <a:solidFill>
                  <a:srgbClr val="FF0000"/>
                </a:solidFill>
                <a:cs typeface="Calibri"/>
              </a:rPr>
              <a:t>Percipio</a:t>
            </a:r>
            <a:r>
              <a:rPr lang="en-US" dirty="0">
                <a:solidFill>
                  <a:srgbClr val="FF0000"/>
                </a:solidFill>
                <a:cs typeface="Calibri"/>
              </a:rPr>
              <a:t> </a:t>
            </a:r>
            <a:r>
              <a:rPr lang="en-US" strike="sngStrike" dirty="0">
                <a:solidFill>
                  <a:srgbClr val="FF0000"/>
                </a:solidFill>
                <a:cs typeface="Calibri"/>
              </a:rPr>
              <a:t>by end of 3rd week </a:t>
            </a:r>
            <a:r>
              <a:rPr lang="en-US" sz="2800" dirty="0">
                <a:solidFill>
                  <a:srgbClr val="FF0000"/>
                </a:solidFill>
                <a:cs typeface="Calibri"/>
              </a:rPr>
              <a:t>RIGHT </a:t>
            </a:r>
            <a:r>
              <a:rPr lang="en-US" sz="2800" dirty="0" smtClean="0">
                <a:solidFill>
                  <a:srgbClr val="FF0000"/>
                </a:solidFill>
                <a:cs typeface="Calibri"/>
              </a:rPr>
              <a:t>NOW !!</a:t>
            </a:r>
            <a:endParaRPr lang="en-US" sz="2800" dirty="0">
              <a:solidFill>
                <a:srgbClr val="FF0000"/>
              </a:solidFill>
              <a:ea typeface="+mn-lt"/>
              <a:cs typeface="+mn-lt"/>
            </a:endParaRPr>
          </a:p>
          <a:p>
            <a:pPr lvl="1" indent="-285750"/>
            <a:r>
              <a:rPr lang="en-US" dirty="0">
                <a:cs typeface="Calibri"/>
                <a:hlinkClick r:id="rId3"/>
              </a:rPr>
              <a:t>https://www.percipio.com</a:t>
            </a:r>
            <a:endParaRPr lang="en-US" dirty="0">
              <a:ea typeface="+mn-lt"/>
              <a:cs typeface="+mn-lt"/>
            </a:endParaRPr>
          </a:p>
          <a:p>
            <a:pPr lvl="1" indent="-285750"/>
            <a:r>
              <a:rPr lang="en-US" dirty="0">
                <a:cs typeface="Calibri"/>
              </a:rPr>
              <a:t>Rensselaer Manufacturing and Prototyping Laboratories-Safety Orientation</a:t>
            </a:r>
          </a:p>
          <a:p>
            <a:pPr lvl="1" indent="-285750"/>
            <a:r>
              <a:rPr lang="en-US" dirty="0">
                <a:solidFill>
                  <a:srgbClr val="000000"/>
                </a:solidFill>
                <a:ea typeface="+mn-lt"/>
                <a:cs typeface="+mn-lt"/>
              </a:rPr>
              <a:t>NOT required for </a:t>
            </a:r>
          </a:p>
          <a:p>
            <a:pPr lvl="2" indent="-285750"/>
            <a:r>
              <a:rPr lang="en-US" dirty="0">
                <a:solidFill>
                  <a:srgbClr val="000000"/>
                </a:solidFill>
                <a:ea typeface="+mn-lt"/>
                <a:cs typeface="+mn-lt"/>
              </a:rPr>
              <a:t>Fully remote students</a:t>
            </a:r>
          </a:p>
          <a:p>
            <a:pPr lvl="2" indent="-285750"/>
            <a:r>
              <a:rPr lang="en-US" dirty="0">
                <a:solidFill>
                  <a:srgbClr val="000000"/>
                </a:solidFill>
                <a:ea typeface="+mn-lt"/>
                <a:cs typeface="+mn-lt"/>
              </a:rPr>
              <a:t>Local students without campus </a:t>
            </a:r>
            <a:r>
              <a:rPr lang="en-US" dirty="0" smtClean="0">
                <a:solidFill>
                  <a:srgbClr val="000000"/>
                </a:solidFill>
                <a:ea typeface="+mn-lt"/>
                <a:cs typeface="+mn-lt"/>
              </a:rPr>
              <a:t>access</a:t>
            </a:r>
            <a:endParaRPr lang="en-US" i="1" dirty="0">
              <a:ea typeface="+mn-lt"/>
              <a:cs typeface="+mn-lt"/>
            </a:endParaRPr>
          </a:p>
          <a:p>
            <a:endParaRPr lang="en-US" i="1" dirty="0">
              <a:solidFill>
                <a:srgbClr val="000000"/>
              </a:solidFill>
              <a:cs typeface="Calibri"/>
            </a:endParaRP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76</a:t>
            </a:fld>
            <a:endParaRPr lang="en-US" sz="1200" dirty="0"/>
          </a:p>
        </p:txBody>
      </p:sp>
    </p:spTree>
    <p:extLst>
      <p:ext uri="{BB962C8B-B14F-4D97-AF65-F5344CB8AC3E}">
        <p14:creationId xmlns:p14="http://schemas.microsoft.com/office/powerpoint/2010/main" val="266102048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8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sz="1200" dirty="0"/>
              <a:t>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77</a:t>
            </a:fld>
            <a:endParaRPr lang="en-US" sz="1200"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98006"/>
            <a:ext cx="9144000" cy="2661987"/>
          </a:xfrm>
          <a:prstGeom prst="rect">
            <a:avLst/>
          </a:prstGeom>
        </p:spPr>
      </p:pic>
      <p:sp>
        <p:nvSpPr>
          <p:cNvPr id="8" name="TextBox 7"/>
          <p:cNvSpPr txBox="1"/>
          <p:nvPr/>
        </p:nvSpPr>
        <p:spPr>
          <a:xfrm>
            <a:off x="180252" y="5343328"/>
            <a:ext cx="8783495" cy="615553"/>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smtClean="0"/>
              <a:t>Repository instructions </a:t>
            </a:r>
            <a:r>
              <a:rPr lang="en-US" dirty="0" smtClean="0"/>
              <a:t>- </a:t>
            </a:r>
            <a:r>
              <a:rPr lang="en-US" sz="1200" dirty="0" smtClean="0">
                <a:hlinkClick r:id="rId3"/>
              </a:rPr>
              <a:t>https</a:t>
            </a:r>
            <a:r>
              <a:rPr lang="en-US" sz="1200" dirty="0">
                <a:hlinkClick r:id="rId3"/>
              </a:rPr>
              <a:t>://</a:t>
            </a:r>
            <a:r>
              <a:rPr lang="en-US" sz="1200" dirty="0" smtClean="0">
                <a:hlinkClick r:id="rId3"/>
              </a:rPr>
              <a:t>designlab.eng.rpi.edu/edn/projects/capstone-support-dev/wiki/Subversion</a:t>
            </a:r>
            <a:r>
              <a:rPr lang="en-US" sz="1200" dirty="0" smtClean="0"/>
              <a:t> </a:t>
            </a:r>
            <a:endParaRPr lang="en-US" sz="1200" dirty="0"/>
          </a:p>
        </p:txBody>
      </p:sp>
    </p:spTree>
    <p:extLst>
      <p:ext uri="{BB962C8B-B14F-4D97-AF65-F5344CB8AC3E}">
        <p14:creationId xmlns:p14="http://schemas.microsoft.com/office/powerpoint/2010/main" val="60592953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p:txBody>
          <a:bodyPr/>
          <a:lstStyle/>
          <a:p>
            <a:r>
              <a:rPr lang="en-US" dirty="0">
                <a:latin typeface="Calibri"/>
                <a:cs typeface="Calibri"/>
              </a:rPr>
              <a:t>Out of Class Task / Action Items:</a:t>
            </a:r>
            <a:endParaRPr lang="en-US" dirty="0"/>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p:txBody>
          <a:bodyPr vert="horz" lIns="91440" tIns="45720" rIns="91440" bIns="45720" rtlCol="0" anchor="t">
            <a:normAutofit/>
          </a:bodyPr>
          <a:lstStyle/>
          <a:p>
            <a:r>
              <a:rPr lang="en-US" dirty="0">
                <a:ea typeface="+mn-lt"/>
                <a:cs typeface="+mn-lt"/>
              </a:rPr>
              <a:t>Address any feedback on Status Update PPT</a:t>
            </a:r>
            <a:endParaRPr lang="en-US" dirty="0">
              <a:solidFill>
                <a:srgbClr val="C00000"/>
              </a:solidFill>
              <a:ea typeface="+mn-lt"/>
              <a:cs typeface="+mn-lt"/>
            </a:endParaRPr>
          </a:p>
          <a:p>
            <a:r>
              <a:rPr lang="en-US" dirty="0">
                <a:ea typeface="+mn-lt"/>
                <a:cs typeface="+mn-lt"/>
              </a:rPr>
              <a:t>Sponsor liaison should email PPT to sponsor </a:t>
            </a:r>
            <a:r>
              <a:rPr lang="en-US" b="1" dirty="0">
                <a:ea typeface="+mn-lt"/>
                <a:cs typeface="+mn-lt"/>
              </a:rPr>
              <a:t>24 hours prior</a:t>
            </a:r>
            <a:r>
              <a:rPr lang="en-US" dirty="0">
                <a:ea typeface="+mn-lt"/>
                <a:cs typeface="+mn-lt"/>
              </a:rPr>
              <a:t> to call</a:t>
            </a:r>
          </a:p>
          <a:p>
            <a:endParaRPr lang="en-US" dirty="0">
              <a:cs typeface="Calibri"/>
            </a:endParaRPr>
          </a:p>
          <a:p>
            <a:r>
              <a:rPr lang="en-US" dirty="0">
                <a:cs typeface="Calibri"/>
              </a:rPr>
              <a:t>Continue technical work</a:t>
            </a:r>
          </a:p>
          <a:p>
            <a:r>
              <a:rPr lang="en-US" dirty="0">
                <a:cs typeface="Calibri"/>
              </a:rPr>
              <a:t>Post progress to Design Forum thread(s)</a:t>
            </a:r>
          </a:p>
          <a:p>
            <a:r>
              <a:rPr lang="en-US" dirty="0">
                <a:cs typeface="Calibri"/>
              </a:rPr>
              <a:t>Student Team should now be creating individual project tasks</a:t>
            </a: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78</a:t>
            </a:fld>
            <a:endParaRPr lang="en-US" sz="1200" dirty="0"/>
          </a:p>
        </p:txBody>
      </p:sp>
    </p:spTree>
    <p:extLst>
      <p:ext uri="{BB962C8B-B14F-4D97-AF65-F5344CB8AC3E}">
        <p14:creationId xmlns:p14="http://schemas.microsoft.com/office/powerpoint/2010/main" val="158489485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9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79</a:t>
            </a:fld>
            <a:endParaRPr lang="en-US" sz="12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6248" y="2736340"/>
            <a:ext cx="5791503" cy="2529908"/>
          </a:xfrm>
          <a:prstGeom prst="rect">
            <a:avLst/>
          </a:prstGeom>
        </p:spPr>
      </p:pic>
      <p:sp>
        <p:nvSpPr>
          <p:cNvPr id="7" name="TextBox 6"/>
          <p:cNvSpPr txBox="1"/>
          <p:nvPr/>
        </p:nvSpPr>
        <p:spPr>
          <a:xfrm>
            <a:off x="180252" y="5343328"/>
            <a:ext cx="8783495" cy="615553"/>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smtClean="0"/>
              <a:t>Repository instructions </a:t>
            </a:r>
            <a:r>
              <a:rPr lang="en-US" dirty="0" smtClean="0"/>
              <a:t>- </a:t>
            </a:r>
            <a:r>
              <a:rPr lang="en-US" sz="1200" dirty="0" smtClean="0">
                <a:hlinkClick r:id="rId3"/>
              </a:rPr>
              <a:t>https</a:t>
            </a:r>
            <a:r>
              <a:rPr lang="en-US" sz="1200" dirty="0">
                <a:hlinkClick r:id="rId3"/>
              </a:rPr>
              <a:t>://</a:t>
            </a:r>
            <a:r>
              <a:rPr lang="en-US" sz="1200" dirty="0" smtClean="0">
                <a:hlinkClick r:id="rId3"/>
              </a:rPr>
              <a:t>designlab.eng.rpi.edu/edn/projects/capstone-support-dev/wiki/Subversion</a:t>
            </a:r>
            <a:r>
              <a:rPr lang="en-US" sz="1200" dirty="0" smtClean="0"/>
              <a:t> </a:t>
            </a:r>
            <a:endParaRPr lang="en-US" sz="1200" dirty="0"/>
          </a:p>
        </p:txBody>
      </p:sp>
    </p:spTree>
    <p:extLst>
      <p:ext uri="{BB962C8B-B14F-4D97-AF65-F5344CB8AC3E}">
        <p14:creationId xmlns:p14="http://schemas.microsoft.com/office/powerpoint/2010/main" val="3886164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400CC-853B-4C88-8421-470C384B05D7}"/>
              </a:ext>
            </a:extLst>
          </p:cNvPr>
          <p:cNvSpPr>
            <a:spLocks noGrp="1"/>
          </p:cNvSpPr>
          <p:nvPr>
            <p:ph type="title"/>
          </p:nvPr>
        </p:nvSpPr>
        <p:spPr/>
        <p:txBody>
          <a:bodyPr/>
          <a:lstStyle/>
          <a:p>
            <a:r>
              <a:rPr lang="en-US" dirty="0">
                <a:cs typeface="Calibri"/>
              </a:rPr>
              <a:t>Class meeting logistics</a:t>
            </a:r>
            <a:endParaRPr lang="en-US" dirty="0"/>
          </a:p>
        </p:txBody>
      </p:sp>
      <p:sp>
        <p:nvSpPr>
          <p:cNvPr id="3" name="Content Placeholder 2">
            <a:extLst>
              <a:ext uri="{FF2B5EF4-FFF2-40B4-BE49-F238E27FC236}">
                <a16:creationId xmlns:a16="http://schemas.microsoft.com/office/drawing/2014/main" id="{CCFD94C0-A52B-4002-A3ED-239F12ADD451}"/>
              </a:ext>
            </a:extLst>
          </p:cNvPr>
          <p:cNvSpPr>
            <a:spLocks noGrp="1"/>
          </p:cNvSpPr>
          <p:nvPr>
            <p:ph idx="1"/>
          </p:nvPr>
        </p:nvSpPr>
        <p:spPr/>
        <p:txBody>
          <a:bodyPr vert="horz" lIns="91440" tIns="45720" rIns="91440" bIns="45720" rtlCol="0" anchor="t">
            <a:normAutofit/>
          </a:bodyPr>
          <a:lstStyle/>
          <a:p>
            <a:r>
              <a:rPr lang="en-US" dirty="0">
                <a:cs typeface="Calibri"/>
              </a:rPr>
              <a:t>Bring laptop, charger, </a:t>
            </a:r>
            <a:r>
              <a:rPr lang="en-US" b="1" dirty="0">
                <a:cs typeface="Calibri"/>
              </a:rPr>
              <a:t>headphones/earbuds </a:t>
            </a:r>
            <a:r>
              <a:rPr lang="en-US" dirty="0">
                <a:cs typeface="Calibri"/>
              </a:rPr>
              <a:t>(for best Webex audio) to in-person classes</a:t>
            </a:r>
          </a:p>
          <a:p>
            <a:r>
              <a:rPr lang="en-US" dirty="0">
                <a:cs typeface="Calibri"/>
              </a:rPr>
              <a:t>Wear a </a:t>
            </a:r>
            <a:r>
              <a:rPr lang="en-US" dirty="0" smtClean="0">
                <a:cs typeface="Calibri"/>
              </a:rPr>
              <a:t>mask </a:t>
            </a:r>
            <a:r>
              <a:rPr lang="en-US" dirty="0">
                <a:cs typeface="Calibri"/>
              </a:rPr>
              <a:t>at all times</a:t>
            </a:r>
          </a:p>
          <a:p>
            <a:r>
              <a:rPr lang="en-US" dirty="0">
                <a:cs typeface="Calibri"/>
              </a:rPr>
              <a:t>Teams may wish to record their meetings for any members who are 'absent' or have connection issues.</a:t>
            </a:r>
            <a:endParaRPr lang="en-US" dirty="0"/>
          </a:p>
          <a:p>
            <a:pPr lvl="1"/>
            <a:r>
              <a:rPr lang="en-US" dirty="0">
                <a:cs typeface="Calibri"/>
              </a:rPr>
              <a:t>ALWAYS encouraged to take meeting minutes and post to EDN for future reference</a:t>
            </a:r>
          </a:p>
        </p:txBody>
      </p:sp>
      <p:sp>
        <p:nvSpPr>
          <p:cNvPr id="4" name="Footer Placeholder 3">
            <a:extLst>
              <a:ext uri="{FF2B5EF4-FFF2-40B4-BE49-F238E27FC236}">
                <a16:creationId xmlns:a16="http://schemas.microsoft.com/office/drawing/2014/main" id="{19FD35EA-1571-4562-BA9E-35972A53A2E3}"/>
              </a:ext>
            </a:extLst>
          </p:cNvPr>
          <p:cNvSpPr>
            <a:spLocks noGrp="1"/>
          </p:cNvSpPr>
          <p:nvPr>
            <p:ph type="ftr" sz="quarter" idx="11"/>
          </p:nvPr>
        </p:nvSpPr>
        <p:spPr/>
        <p:txBody>
          <a:bodyPr/>
          <a:lstStyle/>
          <a:p>
            <a:r>
              <a:rPr lang="en-US" dirty="0"/>
              <a:t>PE Space</a:t>
            </a:r>
          </a:p>
        </p:txBody>
      </p:sp>
      <p:sp>
        <p:nvSpPr>
          <p:cNvPr id="5" name="Slide Number Placeholder 4">
            <a:extLst>
              <a:ext uri="{FF2B5EF4-FFF2-40B4-BE49-F238E27FC236}">
                <a16:creationId xmlns:a16="http://schemas.microsoft.com/office/drawing/2014/main" id="{1A8DC43A-1C98-4254-9328-EA503E9143FA}"/>
              </a:ext>
            </a:extLst>
          </p:cNvPr>
          <p:cNvSpPr>
            <a:spLocks noGrp="1"/>
          </p:cNvSpPr>
          <p:nvPr>
            <p:ph type="sldNum" sz="quarter" idx="12"/>
          </p:nvPr>
        </p:nvSpPr>
        <p:spPr/>
        <p:txBody>
          <a:bodyPr/>
          <a:lstStyle/>
          <a:p>
            <a:fld id="{B044824F-EBE0-443F-8A8F-F64816AF04DC}" type="slidenum">
              <a:rPr lang="en-US" smtClean="0"/>
              <a:t>8</a:t>
            </a:fld>
            <a:endParaRPr lang="en-US" dirty="0"/>
          </a:p>
        </p:txBody>
      </p:sp>
    </p:spTree>
    <p:extLst>
      <p:ext uri="{BB962C8B-B14F-4D97-AF65-F5344CB8AC3E}">
        <p14:creationId xmlns:p14="http://schemas.microsoft.com/office/powerpoint/2010/main" val="95511381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15 min – Preliminary Design Review 					  Introduction</a:t>
            </a:r>
          </a:p>
        </p:txBody>
      </p:sp>
      <p:sp>
        <p:nvSpPr>
          <p:cNvPr id="3" name="Content Placeholder 2"/>
          <p:cNvSpPr>
            <a:spLocks noGrp="1"/>
          </p:cNvSpPr>
          <p:nvPr>
            <p:ph idx="1"/>
          </p:nvPr>
        </p:nvSpPr>
        <p:spPr>
          <a:xfrm>
            <a:off x="628650" y="1569245"/>
            <a:ext cx="7886700" cy="4908551"/>
          </a:xfrm>
        </p:spPr>
        <p:txBody>
          <a:bodyPr>
            <a:normAutofit lnSpcReduction="10000"/>
          </a:bodyPr>
          <a:lstStyle/>
          <a:p>
            <a:r>
              <a:rPr lang="en-US" dirty="0"/>
              <a:t>Opportunity to share information and receive feedback</a:t>
            </a:r>
          </a:p>
          <a:p>
            <a:pPr lvl="1"/>
            <a:r>
              <a:rPr lang="en-US" dirty="0"/>
              <a:t>Tradeshows</a:t>
            </a:r>
          </a:p>
          <a:p>
            <a:pPr lvl="1"/>
            <a:r>
              <a:rPr lang="en-US" dirty="0"/>
              <a:t>Conference</a:t>
            </a:r>
          </a:p>
          <a:p>
            <a:pPr lvl="1"/>
            <a:r>
              <a:rPr lang="en-US" dirty="0"/>
              <a:t>Investor pitch</a:t>
            </a:r>
          </a:p>
          <a:p>
            <a:endParaRPr lang="en-US" dirty="0"/>
          </a:p>
          <a:p>
            <a:r>
              <a:rPr lang="en-US" dirty="0"/>
              <a:t>Tell a cohesive story to introduce project</a:t>
            </a:r>
          </a:p>
          <a:p>
            <a:pPr lvl="1"/>
            <a:r>
              <a:rPr lang="en-US" dirty="0"/>
              <a:t>Audience is educated (profs and RPI students), but may know NOTHING about your topic</a:t>
            </a:r>
          </a:p>
          <a:p>
            <a:pPr lvl="1"/>
            <a:r>
              <a:rPr lang="en-US" dirty="0"/>
              <a:t>2-3 </a:t>
            </a:r>
            <a:r>
              <a:rPr lang="en-US" dirty="0"/>
              <a:t>mins</a:t>
            </a:r>
            <a:r>
              <a:rPr lang="en-US" dirty="0"/>
              <a:t> to establish big picture background and history</a:t>
            </a:r>
          </a:p>
          <a:p>
            <a:r>
              <a:rPr lang="en-US" dirty="0"/>
              <a:t>You WILL be interrupted with questions</a:t>
            </a:r>
          </a:p>
          <a:p>
            <a:r>
              <a:rPr lang="en-US" dirty="0"/>
              <a:t>Use the poster as a guide</a:t>
            </a:r>
          </a:p>
          <a:p>
            <a:endParaRPr lang="en-US" dirty="0"/>
          </a:p>
          <a:p>
            <a:r>
              <a:rPr lang="en-US" dirty="0"/>
              <a:t>Logistics</a:t>
            </a:r>
          </a:p>
          <a:p>
            <a:pPr lvl="1"/>
            <a:r>
              <a:rPr lang="en-US" dirty="0"/>
              <a:t>Presentations via Webex NOT in-person</a:t>
            </a:r>
          </a:p>
          <a:p>
            <a:pPr lvl="1"/>
            <a:r>
              <a:rPr lang="en-US" dirty="0"/>
              <a:t>Students not </a:t>
            </a:r>
            <a:r>
              <a:rPr lang="en-US" dirty="0" smtClean="0"/>
              <a:t>presenting should join as </a:t>
            </a:r>
            <a:r>
              <a:rPr lang="en-US" dirty="0"/>
              <a:t>audience for OTHER projects</a:t>
            </a: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80</a:t>
            </a:fld>
            <a:endParaRPr lang="en-US" sz="1200" dirty="0"/>
          </a:p>
        </p:txBody>
      </p:sp>
    </p:spTree>
    <p:extLst>
      <p:ext uri="{BB962C8B-B14F-4D97-AF65-F5344CB8AC3E}">
        <p14:creationId xmlns:p14="http://schemas.microsoft.com/office/powerpoint/2010/main" val="390013346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95 min – Poster Creation</a:t>
            </a:r>
          </a:p>
        </p:txBody>
      </p:sp>
      <p:sp>
        <p:nvSpPr>
          <p:cNvPr id="3" name="Content Placeholder 2"/>
          <p:cNvSpPr>
            <a:spLocks noGrp="1"/>
          </p:cNvSpPr>
          <p:nvPr>
            <p:ph idx="1"/>
          </p:nvPr>
        </p:nvSpPr>
        <p:spPr>
          <a:xfrm>
            <a:off x="628650" y="1447800"/>
            <a:ext cx="7886700" cy="4729163"/>
          </a:xfrm>
        </p:spPr>
        <p:txBody>
          <a:bodyPr>
            <a:normAutofit lnSpcReduction="10000"/>
          </a:bodyPr>
          <a:lstStyle/>
          <a:p>
            <a:r>
              <a:rPr lang="en-US" dirty="0"/>
              <a:t>Open </a:t>
            </a:r>
            <a:r>
              <a:rPr lang="en-US" dirty="0" smtClean="0">
                <a:solidFill>
                  <a:schemeClr val="accent6"/>
                </a:solidFill>
              </a:rPr>
              <a:t>Poster.pptx </a:t>
            </a:r>
            <a:r>
              <a:rPr lang="en-US" dirty="0"/>
              <a:t>in Box in PPT Online</a:t>
            </a:r>
          </a:p>
          <a:p>
            <a:endParaRPr lang="en-US" dirty="0"/>
          </a:p>
          <a:p>
            <a:r>
              <a:rPr lang="en-US" dirty="0"/>
              <a:t>10 </a:t>
            </a:r>
            <a:r>
              <a:rPr lang="en-US" dirty="0"/>
              <a:t>mins</a:t>
            </a:r>
            <a:r>
              <a:rPr lang="en-US" dirty="0"/>
              <a:t> – Divide into 3 groups, shift to sub-Spaces on Webex Teams, and work on initial slides. Content can be pulled from Statement of Work.</a:t>
            </a:r>
          </a:p>
          <a:p>
            <a:pPr lvl="1"/>
            <a:r>
              <a:rPr lang="en-US" b="1" dirty="0"/>
              <a:t>Purpose</a:t>
            </a:r>
            <a:r>
              <a:rPr lang="en-US" dirty="0"/>
              <a:t>  </a:t>
            </a:r>
          </a:p>
          <a:p>
            <a:pPr lvl="1"/>
            <a:r>
              <a:rPr lang="en-US" b="1" dirty="0"/>
              <a:t>Past Work and/or Project History </a:t>
            </a:r>
          </a:p>
          <a:p>
            <a:pPr lvl="1"/>
            <a:r>
              <a:rPr lang="en-US" b="1" dirty="0"/>
              <a:t>Semester Objectives/Requirements</a:t>
            </a:r>
            <a:endParaRPr lang="en-US" dirty="0"/>
          </a:p>
          <a:p>
            <a:endParaRPr lang="en-US" b="1" dirty="0"/>
          </a:p>
          <a:p>
            <a:r>
              <a:rPr lang="en-US" dirty="0"/>
              <a:t>40 </a:t>
            </a:r>
            <a:r>
              <a:rPr lang="en-US" dirty="0"/>
              <a:t>mins</a:t>
            </a:r>
            <a:r>
              <a:rPr lang="en-US" dirty="0"/>
              <a:t> –  As a full team discuss </a:t>
            </a:r>
            <a:r>
              <a:rPr lang="en-US" sz="1800" b="1" dirty="0"/>
              <a:t>Technical Approach, Results and Accomplishments to Date</a:t>
            </a:r>
          </a:p>
          <a:p>
            <a:endParaRPr lang="en-US" sz="1800" b="1" dirty="0"/>
          </a:p>
          <a:p>
            <a:r>
              <a:rPr lang="en-US" dirty="0"/>
              <a:t>30 </a:t>
            </a:r>
            <a:r>
              <a:rPr lang="en-US" dirty="0"/>
              <a:t>mins</a:t>
            </a:r>
            <a:r>
              <a:rPr lang="en-US" dirty="0"/>
              <a:t> – Move on to </a:t>
            </a:r>
            <a:r>
              <a:rPr lang="en-US" sz="1800" b="1" dirty="0"/>
              <a:t>Next Steps and Plan</a:t>
            </a:r>
          </a:p>
          <a:p>
            <a:endParaRPr lang="en-US" sz="1800" b="1" dirty="0"/>
          </a:p>
          <a:p>
            <a:r>
              <a:rPr lang="en-US" dirty="0"/>
              <a:t>15 </a:t>
            </a:r>
            <a:r>
              <a:rPr lang="en-US" dirty="0"/>
              <a:t>mins</a:t>
            </a:r>
            <a:r>
              <a:rPr lang="en-US" dirty="0"/>
              <a:t> – Begin assembly of content onto single slide (</a:t>
            </a:r>
            <a:r>
              <a:rPr lang="en-US" dirty="0"/>
              <a:t>pg</a:t>
            </a:r>
            <a:r>
              <a:rPr lang="en-US" dirty="0"/>
              <a:t> 8)</a:t>
            </a:r>
          </a:p>
        </p:txBody>
      </p:sp>
      <p:sp>
        <p:nvSpPr>
          <p:cNvPr id="4" name="Footer Placeholder 3"/>
          <p:cNvSpPr>
            <a:spLocks noGrp="1"/>
          </p:cNvSpPr>
          <p:nvPr>
            <p:ph type="ftr" sz="quarter" idx="11"/>
          </p:nvPr>
        </p:nvSpPr>
        <p:spPr/>
        <p:txBody>
          <a:bodyPr/>
          <a:lstStyle/>
          <a:p>
            <a:r>
              <a:rPr lang="en-US" sz="1200" dirty="0"/>
              <a:t>PE &amp; 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81</a:t>
            </a:fld>
            <a:endParaRPr lang="en-US" sz="1200" dirty="0"/>
          </a:p>
        </p:txBody>
      </p:sp>
      <p:sp>
        <p:nvSpPr>
          <p:cNvPr id="6" name="Down Arrow 5"/>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4491726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p:txBody>
          <a:bodyPr/>
          <a:lstStyle/>
          <a:p>
            <a:r>
              <a:rPr lang="en-US" dirty="0">
                <a:latin typeface="Calibri"/>
                <a:cs typeface="Calibri"/>
              </a:rPr>
              <a:t>Out of Class Task / Action Items:</a:t>
            </a:r>
            <a:endParaRPr lang="en-US" dirty="0"/>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p:txBody>
          <a:bodyPr vert="horz" lIns="91440" tIns="45720" rIns="91440" bIns="45720" rtlCol="0" anchor="t">
            <a:normAutofit/>
          </a:bodyPr>
          <a:lstStyle/>
          <a:p>
            <a:r>
              <a:rPr lang="en-US" dirty="0">
                <a:ea typeface="+mn-lt"/>
                <a:cs typeface="+mn-lt"/>
              </a:rPr>
              <a:t>Class 9 Ticket Out</a:t>
            </a:r>
          </a:p>
          <a:p>
            <a:pPr lvl="1"/>
            <a:r>
              <a:rPr lang="en-US" u="sng" dirty="0">
                <a:hlinkClick r:id="rId2"/>
              </a:rPr>
              <a:t>https://forms.gle/At5axsgWRajmq2Gu5</a:t>
            </a:r>
            <a:r>
              <a:rPr lang="en-US" dirty="0"/>
              <a:t> </a:t>
            </a:r>
            <a:endParaRPr lang="en-US" dirty="0">
              <a:solidFill>
                <a:srgbClr val="000000"/>
              </a:solidFill>
              <a:ea typeface="+mn-lt"/>
              <a:cs typeface="+mn-lt"/>
            </a:endParaRPr>
          </a:p>
          <a:p>
            <a:r>
              <a:rPr lang="en-US" dirty="0">
                <a:ea typeface="+mn-lt"/>
                <a:cs typeface="+mn-lt"/>
              </a:rPr>
              <a:t>Upload poster draft to EDN - PDR Forum</a:t>
            </a:r>
          </a:p>
          <a:p>
            <a:endParaRPr lang="en-US" dirty="0">
              <a:solidFill>
                <a:srgbClr val="C00000"/>
              </a:solidFill>
              <a:ea typeface="+mn-lt"/>
              <a:cs typeface="+mn-lt"/>
            </a:endParaRPr>
          </a:p>
          <a:p>
            <a:r>
              <a:rPr lang="en-US" dirty="0">
                <a:cs typeface="Calibri"/>
              </a:rPr>
              <a:t>Continue technical work</a:t>
            </a:r>
          </a:p>
          <a:p>
            <a:r>
              <a:rPr lang="en-US" dirty="0">
                <a:cs typeface="Calibri"/>
              </a:rPr>
              <a:t>Post progress to Design Forum thread(s)</a:t>
            </a:r>
          </a:p>
          <a:p>
            <a:r>
              <a:rPr lang="en-US" dirty="0">
                <a:cs typeface="Calibri"/>
              </a:rPr>
              <a:t>Student Team should now be creating agendas for each class meeting and individual project tasks</a:t>
            </a:r>
          </a:p>
          <a:p>
            <a:endParaRPr lang="en-US" dirty="0">
              <a:cs typeface="Calibri"/>
            </a:endParaRP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82</a:t>
            </a:fld>
            <a:endParaRPr lang="en-US" sz="1200" dirty="0"/>
          </a:p>
        </p:txBody>
      </p:sp>
    </p:spTree>
    <p:extLst>
      <p:ext uri="{BB962C8B-B14F-4D97-AF65-F5344CB8AC3E}">
        <p14:creationId xmlns:p14="http://schemas.microsoft.com/office/powerpoint/2010/main" val="37154755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Webex/Meeting Tips</a:t>
            </a:r>
            <a:endParaRPr lang="en-US" dirty="0"/>
          </a:p>
        </p:txBody>
      </p:sp>
      <p:sp>
        <p:nvSpPr>
          <p:cNvPr id="3" name="Content Placeholder 2"/>
          <p:cNvSpPr>
            <a:spLocks noGrp="1"/>
          </p:cNvSpPr>
          <p:nvPr>
            <p:ph idx="1"/>
          </p:nvPr>
        </p:nvSpPr>
        <p:spPr>
          <a:xfrm>
            <a:off x="457200" y="1295400"/>
            <a:ext cx="8229600" cy="5060950"/>
          </a:xfrm>
        </p:spPr>
        <p:txBody>
          <a:bodyPr vert="horz" lIns="91440" tIns="45720" rIns="91440" bIns="45720" rtlCol="0" anchor="t">
            <a:normAutofit fontScale="85000" lnSpcReduction="20000"/>
          </a:bodyPr>
          <a:lstStyle/>
          <a:p>
            <a:pPr lvl="0"/>
            <a:r>
              <a:rPr lang="en-US" dirty="0"/>
              <a:t>Be productive for meetings. </a:t>
            </a:r>
            <a:endParaRPr lang="en-US" dirty="0" smtClean="0"/>
          </a:p>
          <a:p>
            <a:pPr lvl="1"/>
            <a:r>
              <a:rPr lang="en-US" dirty="0" smtClean="0"/>
              <a:t>Have </a:t>
            </a:r>
            <a:r>
              <a:rPr lang="en-US" dirty="0"/>
              <a:t>a written agenda, posted into the EDN Project Management </a:t>
            </a:r>
            <a:r>
              <a:rPr lang="en-US" dirty="0" smtClean="0"/>
              <a:t>folder</a:t>
            </a:r>
          </a:p>
          <a:p>
            <a:pPr lvl="1"/>
            <a:r>
              <a:rPr lang="en-US" dirty="0"/>
              <a:t>Keep meeting minutes for ALL team Webex sessions and post to the Project Management forum on </a:t>
            </a:r>
            <a:r>
              <a:rPr lang="en-US" dirty="0" smtClean="0"/>
              <a:t>EDN</a:t>
            </a:r>
            <a:endParaRPr lang="en-US" dirty="0"/>
          </a:p>
          <a:p>
            <a:pPr lvl="0"/>
            <a:r>
              <a:rPr lang="en-US" dirty="0"/>
              <a:t>Divide workload among team members and create </a:t>
            </a:r>
            <a:r>
              <a:rPr lang="en-US" dirty="0" smtClean="0"/>
              <a:t>EDN Issues </a:t>
            </a:r>
            <a:r>
              <a:rPr lang="en-US" dirty="0"/>
              <a:t>to document </a:t>
            </a:r>
            <a:r>
              <a:rPr lang="en-US" dirty="0" smtClean="0"/>
              <a:t>and track</a:t>
            </a:r>
            <a:endParaRPr lang="en-US" dirty="0"/>
          </a:p>
          <a:p>
            <a:pPr lvl="0"/>
            <a:r>
              <a:rPr lang="en-US" dirty="0" smtClean="0"/>
              <a:t>Webex </a:t>
            </a:r>
            <a:r>
              <a:rPr lang="en-US" dirty="0"/>
              <a:t>chat will not be archived, so it's important to document </a:t>
            </a:r>
            <a:r>
              <a:rPr lang="en-US" dirty="0" smtClean="0"/>
              <a:t>results &amp; discussion </a:t>
            </a:r>
            <a:r>
              <a:rPr lang="en-US" dirty="0"/>
              <a:t>in the </a:t>
            </a:r>
            <a:r>
              <a:rPr lang="en-US" dirty="0" smtClean="0"/>
              <a:t>Forums </a:t>
            </a:r>
            <a:r>
              <a:rPr lang="en-US" dirty="0"/>
              <a:t>and the </a:t>
            </a:r>
            <a:r>
              <a:rPr lang="en-US" dirty="0" smtClean="0"/>
              <a:t>Repository </a:t>
            </a:r>
            <a:r>
              <a:rPr lang="en-US" dirty="0"/>
              <a:t>as appropriate</a:t>
            </a:r>
          </a:p>
          <a:p>
            <a:pPr lvl="0"/>
            <a:r>
              <a:rPr lang="en-US" dirty="0"/>
              <a:t>Although Webex can be great for socialization, we would like to encourage productive meetings to reduce Webex burnout</a:t>
            </a:r>
          </a:p>
          <a:p>
            <a:endParaRPr lang="en-US" dirty="0">
              <a:cs typeface="Calibri"/>
            </a:endParaRPr>
          </a:p>
        </p:txBody>
      </p:sp>
      <p:sp>
        <p:nvSpPr>
          <p:cNvPr id="4" name="Footer Placeholder 3">
            <a:extLst>
              <a:ext uri="{FF2B5EF4-FFF2-40B4-BE49-F238E27FC236}">
                <a16:creationId xmlns:a16="http://schemas.microsoft.com/office/drawing/2014/main" id="{E3A5379F-ED73-4D32-BFA4-A126480B06A9}"/>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9</a:t>
            </a:fld>
            <a:endParaRPr lang="en-US" dirty="0"/>
          </a:p>
        </p:txBody>
      </p:sp>
    </p:spTree>
    <p:extLst>
      <p:ext uri="{BB962C8B-B14F-4D97-AF65-F5344CB8AC3E}">
        <p14:creationId xmlns:p14="http://schemas.microsoft.com/office/powerpoint/2010/main" val="39702681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4489</Words>
  <Application>Microsoft Office PowerPoint</Application>
  <PresentationFormat>On-screen Show (4:3)</PresentationFormat>
  <Paragraphs>1005</Paragraphs>
  <Slides>82</Slides>
  <Notes>13</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82</vt:i4>
      </vt:variant>
    </vt:vector>
  </HeadingPairs>
  <TitlesOfParts>
    <vt:vector size="90" baseType="lpstr">
      <vt:lpstr>ＭＳ Ｐゴシック</vt:lpstr>
      <vt:lpstr>Arial</vt:lpstr>
      <vt:lpstr>Calibri</vt:lpstr>
      <vt:lpstr>Calibri Light</vt:lpstr>
      <vt:lpstr>MS Mincho</vt:lpstr>
      <vt:lpstr>Times New Roman</vt:lpstr>
      <vt:lpstr>Office Theme</vt:lpstr>
      <vt:lpstr>1_Office Theme</vt:lpstr>
      <vt:lpstr>Welcome to Capstone Design</vt:lpstr>
      <vt:lpstr>Revision History </vt:lpstr>
      <vt:lpstr>Revision History - continued </vt:lpstr>
      <vt:lpstr>Revision History - continued </vt:lpstr>
      <vt:lpstr>Link to Agendas</vt:lpstr>
      <vt:lpstr>Logistics</vt:lpstr>
      <vt:lpstr>Covid-19 related challenges</vt:lpstr>
      <vt:lpstr>Class meeting logistics</vt:lpstr>
      <vt:lpstr>Webex/Meeting Tips</vt:lpstr>
      <vt:lpstr>Class “location”</vt:lpstr>
      <vt:lpstr>Day 1 Agenda</vt:lpstr>
      <vt:lpstr>RPI Design Lab </vt:lpstr>
      <vt:lpstr>Design Lab Team</vt:lpstr>
      <vt:lpstr>Faculty – Chief Engineers</vt:lpstr>
      <vt:lpstr>Participation Expectations</vt:lpstr>
      <vt:lpstr>Capstone is TEAM work not GROUP work</vt:lpstr>
      <vt:lpstr>Grading</vt:lpstr>
      <vt:lpstr>Behavior Expectations</vt:lpstr>
      <vt:lpstr>Capstone Orientation Packet (email)</vt:lpstr>
      <vt:lpstr>Collaboration Logistics</vt:lpstr>
      <vt:lpstr>35 min - Team Ideation Presentation</vt:lpstr>
      <vt:lpstr>20 min - Team Ideation Presentation Summary</vt:lpstr>
      <vt:lpstr>5 min - Team Meeting</vt:lpstr>
      <vt:lpstr>10 min - Team Questions </vt:lpstr>
      <vt:lpstr>5 min – Ticket Out</vt:lpstr>
      <vt:lpstr>Out of Class Tasks (what you might call homework, complete BEFORE Class 2)</vt:lpstr>
      <vt:lpstr>Class 2 Agenda</vt:lpstr>
      <vt:lpstr>30 min - Capstone Introduction and Expectations  part 2</vt:lpstr>
      <vt:lpstr>Capstone Design – Why we do it</vt:lpstr>
      <vt:lpstr>Design Course Progression</vt:lpstr>
      <vt:lpstr>PowerPoint Presentation</vt:lpstr>
      <vt:lpstr>Capstone Design – How We Do It</vt:lpstr>
      <vt:lpstr>Roles and Responsibilities of Team</vt:lpstr>
      <vt:lpstr>15 or 20 min - Generate Project Questions</vt:lpstr>
      <vt:lpstr>PowerPoint Presentation</vt:lpstr>
      <vt:lpstr>15 min – Engineering Documentation</vt:lpstr>
      <vt:lpstr>What is Documentation? Engineering Documentation?</vt:lpstr>
      <vt:lpstr>Why Document?</vt:lpstr>
      <vt:lpstr>Capstone Course Policies</vt:lpstr>
      <vt:lpstr>What Tool Will You Use?</vt:lpstr>
      <vt:lpstr>What Should I Document?</vt:lpstr>
      <vt:lpstr>10 min – Full class Wrap up</vt:lpstr>
      <vt:lpstr>Out of Class Tasks (what you might call homework, complete BEFORE Class 3)</vt:lpstr>
      <vt:lpstr>Day 3 Agenda</vt:lpstr>
      <vt:lpstr>15 min - Engineering Design Process</vt:lpstr>
      <vt:lpstr>Engineering Design Process</vt:lpstr>
      <vt:lpstr>10 mins - Customer Needs &amp; Engineering Requirements Example</vt:lpstr>
      <vt:lpstr>User Stories</vt:lpstr>
      <vt:lpstr>All teams are in a different place</vt:lpstr>
      <vt:lpstr>30 min - CE Meeting with Team (Class 3 or 4)</vt:lpstr>
      <vt:lpstr>45 min - Customer Needs &amp;  Engineering Requirements Generation</vt:lpstr>
      <vt:lpstr>45 min - Sponsor Kick-Off Meeting</vt:lpstr>
      <vt:lpstr>30 min - Prior Presentation (if applicable)</vt:lpstr>
      <vt:lpstr>Out of Class Tasks (what you might call homework, complete BEFORE Class 4)</vt:lpstr>
      <vt:lpstr>Class 4 Agenda</vt:lpstr>
      <vt:lpstr>55 Min - Project Work </vt:lpstr>
      <vt:lpstr>30 min - CE Meeting with Team (Class 3 or 4)</vt:lpstr>
      <vt:lpstr>Out of Class Task / Action Items:</vt:lpstr>
      <vt:lpstr>Class 5 Agenda</vt:lpstr>
      <vt:lpstr>30 min - Documentation &amp; EDN Usage</vt:lpstr>
      <vt:lpstr>Where to put information?</vt:lpstr>
      <vt:lpstr>How to post</vt:lpstr>
      <vt:lpstr>10 min - Engineering Tools and Methods</vt:lpstr>
      <vt:lpstr>10 min - Statement of Work Introduction  60 min - Statement of Work Exercise</vt:lpstr>
      <vt:lpstr>Phases of the Design Report</vt:lpstr>
      <vt:lpstr>Out of Class Task / Action Items:</vt:lpstr>
      <vt:lpstr>Class 6 Agenda</vt:lpstr>
      <vt:lpstr>10 min – What’s a Concept?</vt:lpstr>
      <vt:lpstr>65 Min - Concept Generation</vt:lpstr>
      <vt:lpstr>5 min – Create Forum Threads</vt:lpstr>
      <vt:lpstr>20 min – Project Work</vt:lpstr>
      <vt:lpstr>Out of Class Task / Action Items:</vt:lpstr>
      <vt:lpstr>Class 7 Agenda</vt:lpstr>
      <vt:lpstr>10 min - Project Planning</vt:lpstr>
      <vt:lpstr>95 min - ‘Post It Note’ Project Planning Exercise</vt:lpstr>
      <vt:lpstr>Out of Class Task / Action Items:</vt:lpstr>
      <vt:lpstr>Class 8 Agenda</vt:lpstr>
      <vt:lpstr>Out of Class Task / Action Items:</vt:lpstr>
      <vt:lpstr>Class 9 Agenda</vt:lpstr>
      <vt:lpstr>15 min – Preliminary Design Review        Introduction</vt:lpstr>
      <vt:lpstr>95 min – Poster Creation</vt:lpstr>
      <vt:lpstr>Out of Class Task / Action Items: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Cap</dc:title>
  <dc:creator/>
  <cp:lastModifiedBy/>
  <cp:revision>1513</cp:revision>
  <dcterms:created xsi:type="dcterms:W3CDTF">2012-08-24T00:53:15Z</dcterms:created>
  <dcterms:modified xsi:type="dcterms:W3CDTF">2021-01-22T20:15:10Z</dcterms:modified>
</cp:coreProperties>
</file>