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Lst>
  <p:notesMasterIdLst>
    <p:notesMasterId r:id="rId88"/>
  </p:notesMasterIdLst>
  <p:sldIdLst>
    <p:sldId id="256" r:id="rId3"/>
    <p:sldId id="338" r:id="rId4"/>
    <p:sldId id="316" r:id="rId5"/>
    <p:sldId id="352" r:id="rId6"/>
    <p:sldId id="339" r:id="rId7"/>
    <p:sldId id="276" r:id="rId8"/>
    <p:sldId id="257" r:id="rId9"/>
    <p:sldId id="269" r:id="rId10"/>
    <p:sldId id="317" r:id="rId11"/>
    <p:sldId id="357" r:id="rId12"/>
    <p:sldId id="310" r:id="rId13"/>
    <p:sldId id="275" r:id="rId14"/>
    <p:sldId id="272" r:id="rId15"/>
    <p:sldId id="358" r:id="rId16"/>
    <p:sldId id="274" r:id="rId17"/>
    <p:sldId id="270" r:id="rId18"/>
    <p:sldId id="262" r:id="rId19"/>
    <p:sldId id="258" r:id="rId20"/>
    <p:sldId id="265" r:id="rId21"/>
    <p:sldId id="311" r:id="rId22"/>
    <p:sldId id="281" r:id="rId23"/>
    <p:sldId id="279" r:id="rId24"/>
    <p:sldId id="354" r:id="rId25"/>
    <p:sldId id="280" r:id="rId26"/>
    <p:sldId id="292" r:id="rId27"/>
    <p:sldId id="283" r:id="rId28"/>
    <p:sldId id="264" r:id="rId29"/>
    <p:sldId id="335" r:id="rId30"/>
    <p:sldId id="263" r:id="rId31"/>
    <p:sldId id="259" r:id="rId32"/>
    <p:sldId id="260" r:id="rId33"/>
    <p:sldId id="266" r:id="rId34"/>
    <p:sldId id="318" r:id="rId35"/>
    <p:sldId id="359" r:id="rId36"/>
    <p:sldId id="285" r:id="rId37"/>
    <p:sldId id="362" r:id="rId38"/>
    <p:sldId id="363" r:id="rId39"/>
    <p:sldId id="360" r:id="rId40"/>
    <p:sldId id="326" r:id="rId41"/>
    <p:sldId id="327" r:id="rId42"/>
    <p:sldId id="328" r:id="rId43"/>
    <p:sldId id="329" r:id="rId44"/>
    <p:sldId id="330" r:id="rId45"/>
    <p:sldId id="331" r:id="rId46"/>
    <p:sldId id="284" r:id="rId47"/>
    <p:sldId id="291" r:id="rId48"/>
    <p:sldId id="287" r:id="rId49"/>
    <p:sldId id="336" r:id="rId50"/>
    <p:sldId id="333" r:id="rId51"/>
    <p:sldId id="334" r:id="rId52"/>
    <p:sldId id="337" r:id="rId53"/>
    <p:sldId id="356" r:id="rId54"/>
    <p:sldId id="340" r:id="rId55"/>
    <p:sldId id="289" r:id="rId56"/>
    <p:sldId id="288" r:id="rId57"/>
    <p:sldId id="290" r:id="rId58"/>
    <p:sldId id="307" r:id="rId59"/>
    <p:sldId id="293" r:id="rId60"/>
    <p:sldId id="342" r:id="rId61"/>
    <p:sldId id="341" r:id="rId62"/>
    <p:sldId id="294" r:id="rId63"/>
    <p:sldId id="298" r:id="rId64"/>
    <p:sldId id="332" r:id="rId65"/>
    <p:sldId id="324" r:id="rId66"/>
    <p:sldId id="325" r:id="rId67"/>
    <p:sldId id="313" r:id="rId68"/>
    <p:sldId id="309" r:id="rId69"/>
    <p:sldId id="355" r:id="rId70"/>
    <p:sldId id="297" r:id="rId71"/>
    <p:sldId id="300" r:id="rId72"/>
    <p:sldId id="346" r:id="rId73"/>
    <p:sldId id="343" r:id="rId74"/>
    <p:sldId id="344" r:id="rId75"/>
    <p:sldId id="345" r:id="rId76"/>
    <p:sldId id="299" r:id="rId77"/>
    <p:sldId id="302" r:id="rId78"/>
    <p:sldId id="347" r:id="rId79"/>
    <p:sldId id="348" r:id="rId80"/>
    <p:sldId id="301" r:id="rId81"/>
    <p:sldId id="304" r:id="rId82"/>
    <p:sldId id="303" r:id="rId83"/>
    <p:sldId id="306" r:id="rId84"/>
    <p:sldId id="349" r:id="rId85"/>
    <p:sldId id="350" r:id="rId86"/>
    <p:sldId id="305" r:id="rId8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459FB2ED-ABA0-48F6-A8F0-CB4BC97699F1}" v="593" dt="2020-08-18T16:01:24.726"/>
    <p1510:client id="{24F331D8-10B4-49F8-9C4A-A84148BBE140}" v="14" dt="2020-08-10T17:56:58.327"/>
    <p1510:client id="{70A8E117-50DA-47A8-AEC1-E93904120080}" v="795" dt="2020-08-19T20:05:20.611"/>
    <p1510:client id="{3178F9A1-EFA8-4C4D-BB8A-A30A1B9E0B8A}" v="168" dt="2020-07-28T19:17:45.056"/>
    <p1510:client id="{3E2663B0-A35B-4459-A017-40CFF2F35260}" v="1017" dt="2020-08-20T19:54:14.003"/>
    <p1510:client id="{5D5CC065-74D4-42D2-9CCC-3D9A44FD9D62}" v="1666" dt="2020-08-28T18:59:58.958"/>
    <p1510:client id="{43DD23A0-7480-4EAC-AF77-94275ACAC052}" v="10" dt="2020-08-10T18:49:28.503"/>
    <p1510:client id="{50BB1936-0D87-4A11-87EB-554C7D1B873E}" v="197" dt="2020-08-11T14:06:11.929"/>
    <p1510:client id="{800C4647-BD70-4737-BF0C-44F77A27DBBA}" v="2442" dt="2020-08-10T19:57:45.949"/>
    <p1510:client id="{BC051E09-CB16-47FB-B00F-822AA1CD5111}" v="83" dt="2020-08-28T18:52:54.273"/>
    <p1510:client id="{C333B064-4BB1-4714-8A02-D0FCB101106D}" v="60" dt="2020-08-25T23:15:47.659"/>
    <p1510:client id="{F6828B9F-513B-41D7-892B-5FEECA0E1027}" v="367" dt="2020-08-10T18:29:37.799"/>
    <p1510:client id="{D1082EDD-4600-4B4E-9CDA-5618E8F96443}" v="3323" dt="2020-08-19T15:22:55.026"/>
    <p1510:client id="{D9F74A4E-AB0C-49F7-8B88-95F65F818E85}" v="498" dt="2020-08-19T13:31:15.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466" autoAdjust="0"/>
  </p:normalViewPr>
  <p:slideViewPr>
    <p:cSldViewPr>
      <p:cViewPr varScale="1">
        <p:scale>
          <a:sx n="71" d="100"/>
          <a:sy n="71" d="100"/>
        </p:scale>
        <p:origin x="1714"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commentAuthors" Target="commentAuthor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presProps" Target="pres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1A2-4986-8999-A8A41900D1D6}"/>
              </c:ext>
            </c:extLst>
          </c:dPt>
          <c:dPt>
            <c:idx val="1"/>
            <c:bubble3D val="0"/>
            <c:spPr>
              <a:pattFill prst="dkHorz">
                <a:fgClr>
                  <a:schemeClr val="accent2">
                    <a:lumMod val="40000"/>
                    <a:lumOff val="60000"/>
                  </a:schemeClr>
                </a:fgClr>
                <a:bgClr>
                  <a:schemeClr val="accent6">
                    <a:lumMod val="60000"/>
                    <a:lumOff val="40000"/>
                  </a:schemeClr>
                </a:bgClr>
              </a:pattFill>
              <a:ln w="19050">
                <a:solidFill>
                  <a:schemeClr val="lt1"/>
                </a:solidFill>
              </a:ln>
              <a:effectLst/>
            </c:spPr>
            <c:extLst>
              <c:ext xmlns:c16="http://schemas.microsoft.com/office/drawing/2014/chart" uri="{C3380CC4-5D6E-409C-BE32-E72D297353CC}">
                <c16:uniqueId val="{00000003-81A2-4986-8999-A8A41900D1D6}"/>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81A2-4986-8999-A8A41900D1D6}"/>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81A2-4986-8999-A8A41900D1D6}"/>
              </c:ext>
            </c:extLst>
          </c:dPt>
          <c:cat>
            <c:strRef>
              <c:f>Sheet1!$A$2:$A$5</c:f>
              <c:strCache>
                <c:ptCount val="4"/>
                <c:pt idx="0">
                  <c:v>Instructor</c:v>
                </c:pt>
                <c:pt idx="1">
                  <c:v>Project</c:v>
                </c:pt>
                <c:pt idx="2">
                  <c:v>Assessment</c:v>
                </c:pt>
                <c:pt idx="3">
                  <c:v>multi</c:v>
                </c:pt>
              </c:strCache>
            </c:strRef>
          </c:cat>
          <c:val>
            <c:numRef>
              <c:f>Sheet1!$B$2:$B$5</c:f>
              <c:numCache>
                <c:formatCode>General</c:formatCode>
                <c:ptCount val="4"/>
                <c:pt idx="0">
                  <c:v>0.1</c:v>
                </c:pt>
                <c:pt idx="1">
                  <c:v>0.5</c:v>
                </c:pt>
                <c:pt idx="2">
                  <c:v>0.25</c:v>
                </c:pt>
                <c:pt idx="3">
                  <c:v>0.15</c:v>
                </c:pt>
              </c:numCache>
            </c:numRef>
          </c:val>
          <c:extLst>
            <c:ext xmlns:c16="http://schemas.microsoft.com/office/drawing/2014/chart" uri="{C3380CC4-5D6E-409C-BE32-E72D297353CC}">
              <c16:uniqueId val="{00000008-81A2-4986-8999-A8A41900D1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A9D18E"/>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9D-4960-9BAF-0FC7F4C1008E}"/>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429D-4960-9BAF-0FC7F4C1008E}"/>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429D-4960-9BAF-0FC7F4C1008E}"/>
              </c:ext>
            </c:extLst>
          </c:dPt>
          <c:dPt>
            <c:idx val="3"/>
            <c:bubble3D val="0"/>
            <c:spPr>
              <a:solidFill>
                <a:srgbClr val="A9D18E"/>
              </a:solidFill>
              <a:ln w="19050">
                <a:solidFill>
                  <a:schemeClr val="lt1"/>
                </a:solidFill>
              </a:ln>
              <a:effectLst/>
            </c:spPr>
            <c:extLst>
              <c:ext xmlns:c16="http://schemas.microsoft.com/office/drawing/2014/chart" uri="{C3380CC4-5D6E-409C-BE32-E72D297353CC}">
                <c16:uniqueId val="{00000007-429D-4960-9BAF-0FC7F4C1008E}"/>
              </c:ext>
            </c:extLst>
          </c:dPt>
          <c:cat>
            <c:strRef>
              <c:f>Sheet1!$A$2:$A$5</c:f>
              <c:strCache>
                <c:ptCount val="3"/>
                <c:pt idx="0">
                  <c:v>Instructor</c:v>
                </c:pt>
                <c:pt idx="1">
                  <c:v>Project</c:v>
                </c:pt>
                <c:pt idx="2">
                  <c:v>Assessment</c:v>
                </c:pt>
              </c:strCache>
            </c:strRef>
          </c:cat>
          <c:val>
            <c:numRef>
              <c:f>Sheet1!$B$2:$B$5</c:f>
              <c:numCache>
                <c:formatCode>General</c:formatCode>
                <c:ptCount val="4"/>
                <c:pt idx="0">
                  <c:v>0.75</c:v>
                </c:pt>
                <c:pt idx="1">
                  <c:v>0.1</c:v>
                </c:pt>
                <c:pt idx="2">
                  <c:v>0.15</c:v>
                </c:pt>
              </c:numCache>
            </c:numRef>
          </c:val>
          <c:extLst>
            <c:ext xmlns:c16="http://schemas.microsoft.com/office/drawing/2014/chart" uri="{C3380CC4-5D6E-409C-BE32-E72D297353CC}">
              <c16:uniqueId val="{00000008-429D-4960-9BAF-0FC7F4C1008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6486677707491"/>
          <c:y val="7.0170151315376406E-2"/>
          <c:w val="0.64170582635407902"/>
          <c:h val="0.859659697369247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1A-4492-9D1E-57BA10DC173A}"/>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A91A-4492-9D1E-57BA10DC173A}"/>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A91A-4492-9D1E-57BA10DC173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1A-4492-9D1E-57BA10DC173A}"/>
              </c:ext>
            </c:extLst>
          </c:dPt>
          <c:cat>
            <c:strRef>
              <c:f>Sheet1!$A$2:$A$5</c:f>
              <c:strCache>
                <c:ptCount val="3"/>
                <c:pt idx="0">
                  <c:v>Instructor</c:v>
                </c:pt>
                <c:pt idx="1">
                  <c:v>Project</c:v>
                </c:pt>
                <c:pt idx="2">
                  <c:v>Assessment</c:v>
                </c:pt>
              </c:strCache>
            </c:strRef>
          </c:cat>
          <c:val>
            <c:numRef>
              <c:f>Sheet1!$B$2:$B$5</c:f>
              <c:numCache>
                <c:formatCode>General</c:formatCode>
                <c:ptCount val="4"/>
                <c:pt idx="0">
                  <c:v>0.2</c:v>
                </c:pt>
                <c:pt idx="1">
                  <c:v>0.6</c:v>
                </c:pt>
                <c:pt idx="2">
                  <c:v>0.2</c:v>
                </c:pt>
              </c:numCache>
            </c:numRef>
          </c:val>
          <c:extLst>
            <c:ext xmlns:c16="http://schemas.microsoft.com/office/drawing/2014/chart" uri="{C3380CC4-5D6E-409C-BE32-E72D297353CC}">
              <c16:uniqueId val="{00000008-A91A-4492-9D1E-57BA10DC173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Instructor Guided</c:v>
                </c:pt>
              </c:strCache>
            </c:strRef>
          </c:tx>
          <c:spPr>
            <a:solidFill>
              <a:schemeClr val="accent1"/>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Sheet1!$B$2:$B$4</c:f>
              <c:numCache>
                <c:formatCode>General</c:formatCode>
                <c:ptCount val="3"/>
                <c:pt idx="0">
                  <c:v>90</c:v>
                </c:pt>
                <c:pt idx="1">
                  <c:v>70</c:v>
                </c:pt>
                <c:pt idx="2">
                  <c:v>40</c:v>
                </c:pt>
              </c:numCache>
            </c:numRef>
          </c:val>
          <c:extLst>
            <c:ext xmlns:c16="http://schemas.microsoft.com/office/drawing/2014/chart" uri="{C3380CC4-5D6E-409C-BE32-E72D297353CC}">
              <c16:uniqueId val="{00000000-F5DD-4380-8E9E-E3118E0F8A1F}"/>
            </c:ext>
          </c:extLst>
        </c:ser>
        <c:ser>
          <c:idx val="1"/>
          <c:order val="1"/>
          <c:tx>
            <c:strRef>
              <c:f>Sheet1!$C$1</c:f>
              <c:strCache>
                <c:ptCount val="1"/>
                <c:pt idx="0">
                  <c:v>Team Guided</c:v>
                </c:pt>
              </c:strCache>
            </c:strRef>
          </c:tx>
          <c:spPr>
            <a:solidFill>
              <a:schemeClr val="accent2"/>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Sheet1!$C$2:$C$4</c:f>
              <c:numCache>
                <c:formatCode>General</c:formatCode>
                <c:ptCount val="3"/>
                <c:pt idx="0">
                  <c:v>10</c:v>
                </c:pt>
                <c:pt idx="1">
                  <c:v>30</c:v>
                </c:pt>
                <c:pt idx="2">
                  <c:v>60</c:v>
                </c:pt>
              </c:numCache>
            </c:numRef>
          </c:val>
          <c:extLst>
            <c:ext xmlns:c16="http://schemas.microsoft.com/office/drawing/2014/chart" uri="{C3380CC4-5D6E-409C-BE32-E72D297353CC}">
              <c16:uniqueId val="{00000001-F5DD-4380-8E9E-E3118E0F8A1F}"/>
            </c:ext>
          </c:extLst>
        </c:ser>
        <c:dLbls>
          <c:showLegendKey val="0"/>
          <c:showVal val="0"/>
          <c:showCatName val="0"/>
          <c:showSerName val="0"/>
          <c:showPercent val="0"/>
          <c:showBubbleSize val="0"/>
        </c:dLbls>
        <c:gapWidth val="219"/>
        <c:overlap val="-27"/>
        <c:axId val="569882408"/>
        <c:axId val="569883720"/>
      </c:barChart>
      <c:catAx>
        <c:axId val="569882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69883720"/>
        <c:crosses val="autoZero"/>
        <c:auto val="1"/>
        <c:lblAlgn val="ctr"/>
        <c:lblOffset val="100"/>
        <c:noMultiLvlLbl val="0"/>
      </c:catAx>
      <c:valAx>
        <c:axId val="569883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98824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hade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6.jpeg"/><Relationship Id="rId6" Type="http://schemas.openxmlformats.org/officeDocument/2006/relationships/hyperlink" Target="https://en.wiktionary.org/wiki/monarch" TargetMode="External"/><Relationship Id="rId5" Type="http://schemas.openxmlformats.org/officeDocument/2006/relationships/image" Target="../media/image48.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6.jpeg"/><Relationship Id="rId6" Type="http://schemas.openxmlformats.org/officeDocument/2006/relationships/hyperlink" Target="https://en.wiktionary.org/wiki/monarch" TargetMode="External"/><Relationship Id="rId5" Type="http://schemas.openxmlformats.org/officeDocument/2006/relationships/image" Target="../media/image48.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t>
        <a:bodyPr/>
        <a:lstStyle/>
        <a:p>
          <a:endParaRPr lang="en-US"/>
        </a:p>
      </dgm:t>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t>
        <a:bodyPr/>
        <a:lstStyle/>
        <a:p>
          <a:endParaRPr lang="en-US"/>
        </a:p>
      </dgm:t>
    </dgm:pt>
    <dgm:pt modelId="{64DA26E8-615F-43BF-80DE-A04E3A185889}" type="pres">
      <dgm:prSet presAssocID="{2A90C21E-1BA4-4C56-B33F-FF8FD313D573}" presName="sibTrans" presStyleLbl="sibTrans2D1" presStyleIdx="0" presStyleCnt="2" custLinFactNeighborX="-23831" custLinFactNeighborY="0"/>
      <dgm:spPr/>
      <dgm:t>
        <a:bodyPr/>
        <a:lstStyle/>
        <a:p>
          <a:endParaRPr lang="en-US"/>
        </a:p>
      </dgm:t>
    </dgm:pt>
    <dgm:pt modelId="{7E8B19BC-BEA4-43B7-A43D-3C86AE120D38}" type="pres">
      <dgm:prSet presAssocID="{2A90C21E-1BA4-4C56-B33F-FF8FD313D573}" presName="connTx" presStyleLbl="sibTrans2D1" presStyleIdx="0" presStyleCnt="2"/>
      <dgm:spPr/>
      <dgm:t>
        <a:bodyPr/>
        <a:lstStyle/>
        <a:p>
          <a:endParaRPr lang="en-US"/>
        </a:p>
      </dgm:t>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t>
        <a:bodyPr/>
        <a:lstStyle/>
        <a:p>
          <a:endParaRPr lang="en-US"/>
        </a:p>
      </dgm:t>
    </dgm:pt>
    <dgm:pt modelId="{D0F4E070-3314-4AB3-AA0E-016754E3A79E}" type="pres">
      <dgm:prSet presAssocID="{8DBE0E98-9306-4FAC-864C-F5F9D7826A6E}" presName="sibTrans" presStyleLbl="sibTrans2D1" presStyleIdx="1" presStyleCnt="2"/>
      <dgm:spPr/>
      <dgm:t>
        <a:bodyPr/>
        <a:lstStyle/>
        <a:p>
          <a:endParaRPr lang="en-US"/>
        </a:p>
      </dgm:t>
    </dgm:pt>
    <dgm:pt modelId="{02551E02-946E-4976-8AE0-6DBE97996596}" type="pres">
      <dgm:prSet presAssocID="{8DBE0E98-9306-4FAC-864C-F5F9D7826A6E}" presName="connTx" presStyleLbl="sibTrans2D1" presStyleIdx="1" presStyleCnt="2"/>
      <dgm:spPr/>
      <dgm:t>
        <a:bodyPr/>
        <a:lstStyle/>
        <a:p>
          <a:endParaRPr lang="en-US"/>
        </a:p>
      </dgm:t>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t>
        <a:bodyPr/>
        <a:lstStyle/>
        <a:p>
          <a:endParaRPr lang="en-US"/>
        </a:p>
      </dgm:t>
    </dgm:pt>
  </dgm:ptLst>
  <dgm:cxnLst>
    <dgm:cxn modelId="{C5254C6F-E0AC-494C-816E-7AB73BEB2A48}" srcId="{D1D102AF-B7EE-4ABA-818B-966774740422}" destId="{F00F1D8C-B58F-449B-994E-20E961E308E6}" srcOrd="1" destOrd="0" parTransId="{5D5CEC23-C140-4DCB-912C-B4D1FA5C856A}" sibTransId="{EDF8BA88-30E9-4F44-88AA-261D5891C0DB}"/>
    <dgm:cxn modelId="{F742C7BB-EBBF-45C3-A141-3776C9323EB5}" srcId="{63E1802C-C9C0-4148-AC7C-3AE81545D912}" destId="{EE1EF569-9F29-434C-9ACB-0F2D2A5E2B53}" srcOrd="0" destOrd="0" parTransId="{A4336810-3FB2-4A91-8902-4FAC120449EE}" sibTransId="{85444A9F-EB7C-4ED1-A57C-596ECCF6D19F}"/>
    <dgm:cxn modelId="{D9997BD9-3495-4EF1-9BB1-CDB842261B3D}" srcId="{84B730F6-E6CE-4099-8451-9D6448D55025}" destId="{80F49431-FABB-4465-B476-A9EE3392E46B}" srcOrd="1" destOrd="0" parTransId="{55F85078-C7F7-41C7-AF8E-C4C9A05AE2F5}" sibTransId="{C4618B19-E5C9-4C72-8C60-624683EC996C}"/>
    <dgm:cxn modelId="{4B553B37-A07C-4F01-AD67-63C284B28C90}" type="presOf" srcId="{025E694E-134A-40E3-84F2-5229D754EE85}" destId="{9952CBE2-7F7D-46A3-9580-2FF4860630A6}" srcOrd="0" destOrd="2" presId="urn:microsoft.com/office/officeart/2005/8/layout/hProcess10"/>
    <dgm:cxn modelId="{FB3B6770-6908-417E-BFA4-DB0884BB1F88}" type="presOf" srcId="{EE1EF569-9F29-434C-9ACB-0F2D2A5E2B53}" destId="{9952CBE2-7F7D-46A3-9580-2FF4860630A6}"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7678042B-FFA1-4C5F-A50E-D4A170559C58}" type="presOf" srcId="{8DBE0E98-9306-4FAC-864C-F5F9D7826A6E}" destId="{02551E02-946E-4976-8AE0-6DBE97996596}" srcOrd="1" destOrd="0"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C531BD17-709E-499A-A5D8-4DD4C76D8358}" srcId="{63E1802C-C9C0-4148-AC7C-3AE81545D912}" destId="{025E694E-134A-40E3-84F2-5229D754EE85}" srcOrd="1" destOrd="0" parTransId="{58C6126D-F09D-4434-98B2-F2E17FDA91BC}" sibTransId="{11DA280C-A3F3-4769-A36A-680A41656C84}"/>
    <dgm:cxn modelId="{6B331428-D1D0-45BC-8D13-43C8256A27CB}" type="presOf" srcId="{8DBE0E98-9306-4FAC-864C-F5F9D7826A6E}" destId="{D0F4E070-3314-4AB3-AA0E-016754E3A79E}" srcOrd="0" destOrd="0" presId="urn:microsoft.com/office/officeart/2005/8/layout/hProcess10"/>
    <dgm:cxn modelId="{8EA8A9FA-F6B7-49C6-8854-735B88312893}" type="presOf" srcId="{D1D102AF-B7EE-4ABA-818B-966774740422}" destId="{FFD19A52-441B-410C-B072-FF11A597BD73}" srcOrd="0" destOrd="0" presId="urn:microsoft.com/office/officeart/2005/8/layout/hProcess10"/>
    <dgm:cxn modelId="{B369AD8C-70F6-48F3-9B42-2AF5D98B7F02}" srcId="{84B730F6-E6CE-4099-8451-9D6448D55025}" destId="{9618C81A-3A42-4191-95BE-9151987F60EA}" srcOrd="0" destOrd="0" parTransId="{A8F404D2-7B2D-466B-AC6C-D36D46E289C3}" sibTransId="{CBBEAC84-FBF3-47AE-AE9F-55C13504B1C8}"/>
    <dgm:cxn modelId="{CF05124C-742D-485B-BB96-C62E3B700B6F}" type="presOf" srcId="{F00F1D8C-B58F-449B-994E-20E961E308E6}" destId="{FFD19A52-441B-410C-B072-FF11A597BD73}" srcOrd="0" destOrd="2" presId="urn:microsoft.com/office/officeart/2005/8/layout/hProcess10"/>
    <dgm:cxn modelId="{22C427F1-B0DE-4577-8259-A01A5147F97E}" srcId="{81F6A475-8832-49A5-9610-840C77F585D9}" destId="{63E1802C-C9C0-4148-AC7C-3AE81545D912}" srcOrd="1" destOrd="0" parTransId="{D5A23646-AE0A-4D4F-A87B-3AE7CB653CBE}" sibTransId="{8DBE0E98-9306-4FAC-864C-F5F9D7826A6E}"/>
    <dgm:cxn modelId="{217D31D4-FD80-4748-BE4D-AE207277F590}" srcId="{81F6A475-8832-49A5-9610-840C77F585D9}" destId="{84B730F6-E6CE-4099-8451-9D6448D55025}" srcOrd="2" destOrd="0" parTransId="{6DC99785-FA92-432C-AA88-F6A55F09339B}" sibTransId="{BAEC9C96-BA54-477A-9AEA-A06A06DDCBD9}"/>
    <dgm:cxn modelId="{B06B0F25-0B95-489F-A7E5-D16A410D4044}" type="presOf" srcId="{CA732D00-E1D9-46E0-AB25-0369BA0ED5BB}" destId="{FFD19A52-441B-410C-B072-FF11A597BD73}" srcOrd="0" destOrd="1"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A1B7EC96-438A-4E2D-BDD9-D8CAA1395AAF}" type="presOf" srcId="{81F6A475-8832-49A5-9610-840C77F585D9}" destId="{98F3DA5C-672D-4BDE-86CE-99214DE0EDBE}" srcOrd="0" destOrd="0" presId="urn:microsoft.com/office/officeart/2005/8/layout/hProcess10"/>
    <dgm:cxn modelId="{B4466F8D-E25C-4BF4-BE59-52FDBF7EA60D}" type="presOf" srcId="{84B730F6-E6CE-4099-8451-9D6448D55025}" destId="{78CC00FE-30CD-4BA9-B030-2F32FAD5032C}" srcOrd="0" destOrd="0"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0FE861C-486B-4E18-A0E9-A790238A915C}" type="datetimeFigureOut">
              <a:rPr lang="en-US" smtClean="0"/>
              <a:t>1/27/2021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discussion of all questions</a:t>
            </a:r>
          </a:p>
        </p:txBody>
      </p:sp>
      <p:sp>
        <p:nvSpPr>
          <p:cNvPr id="4" name="Slide Number Placeholder 3"/>
          <p:cNvSpPr>
            <a:spLocks noGrp="1"/>
          </p:cNvSpPr>
          <p:nvPr>
            <p:ph type="sldNum" sz="quarter" idx="10"/>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1467497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659946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40</a:t>
            </a:fld>
            <a:endParaRPr lang="en-US" dirty="0"/>
          </a:p>
        </p:txBody>
      </p:sp>
    </p:spTree>
    <p:extLst>
      <p:ext uri="{BB962C8B-B14F-4D97-AF65-F5344CB8AC3E}">
        <p14:creationId xmlns:p14="http://schemas.microsoft.com/office/powerpoint/2010/main" val="3317653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 Notes</a:t>
            </a:r>
          </a:p>
          <a:p>
            <a:r>
              <a:rPr lang="en-US" sz="1200" b="0" i="0" kern="1200" dirty="0" smtClean="0">
                <a:solidFill>
                  <a:schemeClr val="tx1"/>
                </a:solidFill>
                <a:effectLst/>
                <a:latin typeface="+mn-lt"/>
                <a:ea typeface="+mn-ea"/>
                <a:cs typeface="+mn-cs"/>
              </a:rPr>
              <a:t>Track A or C on Day 3 should follow track A or C on Day 4</a:t>
            </a:r>
          </a:p>
          <a:p>
            <a:r>
              <a:rPr lang="en-US" sz="1200" b="0" i="0" kern="1200" dirty="0" smtClean="0">
                <a:solidFill>
                  <a:schemeClr val="tx1"/>
                </a:solidFill>
                <a:effectLst/>
                <a:latin typeface="+mn-lt"/>
                <a:ea typeface="+mn-ea"/>
                <a:cs typeface="+mn-cs"/>
              </a:rPr>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 Notes</a:t>
            </a:r>
          </a:p>
          <a:p>
            <a:r>
              <a:rPr lang="en-US" sz="1200" b="0" i="0" kern="1200" dirty="0" smtClean="0">
                <a:solidFill>
                  <a:schemeClr val="tx1"/>
                </a:solidFill>
                <a:effectLst/>
                <a:latin typeface="+mn-lt"/>
                <a:ea typeface="+mn-ea"/>
                <a:cs typeface="+mn-cs"/>
              </a:rPr>
              <a:t>Track A or C on Day 3 should follow track A or C on Day 4</a:t>
            </a:r>
          </a:p>
          <a:p>
            <a:r>
              <a:rPr lang="en-US" sz="1200" b="0" i="0" kern="1200" dirty="0" smtClean="0">
                <a:solidFill>
                  <a:schemeClr val="tx1"/>
                </a:solidFill>
                <a:effectLst/>
                <a:latin typeface="+mn-lt"/>
                <a:ea typeface="+mn-ea"/>
                <a:cs typeface="+mn-cs"/>
              </a:rPr>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58</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some show not tell to these slides</a:t>
            </a:r>
          </a:p>
          <a:p>
            <a:endParaRPr lang="en-US" dirty="0"/>
          </a:p>
          <a:p>
            <a:r>
              <a:rPr lang="en-US" dirty="0"/>
              <a:t>How do you currently organize information:</a:t>
            </a:r>
          </a:p>
          <a:p>
            <a:pPr marL="171450" indent="-171450">
              <a:buFontTx/>
              <a:buChar char="-"/>
            </a:pPr>
            <a:r>
              <a:rPr lang="en-US" dirty="0"/>
              <a:t>On your desk</a:t>
            </a:r>
          </a:p>
          <a:p>
            <a:pPr marL="171450" indent="-171450">
              <a:buFontTx/>
              <a:buChar char="-"/>
            </a:pPr>
            <a:r>
              <a:rPr lang="en-US" dirty="0"/>
              <a:t>-on your PC</a:t>
            </a:r>
          </a:p>
          <a:p>
            <a:pPr marL="171450" indent="-171450">
              <a:buFontTx/>
              <a:buChar char="-"/>
            </a:pPr>
            <a:r>
              <a:rPr lang="en-US" dirty="0"/>
              <a:t>In text messages</a:t>
            </a:r>
          </a:p>
          <a:p>
            <a:pPr marL="171450" indent="-171450">
              <a:buFontTx/>
              <a:buChar char="-"/>
            </a:pPr>
            <a:r>
              <a:rPr lang="en-US" dirty="0"/>
              <a:t>In emails</a:t>
            </a:r>
          </a:p>
          <a:p>
            <a:pPr marL="171450" indent="-171450">
              <a:buFontTx/>
              <a:buChar char="-"/>
            </a:pPr>
            <a:r>
              <a:rPr lang="en-US" dirty="0"/>
              <a:t>Within an organization, e.g. fraternity / sorority, sports teams, clubs, etc.</a:t>
            </a:r>
          </a:p>
        </p:txBody>
      </p:sp>
      <p:sp>
        <p:nvSpPr>
          <p:cNvPr id="4" name="Slide Number Placeholder 3"/>
          <p:cNvSpPr>
            <a:spLocks noGrp="1"/>
          </p:cNvSpPr>
          <p:nvPr>
            <p:ph type="sldNum" sz="quarter" idx="5"/>
          </p:nvPr>
        </p:nvSpPr>
        <p:spPr/>
        <p:txBody>
          <a:bodyPr/>
          <a:lstStyle/>
          <a:p>
            <a:fld id="{DF811066-0135-4CAA-8AD4-89A97190AC00}" type="slidenum">
              <a:rPr lang="en-US" smtClean="0"/>
              <a:t>63</a:t>
            </a:fld>
            <a:endParaRPr lang="en-US" dirty="0"/>
          </a:p>
        </p:txBody>
      </p:sp>
    </p:spTree>
    <p:extLst>
      <p:ext uri="{BB962C8B-B14F-4D97-AF65-F5344CB8AC3E}">
        <p14:creationId xmlns:p14="http://schemas.microsoft.com/office/powerpoint/2010/main" val="337941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6</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2940050" y="3848100"/>
            <a:ext cx="13847763" cy="10385425"/>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9584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24</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20455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 notes</a:t>
            </a:r>
            <a:r>
              <a:rPr lang="en-US" baseline="0" dirty="0" smtClean="0"/>
              <a:t> – Track C is for projects with lots of history or content wholly unfamiliar to students.</a:t>
            </a:r>
          </a:p>
          <a:p>
            <a:r>
              <a:rPr lang="en-US" baseline="0" dirty="0" smtClean="0"/>
              <a:t>Track A vs B is just a coin flip for scheduling.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43288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1/27/2021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1/27/2021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1/27/2021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1/27/2021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1/27/2021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1/27/2021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1/27/2021</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1/27/2021</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1/27/2021</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1/27/2021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1/27/2021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1/27/2021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1/27/2021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1/27/2021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1/27/2021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1/27/2021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1/27/2021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1/27/2021</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1/27/2021</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1/27/2021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1/27/2021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1/27/2021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1/27/2021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1/27/2021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jpeg"/><Relationship Id="rId26" Type="http://schemas.microsoft.com/office/2007/relationships/hdphoto" Target="../media/hdphoto4.wdp"/><Relationship Id="rId3" Type="http://schemas.openxmlformats.org/officeDocument/2006/relationships/image" Target="../media/image11.png"/><Relationship Id="rId21" Type="http://schemas.openxmlformats.org/officeDocument/2006/relationships/image" Target="../media/image28.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2.png"/><Relationship Id="rId2" Type="http://schemas.openxmlformats.org/officeDocument/2006/relationships/notesSlide" Target="../notesSlides/notesSlide5.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8.jpg"/><Relationship Id="rId24" Type="http://schemas.openxmlformats.org/officeDocument/2006/relationships/image" Target="../media/image31.jpeg"/><Relationship Id="rId5" Type="http://schemas.microsoft.com/office/2007/relationships/hdphoto" Target="../media/hdphoto3.wdp"/><Relationship Id="rId15" Type="http://schemas.openxmlformats.org/officeDocument/2006/relationships/image" Target="../media/image22.png"/><Relationship Id="rId23" Type="http://schemas.openxmlformats.org/officeDocument/2006/relationships/image" Target="../media/image30.jp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2.pn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29.jpg"/><Relationship Id="rId27" Type="http://schemas.openxmlformats.org/officeDocument/2006/relationships/image" Target="../media/image8.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attachments/download/109925/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mastev@rpi.edu" TargetMode="External"/><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whenisgood.ne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forms.gle/x4v8t6ECTpdk7SYh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designlab.eng.rpi.edu/edn/"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curve.coventry.ac.uk/open/items/590998d1-0b42-f321-aca3-06e63956f2b3/1/final.zip/cwlln/resources/WorkPackage2/about.html" TargetMode="External"/><Relationship Id="rId7" Type="http://schemas.openxmlformats.org/officeDocument/2006/relationships/hyperlink" Target="https://en.wikipedia.org/wiki/Engineering_management" TargetMode="External"/><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38.jpeg"/><Relationship Id="rId5" Type="http://schemas.openxmlformats.org/officeDocument/2006/relationships/hyperlink" Target="https://teensrc.wordpress.com/2012/11/06/wcl-teens-tag-groups-and-beyond-in-wellington-county/" TargetMode="Externa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hyperlink" Target="https://forms.gle/JCqdyLoLm7SzbyRZ6" TargetMode="External"/><Relationship Id="rId1" Type="http://schemas.openxmlformats.org/officeDocument/2006/relationships/slideLayout" Target="../slideLayouts/slideLayout13.xml"/><Relationship Id="rId4" Type="http://schemas.openxmlformats.org/officeDocument/2006/relationships/hyperlink" Target="https://mediasite.mms.rpi.edu/Mediasite5/Channel/anderm8winrpiedu-engr-2050/watch/96dceab44ae7447d812f5a216afa97cf1d"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Subversion"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76.xml"/><Relationship Id="rId3" Type="http://schemas.openxmlformats.org/officeDocument/2006/relationships/slide" Target="slide27.xml"/><Relationship Id="rId7" Type="http://schemas.openxmlformats.org/officeDocument/2006/relationships/slide" Target="slide70.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62.xml"/><Relationship Id="rId5" Type="http://schemas.openxmlformats.org/officeDocument/2006/relationships/slide" Target="slide58.xml"/><Relationship Id="rId10" Type="http://schemas.openxmlformats.org/officeDocument/2006/relationships/slide" Target="slide82.xml"/><Relationship Id="rId4" Type="http://schemas.openxmlformats.org/officeDocument/2006/relationships/slide" Target="slide47.xml"/><Relationship Id="rId9" Type="http://schemas.openxmlformats.org/officeDocument/2006/relationships/slide" Target="slide8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Documentation" TargetMode="External"/><Relationship Id="rId2" Type="http://schemas.openxmlformats.org/officeDocument/2006/relationships/hyperlink" Target="https://designlab.eng.rpi.edu/edn/projects/capstone-support-dev/repository/raw/training/Intro%20to%20the%20EDN.mp4" TargetMode="External"/><Relationship Id="rId1" Type="http://schemas.openxmlformats.org/officeDocument/2006/relationships/slideLayout" Target="../slideLayouts/slideLayout13.xml"/><Relationship Id="rId4" Type="http://schemas.openxmlformats.org/officeDocument/2006/relationships/hyperlink" Target="https://www.percipio.com"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Subversion"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eUVnT8KSCReEV8fp6" TargetMode="Externa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raw/training/Intro%20to%20the%20EDN.mp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Project_Documentation" TargetMode="External"/></Relationships>
</file>

<file path=ppt/slides/_rels/slide6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changes/template%20documents/Design%20Report.docx" TargetMode="Externa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9.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pCSbvzc4oMb4Kzkg6"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repository/raw/playbook/2021%20Spring%20Playbook.ppt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hyperlink" Target="https://www.percipio.com/" TargetMode="Externa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hyperlink" Target="https://forms.gle/At5axsgWRajmq2Gu5"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Introduction and Expectations</a:t>
            </a:r>
          </a:p>
          <a:p>
            <a:r>
              <a:rPr lang="en-US" dirty="0">
                <a:cs typeface="Calibri"/>
              </a:rPr>
              <a:t>First Class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fontScale="85000" lnSpcReduction="20000"/>
          </a:bodyPr>
          <a:lstStyle/>
          <a:p>
            <a:pPr lvl="0"/>
            <a:r>
              <a:rPr lang="en-US" dirty="0"/>
              <a:t>Be productive for meetings. </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Divide workload among team members and create EDN Issues to document and track</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970268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 in slide footer</a:t>
            </a:r>
          </a:p>
        </p:txBody>
      </p:sp>
      <p:sp>
        <p:nvSpPr>
          <p:cNvPr id="4" name="Footer Placeholder 3"/>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11</a:t>
            </a:fld>
            <a:endParaRPr lang="en-US" dirty="0"/>
          </a:p>
        </p:txBody>
      </p:sp>
      <p:sp>
        <p:nvSpPr>
          <p:cNvPr id="8" name="Down Arrow 7"/>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66602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92500" lnSpcReduction="2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lstStyle/>
          <a:p>
            <a:pPr algn="ctr"/>
            <a:r>
              <a:rPr lang="en-US" sz="2800" b="1" dirty="0"/>
              <a:t>Faculty – Chief Engineers</a:t>
            </a:r>
            <a:endParaRPr lang="en-US" sz="1400" b="1" i="1" dirty="0"/>
          </a:p>
        </p:txBody>
      </p:sp>
      <p:sp>
        <p:nvSpPr>
          <p:cNvPr id="2" name="Slide Number Placeholder 1"/>
          <p:cNvSpPr>
            <a:spLocks noGrp="1"/>
          </p:cNvSpPr>
          <p:nvPr>
            <p:ph type="sldNum" sz="quarter" idx="12"/>
          </p:nvPr>
        </p:nvSpPr>
        <p:spPr>
          <a:xfrm>
            <a:off x="6540532" y="6259721"/>
            <a:ext cx="2133600" cy="476250"/>
          </a:xfrm>
        </p:spPr>
        <p:txBody>
          <a:bodyPr/>
          <a:lstStyle/>
          <a:p>
            <a:pPr>
              <a:defRPr/>
            </a:pPr>
            <a:fld id="{BE9A177C-BA89-4C10-A83E-404B5E42A65C}" type="slidenum">
              <a:rPr lang="en-US" smtClean="0"/>
              <a:pPr>
                <a:defRPr/>
              </a:pPr>
              <a:t>14</a:t>
            </a:fld>
            <a:endParaRPr lang="en-US" dirty="0"/>
          </a:p>
        </p:txBody>
      </p:sp>
      <p:sp>
        <p:nvSpPr>
          <p:cNvPr id="13" name="TextBox 12"/>
          <p:cNvSpPr txBox="1"/>
          <p:nvPr/>
        </p:nvSpPr>
        <p:spPr>
          <a:xfrm>
            <a:off x="-4767" y="1321406"/>
            <a:ext cx="912419" cy="369332"/>
          </a:xfrm>
          <a:prstGeom prst="rect">
            <a:avLst/>
          </a:prstGeom>
          <a:noFill/>
        </p:spPr>
        <p:txBody>
          <a:bodyPr wrap="square" rtlCol="0">
            <a:spAutoFit/>
          </a:bodyPr>
          <a:lstStyle/>
          <a:p>
            <a:r>
              <a:rPr lang="en-US" b="1" dirty="0"/>
              <a:t> MANE</a:t>
            </a: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893414" y="1026198"/>
            <a:ext cx="923505" cy="1263219"/>
          </a:xfrm>
          <a:prstGeom prst="rect">
            <a:avLst/>
          </a:prstGeom>
          <a:solidFill>
            <a:schemeClr val="bg1"/>
          </a:solidFill>
          <a:ln>
            <a:noFill/>
          </a:ln>
          <a:effectLst/>
        </p:spPr>
      </p:pic>
      <p:sp>
        <p:nvSpPr>
          <p:cNvPr id="55" name="TextBox 54"/>
          <p:cNvSpPr txBox="1"/>
          <p:nvPr/>
        </p:nvSpPr>
        <p:spPr>
          <a:xfrm>
            <a:off x="796167" y="2272782"/>
            <a:ext cx="870942" cy="356380"/>
          </a:xfrm>
          <a:prstGeom prst="rect">
            <a:avLst/>
          </a:prstGeom>
          <a:solidFill>
            <a:schemeClr val="bg1"/>
          </a:solidFill>
        </p:spPr>
        <p:txBody>
          <a:bodyPr wrap="square" rtlCol="0">
            <a:spAutoFit/>
          </a:bodyPr>
          <a:lstStyle/>
          <a:p>
            <a:pPr algn="ctr">
              <a:tabLst>
                <a:tab pos="112009" algn="l"/>
              </a:tabLst>
            </a:pPr>
            <a:r>
              <a:rPr lang="en-US" sz="858" dirty="0"/>
              <a:t>Bharat Bagepall</a:t>
            </a:r>
          </a:p>
        </p:txBody>
      </p:sp>
      <p:grpSp>
        <p:nvGrpSpPr>
          <p:cNvPr id="15" name="Group 14"/>
          <p:cNvGrpSpPr/>
          <p:nvPr/>
        </p:nvGrpSpPr>
        <p:grpSpPr>
          <a:xfrm>
            <a:off x="5041859" y="1026198"/>
            <a:ext cx="1017590" cy="1602517"/>
            <a:chOff x="4882844" y="1231447"/>
            <a:chExt cx="1808628" cy="2577860"/>
          </a:xfrm>
          <a:solidFill>
            <a:schemeClr val="bg1"/>
          </a:solidFill>
        </p:grpSpPr>
        <p:pic>
          <p:nvPicPr>
            <p:cNvPr id="52" name="Picture 51"/>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a:grpFill/>
          </p:spPr>
        </p:pic>
        <p:sp>
          <p:nvSpPr>
            <p:cNvPr id="53" name="TextBox 52"/>
            <p:cNvSpPr txBox="1"/>
            <p:nvPr/>
          </p:nvSpPr>
          <p:spPr>
            <a:xfrm>
              <a:off x="4882844" y="3236436"/>
              <a:ext cx="1808628" cy="572871"/>
            </a:xfrm>
            <a:prstGeom prst="rect">
              <a:avLst/>
            </a:prstGeom>
            <a:grpFill/>
          </p:spPr>
          <p:txBody>
            <a:bodyPr wrap="square" rtlCol="0">
              <a:spAutoFit/>
            </a:bodyPr>
            <a:lstStyle/>
            <a:p>
              <a:pPr algn="ctr">
                <a:tabLst>
                  <a:tab pos="112009" algn="l"/>
                </a:tabLst>
              </a:pPr>
              <a:r>
                <a:rPr lang="en-US" sz="857" dirty="0"/>
                <a:t>Matt Oehlschlaeger</a:t>
              </a:r>
            </a:p>
          </p:txBody>
        </p:sp>
      </p:grpSp>
      <p:grpSp>
        <p:nvGrpSpPr>
          <p:cNvPr id="16" name="Group 15"/>
          <p:cNvGrpSpPr/>
          <p:nvPr/>
        </p:nvGrpSpPr>
        <p:grpSpPr>
          <a:xfrm>
            <a:off x="7362609" y="1026198"/>
            <a:ext cx="928015" cy="1482099"/>
            <a:chOff x="8303230" y="1200065"/>
            <a:chExt cx="1649418" cy="2784905"/>
          </a:xfrm>
          <a:solidFill>
            <a:schemeClr val="bg1"/>
          </a:solidFill>
        </p:grpSpPr>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303230" y="1200065"/>
              <a:ext cx="1641405" cy="2374074"/>
            </a:xfrm>
            <a:prstGeom prst="rect">
              <a:avLst/>
            </a:prstGeom>
            <a:grpFill/>
          </p:spPr>
        </p:pic>
        <p:sp>
          <p:nvSpPr>
            <p:cNvPr id="51" name="TextBox 50"/>
            <p:cNvSpPr txBox="1"/>
            <p:nvPr/>
          </p:nvSpPr>
          <p:spPr>
            <a:xfrm>
              <a:off x="8315895" y="3563397"/>
              <a:ext cx="1636753" cy="421573"/>
            </a:xfrm>
            <a:prstGeom prst="rect">
              <a:avLst/>
            </a:prstGeom>
            <a:grpFill/>
          </p:spPr>
          <p:txBody>
            <a:bodyPr wrap="square" rtlCol="0">
              <a:spAutoFit/>
            </a:bodyPr>
            <a:lstStyle/>
            <a:p>
              <a:pPr algn="ctr">
                <a:tabLst>
                  <a:tab pos="112009" algn="l"/>
                </a:tabLst>
              </a:pPr>
              <a:r>
                <a:rPr lang="en-US" sz="858" dirty="0"/>
                <a:t>Dan Walczyk</a:t>
              </a:r>
            </a:p>
          </p:txBody>
        </p:sp>
      </p:grpSp>
      <p:grpSp>
        <p:nvGrpSpPr>
          <p:cNvPr id="17" name="Group 16"/>
          <p:cNvGrpSpPr/>
          <p:nvPr/>
        </p:nvGrpSpPr>
        <p:grpSpPr>
          <a:xfrm>
            <a:off x="4057113" y="1026198"/>
            <a:ext cx="968736" cy="1500151"/>
            <a:chOff x="5961179" y="2368490"/>
            <a:chExt cx="1965023" cy="2817475"/>
          </a:xfrm>
          <a:solidFill>
            <a:schemeClr val="bg1"/>
          </a:solidFill>
        </p:grpSpPr>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961179" y="2368490"/>
              <a:ext cx="1895474" cy="2358710"/>
            </a:xfrm>
            <a:prstGeom prst="rect">
              <a:avLst/>
            </a:prstGeom>
            <a:grpFill/>
            <a:ln>
              <a:solidFill>
                <a:schemeClr val="tx1"/>
              </a:solidFill>
            </a:ln>
          </p:spPr>
        </p:pic>
        <p:sp>
          <p:nvSpPr>
            <p:cNvPr id="49" name="TextBox 48"/>
            <p:cNvSpPr txBox="1"/>
            <p:nvPr/>
          </p:nvSpPr>
          <p:spPr>
            <a:xfrm>
              <a:off x="5976660" y="4764594"/>
              <a:ext cx="1949542" cy="421371"/>
            </a:xfrm>
            <a:prstGeom prst="rect">
              <a:avLst/>
            </a:prstGeom>
            <a:grpFill/>
          </p:spPr>
          <p:txBody>
            <a:bodyPr wrap="square" rtlCol="0">
              <a:spAutoFit/>
            </a:bodyPr>
            <a:lstStyle/>
            <a:p>
              <a:pPr algn="ctr">
                <a:tabLst>
                  <a:tab pos="112009" algn="l"/>
                </a:tabLst>
              </a:pPr>
              <a:r>
                <a:rPr lang="en-US" sz="858" dirty="0"/>
                <a:t>Sandipan Mishra</a:t>
              </a:r>
            </a:p>
          </p:txBody>
        </p:sp>
      </p:grpSp>
      <p:grpSp>
        <p:nvGrpSpPr>
          <p:cNvPr id="18" name="Group 17"/>
          <p:cNvGrpSpPr/>
          <p:nvPr/>
        </p:nvGrpSpPr>
        <p:grpSpPr>
          <a:xfrm>
            <a:off x="3003601" y="1036757"/>
            <a:ext cx="927762" cy="1524868"/>
            <a:chOff x="11605879" y="3116416"/>
            <a:chExt cx="3426430" cy="5606740"/>
          </a:xfrm>
          <a:solidFill>
            <a:schemeClr val="bg1"/>
          </a:solidFill>
        </p:grpSpPr>
        <p:pic>
          <p:nvPicPr>
            <p:cNvPr id="46" name="Picture 4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605879" y="3116416"/>
              <a:ext cx="3426430" cy="4617720"/>
            </a:xfrm>
            <a:prstGeom prst="rect">
              <a:avLst/>
            </a:prstGeom>
            <a:grpFill/>
          </p:spPr>
        </p:pic>
        <p:sp>
          <p:nvSpPr>
            <p:cNvPr id="47" name="TextBox 46"/>
            <p:cNvSpPr txBox="1"/>
            <p:nvPr/>
          </p:nvSpPr>
          <p:spPr>
            <a:xfrm>
              <a:off x="11744161" y="7898225"/>
              <a:ext cx="3097083" cy="824931"/>
            </a:xfrm>
            <a:prstGeom prst="rect">
              <a:avLst/>
            </a:prstGeom>
            <a:grpFill/>
          </p:spPr>
          <p:txBody>
            <a:bodyPr wrap="square" rtlCol="0">
              <a:spAutoFit/>
            </a:bodyPr>
            <a:lstStyle/>
            <a:p>
              <a:pPr algn="ctr"/>
              <a:r>
                <a:rPr lang="en-US" sz="858" dirty="0"/>
                <a:t>Josh Hurst</a:t>
              </a:r>
            </a:p>
          </p:txBody>
        </p:sp>
      </p:grpSp>
      <p:grpSp>
        <p:nvGrpSpPr>
          <p:cNvPr id="20" name="Group 19"/>
          <p:cNvGrpSpPr/>
          <p:nvPr/>
        </p:nvGrpSpPr>
        <p:grpSpPr>
          <a:xfrm>
            <a:off x="3460927" y="2774079"/>
            <a:ext cx="1013316" cy="1492879"/>
            <a:chOff x="4047359" y="3830983"/>
            <a:chExt cx="1637300" cy="2401491"/>
          </a:xfrm>
          <a:solidFill>
            <a:schemeClr val="bg1"/>
          </a:solidFill>
        </p:grpSpPr>
        <p:pic>
          <p:nvPicPr>
            <p:cNvPr id="42" name="Picture 41"/>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047359" y="3830983"/>
              <a:ext cx="1492187" cy="2032337"/>
            </a:xfrm>
            <a:prstGeom prst="rect">
              <a:avLst/>
            </a:prstGeom>
            <a:grpFill/>
          </p:spPr>
        </p:pic>
        <p:sp>
          <p:nvSpPr>
            <p:cNvPr id="43" name="TextBox 42"/>
            <p:cNvSpPr txBox="1"/>
            <p:nvPr/>
          </p:nvSpPr>
          <p:spPr>
            <a:xfrm>
              <a:off x="4128268" y="5871567"/>
              <a:ext cx="1556391" cy="360907"/>
            </a:xfrm>
            <a:prstGeom prst="rect">
              <a:avLst/>
            </a:prstGeom>
            <a:grpFill/>
          </p:spPr>
          <p:txBody>
            <a:bodyPr wrap="square" rtlCol="0">
              <a:spAutoFit/>
            </a:bodyPr>
            <a:lstStyle/>
            <a:p>
              <a:r>
                <a:rPr lang="en-US" sz="858" dirty="0"/>
                <a:t>Junichi Kanai</a:t>
              </a:r>
            </a:p>
          </p:txBody>
        </p:sp>
      </p:grpSp>
      <p:grpSp>
        <p:nvGrpSpPr>
          <p:cNvPr id="21" name="Group 20"/>
          <p:cNvGrpSpPr/>
          <p:nvPr/>
        </p:nvGrpSpPr>
        <p:grpSpPr>
          <a:xfrm>
            <a:off x="5322800" y="2820885"/>
            <a:ext cx="1016679" cy="1479431"/>
            <a:chOff x="5790849" y="3882247"/>
            <a:chExt cx="1642734" cy="2379858"/>
          </a:xfrm>
          <a:solidFill>
            <a:schemeClr val="bg1"/>
          </a:solidFill>
        </p:grpSpPr>
        <p:pic>
          <p:nvPicPr>
            <p:cNvPr id="40" name="Picture 39"/>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847697" y="3882247"/>
              <a:ext cx="1483518" cy="2020253"/>
            </a:xfrm>
            <a:prstGeom prst="rect">
              <a:avLst/>
            </a:prstGeom>
            <a:grpFill/>
          </p:spPr>
        </p:pic>
        <p:sp>
          <p:nvSpPr>
            <p:cNvPr id="41" name="TextBox 40"/>
            <p:cNvSpPr txBox="1"/>
            <p:nvPr/>
          </p:nvSpPr>
          <p:spPr>
            <a:xfrm>
              <a:off x="5790849" y="5901197"/>
              <a:ext cx="1642734" cy="360908"/>
            </a:xfrm>
            <a:prstGeom prst="rect">
              <a:avLst/>
            </a:prstGeom>
            <a:grpFill/>
          </p:spPr>
          <p:txBody>
            <a:bodyPr wrap="square" rtlCol="0">
              <a:spAutoFit/>
            </a:bodyPr>
            <a:lstStyle/>
            <a:p>
              <a:r>
                <a:rPr lang="en-US" sz="858" dirty="0"/>
                <a:t>Shayla Sawyer</a:t>
              </a:r>
            </a:p>
          </p:txBody>
        </p:sp>
      </p:grpSp>
      <p:grpSp>
        <p:nvGrpSpPr>
          <p:cNvPr id="22" name="Group 21"/>
          <p:cNvGrpSpPr/>
          <p:nvPr/>
        </p:nvGrpSpPr>
        <p:grpSpPr>
          <a:xfrm>
            <a:off x="6294312" y="2811852"/>
            <a:ext cx="954287" cy="1488834"/>
            <a:chOff x="7660834" y="3884364"/>
            <a:chExt cx="1541922" cy="2394985"/>
          </a:xfrm>
          <a:solidFill>
            <a:schemeClr val="bg1"/>
          </a:solidFill>
        </p:grpSpPr>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a:grpFill/>
          </p:spPr>
        </p:pic>
        <p:sp>
          <p:nvSpPr>
            <p:cNvPr id="39" name="TextBox 38"/>
            <p:cNvSpPr txBox="1"/>
            <p:nvPr/>
          </p:nvSpPr>
          <p:spPr>
            <a:xfrm>
              <a:off x="7712285" y="5918441"/>
              <a:ext cx="1490471" cy="360908"/>
            </a:xfrm>
            <a:prstGeom prst="rect">
              <a:avLst/>
            </a:prstGeom>
            <a:grpFill/>
          </p:spPr>
          <p:txBody>
            <a:bodyPr wrap="square" rtlCol="0">
              <a:spAutoFit/>
            </a:bodyPr>
            <a:lstStyle/>
            <a:p>
              <a:r>
                <a:rPr lang="en-US" sz="858" dirty="0"/>
                <a:t>Manoj Shah</a:t>
              </a:r>
            </a:p>
          </p:txBody>
        </p:sp>
      </p:grpSp>
      <p:grpSp>
        <p:nvGrpSpPr>
          <p:cNvPr id="23" name="Group 22"/>
          <p:cNvGrpSpPr/>
          <p:nvPr/>
        </p:nvGrpSpPr>
        <p:grpSpPr>
          <a:xfrm>
            <a:off x="1482682" y="2779967"/>
            <a:ext cx="933124" cy="1496026"/>
            <a:chOff x="3655268" y="3112236"/>
            <a:chExt cx="957287" cy="1527970"/>
          </a:xfrm>
          <a:solidFill>
            <a:schemeClr val="bg1"/>
          </a:solidFill>
        </p:grpSpPr>
        <p:pic>
          <p:nvPicPr>
            <p:cNvPr id="36" name="Picture 35"/>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655268" y="3112236"/>
              <a:ext cx="939245" cy="1282700"/>
            </a:xfrm>
            <a:prstGeom prst="rect">
              <a:avLst/>
            </a:prstGeom>
            <a:grpFill/>
            <a:ln>
              <a:solidFill>
                <a:schemeClr val="tx1"/>
              </a:solidFill>
            </a:ln>
          </p:spPr>
        </p:pic>
        <p:sp>
          <p:nvSpPr>
            <p:cNvPr id="37" name="TextBox 36"/>
            <p:cNvSpPr txBox="1"/>
            <p:nvPr/>
          </p:nvSpPr>
          <p:spPr>
            <a:xfrm>
              <a:off x="3666224" y="4411058"/>
              <a:ext cx="946331" cy="229148"/>
            </a:xfrm>
            <a:prstGeom prst="rect">
              <a:avLst/>
            </a:prstGeom>
            <a:grpFill/>
            <a:ln>
              <a:noFill/>
            </a:ln>
          </p:spPr>
          <p:txBody>
            <a:bodyPr wrap="square" rtlCol="0">
              <a:spAutoFit/>
            </a:bodyPr>
            <a:lstStyle/>
            <a:p>
              <a:r>
                <a:rPr lang="en-US" sz="858" dirty="0"/>
                <a:t>Partha Dutta</a:t>
              </a:r>
            </a:p>
          </p:txBody>
        </p:sp>
      </p:grpSp>
      <p:grpSp>
        <p:nvGrpSpPr>
          <p:cNvPr id="24" name="Group 23"/>
          <p:cNvGrpSpPr/>
          <p:nvPr/>
        </p:nvGrpSpPr>
        <p:grpSpPr>
          <a:xfrm>
            <a:off x="8190189" y="2821968"/>
            <a:ext cx="922445" cy="1490152"/>
            <a:chOff x="11499003" y="3761684"/>
            <a:chExt cx="1490472" cy="2397104"/>
          </a:xfrm>
        </p:grpSpPr>
        <p:sp>
          <p:nvSpPr>
            <p:cNvPr id="34" name="TextBox 33"/>
            <p:cNvSpPr txBox="1"/>
            <p:nvPr/>
          </p:nvSpPr>
          <p:spPr>
            <a:xfrm>
              <a:off x="11716809" y="5797880"/>
              <a:ext cx="1250244" cy="360908"/>
            </a:xfrm>
            <a:prstGeom prst="rect">
              <a:avLst/>
            </a:prstGeom>
            <a:noFill/>
          </p:spPr>
          <p:txBody>
            <a:bodyPr wrap="square" rtlCol="0">
              <a:spAutoFit/>
            </a:bodyPr>
            <a:lstStyle/>
            <a:p>
              <a:pPr algn="ctr">
                <a:tabLst>
                  <a:tab pos="112009" algn="l"/>
                </a:tabLst>
              </a:pPr>
              <a:r>
                <a:rPr lang="en-US" sz="858" dirty="0"/>
                <a:t>Kyle Wilt</a:t>
              </a:r>
            </a:p>
          </p:txBody>
        </p:sp>
        <p:pic>
          <p:nvPicPr>
            <p:cNvPr id="35" name="Picture 34"/>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1499003" y="3761684"/>
              <a:ext cx="1490472" cy="2018194"/>
            </a:xfrm>
            <a:prstGeom prst="rect">
              <a:avLst/>
            </a:prstGeom>
          </p:spPr>
        </p:pic>
      </p:grpSp>
      <p:sp>
        <p:nvSpPr>
          <p:cNvPr id="33" name="Rectangle 32"/>
          <p:cNvSpPr/>
          <p:nvPr/>
        </p:nvSpPr>
        <p:spPr>
          <a:xfrm>
            <a:off x="3104822" y="5667784"/>
            <a:ext cx="184731" cy="224229"/>
          </a:xfrm>
          <a:prstGeom prst="rect">
            <a:avLst/>
          </a:prstGeom>
          <a:solidFill>
            <a:schemeClr val="bg1"/>
          </a:solidFill>
        </p:spPr>
        <p:txBody>
          <a:bodyPr wrap="none">
            <a:spAutoFit/>
          </a:bodyPr>
          <a:lstStyle/>
          <a:p>
            <a:endParaRPr lang="en-US" sz="857" dirty="0"/>
          </a:p>
        </p:txBody>
      </p:sp>
      <p:grpSp>
        <p:nvGrpSpPr>
          <p:cNvPr id="26" name="Group 25"/>
          <p:cNvGrpSpPr/>
          <p:nvPr/>
        </p:nvGrpSpPr>
        <p:grpSpPr>
          <a:xfrm>
            <a:off x="1964392" y="1026197"/>
            <a:ext cx="891320" cy="1491153"/>
            <a:chOff x="6691216" y="1283597"/>
            <a:chExt cx="914401" cy="1522993"/>
          </a:xfrm>
          <a:solidFill>
            <a:schemeClr val="bg1"/>
          </a:solidFill>
        </p:grpSpPr>
        <p:pic>
          <p:nvPicPr>
            <p:cNvPr id="30" name="Picture 29"/>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691216" y="1283597"/>
              <a:ext cx="914401" cy="1275593"/>
            </a:xfrm>
            <a:prstGeom prst="rect">
              <a:avLst/>
            </a:prstGeom>
            <a:grpFill/>
          </p:spPr>
        </p:pic>
        <p:sp>
          <p:nvSpPr>
            <p:cNvPr id="31" name="TextBox 30"/>
            <p:cNvSpPr txBox="1"/>
            <p:nvPr/>
          </p:nvSpPr>
          <p:spPr>
            <a:xfrm>
              <a:off x="6734203" y="2577442"/>
              <a:ext cx="843185" cy="229148"/>
            </a:xfrm>
            <a:prstGeom prst="rect">
              <a:avLst/>
            </a:prstGeom>
            <a:grpFill/>
          </p:spPr>
          <p:txBody>
            <a:bodyPr wrap="square" rtlCol="0">
              <a:spAutoFit/>
            </a:bodyPr>
            <a:lstStyle/>
            <a:p>
              <a:pPr algn="ctr">
                <a:tabLst>
                  <a:tab pos="112009" algn="l"/>
                </a:tabLst>
              </a:pPr>
              <a:r>
                <a:rPr lang="en-US" sz="858" dirty="0"/>
                <a:t>Sarah Felix</a:t>
              </a:r>
            </a:p>
          </p:txBody>
        </p:sp>
      </p:grpSp>
      <p:grpSp>
        <p:nvGrpSpPr>
          <p:cNvPr id="27" name="Group 26"/>
          <p:cNvGrpSpPr/>
          <p:nvPr/>
        </p:nvGrpSpPr>
        <p:grpSpPr>
          <a:xfrm>
            <a:off x="7239775" y="2810950"/>
            <a:ext cx="947794" cy="1478763"/>
            <a:chOff x="13063012" y="1285078"/>
            <a:chExt cx="972337" cy="1510339"/>
          </a:xfrm>
          <a:solidFill>
            <a:schemeClr val="bg1"/>
          </a:solidFill>
        </p:grpSpPr>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3063012" y="1285078"/>
              <a:ext cx="972337" cy="1267273"/>
            </a:xfrm>
            <a:prstGeom prst="rect">
              <a:avLst/>
            </a:prstGeom>
            <a:grpFill/>
          </p:spPr>
        </p:pic>
        <p:sp>
          <p:nvSpPr>
            <p:cNvPr id="29" name="TextBox 28"/>
            <p:cNvSpPr txBox="1"/>
            <p:nvPr/>
          </p:nvSpPr>
          <p:spPr>
            <a:xfrm>
              <a:off x="13154974" y="2566269"/>
              <a:ext cx="843185" cy="229148"/>
            </a:xfrm>
            <a:prstGeom prst="rect">
              <a:avLst/>
            </a:prstGeom>
            <a:grpFill/>
          </p:spPr>
          <p:txBody>
            <a:bodyPr wrap="square" rtlCol="0">
              <a:spAutoFit/>
            </a:bodyPr>
            <a:lstStyle/>
            <a:p>
              <a:pPr algn="ctr">
                <a:tabLst>
                  <a:tab pos="112009" algn="l"/>
                </a:tabLst>
              </a:pPr>
              <a:r>
                <a:rPr lang="en-US" sz="858" dirty="0"/>
                <a:t>Ali Tajer</a:t>
              </a:r>
            </a:p>
          </p:txBody>
        </p:sp>
      </p:grpSp>
      <p:sp>
        <p:nvSpPr>
          <p:cNvPr id="64" name="TextBox 63"/>
          <p:cNvSpPr txBox="1"/>
          <p:nvPr/>
        </p:nvSpPr>
        <p:spPr>
          <a:xfrm>
            <a:off x="-61977" y="3429001"/>
            <a:ext cx="769436" cy="369332"/>
          </a:xfrm>
          <a:prstGeom prst="rect">
            <a:avLst/>
          </a:prstGeom>
          <a:noFill/>
        </p:spPr>
        <p:txBody>
          <a:bodyPr wrap="square" rtlCol="0">
            <a:spAutoFit/>
          </a:bodyPr>
          <a:lstStyle/>
          <a:p>
            <a:r>
              <a:rPr lang="en-US" b="1" dirty="0"/>
              <a:t>ECSE</a:t>
            </a:r>
          </a:p>
        </p:txBody>
      </p:sp>
      <p:sp>
        <p:nvSpPr>
          <p:cNvPr id="65" name="TextBox 64"/>
          <p:cNvSpPr txBox="1"/>
          <p:nvPr/>
        </p:nvSpPr>
        <p:spPr>
          <a:xfrm>
            <a:off x="738957" y="4916450"/>
            <a:ext cx="514886" cy="369332"/>
          </a:xfrm>
          <a:prstGeom prst="rect">
            <a:avLst/>
          </a:prstGeom>
          <a:solidFill>
            <a:schemeClr val="bg1"/>
          </a:solidFill>
        </p:spPr>
        <p:txBody>
          <a:bodyPr wrap="square" rtlCol="0">
            <a:spAutoFit/>
          </a:bodyPr>
          <a:lstStyle/>
          <a:p>
            <a:r>
              <a:rPr lang="en-US" b="1" dirty="0"/>
              <a:t>ISE</a:t>
            </a:r>
          </a:p>
        </p:txBody>
      </p:sp>
      <p:sp>
        <p:nvSpPr>
          <p:cNvPr id="66" name="TextBox 65"/>
          <p:cNvSpPr txBox="1"/>
          <p:nvPr/>
        </p:nvSpPr>
        <p:spPr>
          <a:xfrm>
            <a:off x="4040682" y="5012629"/>
            <a:ext cx="613219" cy="369332"/>
          </a:xfrm>
          <a:prstGeom prst="rect">
            <a:avLst/>
          </a:prstGeom>
          <a:solidFill>
            <a:schemeClr val="bg1"/>
          </a:solidFill>
        </p:spPr>
        <p:txBody>
          <a:bodyPr wrap="square" rtlCol="0">
            <a:spAutoFit/>
          </a:bodyPr>
          <a:lstStyle/>
          <a:p>
            <a:r>
              <a:rPr lang="en-US" b="1" dirty="0"/>
              <a:t>MSE</a:t>
            </a:r>
          </a:p>
        </p:txBody>
      </p:sp>
      <p:grpSp>
        <p:nvGrpSpPr>
          <p:cNvPr id="71" name="Group 70"/>
          <p:cNvGrpSpPr/>
          <p:nvPr/>
        </p:nvGrpSpPr>
        <p:grpSpPr>
          <a:xfrm>
            <a:off x="443876" y="2753927"/>
            <a:ext cx="1028934" cy="1528736"/>
            <a:chOff x="1136650" y="3668077"/>
            <a:chExt cx="1370483" cy="2036191"/>
          </a:xfrm>
          <a:solidFill>
            <a:schemeClr val="bg1"/>
          </a:solidFill>
        </p:grpSpPr>
        <p:pic>
          <p:nvPicPr>
            <p:cNvPr id="2058" name="Picture 10" descr="https://faculty.rpi.edu/sites/default/files/ishwarabhat.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1211733" y="3668077"/>
              <a:ext cx="1295400" cy="1737360"/>
            </a:xfrm>
            <a:prstGeom prst="rect">
              <a:avLst/>
            </a:prstGeom>
            <a:grpFill/>
          </p:spPr>
        </p:pic>
        <p:sp>
          <p:nvSpPr>
            <p:cNvPr id="70" name="TextBox 69"/>
            <p:cNvSpPr txBox="1"/>
            <p:nvPr/>
          </p:nvSpPr>
          <p:spPr>
            <a:xfrm>
              <a:off x="1136650" y="5405437"/>
              <a:ext cx="1228646" cy="298831"/>
            </a:xfrm>
            <a:prstGeom prst="rect">
              <a:avLst/>
            </a:prstGeom>
            <a:grpFill/>
            <a:ln>
              <a:noFill/>
            </a:ln>
          </p:spPr>
          <p:txBody>
            <a:bodyPr wrap="square" rtlCol="0">
              <a:spAutoFit/>
            </a:bodyPr>
            <a:lstStyle/>
            <a:p>
              <a:r>
                <a:rPr lang="en-US" sz="858" dirty="0"/>
                <a:t>Ishwara B. Bhat</a:t>
              </a:r>
            </a:p>
          </p:txBody>
        </p:sp>
      </p:grpSp>
      <p:grpSp>
        <p:nvGrpSpPr>
          <p:cNvPr id="72" name="Group 71"/>
          <p:cNvGrpSpPr/>
          <p:nvPr/>
        </p:nvGrpSpPr>
        <p:grpSpPr>
          <a:xfrm>
            <a:off x="2416103" y="2753927"/>
            <a:ext cx="1077661" cy="1528734"/>
            <a:chOff x="3270250" y="3668077"/>
            <a:chExt cx="1435385" cy="2036189"/>
          </a:xfrm>
          <a:solidFill>
            <a:schemeClr val="bg1"/>
          </a:solidFill>
        </p:grpSpPr>
        <p:pic>
          <p:nvPicPr>
            <p:cNvPr id="2060" name="Picture 12" descr="https://faculty.rpi.edu/sites/default/files/julius_0.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a:stretch/>
          </p:blipFill>
          <p:spPr bwMode="auto">
            <a:xfrm>
              <a:off x="3270250" y="3668077"/>
              <a:ext cx="1371600" cy="1737358"/>
            </a:xfrm>
            <a:prstGeom prst="rect">
              <a:avLst/>
            </a:prstGeom>
            <a:grpFill/>
          </p:spPr>
        </p:pic>
        <p:sp>
          <p:nvSpPr>
            <p:cNvPr id="80" name="TextBox 79"/>
            <p:cNvSpPr txBox="1"/>
            <p:nvPr/>
          </p:nvSpPr>
          <p:spPr>
            <a:xfrm>
              <a:off x="3422650" y="5405435"/>
              <a:ext cx="1282985" cy="298831"/>
            </a:xfrm>
            <a:prstGeom prst="rect">
              <a:avLst/>
            </a:prstGeom>
            <a:grpFill/>
          </p:spPr>
          <p:txBody>
            <a:bodyPr wrap="square" rtlCol="0">
              <a:spAutoFit/>
            </a:bodyPr>
            <a:lstStyle/>
            <a:p>
              <a:r>
                <a:rPr lang="en-US" sz="858" dirty="0"/>
                <a:t>Agung Julius</a:t>
              </a:r>
            </a:p>
          </p:txBody>
        </p:sp>
      </p:grpSp>
      <p:pic>
        <p:nvPicPr>
          <p:cNvPr id="2064" name="Picture 16" descr="Profile photo of James Dylan Rees"/>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a:stretch/>
        </p:blipFill>
        <p:spPr bwMode="auto">
          <a:xfrm>
            <a:off x="4406117" y="2790661"/>
            <a:ext cx="912814" cy="1283162"/>
          </a:xfrm>
          <a:prstGeom prst="rect">
            <a:avLst/>
          </a:prstGeom>
          <a:solidFill>
            <a:schemeClr val="bg1"/>
          </a:solidFill>
        </p:spPr>
      </p:pic>
      <p:sp>
        <p:nvSpPr>
          <p:cNvPr id="83" name="TextBox 82"/>
          <p:cNvSpPr txBox="1"/>
          <p:nvPr/>
        </p:nvSpPr>
        <p:spPr>
          <a:xfrm>
            <a:off x="4450490" y="4058306"/>
            <a:ext cx="922444" cy="224357"/>
          </a:xfrm>
          <a:prstGeom prst="rect">
            <a:avLst/>
          </a:prstGeom>
          <a:solidFill>
            <a:schemeClr val="bg1"/>
          </a:solidFill>
        </p:spPr>
        <p:txBody>
          <a:bodyPr wrap="square" rtlCol="0">
            <a:spAutoFit/>
          </a:bodyPr>
          <a:lstStyle/>
          <a:p>
            <a:r>
              <a:rPr lang="en-US" sz="858" dirty="0"/>
              <a:t>Dylan Rees</a:t>
            </a:r>
          </a:p>
        </p:txBody>
      </p:sp>
      <p:pic>
        <p:nvPicPr>
          <p:cNvPr id="2066" name="Picture 18" descr="http://cemsim.rpi.edu/sites/default/files/styles/640_x_640_crop/public/people/karthi.jpg?itok=RKpcMvj0"/>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6173868" y="1026197"/>
            <a:ext cx="1042715" cy="1228982"/>
          </a:xfrm>
          <a:prstGeom prst="rect">
            <a:avLst/>
          </a:prstGeom>
          <a:solidFill>
            <a:schemeClr val="bg1"/>
          </a:solidFill>
        </p:spPr>
      </p:pic>
      <p:sp>
        <p:nvSpPr>
          <p:cNvPr id="87" name="TextBox 86"/>
          <p:cNvSpPr txBox="1"/>
          <p:nvPr/>
        </p:nvSpPr>
        <p:spPr>
          <a:xfrm>
            <a:off x="6231078" y="2284808"/>
            <a:ext cx="920890" cy="356380"/>
          </a:xfrm>
          <a:prstGeom prst="rect">
            <a:avLst/>
          </a:prstGeom>
          <a:solidFill>
            <a:schemeClr val="bg1"/>
          </a:solidFill>
        </p:spPr>
        <p:txBody>
          <a:bodyPr wrap="square" rtlCol="0">
            <a:spAutoFit/>
          </a:bodyPr>
          <a:lstStyle/>
          <a:p>
            <a:pPr algn="ctr">
              <a:tabLst>
                <a:tab pos="112009" algn="l"/>
              </a:tabLst>
            </a:pPr>
            <a:r>
              <a:rPr lang="en-US" sz="858" dirty="0"/>
              <a:t>Karthik</a:t>
            </a:r>
            <a:br>
              <a:rPr lang="en-US" sz="858" dirty="0"/>
            </a:br>
            <a:r>
              <a:rPr lang="en-US" sz="858" dirty="0"/>
              <a:t>Panneerselvam</a:t>
            </a:r>
          </a:p>
        </p:txBody>
      </p:sp>
      <p:grpSp>
        <p:nvGrpSpPr>
          <p:cNvPr id="73" name="Group 72"/>
          <p:cNvGrpSpPr/>
          <p:nvPr/>
        </p:nvGrpSpPr>
        <p:grpSpPr>
          <a:xfrm>
            <a:off x="1311053" y="4411650"/>
            <a:ext cx="2121079" cy="1626924"/>
            <a:chOff x="1746250" y="5876072"/>
            <a:chExt cx="2825159" cy="2166973"/>
          </a:xfrm>
          <a:solidFill>
            <a:schemeClr val="bg1"/>
          </a:solidFill>
        </p:grpSpPr>
        <p:grpSp>
          <p:nvGrpSpPr>
            <p:cNvPr id="69" name="Group 68"/>
            <p:cNvGrpSpPr/>
            <p:nvPr/>
          </p:nvGrpSpPr>
          <p:grpSpPr>
            <a:xfrm>
              <a:off x="1746250" y="5878119"/>
              <a:ext cx="2825159" cy="2164926"/>
              <a:chOff x="1746250" y="5878119"/>
              <a:chExt cx="2825159" cy="2164926"/>
            </a:xfrm>
            <a:grpFill/>
          </p:grpSpPr>
          <p:sp>
            <p:nvSpPr>
              <p:cNvPr id="59" name="TextBox 58"/>
              <p:cNvSpPr txBox="1"/>
              <p:nvPr/>
            </p:nvSpPr>
            <p:spPr>
              <a:xfrm>
                <a:off x="1746250" y="7530205"/>
                <a:ext cx="1474181" cy="474679"/>
              </a:xfrm>
              <a:prstGeom prst="rect">
                <a:avLst/>
              </a:prstGeom>
              <a:grpFill/>
            </p:spPr>
            <p:txBody>
              <a:bodyPr wrap="square" rtlCol="0">
                <a:spAutoFit/>
              </a:bodyPr>
              <a:lstStyle/>
              <a:p>
                <a:pPr algn="ctr">
                  <a:tabLst>
                    <a:tab pos="112009" algn="l"/>
                  </a:tabLst>
                </a:pPr>
                <a:r>
                  <a:rPr lang="en-US" sz="858" dirty="0"/>
                  <a:t>Mark Embrechts</a:t>
                </a:r>
                <a:br>
                  <a:rPr lang="en-US" sz="858" dirty="0"/>
                </a:br>
                <a:endParaRPr lang="en-US" sz="858" dirty="0"/>
              </a:p>
            </p:txBody>
          </p:sp>
          <p:grpSp>
            <p:nvGrpSpPr>
              <p:cNvPr id="3" name="Group 2"/>
              <p:cNvGrpSpPr/>
              <p:nvPr/>
            </p:nvGrpSpPr>
            <p:grpSpPr>
              <a:xfrm>
                <a:off x="3418861" y="5878119"/>
                <a:ext cx="1152548" cy="2164926"/>
                <a:chOff x="3418861" y="5878119"/>
                <a:chExt cx="1152548" cy="2164926"/>
              </a:xfrm>
              <a:grpFill/>
            </p:grpSpPr>
            <p:sp>
              <p:nvSpPr>
                <p:cNvPr id="57" name="TextBox 56"/>
                <p:cNvSpPr txBox="1"/>
                <p:nvPr/>
              </p:nvSpPr>
              <p:spPr>
                <a:xfrm>
                  <a:off x="3418861" y="7568366"/>
                  <a:ext cx="1152548" cy="474679"/>
                </a:xfrm>
                <a:prstGeom prst="rect">
                  <a:avLst/>
                </a:prstGeom>
                <a:grpFill/>
              </p:spPr>
              <p:txBody>
                <a:bodyPr wrap="square" rtlCol="0">
                  <a:spAutoFit/>
                </a:bodyPr>
                <a:lstStyle/>
                <a:p>
                  <a:pPr algn="ctr">
                    <a:tabLst>
                      <a:tab pos="112009" algn="l"/>
                    </a:tabLst>
                  </a:pPr>
                  <a:r>
                    <a:rPr lang="en-US" sz="858" dirty="0"/>
                    <a:t>Al Wallace</a:t>
                  </a:r>
                </a:p>
                <a:p>
                  <a:pPr algn="ctr">
                    <a:tabLst>
                      <a:tab pos="112009" algn="l"/>
                    </a:tabLst>
                  </a:pPr>
                  <a:endParaRPr lang="en-US" sz="858" dirty="0"/>
                </a:p>
              </p:txBody>
            </p:sp>
            <p:pic>
              <p:nvPicPr>
                <p:cNvPr id="2056" name="Picture 8" descr="William (Al) Wallac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18861" y="5878119"/>
                  <a:ext cx="1141881" cy="1660918"/>
                </a:xfrm>
                <a:prstGeom prst="rect">
                  <a:avLst/>
                </a:prstGeom>
                <a:grpFill/>
              </p:spPr>
            </p:pic>
          </p:grpSp>
        </p:grpSp>
        <p:pic>
          <p:nvPicPr>
            <p:cNvPr id="88" name="Picture 87"/>
            <p:cNvPicPr>
              <a:picLocks/>
            </p:cNvPicPr>
            <p:nvPr/>
          </p:nvPicPr>
          <p:blipFill rotWithShape="1">
            <a:blip r:embed="rId21" cstate="print">
              <a:extLst>
                <a:ext uri="{28A0092B-C50C-407E-A947-70E740481C1C}">
                  <a14:useLocalDpi xmlns:a14="http://schemas.microsoft.com/office/drawing/2010/main" val="0"/>
                </a:ext>
              </a:extLst>
            </a:blip>
            <a:srcRect t="6946" r="52871"/>
            <a:stretch/>
          </p:blipFill>
          <p:spPr>
            <a:xfrm>
              <a:off x="1889206" y="5876072"/>
              <a:ext cx="1228644" cy="1673241"/>
            </a:xfrm>
            <a:prstGeom prst="rect">
              <a:avLst/>
            </a:prstGeom>
            <a:grpFill/>
          </p:spPr>
        </p:pic>
      </p:grpSp>
      <p:grpSp>
        <p:nvGrpSpPr>
          <p:cNvPr id="74" name="Group 73"/>
          <p:cNvGrpSpPr/>
          <p:nvPr/>
        </p:nvGrpSpPr>
        <p:grpSpPr>
          <a:xfrm>
            <a:off x="4686419" y="4396198"/>
            <a:ext cx="4043796" cy="1622205"/>
            <a:chOff x="6242050" y="5855493"/>
            <a:chExt cx="5386112" cy="2160687"/>
          </a:xfrm>
        </p:grpSpPr>
        <p:grpSp>
          <p:nvGrpSpPr>
            <p:cNvPr id="68" name="Group 67"/>
            <p:cNvGrpSpPr/>
            <p:nvPr/>
          </p:nvGrpSpPr>
          <p:grpSpPr>
            <a:xfrm>
              <a:off x="6242050" y="5862637"/>
              <a:ext cx="5386112" cy="2153543"/>
              <a:chOff x="6242050" y="5862637"/>
              <a:chExt cx="5386112" cy="2153543"/>
            </a:xfrm>
          </p:grpSpPr>
          <p:grpSp>
            <p:nvGrpSpPr>
              <p:cNvPr id="9" name="Group 8"/>
              <p:cNvGrpSpPr/>
              <p:nvPr/>
            </p:nvGrpSpPr>
            <p:grpSpPr>
              <a:xfrm>
                <a:off x="10356850" y="5876074"/>
                <a:ext cx="1271312" cy="1974543"/>
                <a:chOff x="7081182" y="6974405"/>
                <a:chExt cx="1542231" cy="2808153"/>
              </a:xfrm>
            </p:grpSpPr>
            <p:pic>
              <p:nvPicPr>
                <p:cNvPr id="62" name="Picture 6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63" name="TextBox 62"/>
                <p:cNvSpPr txBox="1">
                  <a:spLocks/>
                </p:cNvSpPr>
                <p:nvPr/>
              </p:nvSpPr>
              <p:spPr>
                <a:xfrm>
                  <a:off x="7081182" y="9357567"/>
                  <a:ext cx="1495950" cy="424991"/>
                </a:xfrm>
                <a:prstGeom prst="rect">
                  <a:avLst/>
                </a:prstGeom>
                <a:noFill/>
              </p:spPr>
              <p:txBody>
                <a:bodyPr wrap="square" rtlCol="0">
                  <a:spAutoFit/>
                </a:bodyPr>
                <a:lstStyle/>
                <a:p>
                  <a:pPr algn="ctr">
                    <a:tabLst>
                      <a:tab pos="112009" algn="l"/>
                    </a:tabLst>
                  </a:pPr>
                  <a:r>
                    <a:rPr lang="en-US" sz="858" dirty="0"/>
                    <a:t>Rahmi Ozisik</a:t>
                  </a:r>
                </a:p>
              </p:txBody>
            </p:sp>
          </p:grpSp>
          <p:sp>
            <p:nvSpPr>
              <p:cNvPr id="61" name="TextBox 60"/>
              <p:cNvSpPr txBox="1"/>
              <p:nvPr/>
            </p:nvSpPr>
            <p:spPr>
              <a:xfrm>
                <a:off x="6242050" y="7541844"/>
                <a:ext cx="1250489" cy="474336"/>
              </a:xfrm>
              <a:prstGeom prst="rect">
                <a:avLst/>
              </a:prstGeom>
              <a:noFill/>
            </p:spPr>
            <p:txBody>
              <a:bodyPr wrap="square" rtlCol="0">
                <a:spAutoFit/>
              </a:bodyPr>
              <a:lstStyle/>
              <a:p>
                <a:pPr algn="ctr">
                  <a:tabLst>
                    <a:tab pos="112009" algn="l"/>
                  </a:tabLst>
                </a:pPr>
                <a:r>
                  <a:rPr lang="en-US" sz="857" dirty="0"/>
                  <a:t>Kathryn</a:t>
                </a:r>
                <a:br>
                  <a:rPr lang="en-US" sz="857" dirty="0"/>
                </a:br>
                <a:r>
                  <a:rPr lang="en-US" sz="857" dirty="0"/>
                  <a:t>Dannemann</a:t>
                </a:r>
              </a:p>
            </p:txBody>
          </p:sp>
          <p:grpSp>
            <p:nvGrpSpPr>
              <p:cNvPr id="6" name="Group 5"/>
              <p:cNvGrpSpPr/>
              <p:nvPr/>
            </p:nvGrpSpPr>
            <p:grpSpPr>
              <a:xfrm>
                <a:off x="8985250" y="5876074"/>
                <a:ext cx="1229586" cy="1973140"/>
                <a:chOff x="8985250" y="5876074"/>
                <a:chExt cx="1229586" cy="1973140"/>
              </a:xfrm>
            </p:grpSpPr>
            <p:pic>
              <p:nvPicPr>
                <p:cNvPr id="44" name="Picture 4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985250" y="5876074"/>
                  <a:ext cx="1229586" cy="1673590"/>
                </a:xfrm>
                <a:prstGeom prst="rect">
                  <a:avLst/>
                </a:prstGeom>
              </p:spPr>
            </p:pic>
            <p:sp>
              <p:nvSpPr>
                <p:cNvPr id="45" name="TextBox 44"/>
                <p:cNvSpPr txBox="1"/>
                <p:nvPr/>
              </p:nvSpPr>
              <p:spPr>
                <a:xfrm>
                  <a:off x="9052011" y="7550383"/>
                  <a:ext cx="1162825" cy="298831"/>
                </a:xfrm>
                <a:prstGeom prst="rect">
                  <a:avLst/>
                </a:prstGeom>
                <a:noFill/>
              </p:spPr>
              <p:txBody>
                <a:bodyPr wrap="square" rtlCol="0">
                  <a:spAutoFit/>
                </a:bodyPr>
                <a:lstStyle/>
                <a:p>
                  <a:r>
                    <a:rPr lang="en-US" sz="858" dirty="0"/>
                    <a:t>Daniel Lewis</a:t>
                  </a:r>
                </a:p>
              </p:txBody>
            </p:sp>
          </p:grpSp>
          <p:grpSp>
            <p:nvGrpSpPr>
              <p:cNvPr id="5" name="Group 4"/>
              <p:cNvGrpSpPr/>
              <p:nvPr/>
            </p:nvGrpSpPr>
            <p:grpSpPr>
              <a:xfrm>
                <a:off x="7613650" y="5862637"/>
                <a:ext cx="1273782" cy="2150735"/>
                <a:chOff x="7742757" y="5862637"/>
                <a:chExt cx="1273782" cy="2150735"/>
              </a:xfrm>
            </p:grpSpPr>
            <p:pic>
              <p:nvPicPr>
                <p:cNvPr id="2050" name="Picture 2" descr="David J. Duquett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742757" y="5862637"/>
                  <a:ext cx="1242493" cy="168367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7766050" y="7539036"/>
                  <a:ext cx="1250489" cy="474336"/>
                </a:xfrm>
                <a:prstGeom prst="rect">
                  <a:avLst/>
                </a:prstGeom>
                <a:noFill/>
              </p:spPr>
              <p:txBody>
                <a:bodyPr wrap="square" rtlCol="0">
                  <a:spAutoFit/>
                </a:bodyPr>
                <a:lstStyle/>
                <a:p>
                  <a:pPr algn="ctr">
                    <a:tabLst>
                      <a:tab pos="112009" algn="l"/>
                    </a:tabLst>
                  </a:pPr>
                  <a:r>
                    <a:rPr lang="en-US" sz="857" dirty="0"/>
                    <a:t>Dave</a:t>
                  </a:r>
                  <a:br>
                    <a:rPr lang="en-US" sz="857" dirty="0"/>
                  </a:br>
                  <a:r>
                    <a:rPr lang="en-US" sz="857" dirty="0"/>
                    <a:t>Duquette</a:t>
                  </a:r>
                </a:p>
              </p:txBody>
            </p:sp>
          </p:grpSp>
        </p:grpSp>
        <p:pic>
          <p:nvPicPr>
            <p:cNvPr id="90" name="Picture 89"/>
            <p:cNvPicPr>
              <a:picLocks noChangeAspect="1"/>
            </p:cNvPicPr>
            <p:nvPr/>
          </p:nvPicPr>
          <p:blipFill rotWithShape="1">
            <a:blip r:embed="rId25" cstate="print">
              <a:extLst>
                <a:ext uri="{BEBA8EAE-BF5A-486C-A8C5-ECC9F3942E4B}">
                  <a14:imgProps xmlns:a14="http://schemas.microsoft.com/office/drawing/2010/main">
                    <a14:imgLayer r:embed="rId26">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6263291" y="5855493"/>
              <a:ext cx="1233995" cy="1674019"/>
            </a:xfrm>
            <a:prstGeom prst="rect">
              <a:avLst/>
            </a:prstGeom>
          </p:spPr>
        </p:pic>
      </p:grpSp>
      <p:pic>
        <p:nvPicPr>
          <p:cNvPr id="75" name="Picture 74"/>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94356" y="269521"/>
            <a:ext cx="1784450" cy="572700"/>
          </a:xfrm>
          <a:prstGeom prst="rect">
            <a:avLst/>
          </a:prstGeom>
        </p:spPr>
      </p:pic>
      <p:sp>
        <p:nvSpPr>
          <p:cNvPr id="76"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a:xfrm>
            <a:off x="3028950" y="6356351"/>
            <a:ext cx="3086100" cy="365125"/>
          </a:xfrm>
        </p:spPr>
        <p:txBody>
          <a:bodyPr/>
          <a:lstStyle/>
          <a:p>
            <a:r>
              <a:rPr lang="en-US" sz="1200" dirty="0"/>
              <a:t>PE Space</a:t>
            </a:r>
            <a:endParaRPr lang="en-US" sz="1200" dirty="0">
              <a:cs typeface="Calibri"/>
            </a:endParaRPr>
          </a:p>
        </p:txBody>
      </p:sp>
    </p:spTree>
    <p:extLst>
      <p:ext uri="{BB962C8B-B14F-4D97-AF65-F5344CB8AC3E}">
        <p14:creationId xmlns:p14="http://schemas.microsoft.com/office/powerpoint/2010/main" val="167137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video</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 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400" dirty="0">
                <a:cs typeface="Calibri"/>
                <a:hlinkClick r:id="rId2"/>
              </a:rPr>
              <a:t>https://designlab.eng.rpi.edu/edn/attachments/download/109925/Common%20Course%20Syllabus.pdf</a:t>
            </a:r>
            <a:r>
              <a:rPr lang="en-US" sz="1400" dirty="0">
                <a:cs typeface="Calibri"/>
              </a:rPr>
              <a:t> </a:t>
            </a: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lstStyle/>
          <a:p>
            <a:r>
              <a:rPr lang="en-US" dirty="0">
                <a:cs typeface="Calibri Light"/>
              </a:rPr>
              <a:t>Capstone Orientation Packet (email)</a:t>
            </a:r>
            <a:endParaRPr lang="en-US"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4913973"/>
            <a:ext cx="7886700" cy="1757363"/>
          </a:xfrm>
        </p:spPr>
        <p:txBody>
          <a:bodyPr vert="horz" lIns="91440" tIns="45720" rIns="91440" bIns="45720" rtlCol="0" anchor="t">
            <a:normAutofit/>
          </a:bodyPr>
          <a:lstStyle/>
          <a:p>
            <a:endParaRPr lang="en-US" dirty="0">
              <a:cs typeface="Calibri"/>
            </a:endParaRPr>
          </a:p>
          <a:p>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graphicFrame>
        <p:nvGraphicFramePr>
          <p:cNvPr id="4" name="Table 3"/>
          <p:cNvGraphicFramePr>
            <a:graphicFrameLocks noGrp="1"/>
          </p:cNvGraphicFramePr>
          <p:nvPr>
            <p:extLst>
              <p:ext uri="{D42A27DB-BD31-4B8C-83A1-F6EECF244321}">
                <p14:modId xmlns:p14="http://schemas.microsoft.com/office/powerpoint/2010/main" val="1310146899"/>
              </p:ext>
            </p:extLst>
          </p:nvPr>
        </p:nvGraphicFramePr>
        <p:xfrm>
          <a:off x="612437" y="1447799"/>
          <a:ext cx="8150559" cy="3469284"/>
        </p:xfrm>
        <a:graphic>
          <a:graphicData uri="http://schemas.openxmlformats.org/drawingml/2006/table">
            <a:tbl>
              <a:tblPr>
                <a:tableStyleId>{073A0DAA-6AF3-43AB-8588-CEC1D06C72B9}</a:tableStyleId>
              </a:tblPr>
              <a:tblGrid>
                <a:gridCol w="2636274">
                  <a:extLst>
                    <a:ext uri="{9D8B030D-6E8A-4147-A177-3AD203B41FA5}">
                      <a16:colId xmlns:a16="http://schemas.microsoft.com/office/drawing/2014/main" val="1686985803"/>
                    </a:ext>
                  </a:extLst>
                </a:gridCol>
                <a:gridCol w="2009089">
                  <a:extLst>
                    <a:ext uri="{9D8B030D-6E8A-4147-A177-3AD203B41FA5}">
                      <a16:colId xmlns:a16="http://schemas.microsoft.com/office/drawing/2014/main" val="1076356727"/>
                    </a:ext>
                  </a:extLst>
                </a:gridCol>
                <a:gridCol w="1447800">
                  <a:extLst>
                    <a:ext uri="{9D8B030D-6E8A-4147-A177-3AD203B41FA5}">
                      <a16:colId xmlns:a16="http://schemas.microsoft.com/office/drawing/2014/main" val="2215888949"/>
                    </a:ext>
                  </a:extLst>
                </a:gridCol>
                <a:gridCol w="2057396">
                  <a:extLst>
                    <a:ext uri="{9D8B030D-6E8A-4147-A177-3AD203B41FA5}">
                      <a16:colId xmlns:a16="http://schemas.microsoft.com/office/drawing/2014/main" val="1596972483"/>
                    </a:ext>
                  </a:extLst>
                </a:gridCol>
              </a:tblGrid>
              <a:tr h="458737">
                <a:tc>
                  <a:txBody>
                    <a:bodyPr/>
                    <a:lstStyle/>
                    <a:p>
                      <a:pPr lvl="1"/>
                      <a:r>
                        <a:rPr lang="en-US" sz="1600" strike="noStrike" dirty="0"/>
                        <a:t>Director’s Introduction letter</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strike="noStrike" dirty="0"/>
                        <a:t>Read Later</a:t>
                      </a:r>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4010318618"/>
                  </a:ext>
                </a:extLst>
              </a:tr>
              <a:tr h="622122">
                <a:tc>
                  <a:txBody>
                    <a:bodyPr/>
                    <a:lstStyle/>
                    <a:p>
                      <a:pPr lvl="1"/>
                      <a:r>
                        <a:rPr lang="en-US" sz="1600" dirty="0"/>
                        <a:t>Project Description</a:t>
                      </a:r>
                    </a:p>
                  </a:txBody>
                  <a:tcPr anchor="ctr"/>
                </a:tc>
                <a:tc>
                  <a:txBody>
                    <a:bodyPr/>
                    <a:lstStyle/>
                    <a:p>
                      <a:r>
                        <a:rPr lang="en-US" sz="1600" dirty="0"/>
                        <a:t>Should have already read</a:t>
                      </a:r>
                    </a:p>
                  </a:txBody>
                  <a:tcPr anchor="ctr"/>
                </a:tc>
                <a:tc>
                  <a:txBody>
                    <a:bodyPr/>
                    <a:lstStyle/>
                    <a:p>
                      <a:r>
                        <a:rPr lang="en-US" sz="1600" dirty="0"/>
                        <a:t>Reference</a:t>
                      </a:r>
                      <a:r>
                        <a:rPr lang="en-US" sz="1600" baseline="0" dirty="0"/>
                        <a:t> now</a:t>
                      </a:r>
                      <a:endParaRPr lang="en-US" sz="1600" dirty="0"/>
                    </a:p>
                  </a:txBody>
                  <a:tcPr anchor="ctr"/>
                </a:tc>
                <a:tc>
                  <a:txBody>
                    <a:bodyPr/>
                    <a:lstStyle/>
                    <a:p>
                      <a:endParaRPr lang="en-US" sz="1600" dirty="0"/>
                    </a:p>
                  </a:txBody>
                  <a:tcPr anchor="ctr"/>
                </a:tc>
                <a:extLst>
                  <a:ext uri="{0D108BD9-81ED-4DB2-BD59-A6C34878D82A}">
                    <a16:rowId xmlns:a16="http://schemas.microsoft.com/office/drawing/2014/main" val="1515974254"/>
                  </a:ext>
                </a:extLst>
              </a:tr>
              <a:tr h="622122">
                <a:tc>
                  <a:txBody>
                    <a:bodyPr/>
                    <a:lstStyle/>
                    <a:p>
                      <a:pPr lvl="1"/>
                      <a:r>
                        <a:rPr lang="en-US" sz="1600" dirty="0"/>
                        <a:t>Instructions for electronic signatures in Adobe</a:t>
                      </a:r>
                    </a:p>
                  </a:txBody>
                  <a:tcPr anchor="ctr"/>
                </a:tc>
                <a:tc>
                  <a:txBody>
                    <a:bodyPr/>
                    <a:lstStyle/>
                    <a:p>
                      <a:r>
                        <a:rPr lang="en-US" sz="1600" dirty="0"/>
                        <a:t>Read Later</a:t>
                      </a:r>
                    </a:p>
                  </a:txBody>
                  <a:tcPr anchor="ctr"/>
                </a:tc>
                <a:tc>
                  <a:txBody>
                    <a:bodyPr/>
                    <a:lstStyle/>
                    <a:p>
                      <a:r>
                        <a:rPr lang="en-US" sz="1600" dirty="0"/>
                        <a:t>Reference for last steps</a:t>
                      </a:r>
                    </a:p>
                  </a:txBody>
                  <a:tcPr anchor="ctr"/>
                </a:tc>
                <a:tc>
                  <a:txBody>
                    <a:bodyPr/>
                    <a:lstStyle/>
                    <a:p>
                      <a:endParaRPr lang="en-US" sz="1600" dirty="0"/>
                    </a:p>
                  </a:txBody>
                  <a:tcPr anchor="ctr"/>
                </a:tc>
                <a:extLst>
                  <a:ext uri="{0D108BD9-81ED-4DB2-BD59-A6C34878D82A}">
                    <a16:rowId xmlns:a16="http://schemas.microsoft.com/office/drawing/2014/main" val="3708391809"/>
                  </a:ext>
                </a:extLst>
              </a:tr>
              <a:tr h="622122">
                <a:tc>
                  <a:txBody>
                    <a:bodyPr/>
                    <a:lstStyle/>
                    <a:p>
                      <a:pPr lvl="1"/>
                      <a:r>
                        <a:rPr lang="en-US" sz="1600" dirty="0"/>
                        <a:t>Recognition Waiver and Release</a:t>
                      </a:r>
                    </a:p>
                    <a:p>
                      <a:endParaRPr lang="en-US" sz="1600" dirty="0"/>
                    </a:p>
                  </a:txBody>
                  <a:tcPr anchor="ctr"/>
                </a:tc>
                <a:tc rowSpan="2">
                  <a:txBody>
                    <a:bodyPr/>
                    <a:lstStyle/>
                    <a:p>
                      <a:r>
                        <a:rPr lang="en-US" sz="1600" dirty="0"/>
                        <a:t>Read</a:t>
                      </a:r>
                      <a:r>
                        <a:rPr lang="en-US" sz="1600" baseline="0" dirty="0"/>
                        <a:t> later</a:t>
                      </a:r>
                      <a:endParaRPr lang="en-US" sz="1600" dirty="0"/>
                    </a:p>
                  </a:txBody>
                  <a:tcPr anchor="ctr"/>
                </a:tc>
                <a:tc rowSpan="2">
                  <a:txBody>
                    <a:bodyPr/>
                    <a:lstStyle/>
                    <a:p>
                      <a:r>
                        <a:rPr lang="en-US" sz="1600" dirty="0"/>
                        <a:t>Sign</a:t>
                      </a:r>
                      <a:r>
                        <a:rPr lang="en-US" sz="1600" baseline="0" dirty="0"/>
                        <a:t> PDF or print and scan</a:t>
                      </a:r>
                      <a:endParaRPr lang="en-US" sz="1600" dirty="0"/>
                    </a:p>
                  </a:txBody>
                  <a:tcPr anchor="ctr"/>
                </a:tc>
                <a:tc rowSpan="2">
                  <a:txBody>
                    <a:bodyPr/>
                    <a:lstStyle/>
                    <a:p>
                      <a:r>
                        <a:rPr lang="en-US" sz="1600" dirty="0"/>
                        <a:t>Email to Design Lab administrator</a:t>
                      </a:r>
                    </a:p>
                    <a:p>
                      <a:r>
                        <a:rPr lang="en-US" sz="1600" dirty="0">
                          <a:hlinkClick r:id="rId3"/>
                        </a:rPr>
                        <a:t>mastev@rpi.edu</a:t>
                      </a:r>
                      <a:r>
                        <a:rPr lang="en-US" sz="1600" dirty="0"/>
                        <a:t> </a:t>
                      </a:r>
                    </a:p>
                  </a:txBody>
                  <a:tcPr anchor="ctr"/>
                </a:tc>
                <a:extLst>
                  <a:ext uri="{0D108BD9-81ED-4DB2-BD59-A6C34878D82A}">
                    <a16:rowId xmlns:a16="http://schemas.microsoft.com/office/drawing/2014/main" val="1666441112"/>
                  </a:ext>
                </a:extLst>
              </a:tr>
              <a:tr h="622122">
                <a:tc>
                  <a:txBody>
                    <a:bodyPr/>
                    <a:lstStyle/>
                    <a:p>
                      <a:pPr lvl="1"/>
                      <a:r>
                        <a:rPr lang="en-US" sz="1600" dirty="0"/>
                        <a:t>Sponsorship Agreement</a:t>
                      </a:r>
                    </a:p>
                    <a:p>
                      <a:endParaRPr lang="en-US" sz="1600" dirty="0"/>
                    </a:p>
                  </a:txBody>
                  <a:tcPr/>
                </a:tc>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2197396524"/>
                  </a:ext>
                </a:extLst>
              </a:tr>
            </a:tbl>
          </a:graphicData>
        </a:graphic>
      </p:graphicFrame>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19</a:t>
            </a:fld>
            <a:endParaRPr lang="en-US" sz="1200" dirty="0"/>
          </a:p>
        </p:txBody>
      </p:sp>
    </p:spTree>
    <p:extLst>
      <p:ext uri="{BB962C8B-B14F-4D97-AF65-F5344CB8AC3E}">
        <p14:creationId xmlns:p14="http://schemas.microsoft.com/office/powerpoint/2010/main" val="427790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78465595"/>
              </p:ext>
            </p:extLst>
          </p:nvPr>
        </p:nvGraphicFramePr>
        <p:xfrm>
          <a:off x="381000" y="846138"/>
          <a:ext cx="8382000" cy="53344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n-ea"/>
                        </a:rPr>
                        <a:t>2.0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1/4/2021</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M. Anderson</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Cloned from last version of 2020 Fall.</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2.1</a:t>
                      </a:r>
                    </a:p>
                  </a:txBody>
                  <a:tcPr marL="68580" marR="68580" marT="0" marB="0"/>
                </a:tc>
                <a:tc>
                  <a:txBody>
                    <a:bodyPr/>
                    <a:lstStyle/>
                    <a:p>
                      <a:pPr marL="0" marR="0" algn="l">
                        <a:spcBef>
                          <a:spcPts val="0"/>
                        </a:spcBef>
                        <a:spcAft>
                          <a:spcPts val="0"/>
                        </a:spcAft>
                      </a:pPr>
                      <a:r>
                        <a:rPr lang="en-US" sz="1200" b="0" dirty="0">
                          <a:effectLst/>
                          <a:latin typeface="+mj-lt"/>
                        </a:rPr>
                        <a:t>1/4/2021</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a:effectLst/>
                          <a:latin typeface="+mj-lt"/>
                        </a:rPr>
                        <a:t>M. Anderson</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a:effectLst/>
                          <a:latin typeface="+mj-lt"/>
                          <a:ea typeface="MS Mincho"/>
                        </a:rPr>
                        <a:t>Starting updates from team discussion, playbook feedback notes, etc.</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2.2</a:t>
                      </a:r>
                    </a:p>
                  </a:txBody>
                  <a:tcPr marL="68580" marR="68580" marT="0" marB="0"/>
                </a:tc>
                <a:tc>
                  <a:txBody>
                    <a:bodyPr/>
                    <a:lstStyle/>
                    <a:p>
                      <a:pPr marL="0" marR="0" algn="l">
                        <a:spcBef>
                          <a:spcPts val="0"/>
                        </a:spcBef>
                        <a:spcAft>
                          <a:spcPts val="0"/>
                        </a:spcAft>
                      </a:pPr>
                      <a:r>
                        <a:rPr lang="en-US" sz="1200" b="0" dirty="0">
                          <a:effectLst/>
                          <a:latin typeface="+mj-lt"/>
                          <a:ea typeface="MS Mincho"/>
                        </a:rPr>
                        <a:t>1/7/21</a:t>
                      </a:r>
                    </a:p>
                  </a:txBody>
                  <a:tcPr marL="68580" marR="68580" marT="0" marB="0"/>
                </a:tc>
                <a:tc>
                  <a:txBody>
                    <a:bodyPr/>
                    <a:lstStyle/>
                    <a:p>
                      <a:pPr marL="0" marR="0" algn="l">
                        <a:spcBef>
                          <a:spcPts val="0"/>
                        </a:spcBef>
                        <a:spcAft>
                          <a:spcPts val="0"/>
                        </a:spcAft>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Added CE introduction to Day 1</a:t>
                      </a:r>
                    </a:p>
                    <a:p>
                      <a:pPr marL="0" marR="0" algn="l">
                        <a:spcBef>
                          <a:spcPts val="0"/>
                        </a:spcBef>
                        <a:spcAft>
                          <a:spcPts val="0"/>
                        </a:spcAft>
                      </a:pPr>
                      <a:r>
                        <a:rPr lang="en-US" sz="1200" b="0" dirty="0">
                          <a:effectLst/>
                          <a:latin typeface="+mj-lt"/>
                          <a:ea typeface="MS Mincho"/>
                        </a:rPr>
                        <a:t>Student</a:t>
                      </a:r>
                      <a:r>
                        <a:rPr lang="en-US" sz="1200" b="0" baseline="0" dirty="0">
                          <a:effectLst/>
                          <a:latin typeface="+mj-lt"/>
                          <a:ea typeface="MS Mincho"/>
                        </a:rPr>
                        <a:t> Meet &amp; Greet added as Out Of Class after Day 1</a:t>
                      </a:r>
                      <a:endParaRPr lang="en-US" sz="1200" b="0" dirty="0">
                        <a:effectLst/>
                        <a:latin typeface="+mj-lt"/>
                        <a:ea typeface="MS Mincho"/>
                      </a:endParaRP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2.3</a:t>
                      </a:r>
                    </a:p>
                  </a:txBody>
                  <a:tcPr marL="68580" marR="68580" marT="0" marB="0"/>
                </a:tc>
                <a:tc>
                  <a:txBody>
                    <a:bodyPr/>
                    <a:lstStyle/>
                    <a:p>
                      <a:pPr marL="0" marR="0" algn="l">
                        <a:spcBef>
                          <a:spcPts val="0"/>
                        </a:spcBef>
                        <a:spcAft>
                          <a:spcPts val="0"/>
                        </a:spcAft>
                      </a:pPr>
                      <a:r>
                        <a:rPr lang="en-US" sz="1200" b="0" dirty="0">
                          <a:effectLst/>
                          <a:latin typeface="+mj-lt"/>
                          <a:ea typeface="MS Mincho"/>
                        </a:rPr>
                        <a:t>1/12/21</a:t>
                      </a:r>
                    </a:p>
                  </a:txBody>
                  <a:tcPr marL="68580" marR="68580" marT="0" marB="0"/>
                </a:tc>
                <a:tc>
                  <a:txBody>
                    <a:bodyPr/>
                    <a:lstStyle/>
                    <a:p>
                      <a:pPr marL="0" marR="0" algn="l">
                        <a:spcBef>
                          <a:spcPts val="0"/>
                        </a:spcBef>
                        <a:spcAft>
                          <a:spcPts val="0"/>
                        </a:spcAft>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Tip to update playbook before each class added to all agenda slides</a:t>
                      </a:r>
                    </a:p>
                  </a:txBody>
                  <a:tcPr marL="68580" marR="68580" marT="0" marB="0"/>
                </a:tc>
                <a:extLst>
                  <a:ext uri="{0D108BD9-81ED-4DB2-BD59-A6C34878D82A}">
                    <a16:rowId xmlns:a16="http://schemas.microsoft.com/office/drawing/2014/main" val="1445296702"/>
                  </a:ext>
                </a:extLst>
              </a:tr>
              <a:tr h="595434">
                <a:tc>
                  <a:txBody>
                    <a:bodyPr/>
                    <a:lstStyle/>
                    <a:p>
                      <a:pPr marL="0" marR="0" algn="l">
                        <a:spcBef>
                          <a:spcPts val="0"/>
                        </a:spcBef>
                        <a:spcAft>
                          <a:spcPts val="0"/>
                        </a:spcAft>
                      </a:pPr>
                      <a:r>
                        <a:rPr lang="en-US" sz="1200" b="0" dirty="0">
                          <a:effectLst/>
                          <a:latin typeface="+mj-lt"/>
                          <a:ea typeface="MS Mincho"/>
                        </a:rPr>
                        <a:t>2.4</a:t>
                      </a:r>
                    </a:p>
                  </a:txBody>
                  <a:tcPr marL="68580" marR="68580" marT="0" marB="0"/>
                </a:tc>
                <a:tc>
                  <a:txBody>
                    <a:bodyPr/>
                    <a:lstStyle/>
                    <a:p>
                      <a:pPr marL="0" marR="0" algn="l">
                        <a:spcBef>
                          <a:spcPts val="0"/>
                        </a:spcBef>
                        <a:spcAft>
                          <a:spcPts val="0"/>
                        </a:spcAft>
                      </a:pPr>
                      <a:r>
                        <a:rPr lang="en-US" sz="1200" b="0" dirty="0">
                          <a:effectLst/>
                          <a:latin typeface="+mj-lt"/>
                          <a:ea typeface="MS Mincho"/>
                        </a:rPr>
                        <a:t>1/15/21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Phases of Design Report</a:t>
                      </a:r>
                      <a:r>
                        <a:rPr lang="en-US" sz="1200" b="0" baseline="0" dirty="0">
                          <a:effectLst/>
                          <a:latin typeface="+mj-lt"/>
                          <a:ea typeface="MS Mincho"/>
                        </a:rPr>
                        <a:t> added p 41</a:t>
                      </a:r>
                    </a:p>
                    <a:p>
                      <a:pPr marL="0" marR="0" algn="l">
                        <a:spcBef>
                          <a:spcPts val="0"/>
                        </a:spcBef>
                        <a:spcAft>
                          <a:spcPts val="0"/>
                        </a:spcAft>
                      </a:pPr>
                      <a:r>
                        <a:rPr lang="en-US" sz="1200" b="0" baseline="0" dirty="0">
                          <a:effectLst/>
                          <a:latin typeface="+mj-lt"/>
                          <a:ea typeface="MS Mincho"/>
                        </a:rPr>
                        <a:t>Small grammar/formatting changes throughout Playbook</a:t>
                      </a:r>
                    </a:p>
                    <a:p>
                      <a:pPr marL="0" marR="0" algn="l">
                        <a:spcBef>
                          <a:spcPts val="0"/>
                        </a:spcBef>
                        <a:spcAft>
                          <a:spcPts val="0"/>
                        </a:spcAft>
                      </a:pPr>
                      <a:r>
                        <a:rPr lang="en-US" sz="1200" b="0" dirty="0">
                          <a:effectLst/>
                          <a:latin typeface="+mj-lt"/>
                          <a:ea typeface="MS Mincho"/>
                        </a:rPr>
                        <a:t>‘Every project is different’ slide moved to Day 3 (previously Day 6) p 49</a:t>
                      </a:r>
                    </a:p>
                    <a:p>
                      <a:pPr marL="0" marR="0" algn="l">
                        <a:spcBef>
                          <a:spcPts val="0"/>
                        </a:spcBef>
                        <a:spcAft>
                          <a:spcPts val="0"/>
                        </a:spcAft>
                      </a:pPr>
                      <a:r>
                        <a:rPr lang="en-US" sz="1200" b="0" dirty="0">
                          <a:effectLst/>
                          <a:latin typeface="+mj-lt"/>
                          <a:ea typeface="MS Mincho"/>
                        </a:rPr>
                        <a:t>Webex/Meeting Tips slide added p 9</a:t>
                      </a:r>
                    </a:p>
                    <a:p>
                      <a:pPr marL="0" marR="0" algn="l">
                        <a:spcBef>
                          <a:spcPts val="0"/>
                        </a:spcBef>
                        <a:spcAft>
                          <a:spcPts val="0"/>
                        </a:spcAft>
                      </a:pPr>
                      <a:r>
                        <a:rPr lang="en-US" sz="1200" b="0" dirty="0">
                          <a:effectLst/>
                          <a:latin typeface="+mj-lt"/>
                          <a:ea typeface="MS Mincho"/>
                        </a:rPr>
                        <a:t>PE instructions</a:t>
                      </a:r>
                      <a:r>
                        <a:rPr lang="en-US" sz="1200" b="0" baseline="0" dirty="0">
                          <a:effectLst/>
                          <a:latin typeface="+mj-lt"/>
                          <a:ea typeface="MS Mincho"/>
                        </a:rPr>
                        <a:t> added to p 36</a:t>
                      </a:r>
                    </a:p>
                    <a:p>
                      <a:pPr marL="0" marR="0" algn="l">
                        <a:spcBef>
                          <a:spcPts val="0"/>
                        </a:spcBef>
                        <a:spcAft>
                          <a:spcPts val="0"/>
                        </a:spcAft>
                      </a:pPr>
                      <a:r>
                        <a:rPr lang="en-US" sz="1200" b="0" baseline="0" dirty="0">
                          <a:effectLst/>
                          <a:latin typeface="+mj-lt"/>
                          <a:ea typeface="MS Mincho"/>
                        </a:rPr>
                        <a:t>Safety Training reminder improved</a:t>
                      </a:r>
                    </a:p>
                    <a:p>
                      <a:pPr marL="0" marR="0" algn="l">
                        <a:spcBef>
                          <a:spcPts val="0"/>
                        </a:spcBef>
                        <a:spcAft>
                          <a:spcPts val="0"/>
                        </a:spcAft>
                      </a:pPr>
                      <a:r>
                        <a:rPr lang="en-US" sz="1200" b="0" baseline="0" dirty="0">
                          <a:effectLst/>
                          <a:latin typeface="+mj-lt"/>
                          <a:ea typeface="MS Mincho"/>
                        </a:rPr>
                        <a:t>Comm+ D slide removed</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2.5</a:t>
                      </a:r>
                    </a:p>
                  </a:txBody>
                  <a:tcPr marL="68580" marR="68580" marT="0" marB="0"/>
                </a:tc>
                <a:tc>
                  <a:txBody>
                    <a:bodyPr/>
                    <a:lstStyle/>
                    <a:p>
                      <a:pPr marL="0" marR="0" algn="l">
                        <a:spcBef>
                          <a:spcPts val="0"/>
                        </a:spcBef>
                        <a:spcAft>
                          <a:spcPts val="0"/>
                        </a:spcAft>
                      </a:pPr>
                      <a:r>
                        <a:rPr lang="en-US" sz="1200" b="0" dirty="0">
                          <a:effectLst/>
                          <a:latin typeface="+mj-lt"/>
                          <a:ea typeface="MS Mincho"/>
                        </a:rPr>
                        <a:t>1/15/21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”template“ removed from Report &amp; Poster filenames</a:t>
                      </a:r>
                    </a:p>
                  </a:txBody>
                  <a:tcPr marL="68580" marR="68580" marT="0" marB="0"/>
                </a:tc>
                <a:extLst>
                  <a:ext uri="{0D108BD9-81ED-4DB2-BD59-A6C34878D82A}">
                    <a16:rowId xmlns:a16="http://schemas.microsoft.com/office/drawing/2014/main" val="1138563216"/>
                  </a:ext>
                </a:extLst>
              </a:tr>
              <a:tr h="595434">
                <a:tc>
                  <a:txBody>
                    <a:bodyPr/>
                    <a:lstStyle/>
                    <a:p>
                      <a:pPr marL="0" marR="0" algn="l">
                        <a:spcBef>
                          <a:spcPts val="0"/>
                        </a:spcBef>
                        <a:spcAft>
                          <a:spcPts val="0"/>
                        </a:spcAft>
                      </a:pPr>
                      <a:r>
                        <a:rPr lang="en-US" sz="1200" b="0" dirty="0">
                          <a:effectLst/>
                          <a:latin typeface="+mj-lt"/>
                          <a:ea typeface="MS Mincho"/>
                        </a:rPr>
                        <a:t>2.6</a:t>
                      </a:r>
                    </a:p>
                  </a:txBody>
                  <a:tcPr marL="68580" marR="68580" marT="0" marB="0"/>
                </a:tc>
                <a:tc>
                  <a:txBody>
                    <a:bodyPr/>
                    <a:lstStyle/>
                    <a:p>
                      <a:pPr marL="0" marR="0" algn="l">
                        <a:spcBef>
                          <a:spcPts val="0"/>
                        </a:spcBef>
                        <a:spcAft>
                          <a:spcPts val="0"/>
                        </a:spcAft>
                      </a:pPr>
                      <a:r>
                        <a:rPr lang="en-US" sz="1200" b="0" dirty="0">
                          <a:effectLst/>
                          <a:latin typeface="+mj-lt"/>
                          <a:ea typeface="MS Mincho"/>
                        </a:rPr>
                        <a:t>1/15/21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Needs &amp; Reqs </a:t>
                      </a:r>
                      <a:r>
                        <a:rPr lang="en-US" sz="1200" b="0" strike="sngStrike" dirty="0">
                          <a:effectLst/>
                          <a:latin typeface="+mj-lt"/>
                          <a:ea typeface="MS Mincho"/>
                        </a:rPr>
                        <a:t>Matrix</a:t>
                      </a:r>
                      <a:r>
                        <a:rPr lang="en-US" sz="1200" b="0" dirty="0">
                          <a:effectLst/>
                          <a:latin typeface="+mj-lt"/>
                          <a:ea typeface="MS Mincho"/>
                        </a:rPr>
                        <a:t> -&gt; Workbook</a:t>
                      </a:r>
                    </a:p>
                    <a:p>
                      <a:pPr marL="0" marR="0" algn="l">
                        <a:spcBef>
                          <a:spcPts val="0"/>
                        </a:spcBef>
                        <a:spcAft>
                          <a:spcPts val="0"/>
                        </a:spcAft>
                      </a:pPr>
                      <a:r>
                        <a:rPr lang="en-US" sz="1200" b="0" dirty="0">
                          <a:effectLst/>
                          <a:latin typeface="+mj-lt"/>
                          <a:ea typeface="MS Mincho"/>
                        </a:rPr>
                        <a:t>Double check</a:t>
                      </a:r>
                      <a:r>
                        <a:rPr lang="en-US" sz="1200" b="0" baseline="0" dirty="0">
                          <a:effectLst/>
                          <a:latin typeface="+mj-lt"/>
                          <a:ea typeface="MS Mincho"/>
                        </a:rPr>
                        <a:t> agreement of Agenda schedules and Out of Class Tasks w/ Wiki</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2.7</a:t>
                      </a:r>
                    </a:p>
                  </a:txBody>
                  <a:tcPr marL="68580" marR="68580" marT="0" marB="0"/>
                </a:tc>
                <a:tc>
                  <a:txBody>
                    <a:bodyPr/>
                    <a:lstStyle/>
                    <a:p>
                      <a:pPr marL="0" marR="0" algn="l">
                        <a:spcBef>
                          <a:spcPts val="0"/>
                        </a:spcBef>
                        <a:spcAft>
                          <a:spcPts val="0"/>
                        </a:spcAft>
                      </a:pPr>
                      <a:r>
                        <a:rPr lang="en-US" sz="1200" dirty="0">
                          <a:effectLst/>
                          <a:latin typeface="+mj-lt"/>
                          <a:ea typeface="MS Mincho"/>
                        </a:rPr>
                        <a:t>1/21/21</a:t>
                      </a:r>
                    </a:p>
                  </a:txBody>
                  <a:tcPr marL="68580" marR="68580" marT="0" marB="0"/>
                </a:tc>
                <a:tc>
                  <a:txBody>
                    <a:bodyPr/>
                    <a:lstStyle/>
                    <a:p>
                      <a:pPr marL="228600" marR="0" indent="-228600" algn="l">
                        <a:spcBef>
                          <a:spcPts val="0"/>
                        </a:spcBef>
                        <a:spcAft>
                          <a:spcPts val="0"/>
                        </a:spcAft>
                        <a:buAutoNum type="alphaUcPeriod"/>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CE pictures</a:t>
                      </a:r>
                    </a:p>
                    <a:p>
                      <a:pPr marL="0" marR="0" algn="l">
                        <a:spcBef>
                          <a:spcPts val="0"/>
                        </a:spcBef>
                        <a:spcAft>
                          <a:spcPts val="0"/>
                        </a:spcAft>
                      </a:pPr>
                      <a:r>
                        <a:rPr lang="en-US" sz="1200" dirty="0">
                          <a:effectLst/>
                          <a:latin typeface="+mj-lt"/>
                          <a:ea typeface="MS Mincho"/>
                        </a:rPr>
                        <a:t>Updated Ticket Out links</a:t>
                      </a: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r>
                        <a:rPr lang="en-US" sz="1200" dirty="0">
                          <a:effectLst/>
                          <a:latin typeface="+mj-lt"/>
                          <a:ea typeface="MS Mincho"/>
                        </a:rPr>
                        <a:t>2.8</a:t>
                      </a:r>
                    </a:p>
                  </a:txBody>
                  <a:tcPr marL="68580" marR="68580" marT="0" marB="0"/>
                </a:tc>
                <a:tc>
                  <a:txBody>
                    <a:bodyPr/>
                    <a:lstStyle/>
                    <a:p>
                      <a:pPr marL="0" marR="0" algn="l">
                        <a:spcBef>
                          <a:spcPts val="0"/>
                        </a:spcBef>
                        <a:spcAft>
                          <a:spcPts val="0"/>
                        </a:spcAft>
                      </a:pPr>
                      <a:r>
                        <a:rPr lang="en-US" sz="1200" dirty="0">
                          <a:effectLst/>
                          <a:latin typeface="+mj-lt"/>
                          <a:ea typeface="MS Mincho"/>
                        </a:rPr>
                        <a:t>1/22/21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Syllabus link p 6</a:t>
                      </a:r>
                    </a:p>
                  </a:txBody>
                  <a:tcPr marL="68580" marR="68580" marT="0" marB="0"/>
                </a:tc>
                <a:extLst>
                  <a:ext uri="{0D108BD9-81ED-4DB2-BD59-A6C34878D82A}">
                    <a16:rowId xmlns:a16="http://schemas.microsoft.com/office/drawing/2014/main" val="2042202733"/>
                  </a:ext>
                </a:extLst>
              </a:tr>
              <a:tr h="595434">
                <a:tc>
                  <a:txBody>
                    <a:bodyPr/>
                    <a:lstStyle/>
                    <a:p>
                      <a:pPr marL="0" marR="0" algn="l">
                        <a:spcBef>
                          <a:spcPts val="0"/>
                        </a:spcBef>
                        <a:spcAft>
                          <a:spcPts val="0"/>
                        </a:spcAft>
                      </a:pPr>
                      <a:r>
                        <a:rPr lang="en-US" sz="1200" dirty="0">
                          <a:effectLst/>
                          <a:latin typeface="+mj-lt"/>
                          <a:ea typeface="MS Mincho"/>
                        </a:rPr>
                        <a:t>2.9</a:t>
                      </a:r>
                    </a:p>
                  </a:txBody>
                  <a:tcPr marL="68580" marR="68580" marT="0" marB="0"/>
                </a:tc>
                <a:tc>
                  <a:txBody>
                    <a:bodyPr/>
                    <a:lstStyle/>
                    <a:p>
                      <a:pPr marL="0" marR="0" algn="l">
                        <a:spcBef>
                          <a:spcPts val="0"/>
                        </a:spcBef>
                        <a:spcAft>
                          <a:spcPts val="0"/>
                        </a:spcAft>
                      </a:pPr>
                      <a:r>
                        <a:rPr lang="en-US" sz="1200" dirty="0">
                          <a:effectLst/>
                          <a:latin typeface="+mj-lt"/>
                          <a:ea typeface="MS Mincho"/>
                        </a:rPr>
                        <a:t>1/25/21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 &amp; J. Kanai</a:t>
                      </a:r>
                    </a:p>
                  </a:txBody>
                  <a:tcPr marL="68580" marR="68580" marT="0" marB="0"/>
                </a:tc>
                <a:tc>
                  <a:txBody>
                    <a:bodyPr/>
                    <a:lstStyle/>
                    <a:p>
                      <a:pPr marL="0" marR="0" algn="l">
                        <a:spcBef>
                          <a:spcPts val="0"/>
                        </a:spcBef>
                        <a:spcAft>
                          <a:spcPts val="0"/>
                        </a:spcAft>
                      </a:pPr>
                      <a:r>
                        <a:rPr lang="en-US" sz="1200" dirty="0">
                          <a:effectLst/>
                          <a:latin typeface="+mj-lt"/>
                          <a:ea typeface="MS Mincho"/>
                        </a:rPr>
                        <a:t>Day 1 Agenda slide</a:t>
                      </a:r>
                      <a:r>
                        <a:rPr lang="en-US" sz="1200" baseline="0" dirty="0">
                          <a:effectLst/>
                          <a:latin typeface="+mj-lt"/>
                          <a:ea typeface="MS Mincho"/>
                        </a:rPr>
                        <a:t> moved</a:t>
                      </a:r>
                    </a:p>
                    <a:p>
                      <a:pPr marL="0" marR="0" algn="l">
                        <a:spcBef>
                          <a:spcPts val="0"/>
                        </a:spcBef>
                        <a:spcAft>
                          <a:spcPts val="0"/>
                        </a:spcAft>
                      </a:pPr>
                      <a:r>
                        <a:rPr lang="en-US" sz="1200" baseline="0" dirty="0">
                          <a:effectLst/>
                          <a:latin typeface="+mj-lt"/>
                          <a:ea typeface="MS Mincho"/>
                        </a:rPr>
                        <a:t>EDN links updated for course materials</a:t>
                      </a: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595434">
                <a:tc>
                  <a:txBody>
                    <a:bodyPr/>
                    <a:lstStyle/>
                    <a:p>
                      <a:pPr marL="0" marR="0" algn="l">
                        <a:spcBef>
                          <a:spcPts val="0"/>
                        </a:spcBef>
                        <a:spcAft>
                          <a:spcPts val="0"/>
                        </a:spcAft>
                      </a:pPr>
                      <a:r>
                        <a:rPr lang="en-US" sz="1200" dirty="0">
                          <a:effectLst/>
                          <a:latin typeface="+mj-lt"/>
                          <a:ea typeface="MS Mincho"/>
                        </a:rPr>
                        <a:t>3.0</a:t>
                      </a:r>
                    </a:p>
                  </a:txBody>
                  <a:tcPr marL="68580" marR="68580" marT="0" marB="0"/>
                </a:tc>
                <a:tc>
                  <a:txBody>
                    <a:bodyPr/>
                    <a:lstStyle/>
                    <a:p>
                      <a:pPr marL="0" marR="0" algn="l">
                        <a:spcBef>
                          <a:spcPts val="0"/>
                        </a:spcBef>
                        <a:spcAft>
                          <a:spcPts val="0"/>
                        </a:spcAft>
                      </a:pPr>
                      <a:r>
                        <a:rPr lang="en-US" sz="1200" dirty="0">
                          <a:effectLst/>
                          <a:latin typeface="+mj-lt"/>
                          <a:ea typeface="MS Mincho"/>
                        </a:rPr>
                        <a:t>1/27/21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Clearer instructions on how to follow tracks</a:t>
                      </a:r>
                      <a:r>
                        <a:rPr lang="en-US" sz="1200" baseline="0" dirty="0">
                          <a:effectLst/>
                          <a:latin typeface="+mj-lt"/>
                          <a:ea typeface="MS Mincho"/>
                        </a:rPr>
                        <a:t> p 34</a:t>
                      </a:r>
                    </a:p>
                    <a:p>
                      <a:pPr marL="0" marR="0" algn="l">
                        <a:spcBef>
                          <a:spcPts val="0"/>
                        </a:spcBef>
                        <a:spcAft>
                          <a:spcPts val="0"/>
                        </a:spcAft>
                      </a:pPr>
                      <a:r>
                        <a:rPr lang="en-US" sz="1200" baseline="0" dirty="0">
                          <a:effectLst/>
                          <a:latin typeface="+mj-lt"/>
                          <a:ea typeface="MS Mincho"/>
                        </a:rPr>
                        <a:t>Formatting improvements to subsequent tracked activities p 36 &amp; 37</a:t>
                      </a:r>
                    </a:p>
                    <a:p>
                      <a:pPr marL="0" marR="0" algn="l">
                        <a:spcBef>
                          <a:spcPts val="0"/>
                        </a:spcBef>
                        <a:spcAft>
                          <a:spcPts val="0"/>
                        </a:spcAft>
                      </a:pPr>
                      <a:r>
                        <a:rPr lang="en-US" sz="1200" baseline="0" dirty="0">
                          <a:effectLst/>
                          <a:latin typeface="+mj-lt"/>
                          <a:ea typeface="MS Mincho"/>
                        </a:rPr>
                        <a:t>Flipped PE Meeting and Generate Questions in track B of Day 2</a:t>
                      </a: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381000" y="990600"/>
            <a:ext cx="85344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a:t>
            </a:r>
            <a:r>
              <a:rPr lang="en-US" b="1" dirty="0"/>
              <a:t>PowerPoint Online</a:t>
            </a:r>
          </a:p>
          <a:p>
            <a:pPr lvl="1"/>
            <a:r>
              <a:rPr lang="en-US" dirty="0"/>
              <a:t>This will allow simultaneous group editing</a:t>
            </a:r>
          </a:p>
          <a:p>
            <a:pPr lvl="1"/>
            <a:r>
              <a:rPr lang="en-US" dirty="0"/>
              <a:t>(warning/notice) Online Office version lacks MANY features of standalone program</a:t>
            </a:r>
          </a:p>
        </p:txBody>
      </p:sp>
      <p:sp>
        <p:nvSpPr>
          <p:cNvPr id="4" name="Footer Placeholder 3"/>
          <p:cNvSpPr>
            <a:spLocks noGrp="1"/>
          </p:cNvSpPr>
          <p:nvPr>
            <p:ph type="ftr" sz="quarter" idx="11"/>
          </p:nvPr>
        </p:nvSpPr>
        <p:spPr/>
        <p:txBody>
          <a:bodyPr/>
          <a:lstStyle/>
          <a:p>
            <a:r>
              <a:rPr lang="en-US" dirty="0"/>
              <a:t>PE </a:t>
            </a:r>
            <a:r>
              <a:rPr lang="en-US" sz="1200" dirty="0"/>
              <a:t>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20</a:t>
            </a:fld>
            <a:endParaRPr lang="en-US" sz="1200" dirty="0"/>
          </a:p>
        </p:txBody>
      </p:sp>
    </p:spTree>
    <p:extLst>
      <p:ext uri="{BB962C8B-B14F-4D97-AF65-F5344CB8AC3E}">
        <p14:creationId xmlns:p14="http://schemas.microsoft.com/office/powerpoint/2010/main" val="1158563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30 min - Team Ideation Presentation</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21</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Presentation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6" name="Down Arrow 5"/>
          <p:cNvSpPr/>
          <p:nvPr/>
        </p:nvSpPr>
        <p:spPr>
          <a:xfrm rot="18214931">
            <a:off x="3738640" y="5969798"/>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2771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Meeting</a:t>
            </a:r>
          </a:p>
        </p:txBody>
      </p:sp>
      <p:sp>
        <p:nvSpPr>
          <p:cNvPr id="3" name="Content Placeholder 2"/>
          <p:cNvSpPr>
            <a:spLocks noGrp="1"/>
          </p:cNvSpPr>
          <p:nvPr>
            <p:ph idx="1"/>
          </p:nvPr>
        </p:nvSpPr>
        <p:spPr/>
        <p:txBody>
          <a:bodyPr>
            <a:normAutofit fontScale="92500" lnSpcReduction="10000"/>
          </a:bodyPr>
          <a:lstStyle/>
          <a:p>
            <a:pPr marL="346075" indent="-346075"/>
            <a:r>
              <a:rPr lang="en-US" dirty="0">
                <a:cs typeface="Calibri"/>
              </a:rPr>
              <a:t>Choose a 30-60 min time for team to meet before next class</a:t>
            </a:r>
          </a:p>
          <a:p>
            <a:pPr marL="857250" lvl="1" indent="-457200">
              <a:buFont typeface="Arial" panose="020B0604020202020204" pitchFamily="34" charset="0"/>
              <a:buChar char="•"/>
            </a:pPr>
            <a:r>
              <a:rPr lang="en-US" dirty="0">
                <a:cs typeface="Calibri"/>
                <a:hlinkClick r:id="rId2"/>
              </a:rPr>
              <a:t>www.WhenIsGood.net</a:t>
            </a:r>
            <a:r>
              <a:rPr lang="en-US" dirty="0">
                <a:cs typeface="Calibri"/>
              </a:rPr>
              <a:t> 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r>
              <a:rPr lang="en-US" dirty="0"/>
              <a:t>MUST REACH DECISION TODAY! You have a group assignment to complete before next class.</a:t>
            </a:r>
          </a:p>
        </p:txBody>
      </p:sp>
      <p:sp>
        <p:nvSpPr>
          <p:cNvPr id="4" name="Footer Placeholder 3"/>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23</a:t>
            </a:fld>
            <a:endParaRPr lang="en-US" dirty="0"/>
          </a:p>
        </p:txBody>
      </p:sp>
    </p:spTree>
    <p:extLst>
      <p:ext uri="{BB962C8B-B14F-4D97-AF65-F5344CB8AC3E}">
        <p14:creationId xmlns:p14="http://schemas.microsoft.com/office/powerpoint/2010/main" val="3052578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Questions about IED and Capstone Readiness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buFont typeface="+mj-lt"/>
              <a:buAutoNum type="alphaUcPeriod"/>
            </a:pPr>
            <a:r>
              <a:rPr lang="en-US" sz="2000" dirty="0"/>
              <a:t>Personality conflicts</a:t>
            </a:r>
          </a:p>
          <a:p>
            <a:pPr marL="685800" lvl="1" indent="-342900">
              <a:buFont typeface="+mj-lt"/>
              <a:buAutoNum type="alphaUcPeriod"/>
            </a:pPr>
            <a:r>
              <a:rPr lang="en-US" sz="2000" dirty="0"/>
              <a:t>Time management (ran out of time)</a:t>
            </a:r>
          </a:p>
          <a:p>
            <a:pPr marL="685800" lvl="1" indent="-342900">
              <a:buFont typeface="+mj-lt"/>
              <a:buAutoNum type="alphaUcPeriod"/>
            </a:pPr>
            <a:r>
              <a:rPr lang="en-US" sz="2000" dirty="0"/>
              <a:t>Unequal division of labor</a:t>
            </a:r>
          </a:p>
          <a:p>
            <a:pPr marL="685800" lvl="1" indent="-342900">
              <a:buFont typeface="+mj-lt"/>
              <a:buAutoNum type="alphaUcPeriod"/>
            </a:pPr>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24</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2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Please Complete Ticket Out Today or Tomorrow</a:t>
            </a:r>
          </a:p>
          <a:p>
            <a:endParaRPr lang="en-US" dirty="0">
              <a:cs typeface="Calibri"/>
            </a:endParaRP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6"/>
            <a:ext cx="8229600" cy="1143000"/>
          </a:xfrm>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a:xfrm>
            <a:off x="457200" y="990601"/>
            <a:ext cx="8229600" cy="5638800"/>
          </a:xfrm>
        </p:spPr>
        <p:txBody>
          <a:bodyPr vert="horz" lIns="91440" tIns="45720" rIns="91440" bIns="45720" rtlCol="0" anchor="t">
            <a:normAutofit fontScale="550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u="sng" dirty="0">
                <a:hlinkClick r:id="rId3"/>
              </a:rPr>
              <a:t>https://forms.gle/x4v8t6ECTpdk7SYh8</a:t>
            </a:r>
            <a:r>
              <a:rPr lang="en-US" dirty="0"/>
              <a:t> </a:t>
            </a:r>
            <a:endParaRPr lang="en-US" sz="2300" dirty="0">
              <a:solidFill>
                <a:srgbClr val="C00000"/>
              </a:solidFill>
            </a:endParaRPr>
          </a:p>
          <a:p>
            <a:pPr marL="457200" lvl="1" indent="0">
              <a:buNone/>
            </a:pPr>
            <a:r>
              <a:rPr lang="en-US" sz="1900" dirty="0">
                <a:solidFill>
                  <a:srgbClr val="C00000"/>
                </a:solidFill>
              </a:rPr>
              <a:t> </a:t>
            </a:r>
            <a:endParaRPr lang="en-US" sz="1900" dirty="0">
              <a:solidFill>
                <a:srgbClr val="C00000"/>
              </a:solidFill>
              <a:cs typeface="Calibri"/>
            </a:endParaRPr>
          </a:p>
          <a:p>
            <a:r>
              <a:rPr lang="en-US" dirty="0">
                <a:ea typeface="+mn-lt"/>
                <a:cs typeface="+mn-lt"/>
              </a:rPr>
              <a:t>Register for EDN – </a:t>
            </a:r>
            <a:r>
              <a:rPr lang="en-US" sz="2300" dirty="0">
                <a:hlinkClick r:id="rId4"/>
              </a:rPr>
              <a:t>https://designlab.eng.rpi.edu/edn/</a:t>
            </a:r>
            <a:r>
              <a:rPr lang="en-US" sz="2300" dirty="0"/>
              <a:t> </a:t>
            </a:r>
            <a:endParaRPr lang="en-US" sz="2300" dirty="0">
              <a:ea typeface="+mn-lt"/>
              <a:cs typeface="+mn-lt"/>
            </a:endParaRPr>
          </a:p>
          <a:p>
            <a:pPr marL="857250" lvl="1" indent="-457200">
              <a:buChar char="•"/>
            </a:pPr>
            <a:r>
              <a:rPr lang="en-US" sz="2900" dirty="0"/>
              <a:t>Registration button in upper right hand corner</a:t>
            </a:r>
            <a:endParaRPr lang="en-US" dirty="0">
              <a:cs typeface="Calibri"/>
            </a:endParaRPr>
          </a:p>
          <a:p>
            <a:pPr marL="857250" lvl="1" indent="-457200">
              <a:buChar char="•"/>
            </a:pPr>
            <a:r>
              <a:rPr lang="en-US" dirty="0"/>
              <a:t>Login must be your RCS ID (RPI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dirty="0">
              <a:cs typeface="Calibri"/>
            </a:endParaRPr>
          </a:p>
          <a:p>
            <a:pPr marL="346075" indent="-346075"/>
            <a:r>
              <a:rPr lang="en-US" dirty="0">
                <a:cs typeface="Calibri"/>
              </a:rPr>
              <a:t>Use out of class team meeting to start </a:t>
            </a:r>
            <a:r>
              <a:rPr lang="en-US" b="1" dirty="0">
                <a:cs typeface="Calibri"/>
              </a:rPr>
              <a:t>team building</a:t>
            </a:r>
          </a:p>
          <a:p>
            <a:pPr marL="0" indent="0">
              <a:buNone/>
              <a:tabLst>
                <a:tab pos="746125" algn="l"/>
              </a:tabLst>
            </a:pPr>
            <a:r>
              <a:rPr lang="en-US" b="1" dirty="0">
                <a:cs typeface="Calibri"/>
              </a:rPr>
              <a:t>	</a:t>
            </a:r>
            <a:r>
              <a:rPr lang="en-US" dirty="0">
                <a:cs typeface="Calibri"/>
              </a:rPr>
              <a:t>Student Team Introductions</a:t>
            </a:r>
          </a:p>
          <a:p>
            <a:pPr marL="1146175" lvl="2" indent="-346075"/>
            <a:r>
              <a:rPr lang="en-US" dirty="0">
                <a:cs typeface="Calibri"/>
              </a:rPr>
              <a:t>Major, hometown</a:t>
            </a:r>
          </a:p>
          <a:p>
            <a:pPr marL="1146175" lvl="2" indent="-346075"/>
            <a:r>
              <a:rPr lang="en-US" dirty="0">
                <a:cs typeface="Calibri"/>
              </a:rPr>
              <a:t>Interests, clubs/sports, experience related to project topic</a:t>
            </a:r>
          </a:p>
          <a:p>
            <a:pPr marL="1146175" lvl="2" indent="-346075"/>
            <a:r>
              <a:rPr lang="en-US" dirty="0">
                <a:cs typeface="Calibri"/>
              </a:rPr>
              <a:t>Co-op, internship, summer job</a:t>
            </a:r>
          </a:p>
          <a:p>
            <a:pPr marL="1146175" lvl="2" indent="-346075"/>
            <a:r>
              <a:rPr lang="en-US" dirty="0">
                <a:cs typeface="Calibri"/>
              </a:rPr>
              <a:t>Pet, favorite ice cream flavor</a:t>
            </a:r>
          </a:p>
          <a:p>
            <a:pPr marL="457200" lvl="1" indent="0">
              <a:buNone/>
            </a:pPr>
            <a:endParaRPr lang="en-US"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lvl="1"/>
            <a:endParaRPr lang="en-US" u="sng" dirty="0">
              <a:solidFill>
                <a:srgbClr val="000000"/>
              </a:solidFill>
            </a:endParaRPr>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https://designlab.eng.rpi.edu/edn/projets/capstone-support-dev/wik/Capstone_Class_Agendas</a:t>
            </a:r>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26</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sz="1200" dirty="0"/>
          </a:p>
        </p:txBody>
      </p:sp>
      <p:sp>
        <p:nvSpPr>
          <p:cNvPr id="6" name="TextBox 5"/>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54552"/>
            <a:ext cx="9144000" cy="2948895"/>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30 min - Capstone Introduction and Expectations </a:t>
            </a:r>
            <a:br>
              <a:rPr lang="en-US" dirty="0"/>
            </a:br>
            <a:r>
              <a:rPr lang="en-US" dirty="0"/>
              <a:t>part 2</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28</a:t>
            </a:fld>
            <a:endParaRPr lang="en-US" sz="1200" dirty="0"/>
          </a:p>
        </p:txBody>
      </p:sp>
    </p:spTree>
    <p:extLst>
      <p:ext uri="{BB962C8B-B14F-4D97-AF65-F5344CB8AC3E}">
        <p14:creationId xmlns:p14="http://schemas.microsoft.com/office/powerpoint/2010/main" val="1734699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5DB4-2B65-46E4-B13A-6BBB6D727AD9}"/>
              </a:ext>
            </a:extLst>
          </p:cNvPr>
          <p:cNvSpPr>
            <a:spLocks noGrp="1"/>
          </p:cNvSpPr>
          <p:nvPr>
            <p:ph type="title"/>
          </p:nvPr>
        </p:nvSpPr>
        <p:spPr/>
        <p:txBody>
          <a:bodyPr>
            <a:normAutofit/>
          </a:bodyPr>
          <a:lstStyle/>
          <a:p>
            <a:r>
              <a:rPr lang="en-US" sz="4400" dirty="0">
                <a:ea typeface="+mj-lt"/>
                <a:cs typeface="+mj-lt"/>
              </a:rPr>
              <a:t>Capstone Design – Why we do it</a:t>
            </a:r>
          </a:p>
        </p:txBody>
      </p:sp>
      <p:sp>
        <p:nvSpPr>
          <p:cNvPr id="3" name="Content Placeholder 2">
            <a:extLst>
              <a:ext uri="{FF2B5EF4-FFF2-40B4-BE49-F238E27FC236}">
                <a16:creationId xmlns:a16="http://schemas.microsoft.com/office/drawing/2014/main" id="{A13C28A2-D947-41CB-B1FE-6C5875A5FF2B}"/>
              </a:ext>
            </a:extLst>
          </p:cNvPr>
          <p:cNvSpPr>
            <a:spLocks noGrp="1"/>
          </p:cNvSpPr>
          <p:nvPr>
            <p:ph idx="1"/>
          </p:nvPr>
        </p:nvSpPr>
        <p:spPr/>
        <p:txBody>
          <a:bodyPr vert="horz" lIns="91440" tIns="45720" rIns="91440" bIns="45720" rtlCol="0" anchor="t">
            <a:normAutofit/>
          </a:bodyPr>
          <a:lstStyle/>
          <a:p>
            <a:r>
              <a:rPr lang="en-US" sz="2400" dirty="0">
                <a:ea typeface="+mn-lt"/>
                <a:cs typeface="+mn-lt"/>
              </a:rPr>
              <a:t>What is a "real world experience"?</a:t>
            </a:r>
          </a:p>
          <a:p>
            <a:r>
              <a:rPr lang="en-US" sz="2400" dirty="0">
                <a:ea typeface="+mn-lt"/>
                <a:cs typeface="+mn-lt"/>
              </a:rPr>
              <a:t>What is difference between IED and Capstone Design?</a:t>
            </a:r>
            <a:endParaRPr lang="en-US" sz="2400" dirty="0">
              <a:cs typeface="Calibri"/>
            </a:endParaRPr>
          </a:p>
          <a:p>
            <a:endParaRPr lang="en-US" sz="2400" dirty="0">
              <a:cs typeface="Calibri"/>
            </a:endParaRPr>
          </a:p>
          <a:p>
            <a:r>
              <a:rPr lang="en-US" sz="2400" dirty="0">
                <a:cs typeface="Calibri"/>
              </a:rPr>
              <a:t>Why is Capstone a required course?</a:t>
            </a:r>
            <a:endParaRPr lang="en-US" sz="2400" dirty="0"/>
          </a:p>
          <a:p>
            <a:r>
              <a:rPr lang="en-US" sz="2400" dirty="0">
                <a:cs typeface="Calibri"/>
              </a:rPr>
              <a:t>What is goal of this course?</a:t>
            </a:r>
          </a:p>
          <a:p>
            <a:r>
              <a:rPr lang="en-US" sz="2400" dirty="0">
                <a:cs typeface="Calibri"/>
              </a:rPr>
              <a:t>What is a successful outcome for </a:t>
            </a:r>
          </a:p>
          <a:p>
            <a:pPr lvl="1"/>
            <a:r>
              <a:rPr lang="en-US" sz="2400" dirty="0">
                <a:cs typeface="Calibri"/>
              </a:rPr>
              <a:t>Project Sponsor? </a:t>
            </a:r>
          </a:p>
          <a:p>
            <a:pPr lvl="1"/>
            <a:r>
              <a:rPr lang="en-US" sz="2400" dirty="0">
                <a:cs typeface="Calibri"/>
              </a:rPr>
              <a:t>Student? </a:t>
            </a:r>
          </a:p>
          <a:p>
            <a:pPr lvl="1"/>
            <a:r>
              <a:rPr lang="en-US" sz="2400" dirty="0">
                <a:cs typeface="Calibri"/>
              </a:rPr>
              <a:t>RPI?</a:t>
            </a:r>
          </a:p>
          <a:p>
            <a:r>
              <a:rPr lang="en-US" sz="2400" dirty="0">
                <a:ea typeface="+mn-lt"/>
                <a:cs typeface="+mn-lt"/>
              </a:rPr>
              <a:t>What is the Engineering Design Process?</a:t>
            </a:r>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p:txBody>
      </p:sp>
      <p:sp>
        <p:nvSpPr>
          <p:cNvPr id="4" name="Footer Placeholder 3">
            <a:extLst>
              <a:ext uri="{FF2B5EF4-FFF2-40B4-BE49-F238E27FC236}">
                <a16:creationId xmlns:a16="http://schemas.microsoft.com/office/drawing/2014/main" id="{15CE0D5B-3239-4201-BE92-E26510C341C6}"/>
              </a:ext>
            </a:extLst>
          </p:cNvPr>
          <p:cNvSpPr>
            <a:spLocks noGrp="1"/>
          </p:cNvSpPr>
          <p:nvPr>
            <p:ph type="ftr" sz="quarter" idx="11"/>
          </p:nvPr>
        </p:nvSpPr>
        <p:spPr/>
        <p:txBody>
          <a:bodyPr/>
          <a:lstStyle/>
          <a:p>
            <a:r>
              <a:rPr lang="en-US" sz="1200" dirty="0"/>
              <a:t>PE Space</a:t>
            </a:r>
          </a:p>
        </p:txBody>
      </p:sp>
      <p:sp>
        <p:nvSpPr>
          <p:cNvPr id="5" name="Down Arrow 4"/>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z="1200" smtClean="0"/>
              <a:t>29</a:t>
            </a:fld>
            <a:endParaRPr lang="en-US" sz="1200" dirty="0"/>
          </a:p>
        </p:txBody>
      </p:sp>
    </p:spTree>
    <p:extLst>
      <p:ext uri="{BB962C8B-B14F-4D97-AF65-F5344CB8AC3E}">
        <p14:creationId xmlns:p14="http://schemas.microsoft.com/office/powerpoint/2010/main" val="2768170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84828568"/>
              </p:ext>
            </p:extLst>
          </p:nvPr>
        </p:nvGraphicFramePr>
        <p:xfrm>
          <a:off x="381000" y="846138"/>
          <a:ext cx="8382000" cy="290068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smtClean="0">
                          <a:effectLst/>
                          <a:latin typeface="+mj-lt"/>
                          <a:ea typeface="MS Mincho"/>
                        </a:rPr>
                        <a:t>3.1</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1/27/21</a:t>
                      </a: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dirty="0" err="1" smtClean="0">
                          <a:effectLst/>
                          <a:latin typeface="+mj-lt"/>
                          <a:ea typeface="MS Mincho"/>
                        </a:rPr>
                        <a:t>A.Paster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Added notes to help with Track scheduling for Day 3 &amp; 4</a:t>
                      </a: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4133066549"/>
              </p:ext>
            </p:extLst>
          </p:nvPr>
        </p:nvGraphicFramePr>
        <p:xfrm>
          <a:off x="6505323" y="1787086"/>
          <a:ext cx="2027367" cy="169254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a:xfrm>
            <a:off x="1011677" y="250610"/>
            <a:ext cx="6858000" cy="741404"/>
          </a:xfrm>
        </p:spPr>
        <p:txBody>
          <a:bodyPr>
            <a:normAutofit/>
          </a:bodyPr>
          <a:lstStyle/>
          <a:p>
            <a:r>
              <a:rPr lang="en-US" sz="4400" dirty="0"/>
              <a:t>Design Course Progression</a:t>
            </a:r>
          </a:p>
        </p:txBody>
      </p:sp>
      <p:sp>
        <p:nvSpPr>
          <p:cNvPr id="3" name="Subtitle 2"/>
          <p:cNvSpPr>
            <a:spLocks noGrp="1"/>
          </p:cNvSpPr>
          <p:nvPr>
            <p:ph type="subTitle" idx="1"/>
          </p:nvPr>
        </p:nvSpPr>
        <p:spPr>
          <a:xfrm>
            <a:off x="1726169" y="4724404"/>
            <a:ext cx="6858000" cy="1241822"/>
          </a:xfrm>
        </p:spPr>
        <p:txBody>
          <a:bodyPr vert="horz" lIns="91440" tIns="45720" rIns="91440" bIns="45720" rtlCol="0" anchor="t">
            <a:noAutofit/>
          </a:bodyPr>
          <a:lstStyle/>
          <a:p>
            <a:pPr algn="l">
              <a:lnSpc>
                <a:spcPct val="120000"/>
              </a:lnSpc>
            </a:pPr>
            <a:r>
              <a:rPr lang="en-US" sz="1600" dirty="0"/>
              <a:t>Instructor time: prepared lecture and skill instruction</a:t>
            </a:r>
          </a:p>
          <a:p>
            <a:pPr algn="l">
              <a:lnSpc>
                <a:spcPct val="120000"/>
              </a:lnSpc>
            </a:pPr>
            <a:r>
              <a:rPr lang="en-US" sz="1600" dirty="0"/>
              <a:t>Student project time: research and experimentation</a:t>
            </a:r>
          </a:p>
          <a:p>
            <a:pPr algn="l">
              <a:lnSpc>
                <a:spcPct val="120000"/>
              </a:lnSpc>
            </a:pPr>
            <a:r>
              <a:rPr lang="en-US" sz="1600" dirty="0"/>
              <a:t>Graded activities: presentation of results, HW/quiz/test</a:t>
            </a:r>
          </a:p>
          <a:p>
            <a:pPr algn="l">
              <a:lnSpc>
                <a:spcPct val="120000"/>
              </a:lnSpc>
            </a:pPr>
            <a:r>
              <a:rPr lang="en-US" sz="1600" dirty="0"/>
              <a:t>Project work reviewed/graded continuously rather than formally submitted</a:t>
            </a:r>
            <a:endParaRPr lang="en-US" sz="1600" dirty="0">
              <a:cs typeface="Calibri"/>
            </a:endParaRPr>
          </a:p>
        </p:txBody>
      </p:sp>
      <p:sp>
        <p:nvSpPr>
          <p:cNvPr id="4" name="Rounded Rectangle 3"/>
          <p:cNvSpPr/>
          <p:nvPr/>
        </p:nvSpPr>
        <p:spPr>
          <a:xfrm>
            <a:off x="1066800" y="4810025"/>
            <a:ext cx="547181" cy="22616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5" name="Rounded Rectangle 4"/>
          <p:cNvSpPr/>
          <p:nvPr/>
        </p:nvSpPr>
        <p:spPr>
          <a:xfrm>
            <a:off x="1066800" y="5197435"/>
            <a:ext cx="547181" cy="2261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6" name="Rounded Rectangle 5"/>
          <p:cNvSpPr/>
          <p:nvPr/>
        </p:nvSpPr>
        <p:spPr>
          <a:xfrm>
            <a:off x="1066800" y="5584845"/>
            <a:ext cx="547181" cy="22616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8" name="TextBox 7"/>
          <p:cNvSpPr txBox="1"/>
          <p:nvPr/>
        </p:nvSpPr>
        <p:spPr>
          <a:xfrm>
            <a:off x="338244" y="3721489"/>
            <a:ext cx="232693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Instructor Ownership (content)</a:t>
            </a:r>
          </a:p>
        </p:txBody>
      </p:sp>
      <p:sp>
        <p:nvSpPr>
          <p:cNvPr id="12" name="TextBox 11"/>
          <p:cNvSpPr txBox="1"/>
          <p:nvPr/>
        </p:nvSpPr>
        <p:spPr>
          <a:xfrm>
            <a:off x="6088042" y="3721489"/>
            <a:ext cx="2906805" cy="830997"/>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Company/Organization</a:t>
            </a:r>
          </a:p>
        </p:txBody>
      </p:sp>
      <p:sp>
        <p:nvSpPr>
          <p:cNvPr id="15" name="TextBox 14"/>
          <p:cNvSpPr txBox="1"/>
          <p:nvPr/>
        </p:nvSpPr>
        <p:spPr>
          <a:xfrm>
            <a:off x="3265241" y="3733164"/>
            <a:ext cx="265984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Student Team</a:t>
            </a:r>
          </a:p>
        </p:txBody>
      </p:sp>
      <p:sp>
        <p:nvSpPr>
          <p:cNvPr id="16" name="TextBox 15"/>
          <p:cNvSpPr txBox="1"/>
          <p:nvPr/>
        </p:nvSpPr>
        <p:spPr>
          <a:xfrm>
            <a:off x="3265241" y="1188260"/>
            <a:ext cx="2503448" cy="369332"/>
          </a:xfrm>
          <a:prstGeom prst="rect">
            <a:avLst/>
          </a:prstGeom>
          <a:noFill/>
        </p:spPr>
        <p:txBody>
          <a:bodyPr wrap="square" rtlCol="0">
            <a:spAutoFit/>
          </a:bodyPr>
          <a:lstStyle/>
          <a:p>
            <a:pPr defTabSz="685800"/>
            <a:r>
              <a:rPr lang="en-US" b="1" dirty="0">
                <a:solidFill>
                  <a:prstClr val="black"/>
                </a:solidFill>
                <a:latin typeface="Calibri" panose="020F0502020204030204"/>
              </a:rPr>
              <a:t>Intro Engineering Design</a:t>
            </a:r>
            <a:endParaRPr lang="en-US" dirty="0">
              <a:solidFill>
                <a:prstClr val="black"/>
              </a:solidFill>
              <a:latin typeface="Calibri" panose="020F0502020204030204"/>
            </a:endParaRPr>
          </a:p>
        </p:txBody>
      </p:sp>
      <p:sp>
        <p:nvSpPr>
          <p:cNvPr id="17" name="TextBox 16"/>
          <p:cNvSpPr txBox="1"/>
          <p:nvPr/>
        </p:nvSpPr>
        <p:spPr>
          <a:xfrm>
            <a:off x="457200" y="1188261"/>
            <a:ext cx="2152246" cy="369332"/>
          </a:xfrm>
          <a:prstGeom prst="rect">
            <a:avLst/>
          </a:prstGeom>
          <a:noFill/>
        </p:spPr>
        <p:txBody>
          <a:bodyPr wrap="square" rtlCol="0">
            <a:spAutoFit/>
          </a:bodyPr>
          <a:lstStyle/>
          <a:p>
            <a:pPr defTabSz="685800"/>
            <a:r>
              <a:rPr lang="en-US" b="1" dirty="0">
                <a:solidFill>
                  <a:prstClr val="black"/>
                </a:solidFill>
                <a:latin typeface="Calibri" panose="020F0502020204030204"/>
              </a:rPr>
              <a:t>General Coursework</a:t>
            </a:r>
            <a:endParaRPr lang="en-US" dirty="0">
              <a:solidFill>
                <a:prstClr val="black"/>
              </a:solidFill>
              <a:latin typeface="Calibri" panose="020F0502020204030204"/>
            </a:endParaRPr>
          </a:p>
        </p:txBody>
      </p:sp>
      <p:sp>
        <p:nvSpPr>
          <p:cNvPr id="18" name="TextBox 17"/>
          <p:cNvSpPr txBox="1"/>
          <p:nvPr/>
        </p:nvSpPr>
        <p:spPr>
          <a:xfrm>
            <a:off x="6653786" y="1181756"/>
            <a:ext cx="1775318" cy="369332"/>
          </a:xfrm>
          <a:prstGeom prst="rect">
            <a:avLst/>
          </a:prstGeom>
          <a:noFill/>
        </p:spPr>
        <p:txBody>
          <a:bodyPr wrap="square" rtlCol="0">
            <a:spAutoFit/>
          </a:bodyPr>
          <a:lstStyle/>
          <a:p>
            <a:pPr defTabSz="685800"/>
            <a:r>
              <a:rPr lang="en-US" b="1" dirty="0">
                <a:solidFill>
                  <a:prstClr val="black"/>
                </a:solidFill>
                <a:latin typeface="Calibri" panose="020F0502020204030204"/>
              </a:rPr>
              <a:t>Capstone Design</a:t>
            </a:r>
            <a:endParaRPr lang="en-US" dirty="0">
              <a:solidFill>
                <a:prstClr val="black"/>
              </a:solidFill>
              <a:latin typeface="Calibri" panose="020F0502020204030204"/>
            </a:endParaRPr>
          </a:p>
        </p:txBody>
      </p:sp>
      <p:graphicFrame>
        <p:nvGraphicFramePr>
          <p:cNvPr id="45" name="Chart 44"/>
          <p:cNvGraphicFramePr/>
          <p:nvPr>
            <p:extLst>
              <p:ext uri="{D42A27DB-BD31-4B8C-83A1-F6EECF244321}">
                <p14:modId xmlns:p14="http://schemas.microsoft.com/office/powerpoint/2010/main" val="109488201"/>
              </p:ext>
            </p:extLst>
          </p:nvPr>
        </p:nvGraphicFramePr>
        <p:xfrm>
          <a:off x="382047" y="1758088"/>
          <a:ext cx="2229766" cy="1762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Content Placeholder 6"/>
          <p:cNvGraphicFramePr>
            <a:graphicFrameLocks/>
          </p:cNvGraphicFramePr>
          <p:nvPr>
            <p:extLst>
              <p:ext uri="{D42A27DB-BD31-4B8C-83A1-F6EECF244321}">
                <p14:modId xmlns:p14="http://schemas.microsoft.com/office/powerpoint/2010/main" val="2684640478"/>
              </p:ext>
            </p:extLst>
          </p:nvPr>
        </p:nvGraphicFramePr>
        <p:xfrm>
          <a:off x="3235752" y="1775025"/>
          <a:ext cx="2409850" cy="1716665"/>
        </p:xfrm>
        <a:graphic>
          <a:graphicData uri="http://schemas.openxmlformats.org/drawingml/2006/chart">
            <c:chart xmlns:c="http://schemas.openxmlformats.org/drawingml/2006/chart" xmlns:r="http://schemas.openxmlformats.org/officeDocument/2006/relationships" r:id="rId4"/>
          </a:graphicData>
        </a:graphic>
      </p:graphicFrame>
      <p:sp>
        <p:nvSpPr>
          <p:cNvPr id="24" name="Rounded Rectangle 23"/>
          <p:cNvSpPr/>
          <p:nvPr/>
        </p:nvSpPr>
        <p:spPr>
          <a:xfrm>
            <a:off x="1066800" y="5969543"/>
            <a:ext cx="547181" cy="226168"/>
          </a:xfrm>
          <a:prstGeom prst="roundRect">
            <a:avLst/>
          </a:prstGeom>
          <a:pattFill prst="dkHorz">
            <a:fgClr>
              <a:schemeClr val="accent6">
                <a:lumMod val="60000"/>
                <a:lumOff val="40000"/>
              </a:schemeClr>
            </a:fgClr>
            <a:bgClr>
              <a:schemeClr val="accent2">
                <a:lumMod val="60000"/>
                <a:lumOff val="4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9" name="Block Arc 8"/>
          <p:cNvSpPr/>
          <p:nvPr/>
        </p:nvSpPr>
        <p:spPr>
          <a:xfrm flipV="1">
            <a:off x="3546535" y="1753838"/>
            <a:ext cx="2010015" cy="1850376"/>
          </a:xfrm>
          <a:prstGeom prst="blockArc">
            <a:avLst>
              <a:gd name="adj1" fmla="val 9726864"/>
              <a:gd name="adj2" fmla="val 1228151"/>
              <a:gd name="adj3" fmla="val 690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2" name="Block Arc 21"/>
          <p:cNvSpPr/>
          <p:nvPr/>
        </p:nvSpPr>
        <p:spPr>
          <a:xfrm flipV="1">
            <a:off x="6522675" y="1722103"/>
            <a:ext cx="2010015" cy="1850376"/>
          </a:xfrm>
          <a:prstGeom prst="blockArc">
            <a:avLst>
              <a:gd name="adj1" fmla="val 8895481"/>
              <a:gd name="adj2" fmla="val 3113333"/>
              <a:gd name="adj3" fmla="val 6783"/>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3" name="TextBox 22"/>
          <p:cNvSpPr txBox="1"/>
          <p:nvPr/>
        </p:nvSpPr>
        <p:spPr>
          <a:xfrm>
            <a:off x="5415087" y="1557592"/>
            <a:ext cx="1147068" cy="646331"/>
          </a:xfrm>
          <a:prstGeom prst="rect">
            <a:avLst/>
          </a:prstGeom>
          <a:noFill/>
          <a:ln>
            <a:solidFill>
              <a:srgbClr val="FF0000"/>
            </a:solidFill>
          </a:ln>
        </p:spPr>
        <p:txBody>
          <a:bodyPr wrap="square" lIns="91440" tIns="45720" rIns="91440" bIns="45720" rtlCol="0" anchor="t">
            <a:spAutoFit/>
          </a:bodyPr>
          <a:lstStyle/>
          <a:p>
            <a:pPr algn="ctr" defTabSz="685800"/>
            <a:r>
              <a:rPr lang="en-US" sz="1200" dirty="0">
                <a:latin typeface="Calibri" panose="020F0502020204030204"/>
              </a:rPr>
              <a:t>On-going Feedback from Instructor</a:t>
            </a:r>
            <a:endParaRPr lang="en-US" sz="1200" dirty="0"/>
          </a:p>
        </p:txBody>
      </p:sp>
      <p:cxnSp>
        <p:nvCxnSpPr>
          <p:cNvPr id="28" name="Straight Arrow Connector 27"/>
          <p:cNvCxnSpPr/>
          <p:nvPr/>
        </p:nvCxnSpPr>
        <p:spPr>
          <a:xfrm flipH="1">
            <a:off x="5570601" y="2201024"/>
            <a:ext cx="469380" cy="2994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a:off x="6059504" y="2203922"/>
            <a:ext cx="415391" cy="3023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15631EAC-A608-4EAA-9310-34852664F1B1}"/>
              </a:ext>
            </a:extLst>
          </p:cNvPr>
          <p:cNvSpPr>
            <a:spLocks noGrp="1"/>
          </p:cNvSpPr>
          <p:nvPr>
            <p:ph type="ftr" sz="quarter" idx="11"/>
          </p:nvPr>
        </p:nvSpPr>
        <p:spPr/>
        <p:txBody>
          <a:bodyPr/>
          <a:lstStyle/>
          <a:p>
            <a:r>
              <a:rPr lang="en-US" sz="1200" dirty="0"/>
              <a:t>PE Space</a:t>
            </a:r>
          </a:p>
        </p:txBody>
      </p:sp>
      <p:sp>
        <p:nvSpPr>
          <p:cNvPr id="10" name="Slide Number Placeholder 9"/>
          <p:cNvSpPr>
            <a:spLocks noGrp="1"/>
          </p:cNvSpPr>
          <p:nvPr>
            <p:ph type="sldNum" sz="quarter" idx="12"/>
          </p:nvPr>
        </p:nvSpPr>
        <p:spPr/>
        <p:txBody>
          <a:bodyPr/>
          <a:lstStyle/>
          <a:p>
            <a:fld id="{028FE254-016A-4E51-98AE-D4B4E3F12C32}" type="slidenum">
              <a:rPr lang="en-US" sz="1200" smtClean="0"/>
              <a:t>30</a:t>
            </a:fld>
            <a:endParaRPr lang="en-US" sz="1200" dirty="0"/>
          </a:p>
        </p:txBody>
      </p:sp>
    </p:spTree>
    <p:extLst>
      <p:ext uri="{BB962C8B-B14F-4D97-AF65-F5344CB8AC3E}">
        <p14:creationId xmlns:p14="http://schemas.microsoft.com/office/powerpoint/2010/main" val="2911858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9652" y="3843798"/>
            <a:ext cx="3576484" cy="1815882"/>
          </a:xfrm>
          <a:prstGeom prst="rect">
            <a:avLst/>
          </a:prstGeom>
          <a:noFill/>
        </p:spPr>
        <p:txBody>
          <a:bodyPr wrap="square" rtlCol="0">
            <a:spAutoFit/>
          </a:bodyPr>
          <a:lstStyle/>
          <a:p>
            <a:pPr defTabSz="685800"/>
            <a:r>
              <a:rPr lang="en-US" sz="1600" b="1" dirty="0">
                <a:solidFill>
                  <a:prstClr val="black"/>
                </a:solidFill>
                <a:latin typeface="Calibri" panose="020F0502020204030204"/>
              </a:rPr>
              <a:t>Instructor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Lecture &amp; Lab</a:t>
            </a:r>
          </a:p>
          <a:p>
            <a:pPr marL="214313" indent="-214313" defTabSz="685800">
              <a:buFont typeface="Arial" panose="020B0604020202020204" pitchFamily="34" charset="0"/>
              <a:buChar char="•"/>
            </a:pPr>
            <a:r>
              <a:rPr lang="en-US" sz="1600" dirty="0">
                <a:solidFill>
                  <a:prstClr val="black"/>
                </a:solidFill>
                <a:latin typeface="Calibri" panose="020F0502020204030204"/>
              </a:rPr>
              <a:t>Quiz/Test</a:t>
            </a:r>
          </a:p>
          <a:p>
            <a:pPr marL="214313" indent="-214313" defTabSz="685800">
              <a:buFont typeface="Arial" panose="020B0604020202020204" pitchFamily="34" charset="0"/>
              <a:buChar char="•"/>
            </a:pPr>
            <a:r>
              <a:rPr lang="en-US" sz="1600" dirty="0">
                <a:solidFill>
                  <a:prstClr val="black"/>
                </a:solidFill>
                <a:latin typeface="Calibri" panose="020F0502020204030204"/>
              </a:rPr>
              <a:t>Structured Activities</a:t>
            </a:r>
          </a:p>
          <a:p>
            <a:pPr marL="214313" indent="-214313" defTabSz="685800">
              <a:buFont typeface="Arial" panose="020B0604020202020204" pitchFamily="34" charset="0"/>
              <a:buChar char="•"/>
            </a:pPr>
            <a:r>
              <a:rPr lang="en-US" sz="1600" dirty="0">
                <a:solidFill>
                  <a:prstClr val="black"/>
                </a:solidFill>
                <a:latin typeface="Calibri" panose="020F0502020204030204"/>
              </a:rPr>
              <a:t>Student/team performance feedback</a:t>
            </a:r>
          </a:p>
          <a:p>
            <a:pPr marL="214313" indent="-214313" defTabSz="685800">
              <a:buFont typeface="Arial" panose="020B0604020202020204" pitchFamily="34" charset="0"/>
              <a:buChar char="•"/>
            </a:pPr>
            <a:r>
              <a:rPr lang="en-US" sz="1600" dirty="0">
                <a:solidFill>
                  <a:prstClr val="black"/>
                </a:solidFill>
                <a:latin typeface="Calibri" panose="020F0502020204030204"/>
              </a:rPr>
              <a:t>Submit only finished work</a:t>
            </a:r>
          </a:p>
          <a:p>
            <a:pPr marL="214313" indent="-214313" defTabSz="685800">
              <a:buFont typeface="Arial" panose="020B0604020202020204" pitchFamily="34" charset="0"/>
              <a:buChar char="•"/>
            </a:pPr>
            <a:endParaRPr lang="en-US" sz="1600" dirty="0">
              <a:solidFill>
                <a:prstClr val="black"/>
              </a:solidFill>
              <a:latin typeface="Calibri" panose="020F0502020204030204"/>
            </a:endParaRPr>
          </a:p>
        </p:txBody>
      </p:sp>
      <p:sp>
        <p:nvSpPr>
          <p:cNvPr id="13" name="TextBox 12"/>
          <p:cNvSpPr txBox="1"/>
          <p:nvPr/>
        </p:nvSpPr>
        <p:spPr>
          <a:xfrm>
            <a:off x="4598895" y="3843798"/>
            <a:ext cx="3833497" cy="1815882"/>
          </a:xfrm>
          <a:prstGeom prst="rect">
            <a:avLst/>
          </a:prstGeom>
          <a:noFill/>
        </p:spPr>
        <p:txBody>
          <a:bodyPr wrap="square" rtlCol="0" anchor="t">
            <a:spAutoFit/>
          </a:bodyPr>
          <a:lstStyle/>
          <a:p>
            <a:pPr defTabSz="685800"/>
            <a:r>
              <a:rPr lang="en-US" sz="1600" b="1" dirty="0">
                <a:latin typeface="Calibri" panose="020F0502020204030204"/>
              </a:rPr>
              <a:t>Team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Meetings (in &amp; out of class)</a:t>
            </a:r>
          </a:p>
          <a:p>
            <a:pPr marL="214313" indent="-214313" defTabSz="685800">
              <a:buFont typeface="Arial" panose="020B0604020202020204" pitchFamily="34" charset="0"/>
              <a:buChar char="•"/>
            </a:pPr>
            <a:r>
              <a:rPr lang="en-US" sz="1600" dirty="0">
                <a:solidFill>
                  <a:prstClr val="black"/>
                </a:solidFill>
                <a:latin typeface="Calibri" panose="020F0502020204030204"/>
              </a:rPr>
              <a:t>Design / Build / Test (Engineering Design Process)</a:t>
            </a:r>
          </a:p>
          <a:p>
            <a:pPr marL="214313" indent="-214313" defTabSz="685800">
              <a:buFont typeface="Arial" panose="020B0604020202020204" pitchFamily="34" charset="0"/>
              <a:buChar char="•"/>
            </a:pPr>
            <a:r>
              <a:rPr lang="en-US" sz="1600" dirty="0">
                <a:solidFill>
                  <a:prstClr val="black"/>
                </a:solidFill>
                <a:latin typeface="Calibri" panose="020F0502020204030204"/>
              </a:rPr>
              <a:t>Presentations</a:t>
            </a:r>
          </a:p>
          <a:p>
            <a:pPr marL="214313" indent="-214313" defTabSz="685800">
              <a:buFont typeface="Arial" panose="020B0604020202020204" pitchFamily="34" charset="0"/>
              <a:buChar char="•"/>
            </a:pPr>
            <a:r>
              <a:rPr lang="en-US" sz="1600" dirty="0">
                <a:solidFill>
                  <a:prstClr val="black"/>
                </a:solidFill>
                <a:latin typeface="Calibri" panose="020F0502020204030204"/>
              </a:rPr>
              <a:t>Peer to peer feedback &amp; review</a:t>
            </a:r>
          </a:p>
          <a:p>
            <a:pPr marL="214313" indent="-214313" defTabSz="685800">
              <a:buFont typeface="Arial" panose="020B0604020202020204" pitchFamily="34" charset="0"/>
              <a:buChar char="•"/>
            </a:pPr>
            <a:r>
              <a:rPr lang="en-US" sz="1600" dirty="0">
                <a:solidFill>
                  <a:prstClr val="black"/>
                </a:solidFill>
                <a:latin typeface="Calibri" panose="020F0502020204030204"/>
              </a:rPr>
              <a:t>Iterative design &amp; documentation</a:t>
            </a:r>
          </a:p>
        </p:txBody>
      </p:sp>
      <p:sp>
        <p:nvSpPr>
          <p:cNvPr id="2" name="TextBox 1"/>
          <p:cNvSpPr txBox="1"/>
          <p:nvPr/>
        </p:nvSpPr>
        <p:spPr>
          <a:xfrm>
            <a:off x="781891" y="6019800"/>
            <a:ext cx="7717843" cy="338554"/>
          </a:xfrm>
          <a:prstGeom prst="rect">
            <a:avLst/>
          </a:prstGeom>
          <a:noFill/>
          <a:ln>
            <a:solidFill>
              <a:srgbClr val="FF0000"/>
            </a:solidFill>
          </a:ln>
        </p:spPr>
        <p:txBody>
          <a:bodyPr wrap="square" lIns="91440" tIns="45720" rIns="91440" bIns="45720" rtlCol="0" anchor="t">
            <a:spAutoFit/>
          </a:bodyPr>
          <a:lstStyle/>
          <a:p>
            <a:pPr algn="ctr" defTabSz="685800"/>
            <a:r>
              <a:rPr lang="en-US" sz="1600" b="1" dirty="0">
                <a:latin typeface="Calibri" panose="020F0502020204030204"/>
              </a:rPr>
              <a:t>Capstone instructor-guided activities will be primarily in first 5 weeks of semester</a:t>
            </a:r>
            <a:endParaRPr lang="en-US" sz="1600" dirty="0">
              <a:latin typeface="Calibri" panose="020F0502020204030204"/>
            </a:endParaRPr>
          </a:p>
        </p:txBody>
      </p:sp>
      <p:graphicFrame>
        <p:nvGraphicFramePr>
          <p:cNvPr id="5" name="Chart 4"/>
          <p:cNvGraphicFramePr/>
          <p:nvPr>
            <p:extLst>
              <p:ext uri="{D42A27DB-BD31-4B8C-83A1-F6EECF244321}">
                <p14:modId xmlns:p14="http://schemas.microsoft.com/office/powerpoint/2010/main" val="2469309645"/>
              </p:ext>
            </p:extLst>
          </p:nvPr>
        </p:nvGraphicFramePr>
        <p:xfrm>
          <a:off x="228600" y="1056390"/>
          <a:ext cx="8839200" cy="265579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178966" y="337946"/>
            <a:ext cx="4800600" cy="861774"/>
          </a:xfrm>
          <a:prstGeom prst="rect">
            <a:avLst/>
          </a:prstGeom>
          <a:noFill/>
        </p:spPr>
        <p:txBody>
          <a:bodyPr wrap="square" rtlCol="0">
            <a:spAutoFit/>
          </a:bodyPr>
          <a:lstStyle/>
          <a:p>
            <a:pPr algn="ctr"/>
            <a:r>
              <a:rPr lang="en-US" sz="3200" dirty="0"/>
              <a:t>Typical Course Content</a:t>
            </a:r>
          </a:p>
          <a:p>
            <a:pPr algn="ctr"/>
            <a:endParaRPr lang="en-US" dirty="0"/>
          </a:p>
        </p:txBody>
      </p:sp>
      <p:sp>
        <p:nvSpPr>
          <p:cNvPr id="4" name="Footer Placeholder 3">
            <a:extLst>
              <a:ext uri="{FF2B5EF4-FFF2-40B4-BE49-F238E27FC236}">
                <a16:creationId xmlns:a16="http://schemas.microsoft.com/office/drawing/2014/main" id="{5A6C8285-5185-49DE-BC2E-58B02A3F89EF}"/>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31</a:t>
            </a:fld>
            <a:endParaRPr lang="en-US" sz="1200" dirty="0"/>
          </a:p>
        </p:txBody>
      </p:sp>
    </p:spTree>
    <p:extLst>
      <p:ext uri="{BB962C8B-B14F-4D97-AF65-F5344CB8AC3E}">
        <p14:creationId xmlns:p14="http://schemas.microsoft.com/office/powerpoint/2010/main" val="2260689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3DE48-91CD-4B58-BF1E-994115C7F0E5}"/>
              </a:ext>
            </a:extLst>
          </p:cNvPr>
          <p:cNvSpPr>
            <a:spLocks noGrp="1"/>
          </p:cNvSpPr>
          <p:nvPr>
            <p:ph type="title"/>
          </p:nvPr>
        </p:nvSpPr>
        <p:spPr>
          <a:xfrm>
            <a:off x="628650" y="365127"/>
            <a:ext cx="7886700" cy="777874"/>
          </a:xfrm>
        </p:spPr>
        <p:txBody>
          <a:bodyPr/>
          <a:lstStyle/>
          <a:p>
            <a:r>
              <a:rPr lang="en-US" dirty="0">
                <a:cs typeface="Calibri Light"/>
              </a:rPr>
              <a:t>Capstone Design – How We Do It</a:t>
            </a:r>
          </a:p>
        </p:txBody>
      </p:sp>
      <p:sp>
        <p:nvSpPr>
          <p:cNvPr id="3" name="Content Placeholder 2">
            <a:extLst>
              <a:ext uri="{FF2B5EF4-FFF2-40B4-BE49-F238E27FC236}">
                <a16:creationId xmlns:a16="http://schemas.microsoft.com/office/drawing/2014/main" id="{D6781B41-BF57-4DD5-945D-184CD30CB93D}"/>
              </a:ext>
            </a:extLst>
          </p:cNvPr>
          <p:cNvSpPr>
            <a:spLocks noGrp="1"/>
          </p:cNvSpPr>
          <p:nvPr>
            <p:ph idx="1"/>
          </p:nvPr>
        </p:nvSpPr>
        <p:spPr>
          <a:xfrm>
            <a:off x="628650" y="1447800"/>
            <a:ext cx="6089241" cy="4729163"/>
          </a:xfrm>
        </p:spPr>
        <p:txBody>
          <a:bodyPr vert="horz" lIns="91440" tIns="45720" rIns="91440" bIns="45720" rtlCol="0" anchor="t">
            <a:normAutofit/>
          </a:bodyPr>
          <a:lstStyle/>
          <a:p>
            <a:pPr marL="0" indent="0">
              <a:buNone/>
            </a:pPr>
            <a:r>
              <a:rPr lang="en-US" sz="2000" dirty="0">
                <a:ea typeface="+mn-lt"/>
                <a:cs typeface="+mn-lt"/>
              </a:rPr>
              <a:t>Solve </a:t>
            </a:r>
            <a:r>
              <a:rPr lang="en-US" sz="2000" b="1" dirty="0">
                <a:ea typeface="+mn-lt"/>
                <a:cs typeface="+mn-lt"/>
              </a:rPr>
              <a:t>Open Ended Project </a:t>
            </a:r>
            <a:r>
              <a:rPr lang="en-US" sz="2000" dirty="0">
                <a:ea typeface="+mn-lt"/>
                <a:cs typeface="+mn-lt"/>
              </a:rPr>
              <a:t>by</a:t>
            </a:r>
            <a:endParaRPr lang="en-US" dirty="0"/>
          </a:p>
          <a:p>
            <a:r>
              <a:rPr lang="en-US" sz="2000" dirty="0">
                <a:ea typeface="+mn-lt"/>
                <a:cs typeface="+mn-lt"/>
              </a:rPr>
              <a:t>Applying what you've already learned in 15+ years of courses</a:t>
            </a:r>
            <a:endParaRPr lang="en-US" sz="2000" dirty="0">
              <a:cs typeface="Calibri"/>
            </a:endParaRPr>
          </a:p>
          <a:p>
            <a:pPr lvl="1"/>
            <a:r>
              <a:rPr lang="en-US" sz="2000" dirty="0">
                <a:ea typeface="+mn-lt"/>
                <a:cs typeface="+mn-lt"/>
              </a:rPr>
              <a:t>Including re-learning whatever you've forgotten</a:t>
            </a:r>
          </a:p>
          <a:p>
            <a:r>
              <a:rPr lang="en-US" sz="2000" dirty="0">
                <a:ea typeface="+mn-lt"/>
                <a:cs typeface="+mn-lt"/>
              </a:rPr>
              <a:t>AND self-learning new skills as needed</a:t>
            </a:r>
          </a:p>
          <a:p>
            <a:endParaRPr lang="en-US" sz="2000" b="1" dirty="0">
              <a:ea typeface="+mn-lt"/>
              <a:cs typeface="+mn-lt"/>
            </a:endParaRPr>
          </a:p>
          <a:p>
            <a:r>
              <a:rPr lang="en-US" sz="2000" dirty="0">
                <a:ea typeface="+mn-lt"/>
                <a:cs typeface="+mn-lt"/>
              </a:rPr>
              <a:t>Begin the shift from </a:t>
            </a:r>
            <a:endParaRPr lang="en-US" sz="2000" dirty="0">
              <a:cs typeface="Calibri" panose="020F0502020204030204"/>
            </a:endParaRPr>
          </a:p>
          <a:p>
            <a:endParaRPr lang="en-US" sz="2000" dirty="0">
              <a:cs typeface="Calibri" panose="020F0502020204030204"/>
            </a:endParaRPr>
          </a:p>
        </p:txBody>
      </p:sp>
      <p:sp>
        <p:nvSpPr>
          <p:cNvPr id="4" name="Footer Placeholder 3">
            <a:extLst>
              <a:ext uri="{FF2B5EF4-FFF2-40B4-BE49-F238E27FC236}">
                <a16:creationId xmlns:a16="http://schemas.microsoft.com/office/drawing/2014/main" id="{6AB793FF-C5DF-4A87-878A-19D158C93D86}"/>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32</a:t>
            </a:fld>
            <a:endParaRPr lang="en-US" sz="1200" dirty="0"/>
          </a:p>
        </p:txBody>
      </p:sp>
      <p:pic>
        <p:nvPicPr>
          <p:cNvPr id="6" name="Picture 6">
            <a:extLst>
              <a:ext uri="{FF2B5EF4-FFF2-40B4-BE49-F238E27FC236}">
                <a16:creationId xmlns:a16="http://schemas.microsoft.com/office/drawing/2014/main" id="{80C25B6C-4BE0-475B-B2F6-56FC6D6EB5CE}"/>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6646197" y="914063"/>
            <a:ext cx="2324100" cy="1939265"/>
          </a:xfrm>
          <a:prstGeom prst="rect">
            <a:avLst/>
          </a:prstGeom>
        </p:spPr>
      </p:pic>
      <p:pic>
        <p:nvPicPr>
          <p:cNvPr id="43" name="Picture 43" descr="A group of people posing for the camera&#10;&#10;Description automatically generated">
            <a:extLst>
              <a:ext uri="{FF2B5EF4-FFF2-40B4-BE49-F238E27FC236}">
                <a16:creationId xmlns:a16="http://schemas.microsoft.com/office/drawing/2014/main" id="{BE6ECD70-A8FF-445F-BC84-7ABFC058F5E1}"/>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1283110" y="3919484"/>
            <a:ext cx="2743199" cy="1821226"/>
          </a:xfrm>
          <a:prstGeom prst="rect">
            <a:avLst/>
          </a:prstGeom>
        </p:spPr>
      </p:pic>
      <p:grpSp>
        <p:nvGrpSpPr>
          <p:cNvPr id="160" name="Group 159">
            <a:extLst>
              <a:ext uri="{FF2B5EF4-FFF2-40B4-BE49-F238E27FC236}">
                <a16:creationId xmlns:a16="http://schemas.microsoft.com/office/drawing/2014/main" id="{D4CE358C-22CD-4F58-BD94-F6BFAC1F2410}"/>
              </a:ext>
            </a:extLst>
          </p:cNvPr>
          <p:cNvGrpSpPr/>
          <p:nvPr/>
        </p:nvGrpSpPr>
        <p:grpSpPr>
          <a:xfrm>
            <a:off x="1679267" y="5923329"/>
            <a:ext cx="5049888" cy="391652"/>
            <a:chOff x="8399616" y="3541259"/>
            <a:chExt cx="5049888" cy="391652"/>
          </a:xfrm>
        </p:grpSpPr>
        <p:sp>
          <p:nvSpPr>
            <p:cNvPr id="157" name="TextBox 156">
              <a:extLst>
                <a:ext uri="{FF2B5EF4-FFF2-40B4-BE49-F238E27FC236}">
                  <a16:creationId xmlns:a16="http://schemas.microsoft.com/office/drawing/2014/main" id="{5BE1B4F7-FFFE-465D-B5E4-CD1FA62D65D9}"/>
                </a:ext>
              </a:extLst>
            </p:cNvPr>
            <p:cNvSpPr txBox="1"/>
            <p:nvPr/>
          </p:nvSpPr>
          <p:spPr>
            <a:xfrm>
              <a:off x="8399616" y="35635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Engineering </a:t>
              </a:r>
              <a:r>
                <a:rPr lang="en-US" b="1" dirty="0">
                  <a:cs typeface="Calibri"/>
                </a:rPr>
                <a:t>Student</a:t>
              </a:r>
              <a:endParaRPr lang="en-US" dirty="0"/>
            </a:p>
          </p:txBody>
        </p:sp>
        <p:sp>
          <p:nvSpPr>
            <p:cNvPr id="158" name="Arrow: Right 157">
              <a:extLst>
                <a:ext uri="{FF2B5EF4-FFF2-40B4-BE49-F238E27FC236}">
                  <a16:creationId xmlns:a16="http://schemas.microsoft.com/office/drawing/2014/main" id="{FDAE85DF-E7F7-4757-8A1B-4C4BBC24DF21}"/>
                </a:ext>
              </a:extLst>
            </p:cNvPr>
            <p:cNvSpPr/>
            <p:nvPr/>
          </p:nvSpPr>
          <p:spPr>
            <a:xfrm>
              <a:off x="11000814" y="3541259"/>
              <a:ext cx="584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33F181FF-101E-4F73-AB74-ECC8EFC677E8}"/>
                </a:ext>
              </a:extLst>
            </p:cNvPr>
            <p:cNvSpPr txBox="1"/>
            <p:nvPr/>
          </p:nvSpPr>
          <p:spPr>
            <a:xfrm>
              <a:off x="12395404" y="3563579"/>
              <a:ext cx="1054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Engineer</a:t>
              </a:r>
            </a:p>
          </p:txBody>
        </p:sp>
      </p:grpSp>
      <p:pic>
        <p:nvPicPr>
          <p:cNvPr id="46" name="Picture 46" descr="A group of people standing in a room&#10;&#10;Description automatically generated">
            <a:extLst>
              <a:ext uri="{FF2B5EF4-FFF2-40B4-BE49-F238E27FC236}">
                <a16:creationId xmlns:a16="http://schemas.microsoft.com/office/drawing/2014/main" id="{E83D2438-20C1-44B7-BFA2-22BDD5FB1D54}"/>
              </a:ext>
            </a:extLst>
          </p:cNvPr>
          <p:cNvPicPr>
            <a:picLocks noChangeAspect="1"/>
          </p:cNvPicPr>
          <p:nvPr/>
        </p:nvPicPr>
        <p:blipFill>
          <a:blip r:embed="rId6">
            <a:extLst>
              <a:ext uri="{837473B0-CC2E-450A-ABE3-18F120FF3D39}">
                <a1611:picAttrSrcUrl xmlns:a1611="http://schemas.microsoft.com/office/drawing/2016/11/main" xmlns="" r:id="rId7"/>
              </a:ext>
            </a:extLst>
          </a:blip>
          <a:stretch>
            <a:fillRect/>
          </a:stretch>
        </p:blipFill>
        <p:spPr>
          <a:xfrm>
            <a:off x="4730546" y="3973289"/>
            <a:ext cx="2743200" cy="1824228"/>
          </a:xfrm>
          <a:prstGeom prst="rect">
            <a:avLst/>
          </a:prstGeom>
        </p:spPr>
      </p:pic>
    </p:spTree>
    <p:extLst>
      <p:ext uri="{BB962C8B-B14F-4D97-AF65-F5344CB8AC3E}">
        <p14:creationId xmlns:p14="http://schemas.microsoft.com/office/powerpoint/2010/main" val="1768487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4AE5-5A2A-4BDE-9B8D-53238006170F}"/>
              </a:ext>
            </a:extLst>
          </p:cNvPr>
          <p:cNvSpPr>
            <a:spLocks noGrp="1"/>
          </p:cNvSpPr>
          <p:nvPr>
            <p:ph type="title"/>
          </p:nvPr>
        </p:nvSpPr>
        <p:spPr/>
        <p:txBody>
          <a:bodyPr/>
          <a:lstStyle/>
          <a:p>
            <a:r>
              <a:rPr lang="en-US" dirty="0">
                <a:cs typeface="Calibri Light"/>
              </a:rPr>
              <a:t>Roles and Responsibilities of Team</a:t>
            </a:r>
            <a:endParaRPr lang="en-US" dirty="0"/>
          </a:p>
        </p:txBody>
      </p:sp>
      <p:sp>
        <p:nvSpPr>
          <p:cNvPr id="3" name="Content Placeholder 2">
            <a:extLst>
              <a:ext uri="{FF2B5EF4-FFF2-40B4-BE49-F238E27FC236}">
                <a16:creationId xmlns:a16="http://schemas.microsoft.com/office/drawing/2014/main" id="{2B4A1151-745B-49D9-B5B7-2FA9942CDA08}"/>
              </a:ext>
            </a:extLst>
          </p:cNvPr>
          <p:cNvSpPr>
            <a:spLocks noGrp="1"/>
          </p:cNvSpPr>
          <p:nvPr>
            <p:ph idx="1"/>
          </p:nvPr>
        </p:nvSpPr>
        <p:spPr/>
        <p:txBody>
          <a:bodyPr vert="horz" lIns="91440" tIns="45720" rIns="91440" bIns="45720" rtlCol="0" anchor="t">
            <a:normAutofit/>
          </a:bodyPr>
          <a:lstStyle/>
          <a:p>
            <a:pPr>
              <a:lnSpc>
                <a:spcPct val="150000"/>
              </a:lnSpc>
            </a:pPr>
            <a:r>
              <a:rPr lang="en-US" dirty="0">
                <a:cs typeface="Calibri"/>
              </a:rPr>
              <a:t>YOU (students) are OWNER of this project process</a:t>
            </a:r>
            <a:endParaRPr lang="en-US" dirty="0">
              <a:ea typeface="+mn-lt"/>
              <a:cs typeface="+mn-lt"/>
            </a:endParaRPr>
          </a:p>
          <a:p>
            <a:pPr>
              <a:lnSpc>
                <a:spcPct val="150000"/>
              </a:lnSpc>
            </a:pPr>
            <a:r>
              <a:rPr lang="en-US" dirty="0">
                <a:cs typeface="Calibri"/>
              </a:rPr>
              <a:t>Sponsor (company) is OWNER of the project output</a:t>
            </a:r>
            <a:endParaRPr lang="en-US" dirty="0">
              <a:ea typeface="+mn-lt"/>
              <a:cs typeface="+mn-lt"/>
            </a:endParaRPr>
          </a:p>
          <a:p>
            <a:pPr>
              <a:lnSpc>
                <a:spcPct val="150000"/>
              </a:lnSpc>
            </a:pPr>
            <a:r>
              <a:rPr lang="en-US" dirty="0">
                <a:cs typeface="Calibri"/>
              </a:rPr>
              <a:t>Design Lab Instructors are coaches &amp; mentors, not teachers</a:t>
            </a:r>
            <a:endParaRPr lang="en-US" dirty="0">
              <a:ea typeface="+mn-lt"/>
              <a:cs typeface="+mn-lt"/>
            </a:endParaRPr>
          </a:p>
          <a:p>
            <a:pPr lvl="1">
              <a:lnSpc>
                <a:spcPct val="150000"/>
              </a:lnSpc>
            </a:pPr>
            <a:r>
              <a:rPr lang="en-US" dirty="0">
                <a:ea typeface="+mn-lt"/>
                <a:cs typeface="+mn-lt"/>
              </a:rPr>
              <a:t>Offer guidance and help</a:t>
            </a:r>
          </a:p>
          <a:p>
            <a:pPr lvl="2">
              <a:lnSpc>
                <a:spcPct val="150000"/>
              </a:lnSpc>
            </a:pPr>
            <a:r>
              <a:rPr lang="en-US" dirty="0">
                <a:ea typeface="+mn-lt"/>
                <a:cs typeface="+mn-lt"/>
              </a:rPr>
              <a:t>Point you to proper book, equation, or process, but students will do the math/analysis to justify their suggested solution</a:t>
            </a:r>
          </a:p>
          <a:p>
            <a:pPr lvl="1">
              <a:lnSpc>
                <a:spcPct val="150000"/>
              </a:lnSpc>
            </a:pPr>
            <a:r>
              <a:rPr lang="en-US" dirty="0">
                <a:ea typeface="+mn-lt"/>
                <a:cs typeface="+mn-lt"/>
              </a:rPr>
              <a:t>Project Engineer (PE) – day to day operations</a:t>
            </a:r>
          </a:p>
          <a:p>
            <a:pPr lvl="1">
              <a:lnSpc>
                <a:spcPct val="150000"/>
              </a:lnSpc>
            </a:pPr>
            <a:r>
              <a:rPr lang="en-US" dirty="0">
                <a:ea typeface="+mn-lt"/>
                <a:cs typeface="+mn-lt"/>
              </a:rPr>
              <a:t>Chief Engineer (CE) – grading/evaluation</a:t>
            </a:r>
          </a:p>
          <a:p>
            <a:endParaRPr lang="en-US" dirty="0">
              <a:cs typeface="Calibri"/>
            </a:endParaRPr>
          </a:p>
        </p:txBody>
      </p:sp>
      <p:sp>
        <p:nvSpPr>
          <p:cNvPr id="4" name="Footer Placeholder 3">
            <a:extLst>
              <a:ext uri="{FF2B5EF4-FFF2-40B4-BE49-F238E27FC236}">
                <a16:creationId xmlns:a16="http://schemas.microsoft.com/office/drawing/2014/main" id="{3A9E6143-F323-41CD-8FB0-224987A6FF4F}"/>
              </a:ext>
            </a:extLst>
          </p:cNvPr>
          <p:cNvSpPr>
            <a:spLocks noGrp="1"/>
          </p:cNvSpPr>
          <p:nvPr>
            <p:ph type="ftr" sz="quarter" idx="11"/>
          </p:nvPr>
        </p:nvSpPr>
        <p:spPr/>
        <p:txBody>
          <a:bodyPr/>
          <a:lstStyle/>
          <a:p>
            <a:r>
              <a:rPr lang="en-US" sz="1200" dirty="0"/>
              <a:t>PE Space</a:t>
            </a:r>
          </a:p>
        </p:txBody>
      </p:sp>
      <p:sp>
        <p:nvSpPr>
          <p:cNvPr id="5" name="Slide Number Placeholder 4">
            <a:extLst>
              <a:ext uri="{FF2B5EF4-FFF2-40B4-BE49-F238E27FC236}">
                <a16:creationId xmlns:a16="http://schemas.microsoft.com/office/drawing/2014/main" id="{586478BC-ADED-4382-9304-01450CAE7897}"/>
              </a:ext>
            </a:extLst>
          </p:cNvPr>
          <p:cNvSpPr>
            <a:spLocks noGrp="1"/>
          </p:cNvSpPr>
          <p:nvPr>
            <p:ph type="sldNum" sz="quarter" idx="12"/>
          </p:nvPr>
        </p:nvSpPr>
        <p:spPr/>
        <p:txBody>
          <a:bodyPr/>
          <a:lstStyle/>
          <a:p>
            <a:fld id="{028FE254-016A-4E51-98AE-D4B4E3F12C32}" type="slidenum">
              <a:rPr lang="en-US" sz="1200" smtClean="0"/>
              <a:t>33</a:t>
            </a:fld>
            <a:endParaRPr lang="en-US" sz="1200" dirty="0"/>
          </a:p>
        </p:txBody>
      </p:sp>
    </p:spTree>
    <p:extLst>
      <p:ext uri="{BB962C8B-B14F-4D97-AF65-F5344CB8AC3E}">
        <p14:creationId xmlns:p14="http://schemas.microsoft.com/office/powerpoint/2010/main" val="1993272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628C-A95E-4AD9-BB7F-F40E686CDD34}"/>
              </a:ext>
            </a:extLst>
          </p:cNvPr>
          <p:cNvSpPr>
            <a:spLocks noGrp="1"/>
          </p:cNvSpPr>
          <p:nvPr>
            <p:ph type="title"/>
          </p:nvPr>
        </p:nvSpPr>
        <p:spPr/>
        <p:txBody>
          <a:bodyPr/>
          <a:lstStyle/>
          <a:p>
            <a:r>
              <a:rPr lang="en-US" dirty="0"/>
              <a:t>Follow Track A/B/C as instructed by 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1914115"/>
              </p:ext>
            </p:extLst>
          </p:nvPr>
        </p:nvGraphicFramePr>
        <p:xfrm>
          <a:off x="628650" y="1825625"/>
          <a:ext cx="7886700" cy="18542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251363983"/>
                    </a:ext>
                  </a:extLst>
                </a:gridCol>
                <a:gridCol w="2628900">
                  <a:extLst>
                    <a:ext uri="{9D8B030D-6E8A-4147-A177-3AD203B41FA5}">
                      <a16:colId xmlns:a16="http://schemas.microsoft.com/office/drawing/2014/main" val="4056763945"/>
                    </a:ext>
                  </a:extLst>
                </a:gridCol>
                <a:gridCol w="2628900">
                  <a:extLst>
                    <a:ext uri="{9D8B030D-6E8A-4147-A177-3AD203B41FA5}">
                      <a16:colId xmlns:a16="http://schemas.microsoft.com/office/drawing/2014/main" val="3039919504"/>
                    </a:ext>
                  </a:extLst>
                </a:gridCol>
              </a:tblGrid>
              <a:tr h="370840">
                <a:tc>
                  <a:txBody>
                    <a:bodyPr/>
                    <a:lstStyle/>
                    <a:p>
                      <a:pPr algn="ctr"/>
                      <a:r>
                        <a:rPr lang="en-US" sz="1600" dirty="0"/>
                        <a:t>Track A</a:t>
                      </a:r>
                    </a:p>
                  </a:txBody>
                  <a:tcPr/>
                </a:tc>
                <a:tc>
                  <a:txBody>
                    <a:bodyPr/>
                    <a:lstStyle/>
                    <a:p>
                      <a:pPr algn="ctr"/>
                      <a:r>
                        <a:rPr lang="en-US" sz="1600" dirty="0"/>
                        <a:t>Track B</a:t>
                      </a:r>
                    </a:p>
                  </a:txBody>
                  <a:tcPr/>
                </a:tc>
                <a:tc>
                  <a:txBody>
                    <a:bodyPr/>
                    <a:lstStyle/>
                    <a:p>
                      <a:pPr algn="ctr"/>
                      <a:r>
                        <a:rPr lang="en-US" sz="1600" dirty="0"/>
                        <a:t>Track C</a:t>
                      </a:r>
                    </a:p>
                  </a:txBody>
                  <a:tcPr/>
                </a:tc>
                <a:extLst>
                  <a:ext uri="{0D108BD9-81ED-4DB2-BD59-A6C34878D82A}">
                    <a16:rowId xmlns:a16="http://schemas.microsoft.com/office/drawing/2014/main" val="1903042747"/>
                  </a:ext>
                </a:extLst>
              </a:tr>
              <a:tr h="370840">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Project Engineer Meeting</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In Depth Project Introduction (PE)</a:t>
                      </a:r>
                    </a:p>
                  </a:txBody>
                  <a:tcPr marL="7620" marR="7620" marT="7620" marB="0" anchor="b"/>
                </a:tc>
                <a:extLst>
                  <a:ext uri="{0D108BD9-81ED-4DB2-BD59-A6C34878D82A}">
                    <a16:rowId xmlns:a16="http://schemas.microsoft.com/office/drawing/2014/main" val="137550677"/>
                  </a:ext>
                </a:extLst>
              </a:tr>
              <a:tr h="370840">
                <a:tc>
                  <a:txBody>
                    <a:bodyPr/>
                    <a:lstStyle/>
                    <a:p>
                      <a:pPr algn="ctr" fontAlgn="b"/>
                      <a:r>
                        <a:rPr lang="en-US" sz="1400" b="0" i="0" u="none" strike="noStrike">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a:solidFill>
                            <a:srgbClr val="000000"/>
                          </a:solidFill>
                          <a:effectLst/>
                          <a:latin typeface="Calibri" panose="020F0502020204030204" pitchFamily="34" charset="0"/>
                        </a:rPr>
                        <a:t>Generate Project Questions</a:t>
                      </a:r>
                    </a:p>
                  </a:txBody>
                  <a:tcPr marL="7620" marR="7620" marT="7620" marB="0" anchor="b"/>
                </a:tc>
                <a:tc>
                  <a:txBody>
                    <a:bodyPr/>
                    <a:lstStyle/>
                    <a:p>
                      <a:pPr algn="ctr" fontAlgn="b"/>
                      <a:r>
                        <a:rPr lang="en-US" sz="1400" b="0" i="0" u="none" strike="noStrike">
                          <a:solidFill>
                            <a:srgbClr val="000000"/>
                          </a:solidFill>
                          <a:effectLst/>
                          <a:latin typeface="Calibri" panose="020F0502020204030204" pitchFamily="34" charset="0"/>
                        </a:rPr>
                        <a:t>Generate Project Questions</a:t>
                      </a:r>
                    </a:p>
                  </a:txBody>
                  <a:tcPr marL="7620" marR="7620" marT="7620" marB="0" anchor="b"/>
                </a:tc>
                <a:extLst>
                  <a:ext uri="{0D108BD9-81ED-4DB2-BD59-A6C34878D82A}">
                    <a16:rowId xmlns:a16="http://schemas.microsoft.com/office/drawing/2014/main" val="3204930330"/>
                  </a:ext>
                </a:extLst>
              </a:tr>
              <a:tr h="370840">
                <a:tc>
                  <a:txBody>
                    <a:bodyPr/>
                    <a:lstStyle/>
                    <a:p>
                      <a:pPr algn="ctr" fontAlgn="b"/>
                      <a:r>
                        <a:rPr lang="en-US" sz="1400" b="0" i="0" u="none" strike="noStrike">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a:solidFill>
                            <a:srgbClr val="000000"/>
                          </a:solidFill>
                          <a:effectLst/>
                          <a:latin typeface="Calibri" panose="020F0502020204030204" pitchFamily="34" charset="0"/>
                        </a:rPr>
                        <a:t>Classify Questions</a:t>
                      </a:r>
                    </a:p>
                  </a:txBody>
                  <a:tcPr marL="7620" marR="7620" marT="7620" marB="0" anchor="b"/>
                </a:tc>
                <a:extLst>
                  <a:ext uri="{0D108BD9-81ED-4DB2-BD59-A6C34878D82A}">
                    <a16:rowId xmlns:a16="http://schemas.microsoft.com/office/drawing/2014/main" val="1213144044"/>
                  </a:ext>
                </a:extLst>
              </a:tr>
              <a:tr h="370840">
                <a:tc>
                  <a:txBody>
                    <a:bodyPr/>
                    <a:lstStyle/>
                    <a:p>
                      <a:pPr algn="ctr" fontAlgn="b"/>
                      <a:r>
                        <a:rPr lang="en-US" sz="1400" b="0" i="0" u="none" strike="noStrike" dirty="0">
                          <a:solidFill>
                            <a:srgbClr val="000000"/>
                          </a:solidFill>
                          <a:effectLst/>
                          <a:latin typeface="Calibri" panose="020F0502020204030204" pitchFamily="34" charset="0"/>
                        </a:rPr>
                        <a:t>Project Engineer Meeting</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extLst>
                  <a:ext uri="{0D108BD9-81ED-4DB2-BD59-A6C34878D82A}">
                    <a16:rowId xmlns:a16="http://schemas.microsoft.com/office/drawing/2014/main" val="2084661451"/>
                  </a:ext>
                </a:extLst>
              </a:tr>
            </a:tbl>
          </a:graphicData>
        </a:graphic>
      </p:graphicFrame>
      <p:sp>
        <p:nvSpPr>
          <p:cNvPr id="4" name="Footer Placeholder 3">
            <a:extLst>
              <a:ext uri="{FF2B5EF4-FFF2-40B4-BE49-F238E27FC236}">
                <a16:creationId xmlns:a16="http://schemas.microsoft.com/office/drawing/2014/main" id="{F70FFACC-B8D8-4A9D-95CC-92D2488CFE39}"/>
              </a:ext>
            </a:extLst>
          </p:cNvPr>
          <p:cNvSpPr>
            <a:spLocks noGrp="1"/>
          </p:cNvSpPr>
          <p:nvPr>
            <p:ph type="ftr" sz="quarter" idx="11"/>
          </p:nvPr>
        </p:nvSpPr>
        <p:spPr/>
        <p:txBody>
          <a:bodyPr/>
          <a:lstStyle/>
          <a:p>
            <a:r>
              <a:rPr lang="en-US" dirty="0"/>
              <a:t>Team Space</a:t>
            </a:r>
          </a:p>
        </p:txBody>
      </p:sp>
      <p:sp>
        <p:nvSpPr>
          <p:cNvPr id="5" name="Slide Number Placeholder 4">
            <a:extLst>
              <a:ext uri="{FF2B5EF4-FFF2-40B4-BE49-F238E27FC236}">
                <a16:creationId xmlns:a16="http://schemas.microsoft.com/office/drawing/2014/main" id="{749D6311-7FB9-446A-9F9A-A257F66D868E}"/>
              </a:ext>
            </a:extLst>
          </p:cNvPr>
          <p:cNvSpPr>
            <a:spLocks noGrp="1"/>
          </p:cNvSpPr>
          <p:nvPr>
            <p:ph type="sldNum" sz="quarter" idx="12"/>
          </p:nvPr>
        </p:nvSpPr>
        <p:spPr/>
        <p:txBody>
          <a:bodyPr/>
          <a:lstStyle/>
          <a:p>
            <a:fld id="{028FE254-016A-4E51-98AE-D4B4E3F12C32}" type="slidenum">
              <a:rPr lang="en-US" smtClean="0"/>
              <a:t>34</a:t>
            </a:fld>
            <a:endParaRPr lang="en-US" dirty="0"/>
          </a:p>
        </p:txBody>
      </p:sp>
      <p:sp>
        <p:nvSpPr>
          <p:cNvPr id="7" name="TextBox 6"/>
          <p:cNvSpPr txBox="1"/>
          <p:nvPr/>
        </p:nvSpPr>
        <p:spPr>
          <a:xfrm>
            <a:off x="1752600" y="5029200"/>
            <a:ext cx="5407955" cy="923330"/>
          </a:xfrm>
          <a:prstGeom prst="rect">
            <a:avLst/>
          </a:prstGeom>
          <a:noFill/>
        </p:spPr>
        <p:txBody>
          <a:bodyPr wrap="none" rtlCol="0">
            <a:spAutoFit/>
          </a:bodyPr>
          <a:lstStyle/>
          <a:p>
            <a:r>
              <a:rPr lang="en-US" dirty="0"/>
              <a:t>Instructions for each activity are on the next few slides</a:t>
            </a:r>
          </a:p>
          <a:p>
            <a:endParaRPr lang="en-US" dirty="0"/>
          </a:p>
          <a:p>
            <a:r>
              <a:rPr lang="en-US" dirty="0"/>
              <a:t>ALL activities in </a:t>
            </a:r>
            <a:r>
              <a:rPr lang="en-US" b="1" dirty="0"/>
              <a:t>TEAM</a:t>
            </a:r>
            <a:r>
              <a:rPr lang="en-US" dirty="0"/>
              <a:t> Space</a:t>
            </a:r>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2309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lvl="1" indent="0">
              <a:buNone/>
            </a:pPr>
            <a:endParaRPr lang="en-US" sz="2000" dirty="0">
              <a:ea typeface="+mn-lt"/>
              <a:cs typeface="+mn-lt"/>
            </a:endParaRPr>
          </a:p>
          <a:p>
            <a:r>
              <a:rPr lang="en-US" sz="2000" dirty="0">
                <a:ea typeface="+mn-lt"/>
                <a:cs typeface="+mn-lt"/>
              </a:rPr>
              <a:t>Same inclusive discussion format as first class</a:t>
            </a:r>
          </a:p>
          <a:p>
            <a:pPr lvl="1"/>
            <a:r>
              <a:rPr lang="en-US" sz="2000" dirty="0">
                <a:ea typeface="+mn-lt"/>
                <a:cs typeface="+mn-lt"/>
              </a:rPr>
              <a:t>2 min. silent question generation</a:t>
            </a:r>
            <a:endParaRPr lang="en-US" sz="2000" dirty="0">
              <a:cs typeface="Calibri"/>
            </a:endParaRPr>
          </a:p>
          <a:p>
            <a:pPr lvl="1"/>
            <a:r>
              <a:rPr lang="en-US" sz="2000" dirty="0">
                <a:ea typeface="+mn-lt"/>
                <a:cs typeface="+mn-lt"/>
              </a:rPr>
              <a:t>Then begin copying into </a:t>
            </a:r>
            <a:r>
              <a:rPr lang="en-US" sz="2000" dirty="0">
                <a:solidFill>
                  <a:schemeClr val="accent6"/>
                </a:solidFill>
                <a:ea typeface="+mn-lt"/>
                <a:cs typeface="+mn-lt"/>
              </a:rPr>
              <a:t>Project Questions.xlsx </a:t>
            </a:r>
            <a:r>
              <a:rPr lang="en-US" sz="2000" dirty="0">
                <a:ea typeface="+mn-lt"/>
                <a:cs typeface="+mn-lt"/>
              </a:rPr>
              <a:t>spreadsheet in Box.</a:t>
            </a:r>
          </a:p>
          <a:p>
            <a:pPr lvl="1"/>
            <a:r>
              <a:rPr lang="en-US" sz="2000" dirty="0">
                <a:cs typeface="Calibri"/>
              </a:rPr>
              <a:t>Combine duplicates/similar questions</a:t>
            </a:r>
          </a:p>
          <a:p>
            <a:pPr lvl="1"/>
            <a:r>
              <a:rPr lang="en-US" sz="2000"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35</a:t>
            </a:fld>
            <a:endParaRPr lang="en-US" sz="1200" dirty="0"/>
          </a:p>
        </p:txBody>
      </p:sp>
    </p:spTree>
    <p:extLst>
      <p:ext uri="{BB962C8B-B14F-4D97-AF65-F5344CB8AC3E}">
        <p14:creationId xmlns:p14="http://schemas.microsoft.com/office/powerpoint/2010/main" val="126552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20 min Project Engineer Meeting</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1"/>
            <a:r>
              <a:rPr lang="en-US" sz="2450" dirty="0">
                <a:cs typeface="Calibri"/>
              </a:rPr>
              <a:t>Classify all questions generated into one of three categories</a:t>
            </a:r>
          </a:p>
          <a:p>
            <a:pPr marL="1028700" lvl="2" indent="-342900">
              <a:buFont typeface="+mj-lt"/>
              <a:buAutoNum type="alphaUcPeriod"/>
            </a:pPr>
            <a:r>
              <a:rPr lang="en-US" sz="2150" dirty="0">
                <a:cs typeface="Calibri"/>
              </a:rPr>
              <a:t>Things</a:t>
            </a:r>
            <a:r>
              <a:rPr lang="en-US" sz="2150" dirty="0">
                <a:ea typeface="+mn-lt"/>
                <a:cs typeface="+mn-lt"/>
              </a:rPr>
              <a:t> team members can research/answer themselves</a:t>
            </a:r>
          </a:p>
          <a:p>
            <a:pPr marL="1028700" lvl="2" indent="-342900">
              <a:buFont typeface="+mj-lt"/>
              <a:buAutoNum type="alphaUcPeriod"/>
            </a:pPr>
            <a:r>
              <a:rPr lang="en-US" sz="2150" dirty="0">
                <a:ea typeface="+mn-lt"/>
                <a:cs typeface="+mn-lt"/>
              </a:rPr>
              <a:t>Things PE will answer</a:t>
            </a:r>
          </a:p>
          <a:p>
            <a:pPr marL="1028700" lvl="2" indent="-342900">
              <a:buFont typeface="+mj-lt"/>
              <a:buAutoNum type="alphaUcPeriod"/>
            </a:pPr>
            <a:r>
              <a:rPr lang="en-US" sz="2150" dirty="0">
                <a:ea typeface="+mn-lt"/>
                <a:cs typeface="+mn-lt"/>
              </a:rPr>
              <a:t>Things to ask sponsor during kick-off meeting</a:t>
            </a:r>
          </a:p>
          <a:p>
            <a:pPr lvl="1"/>
            <a:r>
              <a:rPr lang="en-US" sz="2450" dirty="0">
                <a:ea typeface="+mn-lt"/>
                <a:cs typeface="+mn-lt"/>
              </a:rPr>
              <a:t>Team assigns owner to all questions in category A</a:t>
            </a:r>
          </a:p>
          <a:p>
            <a:pPr lvl="1"/>
            <a:r>
              <a:rPr lang="en-US" sz="2450" dirty="0">
                <a:ea typeface="+mn-lt"/>
                <a:cs typeface="+mn-lt"/>
              </a:rPr>
              <a:t>Add question classification and ownership to Box spreadsheet</a:t>
            </a:r>
            <a:endParaRPr lang="en-US" sz="24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36</a:t>
            </a:fld>
            <a:endParaRPr lang="en-US" sz="1200" dirty="0"/>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7629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Classify 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Project Engineer meets with each team:</a:t>
            </a:r>
          </a:p>
          <a:p>
            <a:pPr lvl="2"/>
            <a:r>
              <a:rPr lang="en-US" sz="2550" dirty="0">
                <a:ea typeface="+mn-lt"/>
                <a:cs typeface="+mn-lt"/>
              </a:rPr>
              <a:t>to check on team status / welfare</a:t>
            </a:r>
          </a:p>
          <a:p>
            <a:pPr lvl="2"/>
            <a:r>
              <a:rPr lang="en-US" sz="2550" dirty="0">
                <a:ea typeface="+mn-lt"/>
                <a:cs typeface="+mn-lt"/>
              </a:rPr>
              <a:t>to discuss project, review question &amp; categories, and confirm/correct. When not meeting with your PE, team members generate/discuss questions.</a:t>
            </a:r>
            <a:endParaRPr lang="en-US" sz="25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37</a:t>
            </a:fld>
            <a:endParaRPr lang="en-US" sz="1200" dirty="0"/>
          </a:p>
        </p:txBody>
      </p:sp>
    </p:spTree>
    <p:extLst>
      <p:ext uri="{BB962C8B-B14F-4D97-AF65-F5344CB8AC3E}">
        <p14:creationId xmlns:p14="http://schemas.microsoft.com/office/powerpoint/2010/main" val="1281746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B27D0-5D5E-4DB5-B974-F15E6B2F69D7}"/>
              </a:ext>
            </a:extLst>
          </p:cNvPr>
          <p:cNvSpPr>
            <a:spLocks noGrp="1"/>
          </p:cNvSpPr>
          <p:nvPr>
            <p:ph type="title"/>
          </p:nvPr>
        </p:nvSpPr>
        <p:spPr/>
        <p:txBody>
          <a:bodyPr/>
          <a:lstStyle/>
          <a:p>
            <a:r>
              <a:rPr lang="en-US" dirty="0"/>
              <a:t>Go back to PE space for </a:t>
            </a:r>
            <a:br>
              <a:rPr lang="en-US" dirty="0"/>
            </a:br>
            <a:r>
              <a:rPr lang="en-US" dirty="0"/>
              <a:t>Engineering Documentation discussion</a:t>
            </a:r>
          </a:p>
        </p:txBody>
      </p:sp>
      <p:sp>
        <p:nvSpPr>
          <p:cNvPr id="3" name="Content Placeholder 2">
            <a:extLst>
              <a:ext uri="{FF2B5EF4-FFF2-40B4-BE49-F238E27FC236}">
                <a16:creationId xmlns:a16="http://schemas.microsoft.com/office/drawing/2014/main" id="{A24559F4-BAEB-48D8-8F02-AE05EBBEFBC8}"/>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EE53D8CA-90A5-49EA-82B6-B10523144470}"/>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BB256967-EED6-425D-8203-5B1D50255725}"/>
              </a:ext>
            </a:extLst>
          </p:cNvPr>
          <p:cNvSpPr>
            <a:spLocks noGrp="1"/>
          </p:cNvSpPr>
          <p:nvPr>
            <p:ph type="sldNum" sz="quarter" idx="12"/>
          </p:nvPr>
        </p:nvSpPr>
        <p:spPr/>
        <p:txBody>
          <a:bodyPr/>
          <a:lstStyle/>
          <a:p>
            <a:fld id="{028FE254-016A-4E51-98AE-D4B4E3F12C32}" type="slidenum">
              <a:rPr lang="en-US" smtClean="0"/>
              <a:t>38</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872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a:p>
            <a:pPr lvl="1"/>
            <a:endParaRPr lang="en-US" sz="2400" dirty="0"/>
          </a:p>
          <a:p>
            <a:pPr lvl="1"/>
            <a:endParaRPr lang="en-US" sz="2400" dirty="0"/>
          </a:p>
          <a:p>
            <a:pPr lvl="1"/>
            <a:endParaRPr lang="en-US" sz="2400"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z="1200" smtClean="0"/>
              <a:t>39</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32066" y="3808406"/>
            <a:ext cx="4419600" cy="1446550"/>
          </a:xfrm>
          <a:prstGeom prst="rect">
            <a:avLst/>
          </a:prstGeom>
          <a:noFill/>
          <a:ln>
            <a:solidFill>
              <a:schemeClr val="accent5"/>
            </a:solidFill>
          </a:ln>
        </p:spPr>
        <p:txBody>
          <a:bodyPr wrap="square" rtlCol="0">
            <a:spAutoFit/>
          </a:bodyPr>
          <a:lstStyle/>
          <a:p>
            <a:pPr algn="ctr"/>
            <a:r>
              <a:rPr lang="en-US" sz="1400" dirty="0"/>
              <a:t>PE note: </a:t>
            </a:r>
          </a:p>
          <a:p>
            <a:pPr marL="742950" lvl="1" indent="-285750">
              <a:buFont typeface="Arial" panose="020B0604020202020204" pitchFamily="34" charset="0"/>
              <a:buChar char="•"/>
            </a:pPr>
            <a:r>
              <a:rPr lang="en-US" sz="1400" dirty="0"/>
              <a:t>Let group answer 1</a:t>
            </a:r>
            <a:r>
              <a:rPr lang="en-US" sz="1400" baseline="30000" dirty="0"/>
              <a:t>st</a:t>
            </a:r>
            <a:r>
              <a:rPr lang="en-US" sz="1400" dirty="0"/>
              <a:t> two questions</a:t>
            </a:r>
          </a:p>
          <a:p>
            <a:pPr marL="742950" lvl="1" indent="-285750">
              <a:buFont typeface="Arial" panose="020B0604020202020204" pitchFamily="34" charset="0"/>
              <a:buChar char="•"/>
            </a:pPr>
            <a:r>
              <a:rPr lang="en-US" sz="1400" dirty="0"/>
              <a:t>Then run through next few slide to see if anything was not suggested</a:t>
            </a:r>
          </a:p>
          <a:p>
            <a:pPr marL="742950" lvl="1" indent="-285750">
              <a:buFont typeface="Arial" panose="020B0604020202020204" pitchFamily="34" charset="0"/>
              <a:buChar char="•"/>
            </a:pPr>
            <a:r>
              <a:rPr lang="en-US" sz="1400" dirty="0"/>
              <a:t>Then discuss 3</a:t>
            </a:r>
            <a:r>
              <a:rPr lang="en-US" sz="1400" baseline="30000" dirty="0"/>
              <a:t>rd</a:t>
            </a:r>
            <a:r>
              <a:rPr lang="en-US" sz="1400" dirty="0"/>
              <a:t> question</a:t>
            </a:r>
          </a:p>
          <a:p>
            <a:endParaRPr lang="en-US" dirty="0"/>
          </a:p>
        </p:txBody>
      </p:sp>
    </p:spTree>
    <p:extLst>
      <p:ext uri="{BB962C8B-B14F-4D97-AF65-F5344CB8AC3E}">
        <p14:creationId xmlns:p14="http://schemas.microsoft.com/office/powerpoint/2010/main" val="189698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5443772"/>
              </p:ext>
            </p:extLst>
          </p:nvPr>
        </p:nvGraphicFramePr>
        <p:xfrm>
          <a:off x="381000" y="846138"/>
          <a:ext cx="8382000" cy="295275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p:txBody>
      </p:sp>
      <p:sp>
        <p:nvSpPr>
          <p:cNvPr id="4" name="Slide Number Placeholder 3"/>
          <p:cNvSpPr>
            <a:spLocks noGrp="1"/>
          </p:cNvSpPr>
          <p:nvPr>
            <p:ph type="sldNum" sz="quarter" idx="12"/>
          </p:nvPr>
        </p:nvSpPr>
        <p:spPr/>
        <p:txBody>
          <a:bodyPr/>
          <a:lstStyle/>
          <a:p>
            <a:fld id="{1E53C9B5-D1E4-41C4-9032-1ACE4595E517}" type="slidenum">
              <a:rPr lang="en-US" sz="1200" smtClean="0"/>
              <a:t>40</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21910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41</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013997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 - Tools</a:t>
            </a:r>
          </a:p>
        </p:txBody>
      </p:sp>
      <p:sp>
        <p:nvSpPr>
          <p:cNvPr id="3" name="Content Placeholder 2"/>
          <p:cNvSpPr>
            <a:spLocks noGrp="1"/>
          </p:cNvSpPr>
          <p:nvPr>
            <p:ph idx="1"/>
          </p:nvPr>
        </p:nvSpPr>
        <p:spPr>
          <a:xfrm>
            <a:off x="628650" y="1371600"/>
            <a:ext cx="7886700" cy="4800600"/>
          </a:xfrm>
        </p:spPr>
        <p:txBody>
          <a:bodyPr>
            <a:normAutofit lnSpcReduction="10000"/>
          </a:bodyPr>
          <a:lstStyle/>
          <a:p>
            <a:r>
              <a:rPr lang="en-US" dirty="0"/>
              <a:t>Electronic Design Notebook - REQUIRED for all collaboration</a:t>
            </a:r>
          </a:p>
          <a:p>
            <a:r>
              <a:rPr lang="en-US" dirty="0"/>
              <a:t>Webex – Team Chat</a:t>
            </a:r>
          </a:p>
          <a:p>
            <a:r>
              <a:rPr lang="en-US" dirty="0"/>
              <a:t>When Is Good – meeting scheduling</a:t>
            </a:r>
          </a:p>
          <a:p>
            <a:r>
              <a:rPr lang="en-US" dirty="0"/>
              <a:t>Box – Initial Collaborative work</a:t>
            </a:r>
          </a:p>
          <a:p>
            <a:endParaRPr lang="en-US" dirty="0"/>
          </a:p>
          <a:p>
            <a:r>
              <a:rPr lang="en-US" u="sng" dirty="0"/>
              <a:t>Not Permitted</a:t>
            </a:r>
          </a:p>
          <a:p>
            <a:pPr lvl="1"/>
            <a:r>
              <a:rPr lang="en-US" dirty="0"/>
              <a:t>Slack, GroupMe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42</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447800"/>
            <a:ext cx="8058150" cy="4724400"/>
          </a:xfrm>
        </p:spPr>
        <p:txBody>
          <a:bodyPr>
            <a:normAutofit fontScale="475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43</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4540577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44</a:t>
            </a:fld>
            <a:endParaRPr lang="en-US" sz="1200" dirty="0"/>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842170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10 min – Full class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sz="1200" dirty="0"/>
          </a:p>
        </p:txBody>
      </p:sp>
    </p:spTree>
    <p:extLst>
      <p:ext uri="{BB962C8B-B14F-4D97-AF65-F5344CB8AC3E}">
        <p14:creationId xmlns:p14="http://schemas.microsoft.com/office/powerpoint/2010/main" val="1565862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92500" lnSpcReduction="10000"/>
          </a:bodyPr>
          <a:lstStyle/>
          <a:p>
            <a:r>
              <a:rPr lang="en-US" dirty="0">
                <a:ea typeface="+mn-lt"/>
                <a:cs typeface="+mn-lt"/>
              </a:rPr>
              <a:t>Complete Class 2 Ticket Out</a:t>
            </a:r>
          </a:p>
          <a:p>
            <a:pPr lvl="1"/>
            <a:r>
              <a:rPr lang="en-US" u="sng" dirty="0">
                <a:hlinkClick r:id="rId2"/>
              </a:rPr>
              <a:t>https://forms.gle/JCqdyLoLm7SzbyRZ6</a:t>
            </a:r>
            <a:endParaRPr lang="en-US" dirty="0"/>
          </a:p>
          <a:p>
            <a:r>
              <a:rPr lang="en-US" dirty="0">
                <a:ea typeface="+mn-lt"/>
                <a:cs typeface="+mn-lt"/>
              </a:rPr>
              <a:t>Post personal contact info (name, major, RPI email, phone #) to EDN Background Info Forum</a:t>
            </a:r>
          </a:p>
          <a:p>
            <a:r>
              <a:rPr lang="en-US" dirty="0">
                <a:ea typeface="+mn-lt"/>
                <a:cs typeface="+mn-lt"/>
              </a:rPr>
              <a:t>Find answer(s) to assigned question(s) &amp; post to Box folder</a:t>
            </a:r>
          </a:p>
          <a:p>
            <a:r>
              <a:rPr lang="en-US" dirty="0">
                <a:ea typeface="+mn-lt"/>
                <a:cs typeface="+mn-lt"/>
              </a:rPr>
              <a:t>Watch Customer Needs video (9 min) </a:t>
            </a:r>
          </a:p>
          <a:p>
            <a:pPr lvl="1" indent="-285750"/>
            <a:r>
              <a:rPr lang="en-US" dirty="0">
                <a:ea typeface="+mn-lt"/>
                <a:cs typeface="+mn-lt"/>
                <a:hlinkClick r:id="rId3"/>
              </a:rPr>
              <a:t>https://mediasite.mms.rpi.edu/Mediasite5/Channel/anderm8winrpiedu-engr-2050/watch/87d950eccc2942038b1d06530e9217841d</a:t>
            </a:r>
            <a:r>
              <a:rPr lang="en-US" dirty="0">
                <a:ea typeface="+mn-lt"/>
                <a:cs typeface="+mn-lt"/>
              </a:rPr>
              <a:t> </a:t>
            </a:r>
            <a:endParaRPr lang="en-US" dirty="0">
              <a:cs typeface="Calibri"/>
            </a:endParaRPr>
          </a:p>
          <a:p>
            <a:r>
              <a:rPr lang="en-US" dirty="0">
                <a:ea typeface="+mn-lt"/>
                <a:cs typeface="+mn-lt"/>
              </a:rPr>
              <a:t>Watch Requirements video (11 min)</a:t>
            </a:r>
          </a:p>
          <a:p>
            <a:pPr lvl="1" indent="-285750"/>
            <a:r>
              <a:rPr lang="en-US" dirty="0">
                <a:ea typeface="+mn-lt"/>
                <a:cs typeface="+mn-lt"/>
                <a:hlinkClick r:id="rId4"/>
              </a:rPr>
              <a:t>https://mediasite.mms.rpi.edu/Mediasite5/Channel/anderm8winrpiedu-engr-2050/watch/96dceab44ae7447d812f5a216afa97cf1d</a:t>
            </a:r>
            <a:r>
              <a:rPr lang="en-US"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p>
          <a:p>
            <a:r>
              <a:rPr lang="en-US" dirty="0">
                <a:ea typeface="+mn-lt"/>
                <a:cs typeface="+mn-lt"/>
              </a:rPr>
              <a:t>For ongoing projects, review prior semesters’ final presentations in accordance with PE instructions for class discussion in Class 3/4</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46</a:t>
            </a:fld>
            <a:endParaRPr lang="en-US" sz="1200" dirty="0"/>
          </a:p>
        </p:txBody>
      </p:sp>
    </p:spTree>
    <p:extLst>
      <p:ext uri="{BB962C8B-B14F-4D97-AF65-F5344CB8AC3E}">
        <p14:creationId xmlns:p14="http://schemas.microsoft.com/office/powerpoint/2010/main" val="40173588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47</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7444"/>
            <a:ext cx="9144000" cy="2193910"/>
          </a:xfrm>
          <a:prstGeom prst="rect">
            <a:avLst/>
          </a:prstGeom>
        </p:spPr>
      </p:pic>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8" name="TextBox 7"/>
          <p:cNvSpPr txBox="1"/>
          <p:nvPr/>
        </p:nvSpPr>
        <p:spPr>
          <a:xfrm>
            <a:off x="180252" y="5760519"/>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4"/>
              </a:rPr>
              <a:t>https://designlab.eng.rpi.edu/edn/projects/capstone-support-dev/wiki/Subversion</a:t>
            </a:r>
            <a:r>
              <a:rPr lang="en-US" sz="1200" dirty="0"/>
              <a:t> </a:t>
            </a:r>
          </a:p>
        </p:txBody>
      </p:sp>
    </p:spTree>
    <p:extLst>
      <p:ext uri="{BB962C8B-B14F-4D97-AF65-F5344CB8AC3E}">
        <p14:creationId xmlns:p14="http://schemas.microsoft.com/office/powerpoint/2010/main" val="23991334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15 min - Engineering Design Process</a:t>
            </a:r>
          </a:p>
        </p:txBody>
      </p:sp>
      <p:sp>
        <p:nvSpPr>
          <p:cNvPr id="3" name="Content Placeholder 2"/>
          <p:cNvSpPr>
            <a:spLocks noGrp="1"/>
          </p:cNvSpPr>
          <p:nvPr>
            <p:ph idx="1"/>
          </p:nvPr>
        </p:nvSpPr>
        <p:spPr/>
        <p:txBody>
          <a:bodyPr/>
          <a:lstStyle/>
          <a:p>
            <a:r>
              <a:rPr lang="en-US" dirty="0"/>
              <a:t>We will use the </a:t>
            </a:r>
            <a:r>
              <a:rPr lang="en-US" b="1" dirty="0"/>
              <a:t>Engineering Design Process</a:t>
            </a:r>
          </a:p>
          <a:p>
            <a:r>
              <a:rPr lang="en-US" dirty="0"/>
              <a:t>This is INTENTIONALLY a quick refresher of the Design Process as covered in IED.</a:t>
            </a:r>
          </a:p>
          <a:p>
            <a:r>
              <a:rPr lang="en-US" dirty="0"/>
              <a:t>This may help you understand what it means and how your team can apply it to your Capstone project</a:t>
            </a:r>
          </a:p>
          <a:p>
            <a:r>
              <a:rPr lang="en-US" dirty="0"/>
              <a:t>If you remember it well – please help your team mates!</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Tree>
    <p:extLst>
      <p:ext uri="{BB962C8B-B14F-4D97-AF65-F5344CB8AC3E}">
        <p14:creationId xmlns:p14="http://schemas.microsoft.com/office/powerpoint/2010/main" val="12813492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7" name="TextBox 6"/>
          <p:cNvSpPr txBox="1"/>
          <p:nvPr/>
        </p:nvSpPr>
        <p:spPr>
          <a:xfrm>
            <a:off x="4724400" y="2379857"/>
            <a:ext cx="3200400" cy="1477328"/>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2"/>
            <a:ext cx="1981200" cy="12897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2"/>
            <a:ext cx="1828800" cy="59693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Out of Class Tasks are listed ONE page before next class’s agenda</a:t>
            </a:r>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10 mins - Customer Needs &amp; Engineering Requirements Example</a:t>
            </a:r>
          </a:p>
        </p:txBody>
      </p:sp>
      <p:sp>
        <p:nvSpPr>
          <p:cNvPr id="3" name="Content Placeholder 2"/>
          <p:cNvSpPr>
            <a:spLocks noGrp="1"/>
          </p:cNvSpPr>
          <p:nvPr>
            <p:ph idx="1"/>
          </p:nvPr>
        </p:nvSpPr>
        <p:spPr/>
        <p:txBody>
          <a:bodyPr>
            <a:normAutofit/>
          </a:bodyPr>
          <a:lstStyle/>
          <a:p>
            <a:r>
              <a:rPr lang="en-US" dirty="0"/>
              <a:t>Discuss a </a:t>
            </a:r>
            <a:r>
              <a:rPr lang="en-US" b="1" dirty="0"/>
              <a:t>Vehicle</a:t>
            </a:r>
          </a:p>
          <a:p>
            <a:pPr lvl="1"/>
            <a:r>
              <a:rPr lang="en-US" dirty="0"/>
              <a:t>What are Customer Needs?</a:t>
            </a:r>
          </a:p>
          <a:p>
            <a:pPr lvl="1"/>
            <a:r>
              <a:rPr lang="en-US" dirty="0"/>
              <a:t>Translate those to Engineering Requirements</a:t>
            </a:r>
          </a:p>
          <a:p>
            <a:endParaRPr lang="en-US" dirty="0"/>
          </a:p>
          <a:p>
            <a:r>
              <a:rPr lang="en-US" dirty="0"/>
              <a:t>With Needs and Reqs in mind - an informed customer could go to a dealership and talk about “product specifications” and choose the ‘right’ car for themselves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353594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User Stories</a:t>
            </a:r>
            <a:endParaRPr lang="en-US" sz="22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Alternative method to Needs/Reqs to document how users/customers will interact with a system, website, program</a:t>
            </a:r>
          </a:p>
          <a:p>
            <a:r>
              <a:rPr lang="en-US" dirty="0"/>
              <a:t>User Story (who, what, and why of system use)</a:t>
            </a:r>
          </a:p>
          <a:p>
            <a:pPr lvl="1"/>
            <a:r>
              <a:rPr lang="en-US" dirty="0"/>
              <a:t>As a [type of user], I want to [perform some task] so that I can [achieve some goal].</a:t>
            </a:r>
          </a:p>
          <a:p>
            <a:r>
              <a:rPr lang="en-US" dirty="0"/>
              <a:t>Acceptance Criteria (how to judge success)</a:t>
            </a:r>
          </a:p>
          <a:p>
            <a:pPr lvl="1"/>
            <a:r>
              <a:rPr lang="en-US" dirty="0"/>
              <a:t>Given that [some context], when [some action is carried out], then [a set of observable outcomes should occur].</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5418407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E056-C962-4913-9972-7C71E1944B05}"/>
              </a:ext>
            </a:extLst>
          </p:cNvPr>
          <p:cNvSpPr>
            <a:spLocks noGrp="1"/>
          </p:cNvSpPr>
          <p:nvPr>
            <p:ph type="title"/>
          </p:nvPr>
        </p:nvSpPr>
        <p:spPr>
          <a:xfrm>
            <a:off x="628650" y="365127"/>
            <a:ext cx="7886700" cy="625474"/>
          </a:xfrm>
        </p:spPr>
        <p:txBody>
          <a:bodyPr>
            <a:normAutofit fontScale="90000"/>
          </a:bodyPr>
          <a:lstStyle/>
          <a:p>
            <a:r>
              <a:rPr lang="en-US" dirty="0"/>
              <a:t>All teams are in a different place</a:t>
            </a:r>
          </a:p>
        </p:txBody>
      </p:sp>
      <p:sp>
        <p:nvSpPr>
          <p:cNvPr id="3" name="Content Placeholder 2">
            <a:extLst>
              <a:ext uri="{FF2B5EF4-FFF2-40B4-BE49-F238E27FC236}">
                <a16:creationId xmlns:a16="http://schemas.microsoft.com/office/drawing/2014/main" id="{03DEC894-8E5F-44E6-BC8E-020B17FF5C49}"/>
              </a:ext>
            </a:extLst>
          </p:cNvPr>
          <p:cNvSpPr>
            <a:spLocks noGrp="1"/>
          </p:cNvSpPr>
          <p:nvPr>
            <p:ph idx="1"/>
          </p:nvPr>
        </p:nvSpPr>
        <p:spPr>
          <a:xfrm>
            <a:off x="533400" y="1066800"/>
            <a:ext cx="7886700" cy="4351338"/>
          </a:xfrm>
        </p:spPr>
        <p:txBody>
          <a:bodyPr>
            <a:normAutofit fontScale="62500" lnSpcReduction="20000"/>
          </a:bodyPr>
          <a:lstStyle/>
          <a:p>
            <a:r>
              <a:rPr lang="en-US" dirty="0"/>
              <a:t>Project Age</a:t>
            </a:r>
          </a:p>
          <a:p>
            <a:pPr lvl="1"/>
            <a:r>
              <a:rPr lang="en-US" dirty="0"/>
              <a:t>New project</a:t>
            </a:r>
          </a:p>
          <a:p>
            <a:pPr lvl="1"/>
            <a:r>
              <a:rPr lang="en-US" dirty="0"/>
              <a:t>Continuing project</a:t>
            </a:r>
          </a:p>
          <a:p>
            <a:r>
              <a:rPr lang="en-US" dirty="0"/>
              <a:t>Goal</a:t>
            </a:r>
          </a:p>
          <a:p>
            <a:pPr lvl="1"/>
            <a:r>
              <a:rPr lang="en-US" dirty="0"/>
              <a:t>New product/process</a:t>
            </a:r>
          </a:p>
          <a:p>
            <a:pPr lvl="1"/>
            <a:r>
              <a:rPr lang="en-US" dirty="0"/>
              <a:t>Improvement of existing product/process</a:t>
            </a:r>
          </a:p>
          <a:p>
            <a:pPr lvl="1"/>
            <a:r>
              <a:rPr lang="en-US" dirty="0"/>
              <a:t>Investigation of new technology</a:t>
            </a:r>
          </a:p>
          <a:p>
            <a:pPr lvl="1"/>
            <a:r>
              <a:rPr lang="en-US" dirty="0"/>
              <a:t>System integration</a:t>
            </a:r>
          </a:p>
          <a:p>
            <a:r>
              <a:rPr lang="en-US" dirty="0"/>
              <a:t>Product Life cycle</a:t>
            </a:r>
          </a:p>
          <a:p>
            <a:pPr lvl="1"/>
            <a:r>
              <a:rPr lang="en-US" dirty="0"/>
              <a:t>Research and Development</a:t>
            </a:r>
          </a:p>
          <a:p>
            <a:pPr lvl="1"/>
            <a:r>
              <a:rPr lang="en-US" dirty="0"/>
              <a:t>Growth</a:t>
            </a:r>
          </a:p>
          <a:p>
            <a:pPr lvl="1"/>
            <a:r>
              <a:rPr lang="en-US" dirty="0"/>
              <a:t>Repair &amp; Maintenance</a:t>
            </a:r>
          </a:p>
          <a:p>
            <a:r>
              <a:rPr lang="en-US" dirty="0"/>
              <a:t>Team</a:t>
            </a:r>
          </a:p>
          <a:p>
            <a:pPr lvl="1"/>
            <a:r>
              <a:rPr lang="en-US" dirty="0"/>
              <a:t>Multidisciplinary vs single discipline</a:t>
            </a:r>
          </a:p>
          <a:p>
            <a:pPr lvl="1"/>
            <a:r>
              <a:rPr lang="en-US" dirty="0"/>
              <a:t>Remote vs on-campus</a:t>
            </a:r>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52</a:t>
            </a:fld>
            <a:endParaRPr lang="en-US" sz="1200" dirty="0"/>
          </a:p>
        </p:txBody>
      </p:sp>
      <p:sp>
        <p:nvSpPr>
          <p:cNvPr id="6" name="Title 1">
            <a:extLst>
              <a:ext uri="{FF2B5EF4-FFF2-40B4-BE49-F238E27FC236}">
                <a16:creationId xmlns:a16="http://schemas.microsoft.com/office/drawing/2014/main" id="{A817E056-C962-4913-9972-7C71E1944B05}"/>
              </a:ext>
            </a:extLst>
          </p:cNvPr>
          <p:cNvSpPr txBox="1">
            <a:spLocks/>
          </p:cNvSpPr>
          <p:nvPr/>
        </p:nvSpPr>
        <p:spPr>
          <a:xfrm>
            <a:off x="628650" y="5418138"/>
            <a:ext cx="7886700" cy="981593"/>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t>That’s OK and expected. </a:t>
            </a:r>
          </a:p>
          <a:p>
            <a:r>
              <a:rPr lang="en-US" dirty="0"/>
              <a:t>The Engineering Design Process still applies.</a:t>
            </a:r>
          </a:p>
        </p:txBody>
      </p:sp>
    </p:spTree>
    <p:extLst>
      <p:ext uri="{BB962C8B-B14F-4D97-AF65-F5344CB8AC3E}">
        <p14:creationId xmlns:p14="http://schemas.microsoft.com/office/powerpoint/2010/main" val="31936389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53</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55</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56</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92500" lnSpcReduction="20000"/>
          </a:bodyPr>
          <a:lstStyle/>
          <a:p>
            <a:r>
              <a:rPr lang="en-US" dirty="0">
                <a:ea typeface="+mn-lt"/>
                <a:cs typeface="+mn-lt"/>
              </a:rPr>
              <a:t>Update Needs/Reqs Workbook based on feedback (in Box folder)</a:t>
            </a:r>
          </a:p>
          <a:p>
            <a:r>
              <a:rPr lang="en-US" dirty="0"/>
              <a:t>Post class notes taken during PPT review to Project Management Forum</a:t>
            </a:r>
            <a:endParaRPr lang="en-US" dirty="0">
              <a:solidFill>
                <a:srgbClr val="C00000"/>
              </a:solidFill>
              <a:ea typeface="+mn-lt"/>
              <a:cs typeface="+mn-lt"/>
            </a:endParaRP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 min)</a:t>
            </a:r>
            <a:endParaRPr lang="en-US" dirty="0">
              <a:solidFill>
                <a:srgbClr val="FF0000"/>
              </a:solidFill>
              <a:ea typeface="+mn-lt"/>
              <a:cs typeface="+mn-lt"/>
            </a:endParaRPr>
          </a:p>
          <a:p>
            <a:pPr lvl="1"/>
            <a:r>
              <a:rPr lang="en-US" dirty="0">
                <a:ea typeface="+mn-lt"/>
                <a:cs typeface="+mn-lt"/>
                <a:hlinkClick r:id="rId2"/>
              </a:rPr>
              <a:t>https://designlab.eng.rpi.edu/edn/projects/capstone-support-dev/repository/raw/training/Intro%20to%20the%20EDN.mp4</a:t>
            </a:r>
            <a:r>
              <a:rPr lang="en-US" dirty="0">
                <a:ea typeface="+mn-lt"/>
                <a:cs typeface="+mn-lt"/>
              </a:rPr>
              <a:t> </a:t>
            </a:r>
            <a:endParaRPr lang="en-US" dirty="0">
              <a:solidFill>
                <a:srgbClr val="FF0000"/>
              </a:solidFill>
              <a:ea typeface="+mn-lt"/>
              <a:cs typeface="+mn-lt"/>
            </a:endParaRPr>
          </a:p>
          <a:p>
            <a:r>
              <a:rPr lang="en-US" dirty="0"/>
              <a:t>Read Project Documentation page </a:t>
            </a:r>
            <a:endParaRPr lang="en-US" dirty="0">
              <a:ea typeface="+mn-lt"/>
              <a:cs typeface="+mn-lt"/>
            </a:endParaRPr>
          </a:p>
          <a:p>
            <a:pPr lvl="1"/>
            <a:r>
              <a:rPr lang="en-US" dirty="0">
                <a:ea typeface="+mn-lt"/>
                <a:cs typeface="+mn-lt"/>
                <a:hlinkClick r:id="rId3"/>
              </a:rPr>
              <a:t>https://designlab.eng.rpi.edu/edn/projects/capstone-support-dev/wiki/Project_Documentation</a:t>
            </a:r>
            <a:r>
              <a:rPr lang="en-US" dirty="0">
                <a:ea typeface="+mn-lt"/>
                <a:cs typeface="+mn-lt"/>
              </a:rPr>
              <a:t> </a:t>
            </a:r>
            <a:endParaRPr lang="en-US" dirty="0">
              <a:cs typeface="Calibri"/>
            </a:endParaRPr>
          </a:p>
          <a:p>
            <a:r>
              <a:rPr lang="en-US" dirty="0">
                <a:ea typeface="+mn-lt"/>
                <a:cs typeface="+mn-lt"/>
              </a:rPr>
              <a:t>Complete the Online Safety Training in Percipio by end of 3rd week</a:t>
            </a:r>
          </a:p>
          <a:p>
            <a:pPr lvl="1" indent="-285750"/>
            <a:r>
              <a:rPr lang="en-US" dirty="0">
                <a:ea typeface="+mn-lt"/>
                <a:cs typeface="+mn-lt"/>
                <a:hlinkClick r:id="rId4"/>
              </a:rPr>
              <a:t>https://www.percipio.com</a:t>
            </a:r>
            <a:endParaRPr lang="en-US" dirty="0">
              <a:ea typeface="+mn-lt"/>
              <a:cs typeface="+mn-lt"/>
            </a:endParaRPr>
          </a:p>
          <a:p>
            <a:pPr lvl="1" indent="-285750"/>
            <a:r>
              <a:rPr lang="en-US" dirty="0">
                <a:ea typeface="+mn-lt"/>
                <a:cs typeface="+mn-lt"/>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57</a:t>
            </a:fld>
            <a:endParaRPr lang="en-US" sz="1200" dirty="0"/>
          </a:p>
        </p:txBody>
      </p:sp>
    </p:spTree>
    <p:extLst>
      <p:ext uri="{BB962C8B-B14F-4D97-AF65-F5344CB8AC3E}">
        <p14:creationId xmlns:p14="http://schemas.microsoft.com/office/powerpoint/2010/main" val="38435572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58</a:t>
            </a:fld>
            <a:endParaRPr lang="en-US" sz="1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80259"/>
            <a:ext cx="9144000" cy="2497481"/>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4"/>
              </a:rPr>
              <a:t>https://designlab.eng.rpi.edu/edn/projects/capstone-support-dev/wiki/Subversion</a:t>
            </a:r>
            <a:r>
              <a:rPr lang="en-US" sz="1200" dirty="0"/>
              <a:t> </a:t>
            </a:r>
          </a:p>
        </p:txBody>
      </p:sp>
    </p:spTree>
    <p:extLst>
      <p:ext uri="{BB962C8B-B14F-4D97-AF65-F5344CB8AC3E}">
        <p14:creationId xmlns:p14="http://schemas.microsoft.com/office/powerpoint/2010/main" val="33184344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p:txBody>
          <a:bodyPr>
            <a:normAutofit lnSpcReduction="10000"/>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sz="1200" dirty="0"/>
              <a:t>Team 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59</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3047" y="1417638"/>
            <a:ext cx="7197906" cy="4373562"/>
          </a:xfrm>
        </p:spPr>
      </p:pic>
      <p:sp>
        <p:nvSpPr>
          <p:cNvPr id="3" name="TextBox 2"/>
          <p:cNvSpPr txBox="1"/>
          <p:nvPr/>
        </p:nvSpPr>
        <p:spPr>
          <a:xfrm>
            <a:off x="2397941" y="5778759"/>
            <a:ext cx="4457700" cy="923330"/>
          </a:xfrm>
          <a:prstGeom prst="rect">
            <a:avLst/>
          </a:prstGeom>
          <a:noFill/>
        </p:spPr>
        <p:txBody>
          <a:bodyPr wrap="square" rtlCol="0">
            <a:spAutoFit/>
          </a:bodyPr>
          <a:lstStyle/>
          <a:p>
            <a:pPr algn="ctr"/>
            <a:r>
              <a:rPr lang="en-US" dirty="0">
                <a:solidFill>
                  <a:srgbClr val="FF0000"/>
                </a:solidFill>
              </a:rPr>
              <a:t>*</a:t>
            </a:r>
            <a:r>
              <a:rPr lang="en-US" dirty="0"/>
              <a:t> CE will jump into Project Team Space Time for their 5 min personal introduction</a:t>
            </a:r>
          </a:p>
          <a:p>
            <a:pPr algn="ctr"/>
            <a:endParaRPr lang="en-US" dirty="0"/>
          </a:p>
        </p:txBody>
      </p:sp>
      <p:sp>
        <p:nvSpPr>
          <p:cNvPr id="6" name="TextBox 5"/>
          <p:cNvSpPr txBox="1"/>
          <p:nvPr/>
        </p:nvSpPr>
        <p:spPr>
          <a:xfrm>
            <a:off x="8001676" y="4495800"/>
            <a:ext cx="338554" cy="507832"/>
          </a:xfrm>
          <a:prstGeom prst="rect">
            <a:avLst/>
          </a:prstGeom>
          <a:noFill/>
        </p:spPr>
        <p:txBody>
          <a:bodyPr wrap="none" rtlCol="0">
            <a:spAutoFit/>
          </a:bodyPr>
          <a:lstStyle/>
          <a:p>
            <a:r>
              <a:rPr lang="en-US" sz="2400" dirty="0">
                <a:solidFill>
                  <a:srgbClr val="FF0000"/>
                </a:solidFill>
              </a:rPr>
              <a:t>*</a:t>
            </a:r>
          </a:p>
        </p:txBody>
      </p:sp>
    </p:spTree>
    <p:extLst>
      <p:ext uri="{BB962C8B-B14F-4D97-AF65-F5344CB8AC3E}">
        <p14:creationId xmlns:p14="http://schemas.microsoft.com/office/powerpoint/2010/main" val="575134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60</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4 Ticket Out</a:t>
            </a:r>
          </a:p>
          <a:p>
            <a:pPr lvl="1"/>
            <a:r>
              <a:rPr lang="en-US" u="sng" dirty="0">
                <a:hlinkClick r:id="rId2"/>
              </a:rPr>
              <a:t>https://forms.gle/eUVnT8KSCReEV8fp6</a:t>
            </a:r>
            <a:endParaRPr lang="en-US" dirty="0">
              <a:solidFill>
                <a:srgbClr val="000000"/>
              </a:solidFill>
              <a:ea typeface="+mn-lt"/>
              <a:cs typeface="+mn-lt"/>
            </a:endParaRPr>
          </a:p>
          <a:p>
            <a:r>
              <a:rPr lang="en-US" dirty="0">
                <a:cs typeface="Calibri"/>
              </a:rPr>
              <a:t>Update Needs/Reqs Workbook - post to EDN Design forum</a:t>
            </a: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61</a:t>
            </a:fld>
            <a:endParaRPr lang="en-US" sz="1200" dirty="0"/>
          </a:p>
        </p:txBody>
      </p:sp>
    </p:spTree>
    <p:extLst>
      <p:ext uri="{BB962C8B-B14F-4D97-AF65-F5344CB8AC3E}">
        <p14:creationId xmlns:p14="http://schemas.microsoft.com/office/powerpoint/2010/main" val="39895430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62</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8352" y="1638216"/>
            <a:ext cx="5807294" cy="338253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Documentation &amp; EDN Usage</a:t>
            </a:r>
          </a:p>
        </p:txBody>
      </p:sp>
      <p:sp>
        <p:nvSpPr>
          <p:cNvPr id="3" name="Content Placeholder 2"/>
          <p:cNvSpPr>
            <a:spLocks noGrp="1"/>
          </p:cNvSpPr>
          <p:nvPr>
            <p:ph idx="1"/>
          </p:nvPr>
        </p:nvSpPr>
        <p:spPr/>
        <p:txBody>
          <a:bodyPr>
            <a:normAutofit/>
          </a:bodyPr>
          <a:lstStyle/>
          <a:p>
            <a:r>
              <a:rPr lang="en-US" sz="17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pPr lvl="1"/>
            <a:endParaRPr lang="en-US" dirty="0"/>
          </a:p>
          <a:p>
            <a:r>
              <a:rPr lang="en-US" dirty="0"/>
              <a:t>Where to post your work</a:t>
            </a:r>
          </a:p>
          <a:p>
            <a:r>
              <a:rPr lang="en-US" dirty="0"/>
              <a:t>How to create post (which buttons/links on EDN)</a:t>
            </a:r>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63</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3066810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put information?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7886700" cy="2877837"/>
          </a:xfrm>
        </p:spPr>
      </p:pic>
      <p:sp>
        <p:nvSpPr>
          <p:cNvPr id="6" name="Slide Number Placeholder 5"/>
          <p:cNvSpPr>
            <a:spLocks noGrp="1"/>
          </p:cNvSpPr>
          <p:nvPr>
            <p:ph type="sldNum" sz="quarter" idx="12"/>
          </p:nvPr>
        </p:nvSpPr>
        <p:spPr/>
        <p:txBody>
          <a:bodyPr/>
          <a:lstStyle/>
          <a:p>
            <a:fld id="{1E53C9B5-D1E4-41C4-9032-1ACE4595E517}" type="slidenum">
              <a:rPr lang="en-US" smtClean="0"/>
              <a:t>64</a:t>
            </a:fld>
            <a:endParaRPr lang="en-US" dirty="0"/>
          </a:p>
        </p:txBody>
      </p:sp>
      <p:sp>
        <p:nvSpPr>
          <p:cNvPr id="8" name="TextBox 7"/>
          <p:cNvSpPr txBox="1"/>
          <p:nvPr/>
        </p:nvSpPr>
        <p:spPr>
          <a:xfrm>
            <a:off x="3589713" y="1421444"/>
            <a:ext cx="1741285" cy="415498"/>
          </a:xfrm>
          <a:prstGeom prst="rect">
            <a:avLst/>
          </a:prstGeom>
          <a:noFill/>
        </p:spPr>
        <p:txBody>
          <a:bodyPr wrap="square" rtlCol="0">
            <a:spAutoFit/>
          </a:bodyPr>
          <a:lstStyle/>
          <a:p>
            <a:r>
              <a:rPr lang="en-US" sz="2100" dirty="0"/>
              <a:t>Forums Tab</a:t>
            </a:r>
          </a:p>
        </p:txBody>
      </p:sp>
      <p:cxnSp>
        <p:nvCxnSpPr>
          <p:cNvPr id="10" name="Straight Arrow Connector 9"/>
          <p:cNvCxnSpPr>
            <a:stCxn id="8" idx="2"/>
          </p:cNvCxnSpPr>
          <p:nvPr/>
        </p:nvCxnSpPr>
        <p:spPr>
          <a:xfrm flipH="1">
            <a:off x="3777596" y="1879772"/>
            <a:ext cx="682760" cy="71156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15883" y="4849259"/>
            <a:ext cx="2326571" cy="415498"/>
          </a:xfrm>
          <a:prstGeom prst="rect">
            <a:avLst/>
          </a:prstGeom>
          <a:noFill/>
        </p:spPr>
        <p:txBody>
          <a:bodyPr wrap="square" rtlCol="0">
            <a:spAutoFit/>
          </a:bodyPr>
          <a:lstStyle/>
          <a:p>
            <a:r>
              <a:rPr lang="en-US" sz="2100" dirty="0"/>
              <a:t>Technical Work</a:t>
            </a:r>
          </a:p>
        </p:txBody>
      </p:sp>
      <p:cxnSp>
        <p:nvCxnSpPr>
          <p:cNvPr id="12" name="Straight Arrow Connector 11"/>
          <p:cNvCxnSpPr>
            <a:stCxn id="11" idx="1"/>
          </p:cNvCxnSpPr>
          <p:nvPr/>
        </p:nvCxnSpPr>
        <p:spPr>
          <a:xfrm flipH="1" flipV="1">
            <a:off x="1690878" y="3915270"/>
            <a:ext cx="3425006" cy="1130196"/>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92516" y="1231591"/>
            <a:ext cx="2109833" cy="415498"/>
          </a:xfrm>
          <a:prstGeom prst="rect">
            <a:avLst/>
          </a:prstGeom>
          <a:noFill/>
        </p:spPr>
        <p:txBody>
          <a:bodyPr wrap="square" rtlCol="0">
            <a:spAutoFit/>
          </a:bodyPr>
          <a:lstStyle/>
          <a:p>
            <a:r>
              <a:rPr lang="en-US" sz="2100" dirty="0"/>
              <a:t>Task Assignments</a:t>
            </a:r>
          </a:p>
        </p:txBody>
      </p:sp>
      <p:cxnSp>
        <p:nvCxnSpPr>
          <p:cNvPr id="14" name="Straight Arrow Connector 13"/>
          <p:cNvCxnSpPr>
            <a:stCxn id="13" idx="2"/>
          </p:cNvCxnSpPr>
          <p:nvPr/>
        </p:nvCxnSpPr>
        <p:spPr>
          <a:xfrm flipH="1">
            <a:off x="2209801" y="1647089"/>
            <a:ext cx="5337632" cy="2086711"/>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Work through quick examples using EDN</a:t>
            </a:r>
          </a:p>
        </p:txBody>
      </p:sp>
      <p:sp>
        <p:nvSpPr>
          <p:cNvPr id="15"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8215704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post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992566"/>
            <a:ext cx="7886700" cy="2097069"/>
          </a:xfrm>
        </p:spPr>
      </p:pic>
      <p:sp>
        <p:nvSpPr>
          <p:cNvPr id="6" name="Slide Number Placeholder 5"/>
          <p:cNvSpPr>
            <a:spLocks noGrp="1"/>
          </p:cNvSpPr>
          <p:nvPr>
            <p:ph type="sldNum" sz="quarter" idx="12"/>
          </p:nvPr>
        </p:nvSpPr>
        <p:spPr/>
        <p:txBody>
          <a:bodyPr/>
          <a:lstStyle/>
          <a:p>
            <a:fld id="{1E53C9B5-D1E4-41C4-9032-1ACE4595E517}" type="slidenum">
              <a:rPr lang="en-US" smtClean="0"/>
              <a:t>65</a:t>
            </a:fld>
            <a:endParaRPr lang="en-US" dirty="0"/>
          </a:p>
        </p:txBody>
      </p:sp>
      <p:sp>
        <p:nvSpPr>
          <p:cNvPr id="8" name="TextBox 7"/>
          <p:cNvSpPr txBox="1"/>
          <p:nvPr/>
        </p:nvSpPr>
        <p:spPr>
          <a:xfrm>
            <a:off x="5244408" y="1929058"/>
            <a:ext cx="1741285" cy="415498"/>
          </a:xfrm>
          <a:prstGeom prst="rect">
            <a:avLst/>
          </a:prstGeom>
          <a:noFill/>
        </p:spPr>
        <p:txBody>
          <a:bodyPr wrap="square" rtlCol="0">
            <a:spAutoFit/>
          </a:bodyPr>
          <a:lstStyle/>
          <a:p>
            <a:r>
              <a:rPr lang="en-US" sz="2100" dirty="0"/>
              <a:t>New Message</a:t>
            </a:r>
          </a:p>
        </p:txBody>
      </p:sp>
      <p:cxnSp>
        <p:nvCxnSpPr>
          <p:cNvPr id="9" name="Straight Arrow Connector 8"/>
          <p:cNvCxnSpPr>
            <a:stCxn id="8" idx="2"/>
          </p:cNvCxnSpPr>
          <p:nvPr/>
        </p:nvCxnSpPr>
        <p:spPr>
          <a:xfrm>
            <a:off x="6115050" y="2321473"/>
            <a:ext cx="1675638" cy="15350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3352800"/>
            <a:ext cx="838200" cy="503682"/>
          </a:xfrm>
          <a:prstGeom prst="rect">
            <a:avLst/>
          </a:prstGeom>
          <a:no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10" name="Straight Arrow Connector 9"/>
          <p:cNvCxnSpPr/>
          <p:nvPr/>
        </p:nvCxnSpPr>
        <p:spPr>
          <a:xfrm>
            <a:off x="3276600" y="2590800"/>
            <a:ext cx="532638" cy="68437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5957" y="2045314"/>
            <a:ext cx="1741285" cy="415498"/>
          </a:xfrm>
          <a:prstGeom prst="rect">
            <a:avLst/>
          </a:prstGeom>
          <a:noFill/>
        </p:spPr>
        <p:txBody>
          <a:bodyPr wrap="square" rtlCol="0">
            <a:spAutoFit/>
          </a:bodyPr>
          <a:lstStyle/>
          <a:p>
            <a:r>
              <a:rPr lang="en-US" sz="2100" dirty="0"/>
              <a:t>Forums</a:t>
            </a:r>
          </a:p>
        </p:txBody>
      </p:sp>
      <p:sp>
        <p:nvSpPr>
          <p:cNvPr id="14" name="TextBox 13"/>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Live demonstration of making a forum post</a:t>
            </a:r>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8865812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66</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10 min - Statement of Work Introduction </a:t>
            </a:r>
            <a:br>
              <a:rPr lang="en-US" b="1" dirty="0"/>
            </a:br>
            <a:r>
              <a:rPr lang="en-US" b="1" dirty="0"/>
              <a:t>60 min - Statement of Work Exercise</a:t>
            </a:r>
          </a:p>
        </p:txBody>
      </p:sp>
      <p:sp>
        <p:nvSpPr>
          <p:cNvPr id="3" name="Content Placeholder 2"/>
          <p:cNvSpPr>
            <a:spLocks noGrp="1"/>
          </p:cNvSpPr>
          <p:nvPr>
            <p:ph idx="1"/>
          </p:nvPr>
        </p:nvSpPr>
        <p:spPr>
          <a:xfrm>
            <a:off x="628650" y="1940815"/>
            <a:ext cx="7886700" cy="4415536"/>
          </a:xfrm>
        </p:spPr>
        <p:txBody>
          <a:bodyPr>
            <a:normAutofit fontScale="77500" lnSpcReduction="20000"/>
          </a:bodyPr>
          <a:lstStyle/>
          <a:p>
            <a:pPr marL="0" indent="0">
              <a:buNone/>
            </a:pPr>
            <a:r>
              <a:rPr lang="en-US" dirty="0">
                <a:hlinkClick r:id="rId2"/>
              </a:rPr>
              <a:t>https://designlab.eng.rpi.edu/edn/projects/capstone-support-dev/repository/changes/template%20documents/Design%20Report.docx</a:t>
            </a:r>
            <a:endParaRPr lang="en-US" dirty="0"/>
          </a:p>
          <a:p>
            <a:pPr marL="0" indent="0">
              <a:buNone/>
            </a:pPr>
            <a:endParaRPr lang="en-US" dirty="0"/>
          </a:p>
          <a:p>
            <a:r>
              <a:rPr lang="en-US" dirty="0"/>
              <a:t>10 min – Break into 3 groups (</a:t>
            </a:r>
            <a:r>
              <a:rPr lang="en-US" dirty="0">
                <a:solidFill>
                  <a:srgbClr val="FF0000"/>
                </a:solidFill>
              </a:rPr>
              <a:t>meet in subteam spaces A/B/C</a:t>
            </a:r>
            <a:r>
              <a:rPr lang="en-US" dirty="0"/>
              <a:t>)</a:t>
            </a:r>
          </a:p>
          <a:p>
            <a:pPr lvl="1"/>
            <a:r>
              <a:rPr lang="en-US" dirty="0"/>
              <a:t>Long Term Objectives (1-5+ years, from Customer Perspective)</a:t>
            </a:r>
          </a:p>
          <a:p>
            <a:pPr lvl="1"/>
            <a:r>
              <a:rPr lang="en-US" dirty="0"/>
              <a:t>Current Semester Objectives (3 months!)</a:t>
            </a:r>
          </a:p>
          <a:p>
            <a:pPr lvl="1"/>
            <a:r>
              <a:rPr lang="en-US" dirty="0"/>
              <a:t>Deliverables (Be S.M.A.R.T.!)</a:t>
            </a:r>
          </a:p>
          <a:p>
            <a:endParaRPr lang="en-US" dirty="0"/>
          </a:p>
          <a:p>
            <a:r>
              <a:rPr lang="en-US" dirty="0">
                <a:solidFill>
                  <a:srgbClr val="FF0000"/>
                </a:solidFill>
              </a:rPr>
              <a:t>Shift back to Team Space</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67</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68</a:t>
            </a:fld>
            <a:endParaRPr lang="en-US" dirty="0"/>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3789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5 Ticket Out</a:t>
            </a:r>
          </a:p>
          <a:p>
            <a:pPr lvl="1"/>
            <a:r>
              <a:rPr lang="en-US" u="sng" dirty="0">
                <a:hlinkClick r:id="rId2"/>
              </a:rPr>
              <a:t>https://forms.gle/pCSbvzc4oMb4Kzkg6</a:t>
            </a:r>
            <a:endParaRPr lang="en-US" dirty="0">
              <a:solidFill>
                <a:srgbClr val="000000"/>
              </a:solidFill>
              <a:ea typeface="+mn-lt"/>
              <a:cs typeface="+mn-lt"/>
            </a:endParaRPr>
          </a:p>
          <a:p>
            <a:r>
              <a:rPr lang="en-US" dirty="0">
                <a:ea typeface="+mn-lt"/>
                <a:cs typeface="+mn-lt"/>
              </a:rPr>
              <a:t>Wordsmith and polish Statement of Work</a:t>
            </a:r>
            <a:endParaRPr lang="en-US" dirty="0">
              <a:solidFill>
                <a:srgbClr val="C00000"/>
              </a:solidFill>
              <a:ea typeface="+mn-lt"/>
              <a:cs typeface="+mn-lt"/>
            </a:endParaRPr>
          </a:p>
          <a:p>
            <a:r>
              <a:rPr lang="en-US" dirty="0">
                <a:ea typeface="+mn-lt"/>
                <a:cs typeface="+mn-lt"/>
              </a:rPr>
              <a:t>Post Statement of Work (Phase 1 of Design Report.docx) to EDN Repository prior to class 6 in the folder: </a:t>
            </a:r>
          </a:p>
          <a:p>
            <a:pPr marL="342900" lvl="1" indent="0">
              <a:buNone/>
            </a:pPr>
            <a:r>
              <a:rPr lang="en-US" dirty="0">
                <a:solidFill>
                  <a:srgbClr val="C00000"/>
                </a:solidFill>
                <a:ea typeface="+mn-lt"/>
                <a:cs typeface="+mn-lt"/>
              </a:rPr>
              <a:t>working/Reports/Design Report + Poster</a:t>
            </a: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marL="342900" lvl="1" indent="0">
              <a:buNone/>
            </a:pP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69</a:t>
            </a:fld>
            <a:endParaRPr lang="en-US" sz="1200" dirty="0"/>
          </a:p>
        </p:txBody>
      </p:sp>
    </p:spTree>
    <p:extLst>
      <p:ext uri="{BB962C8B-B14F-4D97-AF65-F5344CB8AC3E}">
        <p14:creationId xmlns:p14="http://schemas.microsoft.com/office/powerpoint/2010/main" val="3797413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85000" lnSpcReduction="2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S21-sec1-Paster)</a:t>
            </a:r>
          </a:p>
          <a:p>
            <a:r>
              <a:rPr lang="en-US" dirty="0">
                <a:cs typeface="Calibri"/>
              </a:rPr>
              <a:t>This PPT is available on Electronic Design Notebook (EDN) and will guide the first 9 classes</a:t>
            </a:r>
          </a:p>
          <a:p>
            <a:pPr lvl="1"/>
            <a:r>
              <a:rPr lang="en-US" sz="2200" u="sng" dirty="0">
                <a:hlinkClick r:id="rId2"/>
              </a:rPr>
              <a:t>https://designlab.eng.rpi.edu/edn/projects/capstone-support-dev/repository/raw/playbook/2021%20Spring%20Playbook.pptx</a:t>
            </a:r>
            <a:endParaRPr lang="en-US" sz="2200" u="sng" dirty="0"/>
          </a:p>
          <a:p>
            <a:pPr lvl="1"/>
            <a:r>
              <a:rPr lang="en-US" sz="3200" dirty="0">
                <a:solidFill>
                  <a:srgbClr val="C00000"/>
                </a:solidFill>
                <a:cs typeface="Calibri"/>
              </a:rPr>
              <a:t>You 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70</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846" y="2286000"/>
            <a:ext cx="6070307" cy="2770947"/>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2338177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What’s a Concept?</a:t>
            </a:r>
          </a:p>
        </p:txBody>
      </p:sp>
      <p:sp>
        <p:nvSpPr>
          <p:cNvPr id="3" name="Content Placeholder 2"/>
          <p:cNvSpPr>
            <a:spLocks noGrp="1"/>
          </p:cNvSpPr>
          <p:nvPr>
            <p:ph idx="1"/>
          </p:nvPr>
        </p:nvSpPr>
        <p:spPr/>
        <p:txBody>
          <a:bodyPr/>
          <a:lstStyle/>
          <a:p>
            <a:pPr marL="0" indent="0">
              <a:buNone/>
            </a:pPr>
            <a:r>
              <a:rPr lang="en-US" dirty="0"/>
              <a:t>Return to car example discussed last class</a:t>
            </a:r>
          </a:p>
          <a:p>
            <a:endParaRPr lang="en-US" dirty="0"/>
          </a:p>
          <a:p>
            <a:r>
              <a:rPr lang="en-US" dirty="0"/>
              <a:t>What were the needs? The requirements?</a:t>
            </a:r>
          </a:p>
          <a:p>
            <a:r>
              <a:rPr lang="en-US" dirty="0"/>
              <a:t>What concepts address the needs/reqs identified?</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71</a:t>
            </a:fld>
            <a:endParaRPr lang="en-US" sz="1200" dirty="0"/>
          </a:p>
        </p:txBody>
      </p:sp>
    </p:spTree>
    <p:extLst>
      <p:ext uri="{BB962C8B-B14F-4D97-AF65-F5344CB8AC3E}">
        <p14:creationId xmlns:p14="http://schemas.microsoft.com/office/powerpoint/2010/main" val="34001438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10000"/>
          </a:bodyPr>
          <a:lstStyle/>
          <a:p>
            <a:pPr marL="0" indent="0">
              <a:buNone/>
            </a:pPr>
            <a:r>
              <a:rPr lang="en-US" dirty="0"/>
              <a:t>Similar inclusive plan as previous exercises using Box document</a:t>
            </a:r>
          </a:p>
          <a:p>
            <a:endParaRPr lang="en-US" dirty="0"/>
          </a:p>
          <a:p>
            <a:r>
              <a:rPr lang="en-US" dirty="0"/>
              <a:t>5 min – Individually silently generate any concept to solve/address project needs/reqs</a:t>
            </a:r>
          </a:p>
          <a:p>
            <a:endParaRPr lang="en-US" dirty="0"/>
          </a:p>
          <a:p>
            <a:r>
              <a:rPr lang="en-US" dirty="0"/>
              <a:t>10 min – Add concepts to </a:t>
            </a:r>
            <a:r>
              <a:rPr lang="en-US" dirty="0">
                <a:solidFill>
                  <a:schemeClr val="accent6"/>
                </a:solidFill>
              </a:rPr>
              <a:t>Concept Generation Spreadsheet.xlsx </a:t>
            </a:r>
            <a:r>
              <a:rPr lang="en-US" dirty="0"/>
              <a:t>in Box</a:t>
            </a:r>
          </a:p>
          <a:p>
            <a:endParaRPr lang="en-US" dirty="0"/>
          </a:p>
          <a:p>
            <a:r>
              <a:rPr lang="en-US" dirty="0"/>
              <a:t>15 min – 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35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72</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7092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73</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min – Project Work</a:t>
            </a:r>
          </a:p>
        </p:txBody>
      </p:sp>
      <p:sp>
        <p:nvSpPr>
          <p:cNvPr id="3" name="Content Placeholder 2"/>
          <p:cNvSpPr>
            <a:spLocks noGrp="1"/>
          </p:cNvSpPr>
          <p:nvPr>
            <p:ph idx="1"/>
          </p:nvPr>
        </p:nvSpPr>
        <p:spPr/>
        <p:txBody>
          <a:bodyPr/>
          <a:lstStyle/>
          <a:p>
            <a:r>
              <a:rPr lang="en-US" dirty="0"/>
              <a:t>Go to Team Space</a:t>
            </a:r>
          </a:p>
          <a:p>
            <a:r>
              <a:rPr lang="en-US" dirty="0"/>
              <a:t>Work on project</a:t>
            </a:r>
          </a:p>
          <a:p>
            <a:endParaRPr lang="en-US" dirty="0"/>
          </a:p>
          <a:p>
            <a:r>
              <a:rPr lang="en-US" dirty="0"/>
              <a:t>Someone should take notes of meeting discussion</a:t>
            </a:r>
          </a:p>
          <a:p>
            <a:r>
              <a:rPr lang="en-US" dirty="0"/>
              <a:t>Post to Forums –&gt; Project Mgmt</a:t>
            </a:r>
          </a:p>
          <a:p>
            <a:pPr lvl="1"/>
            <a:r>
              <a:rPr lang="en-US" dirty="0"/>
              <a:t>NOT as Word document, simply as plain text in Forum post.</a:t>
            </a:r>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74</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8527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Continue technical work</a:t>
            </a:r>
            <a:endParaRPr lang="en-US" dirty="0">
              <a:solidFill>
                <a:srgbClr val="C00000"/>
              </a:solidFill>
              <a:ea typeface="+mn-lt"/>
              <a:cs typeface="+mn-lt"/>
            </a:endParaRPr>
          </a:p>
          <a:p>
            <a:r>
              <a:rPr lang="en-US" dirty="0">
                <a:ea typeface="+mn-lt"/>
                <a:cs typeface="+mn-lt"/>
              </a:rPr>
              <a:t>Post progress to Design Forum threads</a:t>
            </a:r>
          </a:p>
          <a:p>
            <a:r>
              <a:rPr lang="en-US" dirty="0">
                <a:ea typeface="+mn-lt"/>
                <a:cs typeface="+mn-lt"/>
              </a:rPr>
              <a:t>Add deliverables from Statement of Work into EDN as milestones (versions)</a:t>
            </a:r>
          </a:p>
          <a:p>
            <a:r>
              <a:rPr lang="en-US" dirty="0">
                <a:ea typeface="+mn-lt"/>
                <a:cs typeface="+mn-lt"/>
              </a:rPr>
              <a:t>Brainstorm 6 individual tasks which need to be accomplished to reach project goals</a:t>
            </a: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sz="2800" dirty="0">
                <a:solidFill>
                  <a:srgbClr val="FF0000"/>
                </a:solidFill>
                <a:cs typeface="Calibri"/>
              </a:rPr>
              <a:t>RIGHT NOW</a:t>
            </a:r>
            <a:endParaRPr lang="en-US" sz="2800" dirty="0">
              <a:solidFill>
                <a:srgbClr val="FF0000"/>
              </a:solidFill>
              <a:ea typeface="+mn-lt"/>
              <a:cs typeface="+mn-lt"/>
            </a:endParaRPr>
          </a:p>
          <a:p>
            <a:pPr lvl="1" indent="-285750"/>
            <a:r>
              <a:rPr lang="en-US" dirty="0">
                <a:cs typeface="Calibri"/>
                <a:hlinkClick r:id="rId2"/>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Tree>
    <p:extLst>
      <p:ext uri="{BB962C8B-B14F-4D97-AF65-F5344CB8AC3E}">
        <p14:creationId xmlns:p14="http://schemas.microsoft.com/office/powerpoint/2010/main" val="24192511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735" y="2133600"/>
            <a:ext cx="7206530" cy="2347012"/>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11158598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a:t>
            </a:r>
          </a:p>
        </p:txBody>
      </p:sp>
      <p:sp>
        <p:nvSpPr>
          <p:cNvPr id="3" name="Content Placeholder 2"/>
          <p:cNvSpPr>
            <a:spLocks noGrp="1"/>
          </p:cNvSpPr>
          <p:nvPr>
            <p:ph idx="1"/>
          </p:nvPr>
        </p:nvSpPr>
        <p:spPr/>
        <p:txBody>
          <a:bodyPr/>
          <a:lstStyle/>
          <a:p>
            <a:pPr marL="0" indent="0">
              <a:buNone/>
            </a:pPr>
            <a:r>
              <a:rPr lang="en-US" dirty="0"/>
              <a:t>To improve odds of success having a plan ALWAYS helps.</a:t>
            </a:r>
          </a:p>
          <a:p>
            <a:pPr marL="0" indent="0">
              <a:buNone/>
            </a:pPr>
            <a:endParaRPr lang="en-US" dirty="0"/>
          </a:p>
          <a:p>
            <a:pPr marL="0" indent="0">
              <a:buNone/>
            </a:pPr>
            <a:r>
              <a:rPr lang="en-US" dirty="0"/>
              <a:t>Let’s talk about building a house.</a:t>
            </a:r>
          </a:p>
          <a:p>
            <a:pPr marL="0" indent="0">
              <a:buNone/>
            </a:pPr>
            <a:endParaRPr lang="en-US" dirty="0"/>
          </a:p>
          <a:p>
            <a:r>
              <a:rPr lang="en-US" dirty="0"/>
              <a:t>How is ‘plan’ communicated?</a:t>
            </a:r>
          </a:p>
          <a:p>
            <a:r>
              <a:rPr lang="en-US" dirty="0"/>
              <a:t>What are the milestones?</a:t>
            </a:r>
          </a:p>
          <a:p>
            <a:r>
              <a:rPr lang="en-US" dirty="0"/>
              <a:t>How is timing/scheduling/order important?</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77</a:t>
            </a:fld>
            <a:endParaRPr lang="en-US" sz="1200" dirty="0"/>
          </a:p>
        </p:txBody>
      </p:sp>
    </p:spTree>
    <p:extLst>
      <p:ext uri="{BB962C8B-B14F-4D97-AF65-F5344CB8AC3E}">
        <p14:creationId xmlns:p14="http://schemas.microsoft.com/office/powerpoint/2010/main" val="5626399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95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92500" lnSpcReduction="10000"/>
          </a:bodyPr>
          <a:lstStyle/>
          <a:p>
            <a:pPr marL="0" indent="0">
              <a:buNone/>
            </a:pPr>
            <a:r>
              <a:rPr lang="en-US" dirty="0"/>
              <a:t>10 min – (individually silently) generate list of TEN tasks which team must accomplish to meet deliverables</a:t>
            </a:r>
          </a:p>
          <a:p>
            <a:pPr marL="0" indent="0">
              <a:buNone/>
            </a:pPr>
            <a:r>
              <a:rPr lang="en-US" sz="1100" dirty="0"/>
              <a:t>(PE has/will preload with Deliverables from SoW)</a:t>
            </a:r>
          </a:p>
          <a:p>
            <a:pPr marL="0" indent="0">
              <a:buNone/>
            </a:pPr>
            <a:endParaRPr lang="en-US" dirty="0"/>
          </a:p>
          <a:p>
            <a:pPr marL="0" indent="0">
              <a:buNone/>
            </a:pPr>
            <a:r>
              <a:rPr lang="en-US" dirty="0"/>
              <a:t>10 min – enter tasks in the </a:t>
            </a:r>
            <a:r>
              <a:rPr lang="en-US" dirty="0">
                <a:solidFill>
                  <a:schemeClr val="accent6"/>
                </a:solidFill>
              </a:rPr>
              <a:t>Gantt Chart PPT.pptx </a:t>
            </a:r>
            <a:r>
              <a:rPr lang="en-US" dirty="0"/>
              <a:t>in Box</a:t>
            </a:r>
          </a:p>
          <a:p>
            <a:r>
              <a:rPr lang="en-US" dirty="0"/>
              <a:t>Create 1 text box for each task</a:t>
            </a:r>
          </a:p>
          <a:p>
            <a:r>
              <a:rPr lang="en-US" dirty="0"/>
              <a:t>Choose a personalized fill color for your entries</a:t>
            </a:r>
          </a:p>
          <a:p>
            <a:r>
              <a:rPr lang="en-US" dirty="0"/>
              <a:t>Position tasks appropriately along week by week calendar</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15 min – Re-assign ownership (by color) to ensure everyone has work throughout semester</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78</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367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lnSpcReduction="10000"/>
          </a:bodyPr>
          <a:lstStyle/>
          <a:p>
            <a:r>
              <a:rPr lang="en-US" dirty="0">
                <a:ea typeface="+mn-lt"/>
                <a:cs typeface="+mn-lt"/>
              </a:rPr>
              <a:t>Create draft of Status Update PPT topics</a:t>
            </a:r>
            <a:endParaRPr lang="en-US" dirty="0">
              <a:solidFill>
                <a:srgbClr val="C00000"/>
              </a:solidFill>
              <a:ea typeface="+mn-lt"/>
              <a:cs typeface="+mn-lt"/>
            </a:endParaRPr>
          </a:p>
          <a:p>
            <a:pPr lvl="1" indent="-285750"/>
            <a:r>
              <a:rPr lang="en-US" dirty="0">
                <a:ea typeface="+mn-lt"/>
                <a:cs typeface="+mn-lt"/>
              </a:rPr>
              <a:t>Template - </a:t>
            </a:r>
            <a:r>
              <a:rPr lang="en-US" dirty="0">
                <a:ea typeface="+mn-lt"/>
                <a:cs typeface="+mn-lt"/>
                <a:hlinkClick r:id="rId2"/>
              </a:rPr>
              <a:t>https://designlab.eng.rpi.edu/edn/projects/capstone-support-dev/wiki/Templates_and_Forms</a:t>
            </a:r>
            <a:r>
              <a:rPr lang="en-US" dirty="0">
                <a:ea typeface="+mn-lt"/>
                <a:cs typeface="+mn-lt"/>
              </a:rPr>
              <a:t> </a:t>
            </a:r>
            <a:endParaRPr lang="en-US" dirty="0">
              <a:solidFill>
                <a:srgbClr val="C00000"/>
              </a:solidFill>
              <a:ea typeface="+mn-lt"/>
              <a:cs typeface="+mn-lt"/>
            </a:endParaRPr>
          </a:p>
          <a:p>
            <a:r>
              <a:rPr lang="en-US" dirty="0">
                <a:ea typeface="+mn-lt"/>
                <a:cs typeface="+mn-lt"/>
              </a:rPr>
              <a:t>Create agenda for 60 mins of Class 8</a:t>
            </a:r>
          </a:p>
          <a:p>
            <a:r>
              <a:rPr lang="en-US" dirty="0">
                <a:ea typeface="+mn-lt"/>
                <a:cs typeface="+mn-lt"/>
              </a:rPr>
              <a:t>EDN Gantt Chart Creation</a:t>
            </a:r>
          </a:p>
          <a:p>
            <a:pPr lvl="1"/>
            <a:r>
              <a:rPr lang="en-US" dirty="0">
                <a:ea typeface="+mn-lt"/>
                <a:cs typeface="+mn-lt"/>
              </a:rPr>
              <a:t>Create </a:t>
            </a:r>
            <a:r>
              <a:rPr lang="en-US" i="1" dirty="0">
                <a:ea typeface="+mn-lt"/>
                <a:cs typeface="+mn-lt"/>
              </a:rPr>
              <a:t>Versions</a:t>
            </a:r>
            <a:r>
              <a:rPr lang="en-US" dirty="0">
                <a:ea typeface="+mn-lt"/>
                <a:cs typeface="+mn-lt"/>
              </a:rPr>
              <a:t> for each deliverable</a:t>
            </a:r>
          </a:p>
          <a:p>
            <a:pPr lvl="1"/>
            <a:r>
              <a:rPr lang="en-US" dirty="0">
                <a:ea typeface="+mn-lt"/>
                <a:cs typeface="+mn-lt"/>
              </a:rPr>
              <a:t>Add your personal tasks identified in Gantt Chart exercise as </a:t>
            </a:r>
            <a:r>
              <a:rPr lang="en-US" i="1" dirty="0">
                <a:ea typeface="+mn-lt"/>
                <a:cs typeface="+mn-lt"/>
              </a:rPr>
              <a:t>Issues</a:t>
            </a: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sz="2800" dirty="0">
                <a:solidFill>
                  <a:srgbClr val="FF0000"/>
                </a:solidFill>
                <a:cs typeface="Calibri"/>
              </a:rPr>
              <a:t>RIGHT NOW !!</a:t>
            </a:r>
            <a:endParaRPr lang="en-US" sz="2800" dirty="0">
              <a:solidFill>
                <a:srgbClr val="FF0000"/>
              </a:solidFill>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endParaRPr lang="en-US" i="1" dirty="0">
              <a:ea typeface="+mn-lt"/>
              <a:cs typeface="+mn-lt"/>
            </a:endParaRPr>
          </a:p>
          <a:p>
            <a:endParaRPr lang="en-US" i="1"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79</a:t>
            </a:fld>
            <a:endParaRPr lang="en-US" sz="1200" dirty="0"/>
          </a:p>
        </p:txBody>
      </p:sp>
    </p:spTree>
    <p:extLst>
      <p:ext uri="{BB962C8B-B14F-4D97-AF65-F5344CB8AC3E}">
        <p14:creationId xmlns:p14="http://schemas.microsoft.com/office/powerpoint/2010/main" val="2661020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even in the event RPI semester goes full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Nearly all interactions will take place online</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side), exit @ JEC 3232 door</a:t>
            </a:r>
          </a:p>
          <a:p>
            <a:pPr lvl="1"/>
            <a:r>
              <a:rPr lang="en-US" dirty="0">
                <a:cs typeface="Calibri"/>
              </a:rPr>
              <a:t>No use of physical whiteboards. 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80</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8006"/>
            <a:ext cx="9144000" cy="2661987"/>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6059295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Address any feedback on 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endParaRPr lang="en-US"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spTree>
    <p:extLst>
      <p:ext uri="{BB962C8B-B14F-4D97-AF65-F5344CB8AC3E}">
        <p14:creationId xmlns:p14="http://schemas.microsoft.com/office/powerpoint/2010/main" val="15848948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82</a:t>
            </a:fld>
            <a:endParaRPr lang="en-US" sz="1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248" y="2736340"/>
            <a:ext cx="5791503" cy="2529908"/>
          </a:xfrm>
          <a:prstGeom prst="rect">
            <a:avLst/>
          </a:prstGeom>
        </p:spPr>
      </p:pic>
      <p:sp>
        <p:nvSpPr>
          <p:cNvPr id="7" name="TextBox 6"/>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3886164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Preliminary Design Review 					  Introduction</a:t>
            </a:r>
          </a:p>
        </p:txBody>
      </p:sp>
      <p:sp>
        <p:nvSpPr>
          <p:cNvPr id="3" name="Content Placeholder 2"/>
          <p:cNvSpPr>
            <a:spLocks noGrp="1"/>
          </p:cNvSpPr>
          <p:nvPr>
            <p:ph idx="1"/>
          </p:nvPr>
        </p:nvSpPr>
        <p:spPr>
          <a:xfrm>
            <a:off x="628650" y="1569245"/>
            <a:ext cx="7886700" cy="4908551"/>
          </a:xfrm>
        </p:spPr>
        <p:txBody>
          <a:bodyPr>
            <a:normAutofit lnSpcReduction="10000"/>
          </a:bodyPr>
          <a:lstStyle/>
          <a:p>
            <a:r>
              <a:rPr lang="en-US" dirty="0"/>
              <a:t>Opportunity to share information and receive feedback</a:t>
            </a:r>
          </a:p>
          <a:p>
            <a:pPr lvl="1"/>
            <a:r>
              <a:rPr lang="en-US" dirty="0"/>
              <a:t>Tradeshows</a:t>
            </a:r>
          </a:p>
          <a:p>
            <a:pPr lvl="1"/>
            <a:r>
              <a:rPr lang="en-US" dirty="0"/>
              <a:t>Conference</a:t>
            </a:r>
          </a:p>
          <a:p>
            <a:pPr lvl="1"/>
            <a:r>
              <a:rPr lang="en-US" dirty="0"/>
              <a:t>Investor pitch</a:t>
            </a:r>
          </a:p>
          <a:p>
            <a:endParaRPr lang="en-US" dirty="0"/>
          </a:p>
          <a:p>
            <a:r>
              <a:rPr lang="en-US" dirty="0"/>
              <a:t>Tell a cohesive story to introduce project</a:t>
            </a:r>
          </a:p>
          <a:p>
            <a:pPr lvl="1"/>
            <a:r>
              <a:rPr lang="en-US" dirty="0"/>
              <a:t>Audience is educated (profs and RPI students), but may know NOTHING about your topic</a:t>
            </a:r>
          </a:p>
          <a:p>
            <a:pPr lvl="1"/>
            <a:r>
              <a:rPr lang="en-US" dirty="0"/>
              <a:t>2-3 mins to establish big picture background and history</a:t>
            </a:r>
          </a:p>
          <a:p>
            <a:r>
              <a:rPr lang="en-US" dirty="0"/>
              <a:t>You WILL be interrupted with questions</a:t>
            </a:r>
          </a:p>
          <a:p>
            <a:r>
              <a:rPr lang="en-US" dirty="0"/>
              <a:t>Use the poster as a guide</a:t>
            </a:r>
          </a:p>
          <a:p>
            <a:endParaRPr lang="en-US" dirty="0"/>
          </a:p>
          <a:p>
            <a:r>
              <a:rPr lang="en-US" dirty="0"/>
              <a:t>Logistics</a:t>
            </a:r>
          </a:p>
          <a:p>
            <a:pPr lvl="1"/>
            <a:r>
              <a:rPr lang="en-US" dirty="0"/>
              <a:t>Presentations via Webex NOT in-person</a:t>
            </a:r>
          </a:p>
          <a:p>
            <a:pPr lvl="1"/>
            <a:r>
              <a:rPr lang="en-US" dirty="0"/>
              <a:t>Students not presenting should join as audience for OTHER projects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83</a:t>
            </a:fld>
            <a:endParaRPr lang="en-US" sz="1200" dirty="0"/>
          </a:p>
        </p:txBody>
      </p:sp>
    </p:spTree>
    <p:extLst>
      <p:ext uri="{BB962C8B-B14F-4D97-AF65-F5344CB8AC3E}">
        <p14:creationId xmlns:p14="http://schemas.microsoft.com/office/powerpoint/2010/main" val="39001334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a:t>Open </a:t>
            </a:r>
            <a:r>
              <a:rPr lang="en-US" dirty="0">
                <a:solidFill>
                  <a:schemeClr val="accent6"/>
                </a:solidFill>
              </a:rPr>
              <a:t>Poster.pptx </a:t>
            </a:r>
            <a:r>
              <a:rPr lang="en-US" dirty="0"/>
              <a:t>in Box in PPT Online</a:t>
            </a:r>
          </a:p>
          <a:p>
            <a:endParaRPr lang="en-US" dirty="0"/>
          </a:p>
          <a:p>
            <a:r>
              <a:rPr lang="en-US" dirty="0"/>
              <a:t>10 mins – Divide into 3 groups, shift to sub-Spaces on Webex Teams,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84</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172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u="sng" dirty="0">
                <a:hlinkClick r:id="rId2"/>
              </a:rPr>
              <a:t>https://forms.gle/At5axsgWRajmq2Gu5</a:t>
            </a:r>
            <a:r>
              <a:rPr lang="en-US" dirty="0"/>
              <a:t> </a:t>
            </a:r>
            <a:endParaRPr lang="en-US" dirty="0">
              <a:solidFill>
                <a:srgbClr val="000000"/>
              </a:solidFill>
              <a:ea typeface="+mn-lt"/>
              <a:cs typeface="+mn-lt"/>
            </a:endParaRPr>
          </a:p>
          <a:p>
            <a:r>
              <a:rPr lang="en-US" dirty="0">
                <a:ea typeface="+mn-lt"/>
                <a:cs typeface="+mn-lt"/>
              </a:rPr>
              <a:t>Upload poster draft to EDN - PDR Forum</a:t>
            </a:r>
          </a:p>
          <a:p>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agendas for each class meeting and individual project tasks</a:t>
            </a:r>
          </a:p>
          <a:p>
            <a:endParaRPr lang="en-US" dirty="0">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85</a:t>
            </a:fld>
            <a:endParaRPr lang="en-US" sz="1200" dirty="0"/>
          </a:p>
        </p:txBody>
      </p:sp>
    </p:spTree>
    <p:extLst>
      <p:ext uri="{BB962C8B-B14F-4D97-AF65-F5344CB8AC3E}">
        <p14:creationId xmlns:p14="http://schemas.microsoft.com/office/powerpoint/2010/main" val="3715475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Wear a mask at all times</a:t>
            </a:r>
          </a:p>
          <a:p>
            <a:r>
              <a:rPr lang="en-US" dirty="0">
                <a:cs typeface="Calibri"/>
              </a:rPr>
              <a:t>Teams may wish to record their meetings for any members who are 'absent' or have connection issues.</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955113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4837</Words>
  <Application>Microsoft Office PowerPoint</Application>
  <PresentationFormat>On-screen Show (4:3)</PresentationFormat>
  <Paragraphs>1057</Paragraphs>
  <Slides>85</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85</vt:i4>
      </vt:variant>
    </vt:vector>
  </HeadingPairs>
  <TitlesOfParts>
    <vt:vector size="93" baseType="lpstr">
      <vt:lpstr>ＭＳ Ｐゴシック</vt:lpstr>
      <vt:lpstr>Arial</vt:lpstr>
      <vt:lpstr>Calibri</vt:lpstr>
      <vt:lpstr>Calibri Light</vt:lpstr>
      <vt:lpstr>MS Mincho</vt:lpstr>
      <vt:lpstr>Times New Roman</vt:lpstr>
      <vt:lpstr>Office Theme</vt:lpstr>
      <vt:lpstr>1_Office Theme</vt:lpstr>
      <vt:lpstr>Welcome to Capstone Design</vt:lpstr>
      <vt:lpstr>Revision History </vt:lpstr>
      <vt:lpstr>Revision History - continued </vt:lpstr>
      <vt:lpstr>Revision History - continued </vt:lpstr>
      <vt:lpstr>Link to Agendas</vt:lpstr>
      <vt:lpstr>Day 1 Agenda</vt:lpstr>
      <vt:lpstr>Logistics</vt:lpstr>
      <vt:lpstr>Covid-19 related challenges</vt:lpstr>
      <vt:lpstr>Class meeting logistics</vt:lpstr>
      <vt:lpstr>Webex/Meeting Tips</vt:lpstr>
      <vt:lpstr>Class “location”</vt:lpstr>
      <vt:lpstr>RPI Design Lab </vt:lpstr>
      <vt:lpstr>Design Lab Team</vt:lpstr>
      <vt:lpstr>Faculty – Chief Engineers</vt:lpstr>
      <vt:lpstr>Participation Expectations</vt:lpstr>
      <vt:lpstr>Capstone is TEAM work not GROUP work</vt:lpstr>
      <vt:lpstr>Grading</vt:lpstr>
      <vt:lpstr>Behavior Expectations</vt:lpstr>
      <vt:lpstr>Capstone Orientation Packet (email)</vt:lpstr>
      <vt:lpstr>Collaboration Logistics</vt:lpstr>
      <vt:lpstr>30 min - Team Ideation Presentation</vt:lpstr>
      <vt:lpstr>20 min - Team Ideation Presentation Summary</vt:lpstr>
      <vt:lpstr>5 min - Team Meeting</vt:lpstr>
      <vt:lpstr>10 min – Questions about IED and Capstone Readiness </vt:lpstr>
      <vt:lpstr>5 min – Ticket Out</vt:lpstr>
      <vt:lpstr>Out of Class Tasks (what you might call homework, complete BEFORE Class 2)</vt:lpstr>
      <vt:lpstr>Class 2 Agenda</vt:lpstr>
      <vt:lpstr>30 min - Capstone Introduction and Expectations  part 2</vt:lpstr>
      <vt:lpstr>Capstone Design – Why we do it</vt:lpstr>
      <vt:lpstr>Design Course Progression</vt:lpstr>
      <vt:lpstr>PowerPoint Presentation</vt:lpstr>
      <vt:lpstr>Capstone Design – How We Do It</vt:lpstr>
      <vt:lpstr>Roles and Responsibilities of Team</vt:lpstr>
      <vt:lpstr>Follow Track A/B/C as instructed by PE</vt:lpstr>
      <vt:lpstr>15 or 20 min - Generate Project Questions</vt:lpstr>
      <vt:lpstr>20 min Project Engineer Meeting</vt:lpstr>
      <vt:lpstr>15 min Classify and Assign Questions</vt:lpstr>
      <vt:lpstr>Go back to PE space for  Engineering Documentation discussion</vt:lpstr>
      <vt:lpstr>15 min – Engineering Documentation</vt:lpstr>
      <vt:lpstr>What is Documentation? Engineering Documentation?</vt:lpstr>
      <vt:lpstr>Why Document?</vt:lpstr>
      <vt:lpstr>Capstone Course Policies - Tools</vt:lpstr>
      <vt:lpstr>What Tool Will You Use?</vt:lpstr>
      <vt:lpstr>What Should I Document?</vt:lpstr>
      <vt:lpstr>10 min – Full class Wrap up</vt:lpstr>
      <vt:lpstr>Out of Class Tasks (what you might call homework, complete BEFORE Class 3)</vt:lpstr>
      <vt:lpstr>Day 3 Agenda</vt:lpstr>
      <vt:lpstr>15 min - Engineering Design Process</vt:lpstr>
      <vt:lpstr>Engineering Design Process</vt:lpstr>
      <vt:lpstr>10 mins - Customer Needs &amp; Engineering Requirements Example</vt:lpstr>
      <vt:lpstr>User Stories</vt:lpstr>
      <vt:lpstr>All teams are in a different place</vt:lpstr>
      <vt:lpstr>30 min - CE Meeting with Team (Class 3 or 4)</vt:lpstr>
      <vt:lpstr>45 min - Customer Needs &amp;  Engineering Requirements Generation</vt:lpstr>
      <vt:lpstr>45 min - Sponsor Kick-Off Meeting</vt:lpstr>
      <vt:lpstr>30 min - Prior Presentation (if applicable)</vt:lpstr>
      <vt:lpstr>Out of Class Tasks (what you might call homework, complete BEFORE Class 4)</vt:lpstr>
      <vt:lpstr>Class 4 Agenda</vt:lpstr>
      <vt:lpstr>55 Min - Project Work </vt:lpstr>
      <vt:lpstr>30 min - CE Meeting with Team (Class 3 or 4)</vt:lpstr>
      <vt:lpstr>Out of Class Task / Action Items:</vt:lpstr>
      <vt:lpstr>Class 5 Agenda</vt:lpstr>
      <vt:lpstr>30 min - Documentation &amp; EDN Usage</vt:lpstr>
      <vt:lpstr>Where to put information?</vt:lpstr>
      <vt:lpstr>How to post</vt:lpstr>
      <vt:lpstr>10 min - Engineering Tools and Methods</vt:lpstr>
      <vt:lpstr>10 min - Statement of Work Introduction  60 min - Statement of Work Exercise</vt:lpstr>
      <vt:lpstr>Phases of the Design Report</vt:lpstr>
      <vt:lpstr>Out of Class Task / Action Items:</vt:lpstr>
      <vt:lpstr>Class 6 Agenda</vt:lpstr>
      <vt:lpstr>10 min – What’s a Concept?</vt:lpstr>
      <vt:lpstr>65 Min - Concept Generation</vt:lpstr>
      <vt:lpstr>5 min – Create Forum Threads</vt:lpstr>
      <vt:lpstr>20 min – Project Work</vt:lpstr>
      <vt:lpstr>Out of Class Task / Action Items:</vt:lpstr>
      <vt:lpstr>Class 7 Agenda</vt:lpstr>
      <vt:lpstr>10 min - Project Planning</vt:lpstr>
      <vt:lpstr>95 min - ‘Post It Note’ Project Planning Exercise</vt:lpstr>
      <vt:lpstr>Out of Class Task / Action Items:</vt:lpstr>
      <vt:lpstr>Class 8 Agenda</vt:lpstr>
      <vt:lpstr>Out of Class Task / Action Items:</vt:lpstr>
      <vt:lpstr>Class 9 Agenda</vt:lpstr>
      <vt:lpstr>15 min – Preliminary Design Review        Introduction</vt:lpstr>
      <vt:lpstr>95 min – Poster Creation</vt:lpstr>
      <vt:lpstr>Out of Class Task / Action Items: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2021-01-27T21:21:36Z</dcterms:modified>
</cp:coreProperties>
</file>