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7" r:id="rId6"/>
    <p:sldId id="270" r:id="rId7"/>
    <p:sldId id="266" r:id="rId8"/>
    <p:sldId id="265" r:id="rId9"/>
    <p:sldId id="271" r:id="rId10"/>
    <p:sldId id="268" r:id="rId11"/>
    <p:sldId id="262" r:id="rId12"/>
    <p:sldId id="261" r:id="rId13"/>
    <p:sldId id="26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88" d="100"/>
          <a:sy n="88" d="100"/>
        </p:scale>
        <p:origin x="93" y="51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BF6E5-7EF5-4A69-8A14-432236BFE505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61ED0-B4D4-4F63-9FF2-E5E48D83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42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61ED0-B4D4-4F63-9FF2-E5E48D83A4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69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C917-F7B1-4402-A5BF-83DED9D2A8BA}" type="datetime1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64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443A-9B3A-4CB1-92DC-91C371BBDF05}" type="datetime1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7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9564-9767-4D02-825A-016D60747C2B}" type="datetime1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31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3B6D-4085-4455-BE0D-4FF4169659C6}" type="datetime1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69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CA8F-4D70-4A17-830F-58DD060E582E}" type="datetime1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468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912-0847-4AE9-B094-EB90ABE40DC3}" type="datetime1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F4362-39BE-4886-8DA5-B38C479C6E46}" type="datetime1">
              <a:rPr lang="en-US" smtClean="0"/>
              <a:t>1/7/2021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95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295A-C133-40D8-A53D-B47486C111A4}" type="datetime1">
              <a:rPr lang="en-US" smtClean="0"/>
              <a:t>1/7/2021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710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5F826-565F-49B4-8AB6-DFC775A37C6C}" type="datetime1">
              <a:rPr lang="en-US" smtClean="0"/>
              <a:t>1/7/2021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39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B3034-FDCF-4DBD-A0EF-E7FCBF18F76C}" type="datetime1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26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DF84-C261-4E08-B3B9-B618F37FCE62}" type="datetime1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17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CE122-B84B-434C-BDA7-0728D4D314D2}" type="datetime1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1C33A-EE89-453F-B563-C4051C09EC3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designLab_logo copy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6200" y="99240"/>
            <a:ext cx="1828800" cy="586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943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mg.org/bpmn/" TargetMode="External"/><Relationship Id="rId2" Type="http://schemas.openxmlformats.org/officeDocument/2006/relationships/hyperlink" Target="https://www.omg.org/spec/UML/About-UML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ython.org/dev/peps/pep-0008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si.org/standards_activities/overview/overview" TargetMode="External"/><Relationship Id="rId2" Type="http://schemas.openxmlformats.org/officeDocument/2006/relationships/hyperlink" Target="https://designlab.eng.rpi.edu/redmine/projects/capstone-support-dev/wiki/Standard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nsi.org/education/standards-education-training#standardization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WAI/standards-guidelines/" TargetMode="External"/><Relationship Id="rId2" Type="http://schemas.openxmlformats.org/officeDocument/2006/relationships/hyperlink" Target="https://www.osha.gov/laws-reg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da.gov/archive/NPRM2008/ada_standards/proposedadastds.ht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qtt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st.gov/srm" TargetMode="External"/><Relationship Id="rId2" Type="http://schemas.openxmlformats.org/officeDocument/2006/relationships/hyperlink" Target="https://www.astm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ohsguid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Engineering Standards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Capstone Design</a:t>
            </a:r>
            <a:br>
              <a:rPr lang="en-US" dirty="0"/>
            </a:br>
            <a:r>
              <a:rPr lang="en-US" dirty="0"/>
              <a:t>Spring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686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6339A-1222-4E86-BF9A-C3E1A5CFE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Engineering Communication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828C4-B89B-4B5E-A4DF-AC73EB0A4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Standard notations are unambiguous</a:t>
            </a:r>
          </a:p>
          <a:p>
            <a:pPr lvl="1"/>
            <a:r>
              <a:rPr lang="en-US" dirty="0"/>
              <a:t>Electronic symbols in circuit diagrams – ANSI Y32.2-1975</a:t>
            </a:r>
          </a:p>
          <a:p>
            <a:pPr lvl="1"/>
            <a:r>
              <a:rPr lang="en-US" dirty="0"/>
              <a:t>Unified Modeling Language (UML) for system and software development  - </a:t>
            </a:r>
            <a:r>
              <a:rPr lang="en-US" dirty="0">
                <a:hlinkClick r:id="rId2"/>
              </a:rPr>
              <a:t>https://www.omg.org/spec/UML/About-UML/</a:t>
            </a:r>
            <a:endParaRPr lang="en-US" dirty="0"/>
          </a:p>
          <a:p>
            <a:pPr lvl="1"/>
            <a:r>
              <a:rPr lang="en-US" dirty="0"/>
              <a:t>Business Process Modeling Notation (BPMN) for business processes</a:t>
            </a:r>
            <a:br>
              <a:rPr lang="en-US" dirty="0"/>
            </a:br>
            <a:r>
              <a:rPr lang="en-US" dirty="0">
                <a:hlinkClick r:id="rId3"/>
              </a:rPr>
              <a:t>https://www.omg.org/bpmn/</a:t>
            </a:r>
            <a:endParaRPr lang="en-US" dirty="0"/>
          </a:p>
          <a:p>
            <a:pPr lvl="1"/>
            <a:r>
              <a:rPr lang="en-US" dirty="0"/>
              <a:t>Mechanical Drawing Geometric Dimensioning and Tolerancing – ASME Y14.5</a:t>
            </a:r>
          </a:p>
          <a:p>
            <a:pPr marL="0" indent="0">
              <a:buNone/>
            </a:pPr>
            <a:r>
              <a:rPr lang="en-US" dirty="0"/>
              <a:t>Make it easier to understand (read)</a:t>
            </a:r>
          </a:p>
          <a:p>
            <a:pPr lvl="1"/>
            <a:r>
              <a:rPr lang="en-US" dirty="0"/>
              <a:t>Software: Style Guide for Python (PEP 8) - </a:t>
            </a:r>
            <a:r>
              <a:rPr lang="en-US" dirty="0">
                <a:hlinkClick r:id="rId4"/>
              </a:rPr>
              <a:t>https://www.python.org/dev/peps/pep-0008/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D36382-522B-4F8A-AB2C-004D40AB6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362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 Study Further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Engineering Standards in Our EDN</a:t>
            </a:r>
          </a:p>
          <a:p>
            <a:pPr lvl="1"/>
            <a:r>
              <a:rPr lang="en-US" dirty="0">
                <a:hlinkClick r:id="rId2"/>
              </a:rPr>
              <a:t>https://designlab.eng.rpi.edu/redmine/projects/capstone-support-dev/wiki/Standards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Standards Activities Overview</a:t>
            </a:r>
          </a:p>
          <a:p>
            <a:pPr lvl="1"/>
            <a:r>
              <a:rPr lang="en-US" dirty="0">
                <a:hlinkClick r:id="rId3"/>
              </a:rPr>
              <a:t>https://www.ansi.org/standards_activities/overview/overview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Education &amp; Training in Standardization</a:t>
            </a:r>
          </a:p>
          <a:p>
            <a:pPr lvl="1"/>
            <a:r>
              <a:rPr lang="en-US" dirty="0">
                <a:hlinkClick r:id="rId4"/>
              </a:rPr>
              <a:t>https://www.ansi.org/education/standards-education-training#standardization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30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/>
              <a:t>Q&amp;A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27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 of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Internal standards</a:t>
            </a:r>
          </a:p>
          <a:p>
            <a:pPr lvl="1"/>
            <a:r>
              <a:rPr lang="en-US" dirty="0"/>
              <a:t>Example: </a:t>
            </a:r>
            <a:r>
              <a:rPr lang="en-US" dirty="0" err="1"/>
              <a:t>SoE</a:t>
            </a:r>
            <a:r>
              <a:rPr lang="en-US" dirty="0"/>
              <a:t> engineering drawing template</a:t>
            </a:r>
          </a:p>
          <a:p>
            <a:r>
              <a:rPr lang="en-US" dirty="0"/>
              <a:t>De facto standards</a:t>
            </a:r>
          </a:p>
          <a:p>
            <a:pPr lvl="1"/>
            <a:r>
              <a:rPr lang="en-US" dirty="0"/>
              <a:t>Example: MS Windows and Office Suite in business</a:t>
            </a:r>
          </a:p>
          <a:p>
            <a:r>
              <a:rPr lang="en-US" dirty="0"/>
              <a:t>Industry standards</a:t>
            </a:r>
          </a:p>
          <a:p>
            <a:pPr lvl="1"/>
            <a:r>
              <a:rPr lang="en-US" dirty="0"/>
              <a:t>Organizations: W3C (World Wide Web Consortium, OASIS (Organization for the Advancement of Structured Information Standards)</a:t>
            </a:r>
          </a:p>
          <a:p>
            <a:r>
              <a:rPr lang="en-US" dirty="0"/>
              <a:t>Accredited standards</a:t>
            </a:r>
          </a:p>
          <a:p>
            <a:pPr lvl="1"/>
            <a:r>
              <a:rPr lang="en-US" dirty="0"/>
              <a:t>Organizations: ANSI, ISO, etc.</a:t>
            </a:r>
          </a:p>
          <a:p>
            <a:r>
              <a:rPr lang="en-US" dirty="0"/>
              <a:t>Regulations and Codes</a:t>
            </a:r>
          </a:p>
          <a:p>
            <a:pPr lvl="1"/>
            <a:r>
              <a:rPr lang="en-US" dirty="0"/>
              <a:t>Organizations: EPA, FDA,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15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an Engineering Standard?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document that defines an agreed-upon way to doing something.</a:t>
            </a:r>
          </a:p>
          <a:p>
            <a:pPr lvl="1"/>
            <a:r>
              <a:rPr lang="en-US" dirty="0"/>
              <a:t>Product Design – ex. OSHA standards</a:t>
            </a:r>
          </a:p>
          <a:p>
            <a:pPr lvl="1"/>
            <a:r>
              <a:rPr lang="en-US" dirty="0"/>
              <a:t>Operation/Process – ex. ISO9000 Quality Management</a:t>
            </a:r>
          </a:p>
          <a:p>
            <a:pPr lvl="1"/>
            <a:r>
              <a:rPr lang="en-US" dirty="0"/>
              <a:t>Manufacturing – ex. RoHS1 (Restriction of Hazardous Substances) </a:t>
            </a:r>
          </a:p>
          <a:p>
            <a:pPr lvl="1"/>
            <a:r>
              <a:rPr lang="en-US" dirty="0"/>
              <a:t>Product Use – ex. ANSI Z136  Laser Safety Standards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Regulations (codes) specify mandatory standards to protect public safety and health </a:t>
            </a:r>
          </a:p>
          <a:p>
            <a:pPr lvl="1"/>
            <a:r>
              <a:rPr lang="en-US" dirty="0"/>
              <a:t>Enforced</a:t>
            </a:r>
          </a:p>
          <a:p>
            <a:pPr lvl="1"/>
            <a:r>
              <a:rPr lang="en-US" dirty="0"/>
              <a:t>Regulatory Agencies: EPA, FDA, OSHA, etc.</a:t>
            </a:r>
          </a:p>
          <a:p>
            <a:pPr marL="457200" lvl="1" indent="0" algn="r">
              <a:buNone/>
            </a:pPr>
            <a:endParaRPr lang="en-US" dirty="0"/>
          </a:p>
          <a:p>
            <a:pPr marL="457200" lvl="1" indent="0" algn="r">
              <a:buNone/>
            </a:pPr>
            <a:r>
              <a:rPr lang="en-US" dirty="0"/>
              <a:t>(www.ansi.org)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14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Protect human health and Safety</a:t>
            </a:r>
          </a:p>
          <a:p>
            <a:r>
              <a:rPr lang="en-US" dirty="0"/>
              <a:t>Protect environment</a:t>
            </a:r>
          </a:p>
          <a:p>
            <a:r>
              <a:rPr lang="en-US" dirty="0"/>
              <a:t>Ensure compatibility (interoperability / interchangeability)</a:t>
            </a:r>
          </a:p>
          <a:p>
            <a:r>
              <a:rPr lang="en-US" dirty="0"/>
              <a:t>Make our lives easier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Application of Engineering Standards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Requirements and Constraints</a:t>
            </a:r>
          </a:p>
          <a:p>
            <a:r>
              <a:rPr lang="en-US" dirty="0"/>
              <a:t>Design </a:t>
            </a:r>
          </a:p>
          <a:p>
            <a:r>
              <a:rPr lang="en-US" dirty="0"/>
              <a:t>System Evaluation</a:t>
            </a:r>
          </a:p>
          <a:p>
            <a:r>
              <a:rPr lang="en-US" dirty="0"/>
              <a:t>Manufacturing Process</a:t>
            </a:r>
          </a:p>
          <a:p>
            <a:r>
              <a:rPr lang="en-US" dirty="0"/>
              <a:t>Engineering Communication</a:t>
            </a:r>
          </a:p>
          <a:p>
            <a:pPr lvl="1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18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F6091-9D32-4023-925A-3FF675A42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and Constrains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0FAD3-46DA-4F76-9EBF-1C7475886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Customers typically do not mention obvious requirements</a:t>
            </a:r>
          </a:p>
          <a:p>
            <a:pPr lvl="1"/>
            <a:r>
              <a:rPr lang="en-US" dirty="0"/>
              <a:t>Safety - A product must be safe.</a:t>
            </a:r>
          </a:p>
          <a:p>
            <a:pPr lvl="2"/>
            <a:r>
              <a:rPr lang="en-US" dirty="0"/>
              <a:t>Industrial Robots and Robot Systems - </a:t>
            </a:r>
            <a:r>
              <a:rPr lang="en-US" b="0" i="0" dirty="0">
                <a:solidFill>
                  <a:srgbClr val="30303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ANSI/RIA R15.06-2012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US" dirty="0"/>
              <a:t>OSHA (Occupational Safety and Health Administration) Regulations - </a:t>
            </a:r>
            <a:r>
              <a:rPr lang="en-US" dirty="0">
                <a:hlinkClick r:id="rId2"/>
              </a:rPr>
              <a:t>https://www.osha.gov/laws-regs</a:t>
            </a:r>
            <a:endParaRPr lang="en-US" dirty="0"/>
          </a:p>
          <a:p>
            <a:pPr lvl="1"/>
            <a:r>
              <a:rPr lang="en-US" dirty="0"/>
              <a:t>Accessibility</a:t>
            </a:r>
          </a:p>
          <a:p>
            <a:pPr lvl="2"/>
            <a:r>
              <a:rPr lang="en-US" dirty="0"/>
              <a:t>Web Accessibility - </a:t>
            </a:r>
            <a:r>
              <a:rPr lang="en-US" dirty="0">
                <a:hlinkClick r:id="rId3"/>
              </a:rPr>
              <a:t>https://www.w3.org/WAI/standards-guidelines/</a:t>
            </a:r>
            <a:endParaRPr lang="en-US" dirty="0"/>
          </a:p>
          <a:p>
            <a:pPr lvl="2"/>
            <a:r>
              <a:rPr lang="en-US" dirty="0"/>
              <a:t>Facility Accessibility according to Americas Disability Act - </a:t>
            </a:r>
            <a:r>
              <a:rPr lang="en-US" dirty="0">
                <a:hlinkClick r:id="rId4"/>
              </a:rPr>
              <a:t>https://www.ada.gov/archive/NPRM2008/ada_standards/proposedadastds.htm</a:t>
            </a: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EB39FB-A099-48FA-BE6D-14BA7F8E6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636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CD07B-A09F-4F9C-A74C-64C531201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FFEFA-373E-49A3-A5C4-4428E6469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Use engineering standards as external sources for concept generation</a:t>
            </a:r>
          </a:p>
          <a:p>
            <a:pPr lvl="1"/>
            <a:r>
              <a:rPr lang="en-US" dirty="0"/>
              <a:t>Safety subsystems – Safety standards, such as OSHA and Robotic Safety standards</a:t>
            </a:r>
          </a:p>
          <a:p>
            <a:pPr marL="0" indent="0">
              <a:buNone/>
            </a:pPr>
            <a:r>
              <a:rPr lang="en-US" dirty="0"/>
              <a:t>Design an apparatus that is compatible with other products</a:t>
            </a:r>
          </a:p>
          <a:p>
            <a:pPr lvl="1"/>
            <a:r>
              <a:rPr lang="en-US" dirty="0"/>
              <a:t>Implement the MQTT messaging protocol in an IoT device - </a:t>
            </a:r>
            <a:r>
              <a:rPr lang="en-US" dirty="0">
                <a:hlinkClick r:id="rId2"/>
              </a:rPr>
              <a:t>https://mqtt.org/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Simplify design processes using engineering standards s known solutions</a:t>
            </a:r>
          </a:p>
          <a:p>
            <a:pPr lvl="1"/>
            <a:r>
              <a:rPr lang="en-US" dirty="0"/>
              <a:t>Selecting an electric wire based on the maximum current requirements using AWGS (American Wire Gauge Standard)</a:t>
            </a:r>
          </a:p>
          <a:p>
            <a:pPr lvl="1"/>
            <a:r>
              <a:rPr lang="en-US" dirty="0"/>
              <a:t>Choosing an enclosure based on a moisture projection requirements using the IP (Ingress Protection) code (IEC 60529)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E54C54-FAE2-49DD-AD86-72E88A475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390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A7BCB-405B-4555-8647-52FFCCD80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70C8E-8331-4E7B-BD85-4160F79E2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079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Reduce production cost </a:t>
            </a:r>
          </a:p>
          <a:p>
            <a:pPr lvl="1"/>
            <a:r>
              <a:rPr lang="en-US" dirty="0"/>
              <a:t>Use standard sizes of materials and components to reduce fabrication costs</a:t>
            </a:r>
            <a:br>
              <a:rPr lang="en-US" dirty="0"/>
            </a:br>
            <a:r>
              <a:rPr lang="en-US" dirty="0"/>
              <a:t>Example: Sheet metal – standard gauge (thickness)</a:t>
            </a:r>
          </a:p>
          <a:p>
            <a:pPr marL="0" indent="0">
              <a:buNone/>
            </a:pPr>
            <a:r>
              <a:rPr lang="en-US" dirty="0"/>
              <a:t>Make operations efficient and uniformity of outputs</a:t>
            </a:r>
          </a:p>
          <a:p>
            <a:pPr lvl="1"/>
            <a:r>
              <a:rPr lang="en-US" dirty="0"/>
              <a:t>Define a SOP (Standard Operating Procedure)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A385B7-C357-4E15-99C6-18100559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0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69611-7D9D-4F78-9D54-68A0B1892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AAE6B-79C7-458E-854F-C1478E251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Make it easier to compare the performance of your product (solution) with similar products</a:t>
            </a:r>
          </a:p>
          <a:p>
            <a:pPr lvl="1"/>
            <a:r>
              <a:rPr lang="en-US" dirty="0"/>
              <a:t>Use standard test methods</a:t>
            </a:r>
            <a:br>
              <a:rPr lang="en-US" dirty="0"/>
            </a:br>
            <a:r>
              <a:rPr lang="en-US" dirty="0"/>
              <a:t>ASTM (American Society for Testing and Materials) test methods - </a:t>
            </a:r>
            <a:r>
              <a:rPr lang="en-US" dirty="0">
                <a:hlinkClick r:id="rId2"/>
              </a:rPr>
              <a:t>https://www.astm.org</a:t>
            </a:r>
            <a:endParaRPr lang="en-US" dirty="0"/>
          </a:p>
          <a:p>
            <a:pPr lvl="1"/>
            <a:r>
              <a:rPr lang="en-US" dirty="0"/>
              <a:t>Use reference materials </a:t>
            </a:r>
            <a:br>
              <a:rPr lang="en-US" dirty="0"/>
            </a:br>
            <a:r>
              <a:rPr lang="en-US" dirty="0"/>
              <a:t>NIST (National Institute of Standards and Technology) Standard Reference Materials - </a:t>
            </a:r>
            <a:r>
              <a:rPr lang="en-US" dirty="0">
                <a:hlinkClick r:id="rId3"/>
              </a:rPr>
              <a:t>https://www.nist.gov/srm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9703BC-B385-402D-8464-8610206C0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04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E326E-CD8B-4F5B-B869-667E883FB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Manufacturing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0FBF3-06EC-4EF6-975A-FA375A27C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Make  a manufacturing process to meet regulations</a:t>
            </a:r>
          </a:p>
          <a:p>
            <a:pPr lvl="1"/>
            <a:r>
              <a:rPr lang="en-US" dirty="0"/>
              <a:t>Use the lead-free soldering method - RoHS (</a:t>
            </a:r>
            <a:r>
              <a:rPr lang="en-US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Restriction of Hazardous Substances) </a:t>
            </a:r>
            <a:r>
              <a:rPr lang="en-US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https://rohsguide.com/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52B223-C79E-495A-BDD1-AEF8E5E00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C33A-EE89-453F-B563-C4051C09EC3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66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705</Words>
  <Application>Microsoft Office PowerPoint</Application>
  <PresentationFormat>Widescreen</PresentationFormat>
  <Paragraphs>99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Engineering Standards</vt:lpstr>
      <vt:lpstr>What is an Engineering Standard?</vt:lpstr>
      <vt:lpstr>Why?</vt:lpstr>
      <vt:lpstr>Application of Engineering Standards </vt:lpstr>
      <vt:lpstr>Requirements and Constrains</vt:lpstr>
      <vt:lpstr>Design(1/2)</vt:lpstr>
      <vt:lpstr>Design (2/2)</vt:lpstr>
      <vt:lpstr>System Evaluation</vt:lpstr>
      <vt:lpstr>Manufacturing Process</vt:lpstr>
      <vt:lpstr>Engineering Communication </vt:lpstr>
      <vt:lpstr>To Study Further</vt:lpstr>
      <vt:lpstr>PowerPoint Presentation</vt:lpstr>
      <vt:lpstr>Type of Standards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2018-01-30T21:35:25Z</dcterms:created>
  <dcterms:modified xsi:type="dcterms:W3CDTF">2021-01-09T00:04:36Z</dcterms:modified>
</cp:coreProperties>
</file>