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88"/>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42" r:id="rId61"/>
    <p:sldId id="341" r:id="rId62"/>
    <p:sldId id="294" r:id="rId63"/>
    <p:sldId id="298" r:id="rId64"/>
    <p:sldId id="332" r:id="rId65"/>
    <p:sldId id="324" r:id="rId66"/>
    <p:sldId id="325" r:id="rId67"/>
    <p:sldId id="313" r:id="rId68"/>
    <p:sldId id="309" r:id="rId69"/>
    <p:sldId id="355" r:id="rId70"/>
    <p:sldId id="297" r:id="rId71"/>
    <p:sldId id="300" r:id="rId72"/>
    <p:sldId id="346" r:id="rId73"/>
    <p:sldId id="343" r:id="rId74"/>
    <p:sldId id="344" r:id="rId75"/>
    <p:sldId id="345" r:id="rId76"/>
    <p:sldId id="299" r:id="rId77"/>
    <p:sldId id="302" r:id="rId78"/>
    <p:sldId id="347" r:id="rId79"/>
    <p:sldId id="348" r:id="rId80"/>
    <p:sldId id="301" r:id="rId81"/>
    <p:sldId id="304" r:id="rId82"/>
    <p:sldId id="303" r:id="rId83"/>
    <p:sldId id="306" r:id="rId84"/>
    <p:sldId id="349" r:id="rId85"/>
    <p:sldId id="350" r:id="rId86"/>
    <p:sldId id="305" r:id="rId8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66" autoAdjust="0"/>
  </p:normalViewPr>
  <p:slideViewPr>
    <p:cSldViewPr>
      <p:cViewPr varScale="1">
        <p:scale>
          <a:sx n="71" d="100"/>
          <a:sy n="71" d="100"/>
        </p:scale>
        <p:origin x="171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commentAuthors" Target="commentAuthor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6.jpeg"/><Relationship Id="rId6" Type="http://schemas.openxmlformats.org/officeDocument/2006/relationships/hyperlink" Target="https://en.wiktionary.org/wiki/monarch" TargetMode="External"/><Relationship Id="rId5" Type="http://schemas.openxmlformats.org/officeDocument/2006/relationships/image" Target="../media/image48.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6.jpeg"/><Relationship Id="rId6" Type="http://schemas.openxmlformats.org/officeDocument/2006/relationships/hyperlink" Target="https://en.wiktionary.org/wiki/monarch" TargetMode="External"/><Relationship Id="rId5" Type="http://schemas.openxmlformats.org/officeDocument/2006/relationships/image" Target="../media/image48.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1/28/2021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 Notes</a:t>
            </a:r>
          </a:p>
          <a:p>
            <a:r>
              <a:rPr lang="en-US" dirty="0" smtClean="0"/>
              <a:t>Continuing projects should</a:t>
            </a:r>
            <a:r>
              <a:rPr lang="en-US" baseline="0" dirty="0" smtClean="0"/>
              <a:t> follow Track C or E</a:t>
            </a:r>
          </a:p>
          <a:p>
            <a:r>
              <a:rPr lang="en-US" baseline="0" dirty="0" smtClean="0"/>
              <a:t>New projects can follow A</a:t>
            </a:r>
            <a:r>
              <a:rPr lang="en-US" baseline="0" smtClean="0"/>
              <a:t>, B, or D</a:t>
            </a:r>
            <a:endParaRPr lang="en-US" dirty="0" smtClean="0"/>
          </a:p>
          <a:p>
            <a:r>
              <a:rPr lang="en-US" sz="1200" b="0" i="0" kern="1200" dirty="0" smtClean="0">
                <a:solidFill>
                  <a:schemeClr val="tx1"/>
                </a:solidFill>
                <a:effectLst/>
                <a:latin typeface="+mn-lt"/>
                <a:ea typeface="+mn-ea"/>
                <a:cs typeface="+mn-cs"/>
              </a:rPr>
              <a:t>Track A or C on Day 3 should follow track A or C on Day 4</a:t>
            </a:r>
          </a:p>
          <a:p>
            <a:r>
              <a:rPr lang="en-US" sz="1200" b="0" i="0" kern="1200" dirty="0" smtClean="0">
                <a:solidFill>
                  <a:schemeClr val="tx1"/>
                </a:solidFill>
                <a:effectLst/>
                <a:latin typeface="+mn-lt"/>
                <a:ea typeface="+mn-ea"/>
                <a:cs typeface="+mn-cs"/>
              </a:rPr>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 Notes</a:t>
            </a:r>
          </a:p>
          <a:p>
            <a:r>
              <a:rPr lang="en-US" sz="1200" b="0" i="0" kern="1200" dirty="0" smtClean="0">
                <a:solidFill>
                  <a:schemeClr val="tx1"/>
                </a:solidFill>
                <a:effectLst/>
                <a:latin typeface="+mn-lt"/>
                <a:ea typeface="+mn-ea"/>
                <a:cs typeface="+mn-cs"/>
              </a:rPr>
              <a:t>Track A or C on Day 3 should follow track A or C on Day 4</a:t>
            </a:r>
          </a:p>
          <a:p>
            <a:r>
              <a:rPr lang="en-US" sz="1200" b="0" i="0" kern="1200" dirty="0" smtClean="0">
                <a:solidFill>
                  <a:schemeClr val="tx1"/>
                </a:solidFill>
                <a:effectLst/>
                <a:latin typeface="+mn-lt"/>
                <a:ea typeface="+mn-ea"/>
                <a:cs typeface="+mn-cs"/>
              </a:rPr>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1450" indent="-171450">
              <a:buFontTx/>
              <a:buChar char="-"/>
            </a:pPr>
            <a:r>
              <a:rPr lang="en-US" dirty="0"/>
              <a:t>On your desk</a:t>
            </a:r>
          </a:p>
          <a:p>
            <a:pPr marL="171450" indent="-171450">
              <a:buFontTx/>
              <a:buChar char="-"/>
            </a:pPr>
            <a:r>
              <a:rPr lang="en-US" dirty="0"/>
              <a:t>-on your PC</a:t>
            </a:r>
          </a:p>
          <a:p>
            <a:pPr marL="171450" indent="-171450">
              <a:buFontTx/>
              <a:buChar char="-"/>
            </a:pPr>
            <a:r>
              <a:rPr lang="en-US" dirty="0"/>
              <a:t>In text messages</a:t>
            </a:r>
          </a:p>
          <a:p>
            <a:pPr marL="171450" indent="-171450">
              <a:buFontTx/>
              <a:buChar char="-"/>
            </a:pPr>
            <a:r>
              <a:rPr lang="en-US" dirty="0"/>
              <a:t>In emails</a:t>
            </a:r>
          </a:p>
          <a:p>
            <a:pPr marL="171450" indent="-17145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 notes</a:t>
            </a:r>
            <a:r>
              <a:rPr lang="en-US" baseline="0" dirty="0" smtClean="0"/>
              <a:t> – Track C is for projects with lots of history or content wholly unfamiliar to students.</a:t>
            </a:r>
          </a:p>
          <a:p>
            <a:r>
              <a:rPr lang="en-US" baseline="0" dirty="0" smtClean="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1/28/2021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1/28/2021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1/28/2021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1/28/2021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1/28/2021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1/28/2021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1/28/2021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1/28/2021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1/28/2021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1/28/2021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1/28/2021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6.xml"/><Relationship Id="rId3" Type="http://schemas.openxmlformats.org/officeDocument/2006/relationships/slide" Target="slide27.xml"/><Relationship Id="rId7" Type="http://schemas.openxmlformats.org/officeDocument/2006/relationships/slide" Target="slide7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8.xml"/><Relationship Id="rId10" Type="http://schemas.openxmlformats.org/officeDocument/2006/relationships/slide" Target="slide82.xml"/><Relationship Id="rId4" Type="http://schemas.openxmlformats.org/officeDocument/2006/relationships/slide" Target="slide47.xml"/><Relationship Id="rId9" Type="http://schemas.openxmlformats.org/officeDocument/2006/relationships/slide" Target="slide8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Divide workload among team members and create EDN Issues to document and track</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to Design Lab administrator</a:t>
                      </a:r>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8465595"/>
              </p:ext>
            </p:extLst>
          </p:nvPr>
        </p:nvGraphicFramePr>
        <p:xfrm>
          <a:off x="381000" y="846138"/>
          <a:ext cx="8382000" cy="53344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2.2</a:t>
                      </a:r>
                    </a:p>
                  </a:txBody>
                  <a:tcPr marL="68580" marR="68580" marT="0" marB="0"/>
                </a:tc>
                <a:tc>
                  <a:txBody>
                    <a:bodyPr/>
                    <a:lstStyle/>
                    <a:p>
                      <a:pPr marL="0" marR="0" algn="l">
                        <a:spcBef>
                          <a:spcPts val="0"/>
                        </a:spcBef>
                        <a:spcAft>
                          <a:spcPts val="0"/>
                        </a:spcAft>
                      </a:pPr>
                      <a:r>
                        <a:rPr lang="en-US" sz="1200" b="0" dirty="0">
                          <a:effectLst/>
                          <a:latin typeface="+mj-lt"/>
                          <a:ea typeface="MS Mincho"/>
                        </a:rPr>
                        <a:t>1/7/21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CE introduction to Day 1</a:t>
                      </a:r>
                    </a:p>
                    <a:p>
                      <a:pPr marL="0" marR="0" algn="l">
                        <a:spcBef>
                          <a:spcPts val="0"/>
                        </a:spcBef>
                        <a:spcAft>
                          <a:spcPts val="0"/>
                        </a:spcAft>
                      </a:pPr>
                      <a:r>
                        <a:rPr lang="en-US" sz="1200" b="0" dirty="0">
                          <a:effectLst/>
                          <a:latin typeface="+mj-lt"/>
                          <a:ea typeface="MS Mincho"/>
                        </a:rPr>
                        <a:t>Student</a:t>
                      </a:r>
                      <a:r>
                        <a:rPr lang="en-US" sz="1200" b="0" baseline="0" dirty="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2.3</a:t>
                      </a:r>
                    </a:p>
                  </a:txBody>
                  <a:tcPr marL="68580" marR="68580" marT="0" marB="0"/>
                </a:tc>
                <a:tc>
                  <a:txBody>
                    <a:bodyPr/>
                    <a:lstStyle/>
                    <a:p>
                      <a:pPr marL="0" marR="0" algn="l">
                        <a:spcBef>
                          <a:spcPts val="0"/>
                        </a:spcBef>
                        <a:spcAft>
                          <a:spcPts val="0"/>
                        </a:spcAft>
                      </a:pPr>
                      <a:r>
                        <a:rPr lang="en-US" sz="1200" b="0" dirty="0">
                          <a:effectLst/>
                          <a:latin typeface="+mj-lt"/>
                          <a:ea typeface="MS Mincho"/>
                        </a:rPr>
                        <a:t>1/12/21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Tip to update playbook before each class added to all agenda slides</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a:effectLst/>
                          <a:latin typeface="+mj-lt"/>
                          <a:ea typeface="MS Mincho"/>
                        </a:rPr>
                        <a:t>2.4</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Phases of Design Report</a:t>
                      </a:r>
                      <a:r>
                        <a:rPr lang="en-US" sz="1200" b="0" baseline="0" dirty="0">
                          <a:effectLst/>
                          <a:latin typeface="+mj-lt"/>
                          <a:ea typeface="MS Mincho"/>
                        </a:rPr>
                        <a:t> added p 41</a:t>
                      </a:r>
                    </a:p>
                    <a:p>
                      <a:pPr marL="0" marR="0" algn="l">
                        <a:spcBef>
                          <a:spcPts val="0"/>
                        </a:spcBef>
                        <a:spcAft>
                          <a:spcPts val="0"/>
                        </a:spcAft>
                      </a:pPr>
                      <a:r>
                        <a:rPr lang="en-US" sz="1200" b="0" baseline="0" dirty="0">
                          <a:effectLst/>
                          <a:latin typeface="+mj-lt"/>
                          <a:ea typeface="MS Mincho"/>
                        </a:rPr>
                        <a:t>Small grammar/formatting changes throughout Playbook</a:t>
                      </a:r>
                    </a:p>
                    <a:p>
                      <a:pPr marL="0" marR="0" algn="l">
                        <a:spcBef>
                          <a:spcPts val="0"/>
                        </a:spcBef>
                        <a:spcAft>
                          <a:spcPts val="0"/>
                        </a:spcAft>
                      </a:pPr>
                      <a:r>
                        <a:rPr lang="en-US" sz="1200" b="0" dirty="0">
                          <a:effectLst/>
                          <a:latin typeface="+mj-lt"/>
                          <a:ea typeface="MS Mincho"/>
                        </a:rPr>
                        <a:t>‘Every project is different’ slide moved to Day 3 (previously Day 6) p 49</a:t>
                      </a:r>
                    </a:p>
                    <a:p>
                      <a:pPr marL="0" marR="0" algn="l">
                        <a:spcBef>
                          <a:spcPts val="0"/>
                        </a:spcBef>
                        <a:spcAft>
                          <a:spcPts val="0"/>
                        </a:spcAft>
                      </a:pPr>
                      <a:r>
                        <a:rPr lang="en-US" sz="1200" b="0" dirty="0">
                          <a:effectLst/>
                          <a:latin typeface="+mj-lt"/>
                          <a:ea typeface="MS Mincho"/>
                        </a:rPr>
                        <a:t>Webex/Meeting Tips slide added p 9</a:t>
                      </a:r>
                    </a:p>
                    <a:p>
                      <a:pPr marL="0" marR="0" algn="l">
                        <a:spcBef>
                          <a:spcPts val="0"/>
                        </a:spcBef>
                        <a:spcAft>
                          <a:spcPts val="0"/>
                        </a:spcAft>
                      </a:pPr>
                      <a:r>
                        <a:rPr lang="en-US" sz="1200" b="0" dirty="0">
                          <a:effectLst/>
                          <a:latin typeface="+mj-lt"/>
                          <a:ea typeface="MS Mincho"/>
                        </a:rPr>
                        <a:t>PE instructions</a:t>
                      </a:r>
                      <a:r>
                        <a:rPr lang="en-US" sz="1200" b="0" baseline="0" dirty="0">
                          <a:effectLst/>
                          <a:latin typeface="+mj-lt"/>
                          <a:ea typeface="MS Mincho"/>
                        </a:rPr>
                        <a:t> added to p 36</a:t>
                      </a:r>
                    </a:p>
                    <a:p>
                      <a:pPr marL="0" marR="0" algn="l">
                        <a:spcBef>
                          <a:spcPts val="0"/>
                        </a:spcBef>
                        <a:spcAft>
                          <a:spcPts val="0"/>
                        </a:spcAft>
                      </a:pPr>
                      <a:r>
                        <a:rPr lang="en-US" sz="1200" b="0" baseline="0" dirty="0">
                          <a:effectLst/>
                          <a:latin typeface="+mj-lt"/>
                          <a:ea typeface="MS Mincho"/>
                        </a:rPr>
                        <a:t>Safety Training reminder improved</a:t>
                      </a:r>
                    </a:p>
                    <a:p>
                      <a:pPr marL="0" marR="0" algn="l">
                        <a:spcBef>
                          <a:spcPts val="0"/>
                        </a:spcBef>
                        <a:spcAft>
                          <a:spcPts val="0"/>
                        </a:spcAft>
                      </a:pPr>
                      <a:r>
                        <a:rPr lang="en-US" sz="1200" b="0" baseline="0" dirty="0">
                          <a:effectLst/>
                          <a:latin typeface="+mj-lt"/>
                          <a:ea typeface="MS Mincho"/>
                        </a:rPr>
                        <a:t>Comm+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2.5</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”template“ removed from Report &amp; Poster filenames</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a:effectLst/>
                          <a:latin typeface="+mj-lt"/>
                          <a:ea typeface="MS Mincho"/>
                        </a:rPr>
                        <a:t>2.6</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Needs &amp; Reqs </a:t>
                      </a:r>
                      <a:r>
                        <a:rPr lang="en-US" sz="1200" b="0" strike="sngStrike" dirty="0">
                          <a:effectLst/>
                          <a:latin typeface="+mj-lt"/>
                          <a:ea typeface="MS Mincho"/>
                        </a:rPr>
                        <a:t>Matrix</a:t>
                      </a:r>
                      <a:r>
                        <a:rPr lang="en-US" sz="1200" b="0" dirty="0">
                          <a:effectLst/>
                          <a:latin typeface="+mj-lt"/>
                          <a:ea typeface="MS Mincho"/>
                        </a:rPr>
                        <a:t> -&gt; Workbook</a:t>
                      </a:r>
                    </a:p>
                    <a:p>
                      <a:pPr marL="0" marR="0" algn="l">
                        <a:spcBef>
                          <a:spcPts val="0"/>
                        </a:spcBef>
                        <a:spcAft>
                          <a:spcPts val="0"/>
                        </a:spcAft>
                      </a:pPr>
                      <a:r>
                        <a:rPr lang="en-US" sz="1200" b="0" dirty="0">
                          <a:effectLst/>
                          <a:latin typeface="+mj-lt"/>
                          <a:ea typeface="MS Mincho"/>
                        </a:rPr>
                        <a:t>Double check</a:t>
                      </a:r>
                      <a:r>
                        <a:rPr lang="en-US" sz="1200" b="0" baseline="0" dirty="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1/21/21</a:t>
                      </a:r>
                    </a:p>
                  </a:txBody>
                  <a:tcPr marL="68580" marR="68580" marT="0" marB="0"/>
                </a:tc>
                <a:tc>
                  <a:txBody>
                    <a:bodyPr/>
                    <a:lstStyle/>
                    <a:p>
                      <a:pPr marL="228600" marR="0" indent="-228600" algn="l">
                        <a:spcBef>
                          <a:spcPts val="0"/>
                        </a:spcBef>
                        <a:spcAft>
                          <a:spcPts val="0"/>
                        </a:spcAft>
                        <a:buAutoNum type="alphaUcPeriod"/>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CE pictures</a:t>
                      </a:r>
                    </a:p>
                    <a:p>
                      <a:pPr marL="0" marR="0" algn="l">
                        <a:spcBef>
                          <a:spcPts val="0"/>
                        </a:spcBef>
                        <a:spcAft>
                          <a:spcPts val="0"/>
                        </a:spcAft>
                      </a:pPr>
                      <a:r>
                        <a:rPr lang="en-US" sz="1200" dirty="0">
                          <a:effectLst/>
                          <a:latin typeface="+mj-lt"/>
                          <a:ea typeface="MS Mincho"/>
                        </a:rPr>
                        <a:t>Updated Ticket Out links</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1/22/21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Syllabus link p 6</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1/25/21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 &amp; J. Kanai</a:t>
                      </a:r>
                    </a:p>
                  </a:txBody>
                  <a:tcPr marL="68580" marR="68580" marT="0" marB="0"/>
                </a:tc>
                <a:tc>
                  <a:txBody>
                    <a:bodyPr/>
                    <a:lstStyle/>
                    <a:p>
                      <a:pPr marL="0" marR="0" algn="l">
                        <a:spcBef>
                          <a:spcPts val="0"/>
                        </a:spcBef>
                        <a:spcAft>
                          <a:spcPts val="0"/>
                        </a:spcAft>
                      </a:pPr>
                      <a:r>
                        <a:rPr lang="en-US" sz="1200" dirty="0">
                          <a:effectLst/>
                          <a:latin typeface="+mj-lt"/>
                          <a:ea typeface="MS Mincho"/>
                        </a:rPr>
                        <a:t>Day 1 Agenda slide</a:t>
                      </a:r>
                      <a:r>
                        <a:rPr lang="en-US" sz="1200" baseline="0" dirty="0">
                          <a:effectLst/>
                          <a:latin typeface="+mj-lt"/>
                          <a:ea typeface="MS Mincho"/>
                        </a:rPr>
                        <a:t> moved</a:t>
                      </a:r>
                    </a:p>
                    <a:p>
                      <a:pPr marL="0" marR="0" algn="l">
                        <a:spcBef>
                          <a:spcPts val="0"/>
                        </a:spcBef>
                        <a:spcAft>
                          <a:spcPts val="0"/>
                        </a:spcAft>
                      </a:pPr>
                      <a:r>
                        <a:rPr lang="en-US" sz="1200" baseline="0" dirty="0">
                          <a:effectLst/>
                          <a:latin typeface="+mj-lt"/>
                          <a:ea typeface="MS Mincho"/>
                        </a:rPr>
                        <a:t>EDN links updated for course materials</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Clearer instructions on how to follow tracks</a:t>
                      </a:r>
                      <a:r>
                        <a:rPr lang="en-US" sz="1200" baseline="0" dirty="0">
                          <a:effectLst/>
                          <a:latin typeface="+mj-lt"/>
                          <a:ea typeface="MS Mincho"/>
                        </a:rPr>
                        <a:t> p 34</a:t>
                      </a:r>
                    </a:p>
                    <a:p>
                      <a:pPr marL="0" marR="0" algn="l">
                        <a:spcBef>
                          <a:spcPts val="0"/>
                        </a:spcBef>
                        <a:spcAft>
                          <a:spcPts val="0"/>
                        </a:spcAft>
                      </a:pPr>
                      <a:r>
                        <a:rPr lang="en-US" sz="1200" baseline="0" dirty="0">
                          <a:effectLst/>
                          <a:latin typeface="+mj-lt"/>
                          <a:ea typeface="MS Mincho"/>
                        </a:rPr>
                        <a:t>Formatting improvements to subsequent tracked activities p 36 &amp; 37</a:t>
                      </a:r>
                    </a:p>
                    <a:p>
                      <a:pPr marL="0" marR="0" algn="l">
                        <a:spcBef>
                          <a:spcPts val="0"/>
                        </a:spcBef>
                        <a:spcAft>
                          <a:spcPts val="0"/>
                        </a:spcAft>
                      </a:pPr>
                      <a:r>
                        <a:rPr lang="en-US" sz="1200" baseline="0" dirty="0">
                          <a:effectLst/>
                          <a:latin typeface="+mj-lt"/>
                          <a:ea typeface="MS Mincho"/>
                        </a:rPr>
                        <a:t>Flipped PE Meeting and Generate Questions in track B of Day 2</a:t>
                      </a: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4828568"/>
              </p:ext>
            </p:extLst>
          </p:nvPr>
        </p:nvGraphicFramePr>
        <p:xfrm>
          <a:off x="381000" y="846138"/>
          <a:ext cx="8382000" cy="290068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smtClean="0">
                          <a:effectLst/>
                          <a:latin typeface="+mj-lt"/>
                          <a:ea typeface="MS Mincho"/>
                        </a:rPr>
                        <a:t>3.1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1/27/21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err="1" smtClean="0">
                          <a:effectLst/>
                          <a:latin typeface="+mj-lt"/>
                          <a:ea typeface="MS Mincho"/>
                        </a:rPr>
                        <a:t>A.Paster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Added notes to help with Track scheduling for Day 3 &amp; 4</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914115"/>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a:t>
            </a:r>
            <a:r>
              <a:rPr lang="en-US" sz="3600" dirty="0" smtClean="0">
                <a:cs typeface="Calibri"/>
              </a:rPr>
              <a:t>Questions</a:t>
            </a:r>
            <a:endParaRPr lang="en-US" sz="3600" dirty="0">
              <a:cs typeface="Calibri"/>
            </a:endParaRP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endParaRPr lang="en-US" sz="3600" dirty="0">
              <a:cs typeface="Calibri"/>
            </a:endParaRP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EDN Background Info Forum</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64</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Long Term Objectives (1-5+ years, from Customer Perspective)</a:t>
            </a:r>
          </a:p>
          <a:p>
            <a:pPr lvl="1"/>
            <a:r>
              <a:rPr lang="en-US" dirty="0"/>
              <a:t>Current Semester Objectives (3 months!)</a:t>
            </a:r>
          </a:p>
          <a:p>
            <a:pPr lvl="1"/>
            <a:r>
              <a:rPr lang="en-US" dirty="0"/>
              <a:t>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46" y="2286000"/>
            <a:ext cx="6070307" cy="277094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2338177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needs/reqs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Brainstorm 6 individual tasks which need to be accomplished to reach project goals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i="1"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4855</Words>
  <Application>Microsoft Office PowerPoint</Application>
  <PresentationFormat>On-screen Show (4:3)</PresentationFormat>
  <Paragraphs>1059</Paragraphs>
  <Slides>85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85</vt:i4>
      </vt:variant>
    </vt:vector>
  </HeadingPairs>
  <TitlesOfParts>
    <vt:vector size="93" baseType="lpstr">
      <vt:lpstr>ＭＳ Ｐゴシック</vt:lpstr>
      <vt:lpstr>Arial</vt:lpstr>
      <vt:lpstr>Calibri</vt:lpstr>
      <vt:lpstr>Calibri Light</vt:lpstr>
      <vt:lpstr>MS Mincho</vt:lpstr>
      <vt:lpstr>Times New Roman</vt:lpstr>
      <vt:lpstr>Office Theme</vt:lpstr>
      <vt:lpstr>1_Office Theme</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Capstone Orientation Packet (email)</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Phases of the Design Report</vt:lpstr>
      <vt:lpstr>Out of Class Task / Action Items:</vt:lpstr>
      <vt:lpstr>Class 6 Agenda</vt:lpstr>
      <vt:lpstr>10 min – What’s a Concept?</vt:lpstr>
      <vt:lpstr>65 Min - Concept Generation</vt:lpstr>
      <vt:lpstr>5 min – Create Forum Threads</vt:lpstr>
      <vt:lpstr>20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2021-01-28T14:32:54Z</dcterms:modified>
</cp:coreProperties>
</file>