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88"/>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42" r:id="rId61"/>
    <p:sldId id="341" r:id="rId62"/>
    <p:sldId id="294" r:id="rId63"/>
    <p:sldId id="298" r:id="rId64"/>
    <p:sldId id="332" r:id="rId65"/>
    <p:sldId id="324" r:id="rId66"/>
    <p:sldId id="325" r:id="rId67"/>
    <p:sldId id="313" r:id="rId68"/>
    <p:sldId id="309" r:id="rId69"/>
    <p:sldId id="355" r:id="rId70"/>
    <p:sldId id="297" r:id="rId71"/>
    <p:sldId id="300" r:id="rId72"/>
    <p:sldId id="346" r:id="rId73"/>
    <p:sldId id="343" r:id="rId74"/>
    <p:sldId id="344" r:id="rId75"/>
    <p:sldId id="345" r:id="rId76"/>
    <p:sldId id="299" r:id="rId77"/>
    <p:sldId id="302" r:id="rId78"/>
    <p:sldId id="347" r:id="rId79"/>
    <p:sldId id="348" r:id="rId80"/>
    <p:sldId id="301" r:id="rId81"/>
    <p:sldId id="304" r:id="rId82"/>
    <p:sldId id="303" r:id="rId83"/>
    <p:sldId id="306" r:id="rId84"/>
    <p:sldId id="349" r:id="rId85"/>
    <p:sldId id="350" r:id="rId86"/>
    <p:sldId id="305" r:id="rId8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66" autoAdjust="0"/>
  </p:normalViewPr>
  <p:slideViewPr>
    <p:cSldViewPr>
      <p:cViewPr varScale="1">
        <p:scale>
          <a:sx n="71" d="100"/>
          <a:sy n="71" d="100"/>
        </p:scale>
        <p:origin x="171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commentAuthors" Target="commentAuthor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6.jpeg"/><Relationship Id="rId6" Type="http://schemas.openxmlformats.org/officeDocument/2006/relationships/hyperlink" Target="https://en.wiktionary.org/wiki/monarch" TargetMode="External"/><Relationship Id="rId5" Type="http://schemas.openxmlformats.org/officeDocument/2006/relationships/image" Target="../media/image48.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6.jpeg"/><Relationship Id="rId6" Type="http://schemas.openxmlformats.org/officeDocument/2006/relationships/hyperlink" Target="https://en.wiktionary.org/wiki/monarch" TargetMode="External"/><Relationship Id="rId5" Type="http://schemas.openxmlformats.org/officeDocument/2006/relationships/image" Target="../media/image48.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C5254C6F-E0AC-494C-816E-7AB73BEB2A48}" srcId="{D1D102AF-B7EE-4ABA-818B-966774740422}" destId="{F00F1D8C-B58F-449B-994E-20E961E308E6}" srcOrd="1" destOrd="0" parTransId="{5D5CEC23-C140-4DCB-912C-B4D1FA5C856A}" sibTransId="{EDF8BA88-30E9-4F44-88AA-261D5891C0DB}"/>
    <dgm:cxn modelId="{F742C7BB-EBBF-45C3-A141-3776C9323EB5}" srcId="{63E1802C-C9C0-4148-AC7C-3AE81545D912}" destId="{EE1EF569-9F29-434C-9ACB-0F2D2A5E2B53}" srcOrd="0" destOrd="0" parTransId="{A4336810-3FB2-4A91-8902-4FAC120449EE}" sibTransId="{85444A9F-EB7C-4ED1-A57C-596ECCF6D19F}"/>
    <dgm:cxn modelId="{D9997BD9-3495-4EF1-9BB1-CDB842261B3D}" srcId="{84B730F6-E6CE-4099-8451-9D6448D55025}" destId="{80F49431-FABB-4465-B476-A9EE3392E46B}" srcOrd="1" destOrd="0" parTransId="{55F85078-C7F7-41C7-AF8E-C4C9A05AE2F5}" sibTransId="{C4618B19-E5C9-4C72-8C60-624683EC996C}"/>
    <dgm:cxn modelId="{4B553B37-A07C-4F01-AD67-63C284B28C90}" type="presOf" srcId="{025E694E-134A-40E3-84F2-5229D754EE85}" destId="{9952CBE2-7F7D-46A3-9580-2FF4860630A6}" srcOrd="0" destOrd="2"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7678042B-FFA1-4C5F-A50E-D4A170559C58}" type="presOf" srcId="{8DBE0E98-9306-4FAC-864C-F5F9D7826A6E}" destId="{02551E02-946E-4976-8AE0-6DBE97996596}" srcOrd="1"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C531BD17-709E-499A-A5D8-4DD4C76D8358}" srcId="{63E1802C-C9C0-4148-AC7C-3AE81545D912}" destId="{025E694E-134A-40E3-84F2-5229D754EE85}" srcOrd="1" destOrd="0" parTransId="{58C6126D-F09D-4434-98B2-F2E17FDA91BC}" sibTransId="{11DA280C-A3F3-4769-A36A-680A41656C84}"/>
    <dgm:cxn modelId="{6B331428-D1D0-45BC-8D13-43C8256A27CB}" type="presOf" srcId="{8DBE0E98-9306-4FAC-864C-F5F9D7826A6E}" destId="{D0F4E070-3314-4AB3-AA0E-016754E3A79E}" srcOrd="0" destOrd="0" presId="urn:microsoft.com/office/officeart/2005/8/layout/hProcess10"/>
    <dgm:cxn modelId="{8EA8A9FA-F6B7-49C6-8854-735B88312893}" type="presOf" srcId="{D1D102AF-B7EE-4ABA-818B-966774740422}" destId="{FFD19A52-441B-410C-B072-FF11A597BD73}" srcOrd="0" destOrd="0" presId="urn:microsoft.com/office/officeart/2005/8/layout/hProcess10"/>
    <dgm:cxn modelId="{B369AD8C-70F6-48F3-9B42-2AF5D98B7F02}" srcId="{84B730F6-E6CE-4099-8451-9D6448D55025}" destId="{9618C81A-3A42-4191-95BE-9151987F60EA}" srcOrd="0" destOrd="0" parTransId="{A8F404D2-7B2D-466B-AC6C-D36D46E289C3}" sibTransId="{CBBEAC84-FBF3-47AE-AE9F-55C13504B1C8}"/>
    <dgm:cxn modelId="{CF05124C-742D-485B-BB96-C62E3B700B6F}" type="presOf" srcId="{F00F1D8C-B58F-449B-994E-20E961E308E6}" destId="{FFD19A52-441B-410C-B072-FF11A597BD73}" srcOrd="0" destOrd="2" presId="urn:microsoft.com/office/officeart/2005/8/layout/hProcess10"/>
    <dgm:cxn modelId="{22C427F1-B0DE-4577-8259-A01A5147F97E}" srcId="{81F6A475-8832-49A5-9610-840C77F585D9}" destId="{63E1802C-C9C0-4148-AC7C-3AE81545D912}" srcOrd="1" destOrd="0" parTransId="{D5A23646-AE0A-4D4F-A87B-3AE7CB653CBE}" sibTransId="{8DBE0E98-9306-4FAC-864C-F5F9D7826A6E}"/>
    <dgm:cxn modelId="{217D31D4-FD80-4748-BE4D-AE207277F590}" srcId="{81F6A475-8832-49A5-9610-840C77F585D9}" destId="{84B730F6-E6CE-4099-8451-9D6448D55025}" srcOrd="2" destOrd="0" parTransId="{6DC99785-FA92-432C-AA88-F6A55F09339B}" sibTransId="{BAEC9C96-BA54-477A-9AEA-A06A06DDCBD9}"/>
    <dgm:cxn modelId="{B06B0F25-0B95-489F-A7E5-D16A410D4044}" type="presOf" srcId="{CA732D00-E1D9-46E0-AB25-0369BA0ED5BB}" destId="{FFD19A52-441B-410C-B072-FF11A597BD73}" srcOrd="0" destOrd="1"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FE861C-486B-4E18-A0E9-A790238A915C}" type="datetimeFigureOut">
              <a:rPr lang="en-US" smtClean="0"/>
              <a:t>2/4/2021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a:t>
            </a:r>
            <a:r>
              <a:rPr lang="en-US" baseline="0"/>
              <a:t>, B, or D</a:t>
            </a:r>
            <a:endParaRPr lang="en-US" dirty="0"/>
          </a:p>
          <a:p>
            <a:r>
              <a:rPr lang="en-US" sz="1200" b="0" i="0" kern="1200" dirty="0">
                <a:solidFill>
                  <a:schemeClr val="tx1"/>
                </a:solidFill>
                <a:effectLst/>
                <a:latin typeface="+mn-lt"/>
                <a:ea typeface="+mn-ea"/>
                <a:cs typeface="+mn-cs"/>
              </a:rPr>
              <a:t>Track A or C on Day 3 should follow track A or C on Day 4</a:t>
            </a:r>
          </a:p>
          <a:p>
            <a:r>
              <a:rPr lang="en-US" sz="1200" b="0" i="0" kern="1200" dirty="0">
                <a:solidFill>
                  <a:schemeClr val="tx1"/>
                </a:solidFill>
                <a:effectLst/>
                <a:latin typeface="+mn-lt"/>
                <a:ea typeface="+mn-ea"/>
                <a:cs typeface="+mn-cs"/>
              </a:rPr>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sz="1200" b="0" i="0" kern="1200" dirty="0">
                <a:solidFill>
                  <a:schemeClr val="tx1"/>
                </a:solidFill>
                <a:effectLst/>
                <a:latin typeface="+mn-lt"/>
                <a:ea typeface="+mn-ea"/>
                <a:cs typeface="+mn-cs"/>
              </a:rPr>
              <a:t>Track A or C on Day 3 should follow track A or C on Day 4</a:t>
            </a:r>
          </a:p>
          <a:p>
            <a:r>
              <a:rPr lang="en-US" sz="1200" b="0" i="0" kern="1200" dirty="0">
                <a:solidFill>
                  <a:schemeClr val="tx1"/>
                </a:solidFill>
                <a:effectLst/>
                <a:latin typeface="+mn-lt"/>
                <a:ea typeface="+mn-ea"/>
                <a:cs typeface="+mn-cs"/>
              </a:rPr>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1450" indent="-171450">
              <a:buFontTx/>
              <a:buChar char="-"/>
            </a:pPr>
            <a:r>
              <a:rPr lang="en-US" dirty="0"/>
              <a:t>On your desk</a:t>
            </a:r>
          </a:p>
          <a:p>
            <a:pPr marL="171450" indent="-171450">
              <a:buFontTx/>
              <a:buChar char="-"/>
            </a:pPr>
            <a:r>
              <a:rPr lang="en-US" dirty="0"/>
              <a:t>-on your PC</a:t>
            </a:r>
          </a:p>
          <a:p>
            <a:pPr marL="171450" indent="-171450">
              <a:buFontTx/>
              <a:buChar char="-"/>
            </a:pPr>
            <a:r>
              <a:rPr lang="en-US" dirty="0"/>
              <a:t>In text messages</a:t>
            </a:r>
          </a:p>
          <a:p>
            <a:pPr marL="171450" indent="-171450">
              <a:buFontTx/>
              <a:buChar char="-"/>
            </a:pPr>
            <a:r>
              <a:rPr lang="en-US" dirty="0"/>
              <a:t>In emails</a:t>
            </a:r>
          </a:p>
          <a:p>
            <a:pPr marL="171450" indent="-17145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940050" y="3848100"/>
            <a:ext cx="13847763" cy="10385425"/>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2/4/2021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2/4/2021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2/4/2021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2/4/2021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2/4/2021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2/4/2021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2/4/2021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2/4/2021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2/4/2021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2/4/2021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2/4/2021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2/4/2021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2/4/2021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2/4/2021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2/4/2021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2/4/2021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x4v8t6ECTpdk7SYh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JCqdyLoLm7SzbyRZ6"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Subversio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6.xml"/><Relationship Id="rId3" Type="http://schemas.openxmlformats.org/officeDocument/2006/relationships/slide" Target="slide27.xml"/><Relationship Id="rId7" Type="http://schemas.openxmlformats.org/officeDocument/2006/relationships/slide" Target="slide7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58.xml"/><Relationship Id="rId10" Type="http://schemas.openxmlformats.org/officeDocument/2006/relationships/slide" Target="slide82.xml"/><Relationship Id="rId4" Type="http://schemas.openxmlformats.org/officeDocument/2006/relationships/slide" Target="slide47.xml"/><Relationship Id="rId9" Type="http://schemas.openxmlformats.org/officeDocument/2006/relationships/slide" Target="slide8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eUVnT8KSCReEV8fp6"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pCSbvzc4oMb4Kzkg6"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hyperlink" Target="https://forms.gle/At5axsgWRajmq2Gu5"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85000" lnSpcReduction="2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Divide workload among team members and create EDN Issues to document and track</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 (email)</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4913973"/>
            <a:ext cx="7886700" cy="1757363"/>
          </a:xfrm>
        </p:spPr>
        <p:txBody>
          <a:bodyPr vert="horz" lIns="91440" tIns="45720" rIns="91440" bIns="45720" rtlCol="0" anchor="t">
            <a:normAutofit/>
          </a:bodyPr>
          <a:lstStyle/>
          <a:p>
            <a:endParaRPr lang="en-US" dirty="0">
              <a:cs typeface="Calibri"/>
            </a:endParaRPr>
          </a:p>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1310146899"/>
              </p:ext>
            </p:extLst>
          </p:nvPr>
        </p:nvGraphicFramePr>
        <p:xfrm>
          <a:off x="612437" y="1447799"/>
          <a:ext cx="8150559" cy="3469284"/>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2009089">
                  <a:extLst>
                    <a:ext uri="{9D8B030D-6E8A-4147-A177-3AD203B41FA5}">
                      <a16:colId xmlns:a16="http://schemas.microsoft.com/office/drawing/2014/main" val="1076356727"/>
                    </a:ext>
                  </a:extLst>
                </a:gridCol>
                <a:gridCol w="1447800">
                  <a:extLst>
                    <a:ext uri="{9D8B030D-6E8A-4147-A177-3AD203B41FA5}">
                      <a16:colId xmlns:a16="http://schemas.microsoft.com/office/drawing/2014/main" val="2215888949"/>
                    </a:ext>
                  </a:extLst>
                </a:gridCol>
                <a:gridCol w="2057396">
                  <a:extLst>
                    <a:ext uri="{9D8B030D-6E8A-4147-A177-3AD203B41FA5}">
                      <a16:colId xmlns:a16="http://schemas.microsoft.com/office/drawing/2014/main" val="1596972483"/>
                    </a:ext>
                  </a:extLst>
                </a:gridCol>
              </a:tblGrid>
              <a:tr h="458737">
                <a:tc>
                  <a:txBody>
                    <a:bodyPr/>
                    <a:lstStyle/>
                    <a:p>
                      <a:pPr lvl="1"/>
                      <a:r>
                        <a:rPr lang="en-US" sz="1600"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t>Read Later</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010318618"/>
                  </a:ext>
                </a:extLst>
              </a:tr>
              <a:tr h="622122">
                <a:tc>
                  <a:txBody>
                    <a:bodyPr/>
                    <a:lstStyle/>
                    <a:p>
                      <a:pPr lvl="1"/>
                      <a:r>
                        <a:rPr lang="en-US" sz="1600" dirty="0"/>
                        <a:t>Project Description</a:t>
                      </a:r>
                    </a:p>
                  </a:txBody>
                  <a:tcPr anchor="ctr"/>
                </a:tc>
                <a:tc>
                  <a:txBody>
                    <a:bodyPr/>
                    <a:lstStyle/>
                    <a:p>
                      <a:r>
                        <a:rPr lang="en-US" sz="1600" dirty="0"/>
                        <a:t>Should have already read</a:t>
                      </a:r>
                    </a:p>
                  </a:txBody>
                  <a:tcPr anchor="ctr"/>
                </a:tc>
                <a:tc>
                  <a:txBody>
                    <a:bodyPr/>
                    <a:lstStyle/>
                    <a:p>
                      <a:r>
                        <a:rPr lang="en-US" sz="1600" dirty="0"/>
                        <a:t>Reference</a:t>
                      </a:r>
                      <a:r>
                        <a:rPr lang="en-US" sz="1600" baseline="0" dirty="0"/>
                        <a:t> now</a:t>
                      </a:r>
                      <a:endParaRPr lang="en-US" sz="1600" dirty="0"/>
                    </a:p>
                  </a:txBody>
                  <a:tcPr anchor="ctr"/>
                </a:tc>
                <a:tc>
                  <a:txBody>
                    <a:bodyPr/>
                    <a:lstStyle/>
                    <a:p>
                      <a:endParaRPr lang="en-US" sz="1600" dirty="0"/>
                    </a:p>
                  </a:txBody>
                  <a:tcPr anchor="ctr"/>
                </a:tc>
                <a:extLst>
                  <a:ext uri="{0D108BD9-81ED-4DB2-BD59-A6C34878D82A}">
                    <a16:rowId xmlns:a16="http://schemas.microsoft.com/office/drawing/2014/main" val="1515974254"/>
                  </a:ext>
                </a:extLst>
              </a:tr>
              <a:tr h="622122">
                <a:tc>
                  <a:txBody>
                    <a:bodyPr/>
                    <a:lstStyle/>
                    <a:p>
                      <a:pPr lvl="1"/>
                      <a:r>
                        <a:rPr lang="en-US" sz="1600" dirty="0"/>
                        <a:t>Instructions for electronic signatures in Adobe</a:t>
                      </a:r>
                    </a:p>
                  </a:txBody>
                  <a:tcPr anchor="ctr"/>
                </a:tc>
                <a:tc>
                  <a:txBody>
                    <a:bodyPr/>
                    <a:lstStyle/>
                    <a:p>
                      <a:r>
                        <a:rPr lang="en-US" sz="1600" dirty="0"/>
                        <a:t>Read Later</a:t>
                      </a:r>
                    </a:p>
                  </a:txBody>
                  <a:tcPr anchor="ctr"/>
                </a:tc>
                <a:tc>
                  <a:txBody>
                    <a:bodyPr/>
                    <a:lstStyle/>
                    <a:p>
                      <a:r>
                        <a:rPr lang="en-US" sz="1600" dirty="0"/>
                        <a:t>Reference for last steps</a:t>
                      </a:r>
                    </a:p>
                  </a:txBody>
                  <a:tcPr anchor="ctr"/>
                </a:tc>
                <a:tc>
                  <a:txBody>
                    <a:bodyPr/>
                    <a:lstStyle/>
                    <a:p>
                      <a:endParaRPr lang="en-US" sz="1600" dirty="0"/>
                    </a:p>
                  </a:txBody>
                  <a:tcPr anchor="ctr"/>
                </a:tc>
                <a:extLst>
                  <a:ext uri="{0D108BD9-81ED-4DB2-BD59-A6C34878D82A}">
                    <a16:rowId xmlns:a16="http://schemas.microsoft.com/office/drawing/2014/main" val="3708391809"/>
                  </a:ext>
                </a:extLst>
              </a:tr>
              <a:tr h="622122">
                <a:tc>
                  <a:txBody>
                    <a:bodyPr/>
                    <a:lstStyle/>
                    <a:p>
                      <a:pPr lvl="1"/>
                      <a:r>
                        <a:rPr lang="en-US" sz="1600" dirty="0"/>
                        <a:t>Recognition Waiver and Release</a:t>
                      </a:r>
                    </a:p>
                    <a:p>
                      <a:endParaRPr lang="en-US" sz="1600" dirty="0"/>
                    </a:p>
                  </a:txBody>
                  <a:tcPr anchor="ctr"/>
                </a:tc>
                <a:tc rowSpan="2">
                  <a:txBody>
                    <a:bodyPr/>
                    <a:lstStyle/>
                    <a:p>
                      <a:r>
                        <a:rPr lang="en-US" sz="1600" dirty="0"/>
                        <a:t>Read</a:t>
                      </a:r>
                      <a:r>
                        <a:rPr lang="en-US" sz="1600" baseline="0" dirty="0"/>
                        <a:t> later</a:t>
                      </a:r>
                      <a:endParaRPr lang="en-US" sz="1600" dirty="0"/>
                    </a:p>
                  </a:txBody>
                  <a:tcPr anchor="ctr"/>
                </a:tc>
                <a:tc rowSpan="2">
                  <a:txBody>
                    <a:bodyPr/>
                    <a:lstStyle/>
                    <a:p>
                      <a:r>
                        <a:rPr lang="en-US" sz="1600" dirty="0"/>
                        <a:t>Sign</a:t>
                      </a:r>
                      <a:r>
                        <a:rPr lang="en-US" sz="1600" baseline="0" dirty="0"/>
                        <a:t> PDF or print and scan</a:t>
                      </a:r>
                      <a:endParaRPr lang="en-US" sz="1600" dirty="0"/>
                    </a:p>
                  </a:txBody>
                  <a:tcPr anchor="ctr"/>
                </a:tc>
                <a:tc rowSpan="2">
                  <a:txBody>
                    <a:bodyPr/>
                    <a:lstStyle/>
                    <a:p>
                      <a:r>
                        <a:rPr lang="en-US" sz="1600" dirty="0"/>
                        <a:t>Email to Design Lab administrator</a:t>
                      </a:r>
                    </a:p>
                    <a:p>
                      <a:r>
                        <a:rPr lang="en-US" sz="1600" dirty="0">
                          <a:hlinkClick r:id="rId3"/>
                        </a:rPr>
                        <a:t>mastev@rpi.edu</a:t>
                      </a:r>
                      <a:r>
                        <a:rPr lang="en-US" sz="1600" dirty="0"/>
                        <a:t> </a:t>
                      </a:r>
                    </a:p>
                  </a:txBody>
                  <a:tcPr anchor="ctr"/>
                </a:tc>
                <a:extLst>
                  <a:ext uri="{0D108BD9-81ED-4DB2-BD59-A6C34878D82A}">
                    <a16:rowId xmlns:a16="http://schemas.microsoft.com/office/drawing/2014/main" val="1666441112"/>
                  </a:ext>
                </a:extLst>
              </a:tr>
              <a:tr h="622122">
                <a:tc>
                  <a:txBody>
                    <a:bodyPr/>
                    <a:lstStyle/>
                    <a:p>
                      <a:pPr lvl="1"/>
                      <a:r>
                        <a:rPr lang="en-US" sz="1600" dirty="0"/>
                        <a:t>Sponsorship Agreement</a:t>
                      </a:r>
                    </a:p>
                    <a:p>
                      <a:endParaRPr lang="en-US" sz="1600"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78465595"/>
              </p:ext>
            </p:extLst>
          </p:nvPr>
        </p:nvGraphicFramePr>
        <p:xfrm>
          <a:off x="381000" y="846138"/>
          <a:ext cx="8382000" cy="53344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1/4/2021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M. 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Cloned from last version of 2020 Fall.</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2.1</a:t>
                      </a:r>
                    </a:p>
                  </a:txBody>
                  <a:tcPr marL="68580" marR="68580" marT="0" marB="0"/>
                </a:tc>
                <a:tc>
                  <a:txBody>
                    <a:bodyPr/>
                    <a:lstStyle/>
                    <a:p>
                      <a:pPr marL="0" marR="0" algn="l">
                        <a:spcBef>
                          <a:spcPts val="0"/>
                        </a:spcBef>
                        <a:spcAft>
                          <a:spcPts val="0"/>
                        </a:spcAft>
                      </a:pPr>
                      <a:r>
                        <a:rPr lang="en-US" sz="1200" b="0" dirty="0">
                          <a:effectLst/>
                          <a:latin typeface="+mj-lt"/>
                        </a:rPr>
                        <a:t>1/4/2021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rPr>
                        <a:t>M. Anderson</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Starting updates from team discussion, playbook feedback notes, etc.</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2.2</a:t>
                      </a:r>
                    </a:p>
                  </a:txBody>
                  <a:tcPr marL="68580" marR="68580" marT="0" marB="0"/>
                </a:tc>
                <a:tc>
                  <a:txBody>
                    <a:bodyPr/>
                    <a:lstStyle/>
                    <a:p>
                      <a:pPr marL="0" marR="0" algn="l">
                        <a:spcBef>
                          <a:spcPts val="0"/>
                        </a:spcBef>
                        <a:spcAft>
                          <a:spcPts val="0"/>
                        </a:spcAft>
                      </a:pPr>
                      <a:r>
                        <a:rPr lang="en-US" sz="1200" b="0" dirty="0">
                          <a:effectLst/>
                          <a:latin typeface="+mj-lt"/>
                          <a:ea typeface="MS Mincho"/>
                        </a:rPr>
                        <a:t>1/7/21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CE introduction to Day 1</a:t>
                      </a:r>
                    </a:p>
                    <a:p>
                      <a:pPr marL="0" marR="0" algn="l">
                        <a:spcBef>
                          <a:spcPts val="0"/>
                        </a:spcBef>
                        <a:spcAft>
                          <a:spcPts val="0"/>
                        </a:spcAft>
                      </a:pPr>
                      <a:r>
                        <a:rPr lang="en-US" sz="1200" b="0" dirty="0">
                          <a:effectLst/>
                          <a:latin typeface="+mj-lt"/>
                          <a:ea typeface="MS Mincho"/>
                        </a:rPr>
                        <a:t>Student</a:t>
                      </a:r>
                      <a:r>
                        <a:rPr lang="en-US" sz="1200" b="0" baseline="0" dirty="0">
                          <a:effectLst/>
                          <a:latin typeface="+mj-lt"/>
                          <a:ea typeface="MS Mincho"/>
                        </a:rPr>
                        <a:t> Meet &amp; Greet added as Out Of Class after Day 1</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2.3</a:t>
                      </a:r>
                    </a:p>
                  </a:txBody>
                  <a:tcPr marL="68580" marR="68580" marT="0" marB="0"/>
                </a:tc>
                <a:tc>
                  <a:txBody>
                    <a:bodyPr/>
                    <a:lstStyle/>
                    <a:p>
                      <a:pPr marL="0" marR="0" algn="l">
                        <a:spcBef>
                          <a:spcPts val="0"/>
                        </a:spcBef>
                        <a:spcAft>
                          <a:spcPts val="0"/>
                        </a:spcAft>
                      </a:pPr>
                      <a:r>
                        <a:rPr lang="en-US" sz="1200" b="0" dirty="0">
                          <a:effectLst/>
                          <a:latin typeface="+mj-lt"/>
                          <a:ea typeface="MS Mincho"/>
                        </a:rPr>
                        <a:t>1/12/21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Tip to update playbook before each class added to all agenda slides</a:t>
                      </a: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b="0" dirty="0">
                          <a:effectLst/>
                          <a:latin typeface="+mj-lt"/>
                          <a:ea typeface="MS Mincho"/>
                        </a:rPr>
                        <a:t>2.4</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Phases of Design Report</a:t>
                      </a:r>
                      <a:r>
                        <a:rPr lang="en-US" sz="1200" b="0" baseline="0" dirty="0">
                          <a:effectLst/>
                          <a:latin typeface="+mj-lt"/>
                          <a:ea typeface="MS Mincho"/>
                        </a:rPr>
                        <a:t> added p 41</a:t>
                      </a:r>
                    </a:p>
                    <a:p>
                      <a:pPr marL="0" marR="0" algn="l">
                        <a:spcBef>
                          <a:spcPts val="0"/>
                        </a:spcBef>
                        <a:spcAft>
                          <a:spcPts val="0"/>
                        </a:spcAft>
                      </a:pPr>
                      <a:r>
                        <a:rPr lang="en-US" sz="1200" b="0" baseline="0" dirty="0">
                          <a:effectLst/>
                          <a:latin typeface="+mj-lt"/>
                          <a:ea typeface="MS Mincho"/>
                        </a:rPr>
                        <a:t>Small grammar/formatting changes throughout Playbook</a:t>
                      </a:r>
                    </a:p>
                    <a:p>
                      <a:pPr marL="0" marR="0" algn="l">
                        <a:spcBef>
                          <a:spcPts val="0"/>
                        </a:spcBef>
                        <a:spcAft>
                          <a:spcPts val="0"/>
                        </a:spcAft>
                      </a:pPr>
                      <a:r>
                        <a:rPr lang="en-US" sz="1200" b="0" dirty="0">
                          <a:effectLst/>
                          <a:latin typeface="+mj-lt"/>
                          <a:ea typeface="MS Mincho"/>
                        </a:rPr>
                        <a:t>‘Every project is different’ slide moved to Day 3 (previously Day 6) p 49</a:t>
                      </a:r>
                    </a:p>
                    <a:p>
                      <a:pPr marL="0" marR="0" algn="l">
                        <a:spcBef>
                          <a:spcPts val="0"/>
                        </a:spcBef>
                        <a:spcAft>
                          <a:spcPts val="0"/>
                        </a:spcAft>
                      </a:pPr>
                      <a:r>
                        <a:rPr lang="en-US" sz="1200" b="0" dirty="0">
                          <a:effectLst/>
                          <a:latin typeface="+mj-lt"/>
                          <a:ea typeface="MS Mincho"/>
                        </a:rPr>
                        <a:t>Webex/Meeting Tips slide added p 9</a:t>
                      </a:r>
                    </a:p>
                    <a:p>
                      <a:pPr marL="0" marR="0" algn="l">
                        <a:spcBef>
                          <a:spcPts val="0"/>
                        </a:spcBef>
                        <a:spcAft>
                          <a:spcPts val="0"/>
                        </a:spcAft>
                      </a:pPr>
                      <a:r>
                        <a:rPr lang="en-US" sz="1200" b="0" dirty="0">
                          <a:effectLst/>
                          <a:latin typeface="+mj-lt"/>
                          <a:ea typeface="MS Mincho"/>
                        </a:rPr>
                        <a:t>PE instructions</a:t>
                      </a:r>
                      <a:r>
                        <a:rPr lang="en-US" sz="1200" b="0" baseline="0" dirty="0">
                          <a:effectLst/>
                          <a:latin typeface="+mj-lt"/>
                          <a:ea typeface="MS Mincho"/>
                        </a:rPr>
                        <a:t> added to p 36</a:t>
                      </a:r>
                    </a:p>
                    <a:p>
                      <a:pPr marL="0" marR="0" algn="l">
                        <a:spcBef>
                          <a:spcPts val="0"/>
                        </a:spcBef>
                        <a:spcAft>
                          <a:spcPts val="0"/>
                        </a:spcAft>
                      </a:pPr>
                      <a:r>
                        <a:rPr lang="en-US" sz="1200" b="0" baseline="0" dirty="0">
                          <a:effectLst/>
                          <a:latin typeface="+mj-lt"/>
                          <a:ea typeface="MS Mincho"/>
                        </a:rPr>
                        <a:t>Safety Training reminder improved</a:t>
                      </a:r>
                    </a:p>
                    <a:p>
                      <a:pPr marL="0" marR="0" algn="l">
                        <a:spcBef>
                          <a:spcPts val="0"/>
                        </a:spcBef>
                        <a:spcAft>
                          <a:spcPts val="0"/>
                        </a:spcAft>
                      </a:pPr>
                      <a:r>
                        <a:rPr lang="en-US" sz="1200" b="0" baseline="0" dirty="0">
                          <a:effectLst/>
                          <a:latin typeface="+mj-lt"/>
                          <a:ea typeface="MS Mincho"/>
                        </a:rPr>
                        <a:t>Comm+ D slide removed</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2.5</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”template“ removed from Report &amp; Poster filenames</a:t>
                      </a: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b="0" dirty="0">
                          <a:effectLst/>
                          <a:latin typeface="+mj-lt"/>
                          <a:ea typeface="MS Mincho"/>
                        </a:rPr>
                        <a:t>2.6</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Needs &amp; Reqs </a:t>
                      </a:r>
                      <a:r>
                        <a:rPr lang="en-US" sz="1200" b="0" strike="sngStrike" dirty="0">
                          <a:effectLst/>
                          <a:latin typeface="+mj-lt"/>
                          <a:ea typeface="MS Mincho"/>
                        </a:rPr>
                        <a:t>Matrix</a:t>
                      </a:r>
                      <a:r>
                        <a:rPr lang="en-US" sz="1200" b="0" dirty="0">
                          <a:effectLst/>
                          <a:latin typeface="+mj-lt"/>
                          <a:ea typeface="MS Mincho"/>
                        </a:rPr>
                        <a:t> -&gt; Workbook</a:t>
                      </a:r>
                    </a:p>
                    <a:p>
                      <a:pPr marL="0" marR="0" algn="l">
                        <a:spcBef>
                          <a:spcPts val="0"/>
                        </a:spcBef>
                        <a:spcAft>
                          <a:spcPts val="0"/>
                        </a:spcAft>
                      </a:pPr>
                      <a:r>
                        <a:rPr lang="en-US" sz="1200" b="0" dirty="0">
                          <a:effectLst/>
                          <a:latin typeface="+mj-lt"/>
                          <a:ea typeface="MS Mincho"/>
                        </a:rPr>
                        <a:t>Double check</a:t>
                      </a:r>
                      <a:r>
                        <a:rPr lang="en-US" sz="1200" b="0" baseline="0" dirty="0">
                          <a:effectLst/>
                          <a:latin typeface="+mj-lt"/>
                          <a:ea typeface="MS Mincho"/>
                        </a:rPr>
                        <a:t> agreement of Agenda schedules and Out of Class Tasks w/ Wiki</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1/21/21</a:t>
                      </a:r>
                    </a:p>
                  </a:txBody>
                  <a:tcPr marL="68580" marR="68580" marT="0" marB="0"/>
                </a:tc>
                <a:tc>
                  <a:txBody>
                    <a:bodyPr/>
                    <a:lstStyle/>
                    <a:p>
                      <a:pPr marL="228600" marR="0" indent="-228600" algn="l">
                        <a:spcBef>
                          <a:spcPts val="0"/>
                        </a:spcBef>
                        <a:spcAft>
                          <a:spcPts val="0"/>
                        </a:spcAft>
                        <a:buAutoNum type="alphaUcPeriod"/>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CE pictures</a:t>
                      </a:r>
                    </a:p>
                    <a:p>
                      <a:pPr marL="0" marR="0" algn="l">
                        <a:spcBef>
                          <a:spcPts val="0"/>
                        </a:spcBef>
                        <a:spcAft>
                          <a:spcPts val="0"/>
                        </a:spcAft>
                      </a:pPr>
                      <a:r>
                        <a:rPr lang="en-US" sz="1200" dirty="0">
                          <a:effectLst/>
                          <a:latin typeface="+mj-lt"/>
                          <a:ea typeface="MS Mincho"/>
                        </a:rPr>
                        <a:t>Updated Ticket Out links</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1/22/21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Syllabus link p 6</a:t>
                      </a: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a:effectLst/>
                          <a:latin typeface="+mj-lt"/>
                          <a:ea typeface="MS Mincho"/>
                        </a:rPr>
                        <a:t>2.9</a:t>
                      </a:r>
                    </a:p>
                  </a:txBody>
                  <a:tcPr marL="68580" marR="68580" marT="0" marB="0"/>
                </a:tc>
                <a:tc>
                  <a:txBody>
                    <a:bodyPr/>
                    <a:lstStyle/>
                    <a:p>
                      <a:pPr marL="0" marR="0" algn="l">
                        <a:spcBef>
                          <a:spcPts val="0"/>
                        </a:spcBef>
                        <a:spcAft>
                          <a:spcPts val="0"/>
                        </a:spcAft>
                      </a:pPr>
                      <a:r>
                        <a:rPr lang="en-US" sz="1200" dirty="0">
                          <a:effectLst/>
                          <a:latin typeface="+mj-lt"/>
                          <a:ea typeface="MS Mincho"/>
                        </a:rPr>
                        <a:t>1/25/21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 &amp; J. Kanai</a:t>
                      </a:r>
                    </a:p>
                  </a:txBody>
                  <a:tcPr marL="68580" marR="68580" marT="0" marB="0"/>
                </a:tc>
                <a:tc>
                  <a:txBody>
                    <a:bodyPr/>
                    <a:lstStyle/>
                    <a:p>
                      <a:pPr marL="0" marR="0" algn="l">
                        <a:spcBef>
                          <a:spcPts val="0"/>
                        </a:spcBef>
                        <a:spcAft>
                          <a:spcPts val="0"/>
                        </a:spcAft>
                      </a:pPr>
                      <a:r>
                        <a:rPr lang="en-US" sz="1200" dirty="0">
                          <a:effectLst/>
                          <a:latin typeface="+mj-lt"/>
                          <a:ea typeface="MS Mincho"/>
                        </a:rPr>
                        <a:t>Day 1 Agenda slide</a:t>
                      </a:r>
                      <a:r>
                        <a:rPr lang="en-US" sz="1200" baseline="0" dirty="0">
                          <a:effectLst/>
                          <a:latin typeface="+mj-lt"/>
                          <a:ea typeface="MS Mincho"/>
                        </a:rPr>
                        <a:t> moved</a:t>
                      </a:r>
                    </a:p>
                    <a:p>
                      <a:pPr marL="0" marR="0" algn="l">
                        <a:spcBef>
                          <a:spcPts val="0"/>
                        </a:spcBef>
                        <a:spcAft>
                          <a:spcPts val="0"/>
                        </a:spcAft>
                      </a:pPr>
                      <a:r>
                        <a:rPr lang="en-US" sz="1200" baseline="0" dirty="0">
                          <a:effectLst/>
                          <a:latin typeface="+mj-lt"/>
                          <a:ea typeface="MS Mincho"/>
                        </a:rPr>
                        <a:t>EDN links updated for course materials</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3.0</a:t>
                      </a:r>
                    </a:p>
                  </a:txBody>
                  <a:tcPr marL="68580" marR="68580" marT="0" marB="0"/>
                </a:tc>
                <a:tc>
                  <a:txBody>
                    <a:bodyPr/>
                    <a:lstStyle/>
                    <a:p>
                      <a:pPr marL="0" marR="0" algn="l">
                        <a:spcBef>
                          <a:spcPts val="0"/>
                        </a:spcBef>
                        <a:spcAft>
                          <a:spcPts val="0"/>
                        </a:spcAft>
                      </a:pPr>
                      <a:r>
                        <a:rPr lang="en-US" sz="1200" dirty="0">
                          <a:effectLst/>
                          <a:latin typeface="+mj-lt"/>
                          <a:ea typeface="MS Mincho"/>
                        </a:rPr>
                        <a:t>1/27/21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Clearer instructions on how to follow tracks</a:t>
                      </a:r>
                      <a:r>
                        <a:rPr lang="en-US" sz="1200" baseline="0" dirty="0">
                          <a:effectLst/>
                          <a:latin typeface="+mj-lt"/>
                          <a:ea typeface="MS Mincho"/>
                        </a:rPr>
                        <a:t> p 34</a:t>
                      </a:r>
                    </a:p>
                    <a:p>
                      <a:pPr marL="0" marR="0" algn="l">
                        <a:spcBef>
                          <a:spcPts val="0"/>
                        </a:spcBef>
                        <a:spcAft>
                          <a:spcPts val="0"/>
                        </a:spcAft>
                      </a:pPr>
                      <a:r>
                        <a:rPr lang="en-US" sz="1200" baseline="0" dirty="0">
                          <a:effectLst/>
                          <a:latin typeface="+mj-lt"/>
                          <a:ea typeface="MS Mincho"/>
                        </a:rPr>
                        <a:t>Formatting improvements to subsequent tracked activities p 36 &amp; 37</a:t>
                      </a:r>
                    </a:p>
                    <a:p>
                      <a:pPr marL="0" marR="0" algn="l">
                        <a:spcBef>
                          <a:spcPts val="0"/>
                        </a:spcBef>
                        <a:spcAft>
                          <a:spcPts val="0"/>
                        </a:spcAft>
                      </a:pPr>
                      <a:r>
                        <a:rPr lang="en-US" sz="1200" baseline="0" dirty="0">
                          <a:effectLst/>
                          <a:latin typeface="+mj-lt"/>
                          <a:ea typeface="MS Mincho"/>
                        </a:rPr>
                        <a:t>Flipped PE Meeting and Generate Questions in track B of Day 2</a:t>
                      </a: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https://forms.gle/x4v8t6ECTpdk7SYh8</a:t>
            </a:r>
            <a:r>
              <a:rPr lang="en-US" dirty="0"/>
              <a:t> </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70175982"/>
              </p:ext>
            </p:extLst>
          </p:nvPr>
        </p:nvGraphicFramePr>
        <p:xfrm>
          <a:off x="381000" y="846138"/>
          <a:ext cx="8382000" cy="290068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3.1</a:t>
                      </a:r>
                    </a:p>
                  </a:txBody>
                  <a:tcPr marL="68580" marR="68580" marT="0" marB="0"/>
                </a:tc>
                <a:tc>
                  <a:txBody>
                    <a:bodyPr/>
                    <a:lstStyle/>
                    <a:p>
                      <a:pPr marL="0" marR="0" algn="l">
                        <a:spcBef>
                          <a:spcPts val="0"/>
                        </a:spcBef>
                        <a:spcAft>
                          <a:spcPts val="0"/>
                        </a:spcAft>
                      </a:pPr>
                      <a:r>
                        <a:rPr lang="en-US" sz="1200" dirty="0">
                          <a:effectLst/>
                          <a:latin typeface="+mj-lt"/>
                          <a:ea typeface="MS Mincho"/>
                        </a:rPr>
                        <a:t>1/27/21</a:t>
                      </a:r>
                    </a:p>
                  </a:txBody>
                  <a:tcPr marL="68580" marR="68580" marT="0" marB="0"/>
                </a:tc>
                <a:tc>
                  <a:txBody>
                    <a:bodyPr/>
                    <a:lstStyle/>
                    <a:p>
                      <a:pPr marL="0" marR="0" indent="0" algn="l">
                        <a:spcBef>
                          <a:spcPts val="0"/>
                        </a:spcBef>
                        <a:spcAft>
                          <a:spcPts val="0"/>
                        </a:spcAft>
                        <a:buNone/>
                      </a:pPr>
                      <a:r>
                        <a:rPr lang="en-US" sz="1200" dirty="0" err="1">
                          <a:effectLst/>
                          <a:latin typeface="+mj-lt"/>
                          <a:ea typeface="MS Mincho"/>
                        </a:rPr>
                        <a:t>A.Paster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Added notes to help with Track scheduling for Day 3 &amp; 4</a:t>
                      </a: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3.2</a:t>
                      </a:r>
                    </a:p>
                  </a:txBody>
                  <a:tcPr marL="68580" marR="68580" marT="0" marB="0"/>
                </a:tc>
                <a:tc>
                  <a:txBody>
                    <a:bodyPr/>
                    <a:lstStyle/>
                    <a:p>
                      <a:pPr marL="0" marR="0" algn="l">
                        <a:spcBef>
                          <a:spcPts val="0"/>
                        </a:spcBef>
                        <a:spcAft>
                          <a:spcPts val="0"/>
                        </a:spcAft>
                      </a:pPr>
                      <a:r>
                        <a:rPr lang="en-US" sz="1200" dirty="0">
                          <a:effectLst/>
                          <a:latin typeface="+mj-lt"/>
                          <a:ea typeface="MS Mincho"/>
                        </a:rPr>
                        <a:t>1/28/21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Corrected Track B sequence </a:t>
                      </a:r>
                      <a:r>
                        <a:rPr lang="en-US" sz="1200">
                          <a:effectLst/>
                          <a:latin typeface="+mj-lt"/>
                          <a:ea typeface="MS Mincho"/>
                        </a:rPr>
                        <a:t>on slide 34</a:t>
                      </a: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3.3</a:t>
                      </a:r>
                    </a:p>
                  </a:txBody>
                  <a:tcPr marL="68580" marR="68580" marT="0" marB="0"/>
                </a:tc>
                <a:tc>
                  <a:txBody>
                    <a:bodyPr/>
                    <a:lstStyle/>
                    <a:p>
                      <a:pPr marL="0" marR="0" algn="l">
                        <a:spcBef>
                          <a:spcPts val="0"/>
                        </a:spcBef>
                        <a:spcAft>
                          <a:spcPts val="0"/>
                        </a:spcAft>
                      </a:pPr>
                      <a:r>
                        <a:rPr lang="en-US" sz="1200" dirty="0">
                          <a:effectLst/>
                          <a:latin typeface="+mj-lt"/>
                          <a:ea typeface="MS Mincho"/>
                        </a:rPr>
                        <a:t>1/29/21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Changed Class 2 Out—of-Class Tasks to require posting to </a:t>
                      </a:r>
                      <a:r>
                        <a:rPr lang="en-US" sz="1200">
                          <a:effectLst/>
                          <a:latin typeface="+mj-lt"/>
                          <a:ea typeface="MS Mincho"/>
                        </a:rPr>
                        <a:t>EDN Forums</a:t>
                      </a: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smtClean="0">
                          <a:effectLst/>
                          <a:latin typeface="+mj-lt"/>
                          <a:ea typeface="MS Mincho"/>
                        </a:rPr>
                        <a:t>3.4</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2/4/21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Day 6 agenda updated to reflect ‘every team is different’ shift</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85000" lnSpcReduction="20000"/>
          </a:bodyPr>
          <a:lstStyle/>
          <a:p>
            <a:r>
              <a:rPr lang="en-US" dirty="0">
                <a:ea typeface="+mn-lt"/>
                <a:cs typeface="+mn-lt"/>
              </a:rPr>
              <a:t>Complete Class 2 Ticket Out</a:t>
            </a:r>
          </a:p>
          <a:p>
            <a:pPr lvl="1"/>
            <a:r>
              <a:rPr lang="en-US" u="sng" dirty="0">
                <a:hlinkClick r:id="rId2"/>
              </a:rPr>
              <a:t>https://forms.gle/JCqdyLoLm7SzbyRZ6</a:t>
            </a:r>
            <a:endParaRPr lang="en-US" dirty="0"/>
          </a:p>
          <a:p>
            <a:r>
              <a:rPr lang="en-US" dirty="0">
                <a:ea typeface="+mn-lt"/>
                <a:cs typeface="+mn-lt"/>
              </a:rPr>
              <a:t>Post personal contact info (name, major, RPI email, phone #) to one thread in the EDN Background Info Forum (start new thread titled “Team Contact Info”, then reply for subsequent entries)</a:t>
            </a:r>
          </a:p>
          <a:p>
            <a:r>
              <a:rPr lang="en-US" dirty="0">
                <a:ea typeface="+mn-lt"/>
                <a:cs typeface="+mn-lt"/>
              </a:rPr>
              <a:t>Find answer(s) to assigned question(s) &amp; post to new thread titled “Class 2 Questions and Answers” in EDN Background Info Forum </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a:solidFill>
                  <a:srgbClr val="FF0000"/>
                </a:solidFill>
              </a:rPr>
              <a:t>*</a:t>
            </a:r>
            <a:r>
              <a:rPr lang="en-US" dirty="0"/>
              <a:t> CE will jump into Project Team Space Time for their 5 min personal 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a:solidFill>
                  <a:srgbClr val="FF0000"/>
                </a:solidFill>
              </a:rPr>
              <a:t>*</a:t>
            </a:r>
          </a:p>
        </p:txBody>
      </p:sp>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https://forms.gle/eUVnT8KSCReEV8fp6</a:t>
            </a:r>
            <a:endParaRPr lang="en-US" dirty="0">
              <a:solidFill>
                <a:srgbClr val="000000"/>
              </a:solidFill>
              <a:ea typeface="+mn-lt"/>
              <a:cs typeface="+mn-lt"/>
            </a:endParaRP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63</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64</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15883" y="484925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stCxn id="11" idx="1"/>
          </p:cNvCxnSpPr>
          <p:nvPr/>
        </p:nvCxnSpPr>
        <p:spPr>
          <a:xfrm flipH="1" flipV="1">
            <a:off x="1690878" y="3915270"/>
            <a:ext cx="3425006" cy="1130196"/>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8215704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Long Term Objectives (1-5+ years, from Customer Perspective)</a:t>
            </a:r>
          </a:p>
          <a:p>
            <a:pPr lvl="1"/>
            <a:r>
              <a:rPr lang="en-US" dirty="0"/>
              <a:t>Current Semester Objectives (3 months!)</a:t>
            </a:r>
          </a:p>
          <a:p>
            <a:pPr lvl="1"/>
            <a:r>
              <a:rPr lang="en-US" dirty="0"/>
              <a:t>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https://forms.gle/pCSbvzc4oMb4Kzkg6</a:t>
            </a:r>
            <a:endParaRPr lang="en-US" dirty="0">
              <a:solidFill>
                <a:srgbClr val="000000"/>
              </a:solidFill>
              <a:ea typeface="+mn-lt"/>
              <a:cs typeface="+mn-lt"/>
            </a:endParaRP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S21-sec1-Paster)</a:t>
            </a:r>
          </a:p>
          <a:p>
            <a:r>
              <a:rPr lang="en-US" dirty="0">
                <a:cs typeface="Calibri"/>
              </a:rPr>
              <a:t>This PPT is available on Electronic Design Notebook (EDN) and will guide the first 9 classes</a:t>
            </a:r>
          </a:p>
          <a:p>
            <a:pPr lvl="1"/>
            <a:r>
              <a:rPr lang="en-US" sz="2200" u="sng" dirty="0">
                <a:hlinkClick r:id="rId2"/>
              </a:rPr>
              <a:t>https://</a:t>
            </a:r>
            <a:r>
              <a:rPr lang="en-US" sz="2200" u="sng" dirty="0" smtClean="0">
                <a:hlinkClick r:id="rId2"/>
              </a:rPr>
              <a:t>designlab.eng.rpi.edu/edn/projects/capstone-support-dev/repository/raw/playbook/2021%20Spring%20Playbook.pptx</a:t>
            </a:r>
            <a:r>
              <a:rPr lang="en-US" sz="2200" u="sng" dirty="0" smtClean="0"/>
              <a:t> </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786" y="1911631"/>
            <a:ext cx="6612426" cy="2916249"/>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dirty="0"/>
              <a:t>Return to car example discussed last class</a:t>
            </a:r>
          </a:p>
          <a:p>
            <a:endParaRPr lang="en-US" dirty="0"/>
          </a:p>
          <a:p>
            <a:r>
              <a:rPr lang="en-US" dirty="0"/>
              <a:t>What were the needs? The requirements?</a:t>
            </a:r>
          </a:p>
          <a:p>
            <a:r>
              <a:rPr lang="en-US" dirty="0"/>
              <a:t>What concepts address the needs/reqs identified?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34001438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Add deliverables from Statement of Work into EDN as milestones (versions)</a:t>
            </a:r>
          </a:p>
          <a:p>
            <a:r>
              <a:rPr lang="en-US" dirty="0">
                <a:ea typeface="+mn-lt"/>
                <a:cs typeface="+mn-lt"/>
              </a:rPr>
              <a:t>Brainstorm 6 individual tasks which need to be accomplished to reach project goals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dirty="0">
                <a:solidFill>
                  <a:srgbClr val="FF0000"/>
                </a:solidFill>
                <a:cs typeface="Calibri"/>
              </a:rPr>
              <a:t>RIGHT NOW</a:t>
            </a:r>
            <a:endParaRPr lang="en-US" sz="2800"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11158598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dirty="0">
                <a:solidFill>
                  <a:srgbClr val="FF0000"/>
                </a:solidFill>
                <a:cs typeface="Calibri"/>
              </a:rPr>
              <a:t>RIGHT NOW !!</a:t>
            </a:r>
            <a:endParaRPr lang="en-US" sz="2800"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i="1" dirty="0">
              <a:ea typeface="+mn-lt"/>
              <a:cs typeface="+mn-lt"/>
            </a:endParaRP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2661020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3886164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https://forms.gle/At5axsgWRajmq2Gu5</a:t>
            </a:r>
            <a:r>
              <a:rPr lang="en-US" dirty="0"/>
              <a:t> </a:t>
            </a:r>
            <a:endParaRPr lang="en-US" dirty="0">
              <a:solidFill>
                <a:srgbClr val="000000"/>
              </a:solidFill>
              <a:ea typeface="+mn-lt"/>
              <a:cs typeface="+mn-lt"/>
            </a:endParaRP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4934</Words>
  <Application>Microsoft Office PowerPoint</Application>
  <PresentationFormat>On-screen Show (4:3)</PresentationFormat>
  <Paragraphs>1071</Paragraphs>
  <Slides>85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85</vt:i4>
      </vt:variant>
    </vt:vector>
  </HeadingPairs>
  <TitlesOfParts>
    <vt:vector size="93" baseType="lpstr">
      <vt:lpstr>ＭＳ Ｐゴシック</vt:lpstr>
      <vt:lpstr>Arial</vt:lpstr>
      <vt:lpstr>Calibri</vt:lpstr>
      <vt:lpstr>Calibri Light</vt:lpstr>
      <vt:lpstr>MS Mincho</vt:lpstr>
      <vt:lpstr>Times New Roman</vt:lpstr>
      <vt:lpstr>Office Theme</vt:lpstr>
      <vt:lpstr>1_Office Theme</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Capstone Orientation Packet (email)</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30 min - Documentation &amp; EDN Usage</vt:lpstr>
      <vt:lpstr>Where to put information?</vt:lpstr>
      <vt:lpstr>How to post</vt:lpstr>
      <vt:lpstr>10 min - Engineering Tools and Methods</vt:lpstr>
      <vt:lpstr>10 min - Statement of Work Introduction  60 min - Statement of Work Exercise</vt:lpstr>
      <vt:lpstr>Phases of the Design Report</vt:lpstr>
      <vt:lpstr>Out of Class Task / Action Items:</vt:lpstr>
      <vt:lpstr>Class 6 Agenda</vt:lpstr>
      <vt:lpstr>10 min – What’s a Concept?</vt:lpstr>
      <vt:lpstr>65 Min - Concept Generation</vt:lpstr>
      <vt:lpstr>5 min – Create Forum Threads</vt:lpstr>
      <vt:lpstr>20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2021-02-04T19:08:11Z</dcterms:modified>
</cp:coreProperties>
</file>