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91"/>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42" r:id="rId61"/>
    <p:sldId id="341" r:id="rId62"/>
    <p:sldId id="294" r:id="rId63"/>
    <p:sldId id="298" r:id="rId64"/>
    <p:sldId id="365" r:id="rId65"/>
    <p:sldId id="332" r:id="rId66"/>
    <p:sldId id="324" r:id="rId67"/>
    <p:sldId id="325" r:id="rId68"/>
    <p:sldId id="313" r:id="rId69"/>
    <p:sldId id="355" r:id="rId70"/>
    <p:sldId id="366" r:id="rId71"/>
    <p:sldId id="367" r:id="rId72"/>
    <p:sldId id="309" r:id="rId73"/>
    <p:sldId id="297" r:id="rId74"/>
    <p:sldId id="300" r:id="rId75"/>
    <p:sldId id="346" r:id="rId76"/>
    <p:sldId id="343" r:id="rId77"/>
    <p:sldId id="344" r:id="rId78"/>
    <p:sldId id="345" r:id="rId79"/>
    <p:sldId id="299" r:id="rId80"/>
    <p:sldId id="302" r:id="rId81"/>
    <p:sldId id="347" r:id="rId82"/>
    <p:sldId id="348" r:id="rId83"/>
    <p:sldId id="301" r:id="rId84"/>
    <p:sldId id="304" r:id="rId85"/>
    <p:sldId id="303" r:id="rId86"/>
    <p:sldId id="306" r:id="rId87"/>
    <p:sldId id="349" r:id="rId88"/>
    <p:sldId id="350" r:id="rId89"/>
    <p:sldId id="305" r:id="rId9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3178F9A1-EFA8-4C4D-BB8A-A30A1B9E0B8A}" v="168" dt="2020-07-28T19:17:45.056"/>
    <p1510:client id="{70A8E117-50DA-47A8-AEC1-E93904120080}" v="795" dt="2020-08-19T20:05:20.611"/>
    <p1510:client id="{43DD23A0-7480-4EAC-AF77-94275ACAC052}" v="10" dt="2020-08-10T18:49:28.503"/>
    <p1510:client id="{3E2663B0-A35B-4459-A017-40CFF2F35260}" v="1017" dt="2020-08-20T19:54:14.003"/>
    <p1510:client id="{5D5CC065-74D4-42D2-9CCC-3D9A44FD9D62}" v="1666" dt="2020-08-28T18:59:58.958"/>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F6828B9F-513B-41D7-892B-5FEECA0E1027}" v="367" dt="2020-08-10T18:29:37.799"/>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993" autoAdjust="0"/>
  </p:normalViewPr>
  <p:slideViewPr>
    <p:cSldViewPr>
      <p:cViewPr varScale="1">
        <p:scale>
          <a:sx n="114" d="100"/>
          <a:sy n="114" d="100"/>
        </p:scale>
        <p:origin x="152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2/11/2021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a:t>
            </a:r>
            <a:r>
              <a:rPr lang="en-US" baseline="0"/>
              <a:t>, B, or D</a:t>
            </a:r>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2/11/2021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2/11/2021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2/11/2021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2/11/2021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2/11/2021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2/11/2021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2/11/2021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2/11/2021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2/11/2021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2/11/2021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2/11/2021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2/11/2021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2/11/2021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2/11/2021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2/11/2021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2/11/2021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2/11/2021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2/11/2021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2/11/2021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2/11/2021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2/11/2021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2/11/2021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2/11/2021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2/11/2021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x4v8t6ECTpdk7SYh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JCqdyLoLm7SzbyRZ6"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Subversio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slide" Target="slide27.xml"/><Relationship Id="rId7" Type="http://schemas.openxmlformats.org/officeDocument/2006/relationships/slide" Target="slide73.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slide" Target="slide58.xml"/><Relationship Id="rId10" Type="http://schemas.openxmlformats.org/officeDocument/2006/relationships/slide" Target="slide85.xml"/><Relationship Id="rId4" Type="http://schemas.openxmlformats.org/officeDocument/2006/relationships/slide" Target="slide47.xml"/><Relationship Id="rId9" Type="http://schemas.openxmlformats.org/officeDocument/2006/relationships/slide" Target="slide8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Subversion"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eUVnT8KSCReEV8fp6"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0.emf"/></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pCSbvzc4oMb4Kzkg6"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hyperlink" Target="https://forms.gle/At5axsgWRajmq2Gu5"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85000" lnSpcReduction="2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Divide workload among team members and create EDN Issues to document and track</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Packet (email)</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4913973"/>
            <a:ext cx="7886700" cy="1757363"/>
          </a:xfrm>
        </p:spPr>
        <p:txBody>
          <a:bodyPr vert="horz" lIns="91440" tIns="45720" rIns="91440" bIns="45720" rtlCol="0" anchor="t">
            <a:normAutofit/>
          </a:bodyPr>
          <a:lstStyle/>
          <a:p>
            <a:endParaRPr lang="en-US" dirty="0">
              <a:cs typeface="Calibri"/>
            </a:endParaRPr>
          </a:p>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1310146899"/>
              </p:ext>
            </p:extLst>
          </p:nvPr>
        </p:nvGraphicFramePr>
        <p:xfrm>
          <a:off x="612437" y="1447799"/>
          <a:ext cx="8150559" cy="3469284"/>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2009089">
                  <a:extLst>
                    <a:ext uri="{9D8B030D-6E8A-4147-A177-3AD203B41FA5}">
                      <a16:colId xmlns:a16="http://schemas.microsoft.com/office/drawing/2014/main" val="1076356727"/>
                    </a:ext>
                  </a:extLst>
                </a:gridCol>
                <a:gridCol w="1447800">
                  <a:extLst>
                    <a:ext uri="{9D8B030D-6E8A-4147-A177-3AD203B41FA5}">
                      <a16:colId xmlns:a16="http://schemas.microsoft.com/office/drawing/2014/main" val="2215888949"/>
                    </a:ext>
                  </a:extLst>
                </a:gridCol>
                <a:gridCol w="2057396">
                  <a:extLst>
                    <a:ext uri="{9D8B030D-6E8A-4147-A177-3AD203B41FA5}">
                      <a16:colId xmlns:a16="http://schemas.microsoft.com/office/drawing/2014/main" val="1596972483"/>
                    </a:ext>
                  </a:extLst>
                </a:gridCol>
              </a:tblGrid>
              <a:tr h="458737">
                <a:tc>
                  <a:txBody>
                    <a:bodyPr/>
                    <a:lstStyle/>
                    <a:p>
                      <a:pPr lvl="1"/>
                      <a:r>
                        <a:rPr lang="en-US" sz="1600"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trike="noStrike" dirty="0"/>
                        <a:t>Read Later</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4010318618"/>
                  </a:ext>
                </a:extLst>
              </a:tr>
              <a:tr h="622122">
                <a:tc>
                  <a:txBody>
                    <a:bodyPr/>
                    <a:lstStyle/>
                    <a:p>
                      <a:pPr lvl="1"/>
                      <a:r>
                        <a:rPr lang="en-US" sz="1600" dirty="0"/>
                        <a:t>Project Description</a:t>
                      </a:r>
                    </a:p>
                  </a:txBody>
                  <a:tcPr anchor="ctr"/>
                </a:tc>
                <a:tc>
                  <a:txBody>
                    <a:bodyPr/>
                    <a:lstStyle/>
                    <a:p>
                      <a:r>
                        <a:rPr lang="en-US" sz="1600" dirty="0"/>
                        <a:t>Should have already read</a:t>
                      </a:r>
                    </a:p>
                  </a:txBody>
                  <a:tcPr anchor="ctr"/>
                </a:tc>
                <a:tc>
                  <a:txBody>
                    <a:bodyPr/>
                    <a:lstStyle/>
                    <a:p>
                      <a:r>
                        <a:rPr lang="en-US" sz="1600" dirty="0"/>
                        <a:t>Reference</a:t>
                      </a:r>
                      <a:r>
                        <a:rPr lang="en-US" sz="1600" baseline="0" dirty="0"/>
                        <a:t> now</a:t>
                      </a:r>
                      <a:endParaRPr lang="en-US" sz="1600" dirty="0"/>
                    </a:p>
                  </a:txBody>
                  <a:tcPr anchor="ctr"/>
                </a:tc>
                <a:tc>
                  <a:txBody>
                    <a:bodyPr/>
                    <a:lstStyle/>
                    <a:p>
                      <a:endParaRPr lang="en-US" sz="1600" dirty="0"/>
                    </a:p>
                  </a:txBody>
                  <a:tcPr anchor="ctr"/>
                </a:tc>
                <a:extLst>
                  <a:ext uri="{0D108BD9-81ED-4DB2-BD59-A6C34878D82A}">
                    <a16:rowId xmlns:a16="http://schemas.microsoft.com/office/drawing/2014/main" val="1515974254"/>
                  </a:ext>
                </a:extLst>
              </a:tr>
              <a:tr h="622122">
                <a:tc>
                  <a:txBody>
                    <a:bodyPr/>
                    <a:lstStyle/>
                    <a:p>
                      <a:pPr lvl="1"/>
                      <a:r>
                        <a:rPr lang="en-US" sz="1600" dirty="0"/>
                        <a:t>Instructions for electronic signatures in Adobe</a:t>
                      </a:r>
                    </a:p>
                  </a:txBody>
                  <a:tcPr anchor="ctr"/>
                </a:tc>
                <a:tc>
                  <a:txBody>
                    <a:bodyPr/>
                    <a:lstStyle/>
                    <a:p>
                      <a:r>
                        <a:rPr lang="en-US" sz="1600" dirty="0"/>
                        <a:t>Read Later</a:t>
                      </a:r>
                    </a:p>
                  </a:txBody>
                  <a:tcPr anchor="ctr"/>
                </a:tc>
                <a:tc>
                  <a:txBody>
                    <a:bodyPr/>
                    <a:lstStyle/>
                    <a:p>
                      <a:r>
                        <a:rPr lang="en-US" sz="1600" dirty="0"/>
                        <a:t>Reference for last steps</a:t>
                      </a:r>
                    </a:p>
                  </a:txBody>
                  <a:tcPr anchor="ctr"/>
                </a:tc>
                <a:tc>
                  <a:txBody>
                    <a:bodyPr/>
                    <a:lstStyle/>
                    <a:p>
                      <a:endParaRPr lang="en-US" sz="1600" dirty="0"/>
                    </a:p>
                  </a:txBody>
                  <a:tcPr anchor="ctr"/>
                </a:tc>
                <a:extLst>
                  <a:ext uri="{0D108BD9-81ED-4DB2-BD59-A6C34878D82A}">
                    <a16:rowId xmlns:a16="http://schemas.microsoft.com/office/drawing/2014/main" val="3708391809"/>
                  </a:ext>
                </a:extLst>
              </a:tr>
              <a:tr h="622122">
                <a:tc>
                  <a:txBody>
                    <a:bodyPr/>
                    <a:lstStyle/>
                    <a:p>
                      <a:pPr lvl="1"/>
                      <a:r>
                        <a:rPr lang="en-US" sz="1600" dirty="0"/>
                        <a:t>Recognition Waiver and Release</a:t>
                      </a:r>
                    </a:p>
                    <a:p>
                      <a:endParaRPr lang="en-US" sz="1600" dirty="0"/>
                    </a:p>
                  </a:txBody>
                  <a:tcPr anchor="ctr"/>
                </a:tc>
                <a:tc rowSpan="2">
                  <a:txBody>
                    <a:bodyPr/>
                    <a:lstStyle/>
                    <a:p>
                      <a:r>
                        <a:rPr lang="en-US" sz="1600" dirty="0"/>
                        <a:t>Read</a:t>
                      </a:r>
                      <a:r>
                        <a:rPr lang="en-US" sz="1600" baseline="0" dirty="0"/>
                        <a:t> later</a:t>
                      </a:r>
                      <a:endParaRPr lang="en-US" sz="1600" dirty="0"/>
                    </a:p>
                  </a:txBody>
                  <a:tcPr anchor="ctr"/>
                </a:tc>
                <a:tc rowSpan="2">
                  <a:txBody>
                    <a:bodyPr/>
                    <a:lstStyle/>
                    <a:p>
                      <a:r>
                        <a:rPr lang="en-US" sz="1600" dirty="0"/>
                        <a:t>Sign</a:t>
                      </a:r>
                      <a:r>
                        <a:rPr lang="en-US" sz="1600" baseline="0" dirty="0"/>
                        <a:t> PDF or print and scan</a:t>
                      </a:r>
                      <a:endParaRPr lang="en-US" sz="1600" dirty="0"/>
                    </a:p>
                  </a:txBody>
                  <a:tcPr anchor="ctr"/>
                </a:tc>
                <a:tc rowSpan="2">
                  <a:txBody>
                    <a:bodyPr/>
                    <a:lstStyle/>
                    <a:p>
                      <a:r>
                        <a:rPr lang="en-US" sz="1600" dirty="0"/>
                        <a:t>Email to Design Lab administrator</a:t>
                      </a:r>
                    </a:p>
                    <a:p>
                      <a:r>
                        <a:rPr lang="en-US" sz="1600" dirty="0">
                          <a:hlinkClick r:id="rId3"/>
                        </a:rPr>
                        <a:t>mastev@rpi.edu</a:t>
                      </a:r>
                      <a:r>
                        <a:rPr lang="en-US" sz="1600" dirty="0"/>
                        <a:t> </a:t>
                      </a:r>
                    </a:p>
                  </a:txBody>
                  <a:tcPr anchor="ctr"/>
                </a:tc>
                <a:extLst>
                  <a:ext uri="{0D108BD9-81ED-4DB2-BD59-A6C34878D82A}">
                    <a16:rowId xmlns:a16="http://schemas.microsoft.com/office/drawing/2014/main" val="1666441112"/>
                  </a:ext>
                </a:extLst>
              </a:tr>
              <a:tr h="622122">
                <a:tc>
                  <a:txBody>
                    <a:bodyPr/>
                    <a:lstStyle/>
                    <a:p>
                      <a:pPr lvl="1"/>
                      <a:r>
                        <a:rPr lang="en-US" sz="1600" dirty="0"/>
                        <a:t>Sponsorship Agreement</a:t>
                      </a:r>
                    </a:p>
                    <a:p>
                      <a:endParaRPr lang="en-US" sz="1600"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78465595"/>
              </p:ext>
            </p:extLst>
          </p:nvPr>
        </p:nvGraphicFramePr>
        <p:xfrm>
          <a:off x="381000" y="846138"/>
          <a:ext cx="8382000" cy="53344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1/4/2021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M. 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Cloned from last version of 2020 Fall.</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2.1</a:t>
                      </a:r>
                    </a:p>
                  </a:txBody>
                  <a:tcPr marL="68580" marR="68580" marT="0" marB="0"/>
                </a:tc>
                <a:tc>
                  <a:txBody>
                    <a:bodyPr/>
                    <a:lstStyle/>
                    <a:p>
                      <a:pPr marL="0" marR="0" algn="l">
                        <a:spcBef>
                          <a:spcPts val="0"/>
                        </a:spcBef>
                        <a:spcAft>
                          <a:spcPts val="0"/>
                        </a:spcAft>
                      </a:pPr>
                      <a:r>
                        <a:rPr lang="en-US" sz="1200" b="0" dirty="0">
                          <a:effectLst/>
                          <a:latin typeface="+mj-lt"/>
                        </a:rPr>
                        <a:t>1/4/2021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rPr>
                        <a:t>M. Anderson</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ea typeface="MS Mincho"/>
                        </a:rPr>
                        <a:t>Starting updates from team discussion, playbook feedback notes, etc.</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2.2</a:t>
                      </a:r>
                    </a:p>
                  </a:txBody>
                  <a:tcPr marL="68580" marR="68580" marT="0" marB="0"/>
                </a:tc>
                <a:tc>
                  <a:txBody>
                    <a:bodyPr/>
                    <a:lstStyle/>
                    <a:p>
                      <a:pPr marL="0" marR="0" algn="l">
                        <a:spcBef>
                          <a:spcPts val="0"/>
                        </a:spcBef>
                        <a:spcAft>
                          <a:spcPts val="0"/>
                        </a:spcAft>
                      </a:pPr>
                      <a:r>
                        <a:rPr lang="en-US" sz="1200" b="0" dirty="0">
                          <a:effectLst/>
                          <a:latin typeface="+mj-lt"/>
                          <a:ea typeface="MS Mincho"/>
                        </a:rPr>
                        <a:t>1/7/21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CE introduction to Day 1</a:t>
                      </a:r>
                    </a:p>
                    <a:p>
                      <a:pPr marL="0" marR="0" algn="l">
                        <a:spcBef>
                          <a:spcPts val="0"/>
                        </a:spcBef>
                        <a:spcAft>
                          <a:spcPts val="0"/>
                        </a:spcAft>
                      </a:pPr>
                      <a:r>
                        <a:rPr lang="en-US" sz="1200" b="0" dirty="0">
                          <a:effectLst/>
                          <a:latin typeface="+mj-lt"/>
                          <a:ea typeface="MS Mincho"/>
                        </a:rPr>
                        <a:t>Student</a:t>
                      </a:r>
                      <a:r>
                        <a:rPr lang="en-US" sz="1200" b="0" baseline="0" dirty="0">
                          <a:effectLst/>
                          <a:latin typeface="+mj-lt"/>
                          <a:ea typeface="MS Mincho"/>
                        </a:rPr>
                        <a:t> Meet &amp; Greet added as Out Of Class after Day 1</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2.3</a:t>
                      </a:r>
                    </a:p>
                  </a:txBody>
                  <a:tcPr marL="68580" marR="68580" marT="0" marB="0"/>
                </a:tc>
                <a:tc>
                  <a:txBody>
                    <a:bodyPr/>
                    <a:lstStyle/>
                    <a:p>
                      <a:pPr marL="0" marR="0" algn="l">
                        <a:spcBef>
                          <a:spcPts val="0"/>
                        </a:spcBef>
                        <a:spcAft>
                          <a:spcPts val="0"/>
                        </a:spcAft>
                      </a:pPr>
                      <a:r>
                        <a:rPr lang="en-US" sz="1200" b="0" dirty="0">
                          <a:effectLst/>
                          <a:latin typeface="+mj-lt"/>
                          <a:ea typeface="MS Mincho"/>
                        </a:rPr>
                        <a:t>1/12/21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Tip to update playbook before each class added to all agenda slides</a:t>
                      </a: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b="0" dirty="0">
                          <a:effectLst/>
                          <a:latin typeface="+mj-lt"/>
                          <a:ea typeface="MS Mincho"/>
                        </a:rPr>
                        <a:t>2.4</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Phases of Design Report</a:t>
                      </a:r>
                      <a:r>
                        <a:rPr lang="en-US" sz="1200" b="0" baseline="0" dirty="0">
                          <a:effectLst/>
                          <a:latin typeface="+mj-lt"/>
                          <a:ea typeface="MS Mincho"/>
                        </a:rPr>
                        <a:t> added p 41</a:t>
                      </a:r>
                    </a:p>
                    <a:p>
                      <a:pPr marL="0" marR="0" algn="l">
                        <a:spcBef>
                          <a:spcPts val="0"/>
                        </a:spcBef>
                        <a:spcAft>
                          <a:spcPts val="0"/>
                        </a:spcAft>
                      </a:pPr>
                      <a:r>
                        <a:rPr lang="en-US" sz="1200" b="0" baseline="0" dirty="0">
                          <a:effectLst/>
                          <a:latin typeface="+mj-lt"/>
                          <a:ea typeface="MS Mincho"/>
                        </a:rPr>
                        <a:t>Small grammar/formatting changes throughout Playbook</a:t>
                      </a:r>
                    </a:p>
                    <a:p>
                      <a:pPr marL="0" marR="0" algn="l">
                        <a:spcBef>
                          <a:spcPts val="0"/>
                        </a:spcBef>
                        <a:spcAft>
                          <a:spcPts val="0"/>
                        </a:spcAft>
                      </a:pPr>
                      <a:r>
                        <a:rPr lang="en-US" sz="1200" b="0" dirty="0">
                          <a:effectLst/>
                          <a:latin typeface="+mj-lt"/>
                          <a:ea typeface="MS Mincho"/>
                        </a:rPr>
                        <a:t>‘Every project is different’ slide moved to Day 3 (previously Day 6) p 49</a:t>
                      </a:r>
                    </a:p>
                    <a:p>
                      <a:pPr marL="0" marR="0" algn="l">
                        <a:spcBef>
                          <a:spcPts val="0"/>
                        </a:spcBef>
                        <a:spcAft>
                          <a:spcPts val="0"/>
                        </a:spcAft>
                      </a:pPr>
                      <a:r>
                        <a:rPr lang="en-US" sz="1200" b="0" dirty="0">
                          <a:effectLst/>
                          <a:latin typeface="+mj-lt"/>
                          <a:ea typeface="MS Mincho"/>
                        </a:rPr>
                        <a:t>Webex/Meeting Tips slide added p 9</a:t>
                      </a:r>
                    </a:p>
                    <a:p>
                      <a:pPr marL="0" marR="0" algn="l">
                        <a:spcBef>
                          <a:spcPts val="0"/>
                        </a:spcBef>
                        <a:spcAft>
                          <a:spcPts val="0"/>
                        </a:spcAft>
                      </a:pPr>
                      <a:r>
                        <a:rPr lang="en-US" sz="1200" b="0" dirty="0">
                          <a:effectLst/>
                          <a:latin typeface="+mj-lt"/>
                          <a:ea typeface="MS Mincho"/>
                        </a:rPr>
                        <a:t>PE instructions</a:t>
                      </a:r>
                      <a:r>
                        <a:rPr lang="en-US" sz="1200" b="0" baseline="0" dirty="0">
                          <a:effectLst/>
                          <a:latin typeface="+mj-lt"/>
                          <a:ea typeface="MS Mincho"/>
                        </a:rPr>
                        <a:t> added to p 36</a:t>
                      </a:r>
                    </a:p>
                    <a:p>
                      <a:pPr marL="0" marR="0" algn="l">
                        <a:spcBef>
                          <a:spcPts val="0"/>
                        </a:spcBef>
                        <a:spcAft>
                          <a:spcPts val="0"/>
                        </a:spcAft>
                      </a:pPr>
                      <a:r>
                        <a:rPr lang="en-US" sz="1200" b="0" baseline="0" dirty="0">
                          <a:effectLst/>
                          <a:latin typeface="+mj-lt"/>
                          <a:ea typeface="MS Mincho"/>
                        </a:rPr>
                        <a:t>Safety Training reminder improved</a:t>
                      </a:r>
                    </a:p>
                    <a:p>
                      <a:pPr marL="0" marR="0" algn="l">
                        <a:spcBef>
                          <a:spcPts val="0"/>
                        </a:spcBef>
                        <a:spcAft>
                          <a:spcPts val="0"/>
                        </a:spcAft>
                      </a:pPr>
                      <a:r>
                        <a:rPr lang="en-US" sz="1200" b="0" baseline="0" dirty="0">
                          <a:effectLst/>
                          <a:latin typeface="+mj-lt"/>
                          <a:ea typeface="MS Mincho"/>
                        </a:rPr>
                        <a:t>Comm+ D slide removed</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2.5</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”template“ removed from Report &amp; Poster filenames</a:t>
                      </a: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b="0" dirty="0">
                          <a:effectLst/>
                          <a:latin typeface="+mj-lt"/>
                          <a:ea typeface="MS Mincho"/>
                        </a:rPr>
                        <a:t>2.6</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Needs &amp; Reqs </a:t>
                      </a:r>
                      <a:r>
                        <a:rPr lang="en-US" sz="1200" b="0" strike="sngStrike" dirty="0">
                          <a:effectLst/>
                          <a:latin typeface="+mj-lt"/>
                          <a:ea typeface="MS Mincho"/>
                        </a:rPr>
                        <a:t>Matrix</a:t>
                      </a:r>
                      <a:r>
                        <a:rPr lang="en-US" sz="1200" b="0" dirty="0">
                          <a:effectLst/>
                          <a:latin typeface="+mj-lt"/>
                          <a:ea typeface="MS Mincho"/>
                        </a:rPr>
                        <a:t> -&gt; Workbook</a:t>
                      </a:r>
                    </a:p>
                    <a:p>
                      <a:pPr marL="0" marR="0" algn="l">
                        <a:spcBef>
                          <a:spcPts val="0"/>
                        </a:spcBef>
                        <a:spcAft>
                          <a:spcPts val="0"/>
                        </a:spcAft>
                      </a:pPr>
                      <a:r>
                        <a:rPr lang="en-US" sz="1200" b="0" dirty="0">
                          <a:effectLst/>
                          <a:latin typeface="+mj-lt"/>
                          <a:ea typeface="MS Mincho"/>
                        </a:rPr>
                        <a:t>Double check</a:t>
                      </a:r>
                      <a:r>
                        <a:rPr lang="en-US" sz="1200" b="0" baseline="0" dirty="0">
                          <a:effectLst/>
                          <a:latin typeface="+mj-lt"/>
                          <a:ea typeface="MS Mincho"/>
                        </a:rPr>
                        <a:t> agreement of Agenda schedules and Out of Class Tasks w/ Wiki</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1/21/21</a:t>
                      </a:r>
                    </a:p>
                  </a:txBody>
                  <a:tcPr marL="68580" marR="68580" marT="0" marB="0"/>
                </a:tc>
                <a:tc>
                  <a:txBody>
                    <a:bodyPr/>
                    <a:lstStyle/>
                    <a:p>
                      <a:pPr marL="228600" marR="0" indent="-228600" algn="l">
                        <a:spcBef>
                          <a:spcPts val="0"/>
                        </a:spcBef>
                        <a:spcAft>
                          <a:spcPts val="0"/>
                        </a:spcAft>
                        <a:buAutoNum type="alphaUcPeriod"/>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CE pictures</a:t>
                      </a:r>
                    </a:p>
                    <a:p>
                      <a:pPr marL="0" marR="0" algn="l">
                        <a:spcBef>
                          <a:spcPts val="0"/>
                        </a:spcBef>
                        <a:spcAft>
                          <a:spcPts val="0"/>
                        </a:spcAft>
                      </a:pPr>
                      <a:r>
                        <a:rPr lang="en-US" sz="1200" dirty="0">
                          <a:effectLst/>
                          <a:latin typeface="+mj-lt"/>
                          <a:ea typeface="MS Mincho"/>
                        </a:rPr>
                        <a:t>Updated Ticket Out links</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1/22/21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Syllabus link p 6</a:t>
                      </a: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r>
                        <a:rPr lang="en-US" sz="1200" dirty="0">
                          <a:effectLst/>
                          <a:latin typeface="+mj-lt"/>
                          <a:ea typeface="MS Mincho"/>
                        </a:rPr>
                        <a:t>2.9</a:t>
                      </a:r>
                    </a:p>
                  </a:txBody>
                  <a:tcPr marL="68580" marR="68580" marT="0" marB="0"/>
                </a:tc>
                <a:tc>
                  <a:txBody>
                    <a:bodyPr/>
                    <a:lstStyle/>
                    <a:p>
                      <a:pPr marL="0" marR="0" algn="l">
                        <a:spcBef>
                          <a:spcPts val="0"/>
                        </a:spcBef>
                        <a:spcAft>
                          <a:spcPts val="0"/>
                        </a:spcAft>
                      </a:pPr>
                      <a:r>
                        <a:rPr lang="en-US" sz="1200" dirty="0">
                          <a:effectLst/>
                          <a:latin typeface="+mj-lt"/>
                          <a:ea typeface="MS Mincho"/>
                        </a:rPr>
                        <a:t>1/25/21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 &amp; J. Kanai</a:t>
                      </a:r>
                    </a:p>
                  </a:txBody>
                  <a:tcPr marL="68580" marR="68580" marT="0" marB="0"/>
                </a:tc>
                <a:tc>
                  <a:txBody>
                    <a:bodyPr/>
                    <a:lstStyle/>
                    <a:p>
                      <a:pPr marL="0" marR="0" algn="l">
                        <a:spcBef>
                          <a:spcPts val="0"/>
                        </a:spcBef>
                        <a:spcAft>
                          <a:spcPts val="0"/>
                        </a:spcAft>
                      </a:pPr>
                      <a:r>
                        <a:rPr lang="en-US" sz="1200" dirty="0">
                          <a:effectLst/>
                          <a:latin typeface="+mj-lt"/>
                          <a:ea typeface="MS Mincho"/>
                        </a:rPr>
                        <a:t>Day 1 Agenda slide</a:t>
                      </a:r>
                      <a:r>
                        <a:rPr lang="en-US" sz="1200" baseline="0" dirty="0">
                          <a:effectLst/>
                          <a:latin typeface="+mj-lt"/>
                          <a:ea typeface="MS Mincho"/>
                        </a:rPr>
                        <a:t> moved</a:t>
                      </a:r>
                    </a:p>
                    <a:p>
                      <a:pPr marL="0" marR="0" algn="l">
                        <a:spcBef>
                          <a:spcPts val="0"/>
                        </a:spcBef>
                        <a:spcAft>
                          <a:spcPts val="0"/>
                        </a:spcAft>
                      </a:pPr>
                      <a:r>
                        <a:rPr lang="en-US" sz="1200" baseline="0" dirty="0">
                          <a:effectLst/>
                          <a:latin typeface="+mj-lt"/>
                          <a:ea typeface="MS Mincho"/>
                        </a:rPr>
                        <a:t>EDN links updated for course materials</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3.0</a:t>
                      </a:r>
                    </a:p>
                  </a:txBody>
                  <a:tcPr marL="68580" marR="68580" marT="0" marB="0"/>
                </a:tc>
                <a:tc>
                  <a:txBody>
                    <a:bodyPr/>
                    <a:lstStyle/>
                    <a:p>
                      <a:pPr marL="0" marR="0" algn="l">
                        <a:spcBef>
                          <a:spcPts val="0"/>
                        </a:spcBef>
                        <a:spcAft>
                          <a:spcPts val="0"/>
                        </a:spcAft>
                      </a:pPr>
                      <a:r>
                        <a:rPr lang="en-US" sz="1200" dirty="0">
                          <a:effectLst/>
                          <a:latin typeface="+mj-lt"/>
                          <a:ea typeface="MS Mincho"/>
                        </a:rPr>
                        <a:t>1/27/21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Clearer instructions on how to follow tracks</a:t>
                      </a:r>
                      <a:r>
                        <a:rPr lang="en-US" sz="1200" baseline="0" dirty="0">
                          <a:effectLst/>
                          <a:latin typeface="+mj-lt"/>
                          <a:ea typeface="MS Mincho"/>
                        </a:rPr>
                        <a:t> p 34</a:t>
                      </a:r>
                    </a:p>
                    <a:p>
                      <a:pPr marL="0" marR="0" algn="l">
                        <a:spcBef>
                          <a:spcPts val="0"/>
                        </a:spcBef>
                        <a:spcAft>
                          <a:spcPts val="0"/>
                        </a:spcAft>
                      </a:pPr>
                      <a:r>
                        <a:rPr lang="en-US" sz="1200" baseline="0" dirty="0">
                          <a:effectLst/>
                          <a:latin typeface="+mj-lt"/>
                          <a:ea typeface="MS Mincho"/>
                        </a:rPr>
                        <a:t>Formatting improvements to subsequent tracked activities p 36 &amp; 37</a:t>
                      </a:r>
                    </a:p>
                    <a:p>
                      <a:pPr marL="0" marR="0" algn="l">
                        <a:spcBef>
                          <a:spcPts val="0"/>
                        </a:spcBef>
                        <a:spcAft>
                          <a:spcPts val="0"/>
                        </a:spcAft>
                      </a:pPr>
                      <a:r>
                        <a:rPr lang="en-US" sz="1200" baseline="0" dirty="0">
                          <a:effectLst/>
                          <a:latin typeface="+mj-lt"/>
                          <a:ea typeface="MS Mincho"/>
                        </a:rPr>
                        <a:t>Flipped PE Meeting and Generate Questions in track B of Day 2</a:t>
                      </a: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assignment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https://forms.gle/x4v8t6ECTpdk7SYh8</a:t>
            </a:r>
            <a:r>
              <a:rPr lang="en-US" dirty="0"/>
              <a:t> </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4552"/>
            <a:ext cx="9144000" cy="2948895"/>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69930986"/>
              </p:ext>
            </p:extLst>
          </p:nvPr>
        </p:nvGraphicFramePr>
        <p:xfrm>
          <a:off x="381000" y="846138"/>
          <a:ext cx="8382000" cy="3187705"/>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3.1</a:t>
                      </a:r>
                    </a:p>
                  </a:txBody>
                  <a:tcPr marL="68580" marR="68580" marT="0" marB="0"/>
                </a:tc>
                <a:tc>
                  <a:txBody>
                    <a:bodyPr/>
                    <a:lstStyle/>
                    <a:p>
                      <a:pPr marL="0" marR="0" algn="l">
                        <a:spcBef>
                          <a:spcPts val="0"/>
                        </a:spcBef>
                        <a:spcAft>
                          <a:spcPts val="0"/>
                        </a:spcAft>
                      </a:pPr>
                      <a:r>
                        <a:rPr lang="en-US" sz="1200" dirty="0">
                          <a:effectLst/>
                          <a:latin typeface="+mj-lt"/>
                          <a:ea typeface="MS Mincho"/>
                        </a:rPr>
                        <a:t>1/27/21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notes to help with Track scheduling for Day 3 &amp; 4</a:t>
                      </a: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3.2</a:t>
                      </a:r>
                    </a:p>
                  </a:txBody>
                  <a:tcPr marL="68580" marR="68580" marT="0" marB="0"/>
                </a:tc>
                <a:tc>
                  <a:txBody>
                    <a:bodyPr/>
                    <a:lstStyle/>
                    <a:p>
                      <a:pPr marL="0" marR="0" algn="l">
                        <a:spcBef>
                          <a:spcPts val="0"/>
                        </a:spcBef>
                        <a:spcAft>
                          <a:spcPts val="0"/>
                        </a:spcAft>
                      </a:pPr>
                      <a:r>
                        <a:rPr lang="en-US" sz="1200" dirty="0">
                          <a:effectLst/>
                          <a:latin typeface="+mj-lt"/>
                          <a:ea typeface="MS Mincho"/>
                        </a:rPr>
                        <a:t>1/28/21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Corrected Track B sequence </a:t>
                      </a:r>
                      <a:r>
                        <a:rPr lang="en-US" sz="1200">
                          <a:effectLst/>
                          <a:latin typeface="+mj-lt"/>
                          <a:ea typeface="MS Mincho"/>
                        </a:rPr>
                        <a:t>on slide 34</a:t>
                      </a: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3.3</a:t>
                      </a:r>
                    </a:p>
                  </a:txBody>
                  <a:tcPr marL="68580" marR="68580" marT="0" marB="0"/>
                </a:tc>
                <a:tc>
                  <a:txBody>
                    <a:bodyPr/>
                    <a:lstStyle/>
                    <a:p>
                      <a:pPr marL="0" marR="0" algn="l">
                        <a:spcBef>
                          <a:spcPts val="0"/>
                        </a:spcBef>
                        <a:spcAft>
                          <a:spcPts val="0"/>
                        </a:spcAft>
                      </a:pPr>
                      <a:r>
                        <a:rPr lang="en-US" sz="1200" dirty="0">
                          <a:effectLst/>
                          <a:latin typeface="+mj-lt"/>
                          <a:ea typeface="MS Mincho"/>
                        </a:rPr>
                        <a:t>1/29/21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Changed Class 2 Out-of-Class Tasks to require posting to EDN Forums</a:t>
                      </a: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3.4</a:t>
                      </a:r>
                    </a:p>
                  </a:txBody>
                  <a:tcPr marL="68580" marR="68580" marT="0" marB="0"/>
                </a:tc>
                <a:tc>
                  <a:txBody>
                    <a:bodyPr/>
                    <a:lstStyle/>
                    <a:p>
                      <a:pPr marL="0" marR="0" algn="l">
                        <a:spcBef>
                          <a:spcPts val="0"/>
                        </a:spcBef>
                        <a:spcAft>
                          <a:spcPts val="0"/>
                        </a:spcAft>
                      </a:pPr>
                      <a:r>
                        <a:rPr lang="en-US" sz="1200" dirty="0">
                          <a:effectLst/>
                          <a:latin typeface="+mj-lt"/>
                          <a:ea typeface="MS Mincho"/>
                        </a:rPr>
                        <a:t>2/4/21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Day 6 agenda updated to reflect ‘every team is different’ shift</a:t>
                      </a: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3.5</a:t>
                      </a:r>
                    </a:p>
                  </a:txBody>
                  <a:tcPr marL="68580" marR="68580" marT="0" marB="0"/>
                </a:tc>
                <a:tc>
                  <a:txBody>
                    <a:bodyPr/>
                    <a:lstStyle/>
                    <a:p>
                      <a:pPr marL="0" marR="0" algn="l">
                        <a:spcBef>
                          <a:spcPts val="0"/>
                        </a:spcBef>
                        <a:spcAft>
                          <a:spcPts val="0"/>
                        </a:spcAft>
                      </a:pPr>
                      <a:r>
                        <a:rPr lang="en-US" sz="1200" dirty="0">
                          <a:effectLst/>
                          <a:latin typeface="+mj-lt"/>
                          <a:ea typeface="MS Mincho"/>
                        </a:rPr>
                        <a:t>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slide for TA – Jim Olson p 66</a:t>
                      </a: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3.6</a:t>
                      </a:r>
                    </a:p>
                  </a:txBody>
                  <a:tcPr marL="68580" marR="68580" marT="0" marB="0"/>
                </a:tc>
                <a:tc>
                  <a:txBody>
                    <a:bodyPr/>
                    <a:lstStyle/>
                    <a:p>
                      <a:pPr marL="0" marR="0" algn="l">
                        <a:spcBef>
                          <a:spcPts val="0"/>
                        </a:spcBef>
                        <a:spcAft>
                          <a:spcPts val="0"/>
                        </a:spcAft>
                      </a:pPr>
                      <a:r>
                        <a:rPr lang="en-US" sz="1200" dirty="0">
                          <a:effectLst/>
                          <a:latin typeface="+mj-lt"/>
                          <a:ea typeface="MS Mincho"/>
                        </a:rPr>
                        <a:t>2/8/21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a:t>
                      </a:r>
                      <a:r>
                        <a:rPr lang="en-US" sz="1200" baseline="0" dirty="0">
                          <a:effectLst/>
                          <a:latin typeface="+mj-lt"/>
                          <a:ea typeface="MS Mincho"/>
                        </a:rPr>
                        <a:t> Design Report template section instructions p 70+71</a:t>
                      </a:r>
                    </a:p>
                    <a:p>
                      <a:pPr marL="0" marR="0" algn="l">
                        <a:spcBef>
                          <a:spcPts val="0"/>
                        </a:spcBef>
                        <a:spcAft>
                          <a:spcPts val="0"/>
                        </a:spcAft>
                      </a:pPr>
                      <a:r>
                        <a:rPr lang="en-US" sz="1200" baseline="0" dirty="0">
                          <a:effectLst/>
                          <a:latin typeface="+mj-lt"/>
                          <a:ea typeface="MS Mincho"/>
                        </a:rPr>
                        <a:t>Flipped order of Design Report and </a:t>
                      </a:r>
                      <a:r>
                        <a:rPr lang="en-US" sz="1200" baseline="0" dirty="0" err="1">
                          <a:effectLst/>
                          <a:latin typeface="+mj-lt"/>
                          <a:ea typeface="MS Mincho"/>
                        </a:rPr>
                        <a:t>SoW</a:t>
                      </a:r>
                      <a:r>
                        <a:rPr lang="en-US" sz="1200" baseline="0" dirty="0">
                          <a:effectLst/>
                          <a:latin typeface="+mj-lt"/>
                          <a:ea typeface="MS Mincho"/>
                        </a:rPr>
                        <a:t> </a:t>
                      </a:r>
                      <a:r>
                        <a:rPr lang="en-US" sz="1200" baseline="0">
                          <a:effectLst/>
                          <a:latin typeface="+mj-lt"/>
                          <a:ea typeface="MS Mincho"/>
                        </a:rPr>
                        <a:t>exercise slides</a:t>
                      </a: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3.7</a:t>
                      </a:r>
                    </a:p>
                  </a:txBody>
                  <a:tcPr marL="68580" marR="68580" marT="0" marB="0"/>
                </a:tc>
                <a:tc>
                  <a:txBody>
                    <a:bodyPr/>
                    <a:lstStyle/>
                    <a:p>
                      <a:pPr marL="0" marR="0" algn="l">
                        <a:spcBef>
                          <a:spcPts val="0"/>
                        </a:spcBef>
                        <a:spcAft>
                          <a:spcPts val="0"/>
                        </a:spcAft>
                      </a:pPr>
                      <a:r>
                        <a:rPr lang="en-US" sz="1200" dirty="0">
                          <a:effectLst/>
                          <a:latin typeface="+mj-lt"/>
                          <a:ea typeface="MS Mincho"/>
                        </a:rPr>
                        <a:t>2/8/2021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A/B/C to SoW subgroup list, added label/arrow for SoW Forum</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3.8</a:t>
                      </a:r>
                    </a:p>
                  </a:txBody>
                  <a:tcPr marL="68580" marR="68580" marT="0" marB="0"/>
                </a:tc>
                <a:tc>
                  <a:txBody>
                    <a:bodyPr/>
                    <a:lstStyle/>
                    <a:p>
                      <a:pPr marL="0" marR="0" algn="l">
                        <a:spcBef>
                          <a:spcPts val="0"/>
                        </a:spcBef>
                        <a:spcAft>
                          <a:spcPts val="0"/>
                        </a:spcAft>
                      </a:pPr>
                      <a:r>
                        <a:rPr lang="en-US" sz="1200" dirty="0">
                          <a:effectLst/>
                          <a:latin typeface="+mj-lt"/>
                          <a:ea typeface="MS Mincho"/>
                        </a:rPr>
                        <a:t>2/11/2021</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Corrected Section times for Class 6, removed Class 6 </a:t>
                      </a:r>
                      <a:r>
                        <a:rPr lang="en-US" sz="1200" dirty="0" err="1">
                          <a:effectLst/>
                          <a:latin typeface="+mj-lt"/>
                          <a:ea typeface="MS Mincho"/>
                        </a:rPr>
                        <a:t>OoCT</a:t>
                      </a:r>
                      <a:r>
                        <a:rPr lang="en-US" sz="1200" dirty="0">
                          <a:effectLst/>
                          <a:latin typeface="+mj-lt"/>
                          <a:ea typeface="MS Mincho"/>
                        </a:rPr>
                        <a:t> for adding Versions, added one for N&amp;R movement to repo and merging</a:t>
                      </a: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644593"/>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20 min Project Engineer Meeting</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85000" lnSpcReduction="20000"/>
          </a:bodyPr>
          <a:lstStyle/>
          <a:p>
            <a:r>
              <a:rPr lang="en-US" dirty="0">
                <a:ea typeface="+mn-lt"/>
                <a:cs typeface="+mn-lt"/>
              </a:rPr>
              <a:t>Complete Class 2 Ticket Out</a:t>
            </a:r>
          </a:p>
          <a:p>
            <a:pPr lvl="1"/>
            <a:r>
              <a:rPr lang="en-US" u="sng" dirty="0">
                <a:hlinkClick r:id="rId2"/>
              </a:rPr>
              <a:t>https://forms.gle/JCqdyLoLm7SzbyRZ6</a:t>
            </a:r>
            <a:endParaRPr lang="en-US" dirty="0"/>
          </a:p>
          <a:p>
            <a:r>
              <a:rPr lang="en-US" dirty="0">
                <a:ea typeface="+mn-lt"/>
                <a:cs typeface="+mn-lt"/>
              </a:rPr>
              <a:t>Post personal contact info (name, major, RPI email, phone #) to one thread in the EDN Background Info Forum (start new thread titled “Team Contact Info”, then reply for subsequent entries)</a:t>
            </a:r>
          </a:p>
          <a:p>
            <a:r>
              <a:rPr lang="en-US" dirty="0">
                <a:ea typeface="+mn-lt"/>
                <a:cs typeface="+mn-lt"/>
              </a:rPr>
              <a:t>Find answer(s) to assigned question(s) &amp; post to new thread titled “Class 2 Questions and Answers” in EDN Background Info Forum </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a:solidFill>
                  <a:srgbClr val="FF0000"/>
                </a:solidFill>
              </a:rPr>
              <a:t>*</a:t>
            </a:r>
            <a:r>
              <a:rPr lang="en-US" dirty="0"/>
              <a:t> CE will jump into Project Team Space Time for their 5 min personal 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a:solidFill>
                  <a:srgbClr val="FF0000"/>
                </a:solidFill>
              </a:rPr>
              <a:t>*</a:t>
            </a:r>
          </a:p>
        </p:txBody>
      </p:sp>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https://forms.gle/eUVnT8KSCReEV8fp6</a:t>
            </a:r>
            <a:endParaRPr lang="en-US" dirty="0">
              <a:solidFill>
                <a:srgbClr val="000000"/>
              </a:solidFill>
              <a:ea typeface="+mn-lt"/>
              <a:cs typeface="+mn-lt"/>
            </a:endParaRPr>
          </a:p>
          <a:p>
            <a:r>
              <a:rPr lang="en-US" dirty="0">
                <a:cs typeface="Calibri"/>
              </a:rPr>
              <a:t>Update 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66</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37"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S21-sec1-Paster)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https://designlab.eng.rpi.edu/edn/projects/capstone-support-dev/repository/raw/playbook/2021%20Spring%20Playbook.pptx</a:t>
            </a:r>
            <a:r>
              <a:rPr lang="en-US" sz="2200" u="sng" dirty="0"/>
              <a:t> </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https://forms.gle/pCSbvzc4oMb4Kzkg6</a:t>
            </a:r>
            <a:endParaRPr lang="en-US" dirty="0">
              <a:solidFill>
                <a:srgbClr val="000000"/>
              </a:solidFill>
              <a:ea typeface="+mn-lt"/>
              <a:cs typeface="+mn-lt"/>
            </a:endParaRP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786" y="1911631"/>
            <a:ext cx="6612426" cy="2916249"/>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dirty="0"/>
              <a:t>Return to car example discussed last class</a:t>
            </a:r>
          </a:p>
          <a:p>
            <a:endParaRPr lang="en-US" dirty="0"/>
          </a:p>
          <a:p>
            <a:r>
              <a:rPr lang="en-US" dirty="0"/>
              <a:t>What were the needs? The requirements?</a:t>
            </a:r>
          </a:p>
          <a:p>
            <a:r>
              <a:rPr lang="en-US" dirty="0"/>
              <a:t>What concepts address the needs/reqs identified?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34001438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Upload Needs and Requirements Worksheet to repo., </a:t>
            </a:r>
            <a:r>
              <a:rPr lang="en-US">
                <a:ea typeface="+mn-lt"/>
                <a:cs typeface="+mn-lt"/>
              </a:rPr>
              <a:t>begin merging </a:t>
            </a:r>
            <a:r>
              <a:rPr lang="en-US" dirty="0">
                <a:ea typeface="+mn-lt"/>
                <a:cs typeface="+mn-lt"/>
              </a:rPr>
              <a:t>with prior work if ongoing project</a:t>
            </a:r>
          </a:p>
          <a:p>
            <a:r>
              <a:rPr lang="en-US" dirty="0">
                <a:ea typeface="+mn-lt"/>
                <a:cs typeface="+mn-lt"/>
              </a:rPr>
              <a:t>Brainstorm 6 individual tasks which need to be accomplished to reach project goals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dirty="0">
                <a:solidFill>
                  <a:srgbClr val="FF0000"/>
                </a:solidFill>
                <a:cs typeface="Calibri"/>
              </a:rPr>
              <a:t>RIGHT NOW</a:t>
            </a:r>
            <a:endParaRPr lang="en-US" sz="2800" dirty="0">
              <a:solidFill>
                <a:srgbClr val="FF0000"/>
              </a:solidFill>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11158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dirty="0">
                <a:solidFill>
                  <a:srgbClr val="FF0000"/>
                </a:solidFill>
                <a:cs typeface="Calibri"/>
              </a:rPr>
              <a:t>RIGHT NOW !!</a:t>
            </a:r>
            <a:endParaRPr lang="en-US" sz="2800"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i="1" dirty="0">
              <a:ea typeface="+mn-lt"/>
              <a:cs typeface="+mn-lt"/>
            </a:endParaRPr>
          </a:p>
          <a:p>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26610204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3886164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https://forms.gle/At5axsgWRajmq2Gu5</a:t>
            </a:r>
            <a:r>
              <a:rPr lang="en-US" dirty="0"/>
              <a:t> </a:t>
            </a:r>
            <a:endParaRPr lang="en-US" dirty="0">
              <a:solidFill>
                <a:srgbClr val="000000"/>
              </a:solidFill>
              <a:ea typeface="+mn-lt"/>
              <a:cs typeface="+mn-lt"/>
            </a:endParaRP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6820</Words>
  <Application>Microsoft Office PowerPoint</Application>
  <PresentationFormat>On-screen Show (4:3)</PresentationFormat>
  <Paragraphs>1137</Paragraphs>
  <Slides>88</Slides>
  <Notes>15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88</vt:i4>
      </vt:variant>
    </vt:vector>
  </HeadingPairs>
  <TitlesOfParts>
    <vt:vector size="97" baseType="lpstr">
      <vt:lpstr>MS Mincho</vt:lpstr>
      <vt:lpstr>ＭＳ Ｐゴシック</vt:lpstr>
      <vt:lpstr>Arial</vt:lpstr>
      <vt:lpstr>Calibri</vt:lpstr>
      <vt:lpstr>Calibri Light</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Capstone Orientation Packet (email)</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Classify and Assign Questions</vt:lpstr>
      <vt:lpstr>20 min Project Engineer Meeting</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     TA Introduction – Jim Olson</vt:lpstr>
      <vt:lpstr>30 min - Documentation &amp; EDN Usage</vt:lpstr>
      <vt:lpstr>Where to put information?</vt:lpstr>
      <vt:lpstr>How to post</vt:lpstr>
      <vt:lpstr>10 min - Engineering Tools and Methods</vt:lpstr>
      <vt:lpstr>Phases of the Design Report</vt:lpstr>
      <vt:lpstr>Design Report.docx - Table of Contents</vt:lpstr>
      <vt:lpstr>Design Report Section Progress</vt:lpstr>
      <vt:lpstr>10 min - Statement of Work Introduction  60 min - Statement of Work Exercise</vt:lpstr>
      <vt:lpstr>Out of Class Task / Action Items:</vt:lpstr>
      <vt:lpstr>Class 6 Agenda</vt:lpstr>
      <vt:lpstr>10 min – What’s a Concept?</vt:lpstr>
      <vt:lpstr>65 Min - Concept Generation</vt:lpstr>
      <vt:lpstr>10 min – Create Forum Threads</vt:lpstr>
      <vt:lpstr>15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2021-02-11T15:00:31Z</dcterms:modified>
</cp:coreProperties>
</file>