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92"/>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65" r:id="rId65"/>
    <p:sldId id="332" r:id="rId66"/>
    <p:sldId id="324" r:id="rId67"/>
    <p:sldId id="325" r:id="rId68"/>
    <p:sldId id="313" r:id="rId69"/>
    <p:sldId id="355" r:id="rId70"/>
    <p:sldId id="366" r:id="rId71"/>
    <p:sldId id="367" r:id="rId72"/>
    <p:sldId id="309" r:id="rId73"/>
    <p:sldId id="297" r:id="rId74"/>
    <p:sldId id="300" r:id="rId75"/>
    <p:sldId id="346" r:id="rId76"/>
    <p:sldId id="343" r:id="rId77"/>
    <p:sldId id="344" r:id="rId78"/>
    <p:sldId id="345" r:id="rId79"/>
    <p:sldId id="299" r:id="rId80"/>
    <p:sldId id="302" r:id="rId81"/>
    <p:sldId id="347" r:id="rId82"/>
    <p:sldId id="348" r:id="rId83"/>
    <p:sldId id="368" r:id="rId84"/>
    <p:sldId id="304" r:id="rId85"/>
    <p:sldId id="303" r:id="rId86"/>
    <p:sldId id="306" r:id="rId87"/>
    <p:sldId id="349" r:id="rId88"/>
    <p:sldId id="350" r:id="rId89"/>
    <p:sldId id="305" r:id="rId90"/>
    <p:sldId id="369" r:id="rId9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993" autoAdjust="0"/>
  </p:normalViewPr>
  <p:slideViewPr>
    <p:cSldViewPr>
      <p:cViewPr varScale="1">
        <p:scale>
          <a:sx n="77" d="100"/>
          <a:sy n="77" d="100"/>
        </p:scale>
        <p:origin x="80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commentAuthors" Target="commentAuthors.xml"/><Relationship Id="rId9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C5254C6F-E0AC-494C-816E-7AB73BEB2A48}" srcId="{D1D102AF-B7EE-4ABA-818B-966774740422}" destId="{F00F1D8C-B58F-449B-994E-20E961E308E6}" srcOrd="1" destOrd="0" parTransId="{5D5CEC23-C140-4DCB-912C-B4D1FA5C856A}" sibTransId="{EDF8BA88-30E9-4F44-88AA-261D5891C0DB}"/>
    <dgm:cxn modelId="{F742C7BB-EBBF-45C3-A141-3776C9323EB5}" srcId="{63E1802C-C9C0-4148-AC7C-3AE81545D912}" destId="{EE1EF569-9F29-434C-9ACB-0F2D2A5E2B53}" srcOrd="0" destOrd="0" parTransId="{A4336810-3FB2-4A91-8902-4FAC120449EE}" sibTransId="{85444A9F-EB7C-4ED1-A57C-596ECCF6D19F}"/>
    <dgm:cxn modelId="{D9997BD9-3495-4EF1-9BB1-CDB842261B3D}" srcId="{84B730F6-E6CE-4099-8451-9D6448D55025}" destId="{80F49431-FABB-4465-B476-A9EE3392E46B}" srcOrd="1" destOrd="0" parTransId="{55F85078-C7F7-41C7-AF8E-C4C9A05AE2F5}" sibTransId="{C4618B19-E5C9-4C72-8C60-624683EC996C}"/>
    <dgm:cxn modelId="{4B553B37-A07C-4F01-AD67-63C284B28C90}" type="presOf" srcId="{025E694E-134A-40E3-84F2-5229D754EE85}" destId="{9952CBE2-7F7D-46A3-9580-2FF4860630A6}" srcOrd="0" destOrd="2"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7678042B-FFA1-4C5F-A50E-D4A170559C58}" type="presOf" srcId="{8DBE0E98-9306-4FAC-864C-F5F9D7826A6E}" destId="{02551E02-946E-4976-8AE0-6DBE97996596}" srcOrd="1"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C531BD17-709E-499A-A5D8-4DD4C76D8358}" srcId="{63E1802C-C9C0-4148-AC7C-3AE81545D912}" destId="{025E694E-134A-40E3-84F2-5229D754EE85}" srcOrd="1" destOrd="0" parTransId="{58C6126D-F09D-4434-98B2-F2E17FDA91BC}" sibTransId="{11DA280C-A3F3-4769-A36A-680A41656C84}"/>
    <dgm:cxn modelId="{6B331428-D1D0-45BC-8D13-43C8256A27CB}" type="presOf" srcId="{8DBE0E98-9306-4FAC-864C-F5F9D7826A6E}" destId="{D0F4E070-3314-4AB3-AA0E-016754E3A79E}" srcOrd="0" destOrd="0" presId="urn:microsoft.com/office/officeart/2005/8/layout/hProcess10"/>
    <dgm:cxn modelId="{8EA8A9FA-F6B7-49C6-8854-735B88312893}" type="presOf" srcId="{D1D102AF-B7EE-4ABA-818B-966774740422}" destId="{FFD19A52-441B-410C-B072-FF11A597BD73}" srcOrd="0" destOrd="0" presId="urn:microsoft.com/office/officeart/2005/8/layout/hProcess10"/>
    <dgm:cxn modelId="{B369AD8C-70F6-48F3-9B42-2AF5D98B7F02}" srcId="{84B730F6-E6CE-4099-8451-9D6448D55025}" destId="{9618C81A-3A42-4191-95BE-9151987F60EA}" srcOrd="0" destOrd="0" parTransId="{A8F404D2-7B2D-466B-AC6C-D36D46E289C3}" sibTransId="{CBBEAC84-FBF3-47AE-AE9F-55C13504B1C8}"/>
    <dgm:cxn modelId="{CF05124C-742D-485B-BB96-C62E3B700B6F}" type="presOf" srcId="{F00F1D8C-B58F-449B-994E-20E961E308E6}" destId="{FFD19A52-441B-410C-B072-FF11A597BD73}" srcOrd="0" destOrd="2" presId="urn:microsoft.com/office/officeart/2005/8/layout/hProcess10"/>
    <dgm:cxn modelId="{22C427F1-B0DE-4577-8259-A01A5147F97E}" srcId="{81F6A475-8832-49A5-9610-840C77F585D9}" destId="{63E1802C-C9C0-4148-AC7C-3AE81545D912}" srcOrd="1" destOrd="0" parTransId="{D5A23646-AE0A-4D4F-A87B-3AE7CB653CBE}" sibTransId="{8DBE0E98-9306-4FAC-864C-F5F9D7826A6E}"/>
    <dgm:cxn modelId="{217D31D4-FD80-4748-BE4D-AE207277F590}" srcId="{81F6A475-8832-49A5-9610-840C77F585D9}" destId="{84B730F6-E6CE-4099-8451-9D6448D55025}" srcOrd="2" destOrd="0" parTransId="{6DC99785-FA92-432C-AA88-F6A55F09339B}" sibTransId="{BAEC9C96-BA54-477A-9AEA-A06A06DDCBD9}"/>
    <dgm:cxn modelId="{B06B0F25-0B95-489F-A7E5-D16A410D4044}" type="presOf" srcId="{CA732D00-E1D9-46E0-AB25-0369BA0ED5BB}" destId="{FFD19A52-441B-410C-B072-FF11A597BD73}" srcOrd="0" destOrd="1"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2/23/2021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2/23/2021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2/23/2021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2/23/2021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2/23/2021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2/23/2021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2/23/2021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2/23/2021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2/23/2021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2/23/2021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2/23/2021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2/23/2021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27.xml"/><Relationship Id="rId7" Type="http://schemas.openxmlformats.org/officeDocument/2006/relationships/slide" Target="slide7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5.xml"/><Relationship Id="rId4" Type="http://schemas.openxmlformats.org/officeDocument/2006/relationships/slide" Target="slide47.xml"/><Relationship Id="rId9" Type="http://schemas.openxmlformats.org/officeDocument/2006/relationships/slide" Target="slide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Individual%20Risk%20Analyses%20Rubric.docx" TargetMode="External"/><Relationship Id="rId4" Type="http://schemas.openxmlformats.org/officeDocument/2006/relationships/hyperlink" Target="https://designlab.eng.rpi.edu/edn/projects/capstone-support-dev/repository/changes/template%20documents/Risk%20Analyses%20Memo.docx"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8465595"/>
              </p:ext>
            </p:extLst>
          </p:nvPr>
        </p:nvGraphicFramePr>
        <p:xfrm>
          <a:off x="381000" y="846138"/>
          <a:ext cx="8382000" cy="53344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 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 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1/25/21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 &amp; J. Kanai</a:t>
                      </a:r>
                    </a:p>
                  </a:txBody>
                  <a:tcPr marL="68580" marR="68580" marT="0" marB="0"/>
                </a:tc>
                <a:tc>
                  <a:txBody>
                    <a:bodyPr/>
                    <a:lstStyle/>
                    <a:p>
                      <a:pPr marL="0" marR="0" algn="l">
                        <a:spcBef>
                          <a:spcPts val="0"/>
                        </a:spcBef>
                        <a:spcAft>
                          <a:spcPts val="0"/>
                        </a:spcAft>
                      </a:pPr>
                      <a:r>
                        <a:rPr lang="en-US" sz="1200" dirty="0">
                          <a:effectLst/>
                          <a:latin typeface="+mj-lt"/>
                          <a:ea typeface="MS Mincho"/>
                        </a:rPr>
                        <a:t>Day 1 Agenda slide</a:t>
                      </a:r>
                      <a:r>
                        <a:rPr lang="en-US" sz="1200" baseline="0" dirty="0">
                          <a:effectLst/>
                          <a:latin typeface="+mj-lt"/>
                          <a:ea typeface="MS Mincho"/>
                        </a:rPr>
                        <a:t> moved</a:t>
                      </a:r>
                    </a:p>
                    <a:p>
                      <a:pPr marL="0" marR="0" algn="l">
                        <a:spcBef>
                          <a:spcPts val="0"/>
                        </a:spcBef>
                        <a:spcAft>
                          <a:spcPts val="0"/>
                        </a:spcAft>
                      </a:pPr>
                      <a:r>
                        <a:rPr lang="en-US" sz="1200" baseline="0" dirty="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Clearer instructions on how to follow tracks</a:t>
                      </a:r>
                      <a:r>
                        <a:rPr lang="en-US" sz="1200" baseline="0" dirty="0">
                          <a:effectLst/>
                          <a:latin typeface="+mj-lt"/>
                          <a:ea typeface="MS Mincho"/>
                        </a:rPr>
                        <a:t> p 34</a:t>
                      </a:r>
                    </a:p>
                    <a:p>
                      <a:pPr marL="0" marR="0" algn="l">
                        <a:spcBef>
                          <a:spcPts val="0"/>
                        </a:spcBef>
                        <a:spcAft>
                          <a:spcPts val="0"/>
                        </a:spcAft>
                      </a:pPr>
                      <a:r>
                        <a:rPr lang="en-US" sz="1200" baseline="0" dirty="0">
                          <a:effectLst/>
                          <a:latin typeface="+mj-lt"/>
                          <a:ea typeface="MS Mincho"/>
                        </a:rPr>
                        <a:t>Formatting improvements to subsequent tracked activities p 36 &amp; 37</a:t>
                      </a:r>
                    </a:p>
                    <a:p>
                      <a:pPr marL="0" marR="0" algn="l">
                        <a:spcBef>
                          <a:spcPts val="0"/>
                        </a:spcBef>
                        <a:spcAft>
                          <a:spcPts val="0"/>
                        </a:spcAft>
                      </a:pPr>
                      <a:r>
                        <a:rPr lang="en-US" sz="1200" baseline="0" dirty="0">
                          <a:effectLst/>
                          <a:latin typeface="+mj-lt"/>
                          <a:ea typeface="MS Mincho"/>
                        </a:rPr>
                        <a:t>Flipped PE Meeting and Generate Questions in track B of Day 2</a:t>
                      </a: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2492062"/>
              </p:ext>
            </p:extLst>
          </p:nvPr>
        </p:nvGraphicFramePr>
        <p:xfrm>
          <a:off x="381000" y="846138"/>
          <a:ext cx="8382000" cy="3553465"/>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notes to help with Track scheduling for Day 3 &amp; 4</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1/28/21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Track B sequence </a:t>
                      </a:r>
                      <a:r>
                        <a:rPr lang="en-US" sz="1200">
                          <a:effectLst/>
                          <a:latin typeface="+mj-lt"/>
                          <a:ea typeface="MS Mincho"/>
                        </a:rPr>
                        <a:t>on slide 34</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1/29/21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Class 2 Out-of-Class Tasks to require posting to EDN Forums</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3.4</a:t>
                      </a:r>
                    </a:p>
                  </a:txBody>
                  <a:tcPr marL="68580" marR="68580" marT="0" marB="0"/>
                </a:tc>
                <a:tc>
                  <a:txBody>
                    <a:bodyPr/>
                    <a:lstStyle/>
                    <a:p>
                      <a:pPr marL="0" marR="0" algn="l">
                        <a:spcBef>
                          <a:spcPts val="0"/>
                        </a:spcBef>
                        <a:spcAft>
                          <a:spcPts val="0"/>
                        </a:spcAft>
                      </a:pPr>
                      <a:r>
                        <a:rPr lang="en-US" sz="1200" dirty="0">
                          <a:effectLst/>
                          <a:latin typeface="+mj-lt"/>
                          <a:ea typeface="MS Mincho"/>
                        </a:rPr>
                        <a:t>2/4/21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Day 6 agenda updated to reflect ‘every team is different’ shift</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3.5</a:t>
                      </a:r>
                    </a:p>
                  </a:txBody>
                  <a:tcPr marL="68580" marR="68580" marT="0" marB="0"/>
                </a:tc>
                <a:tc>
                  <a:txBody>
                    <a:bodyPr/>
                    <a:lstStyle/>
                    <a:p>
                      <a:pPr marL="0" marR="0" algn="l">
                        <a:spcBef>
                          <a:spcPts val="0"/>
                        </a:spcBef>
                        <a:spcAft>
                          <a:spcPts val="0"/>
                        </a:spcAft>
                      </a:pPr>
                      <a:r>
                        <a:rPr lang="en-US" sz="1200" dirty="0">
                          <a:effectLst/>
                          <a:latin typeface="+mj-lt"/>
                          <a:ea typeface="MS Mincho"/>
                        </a:rPr>
                        <a:t>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for TA – Jim Olson p 66</a:t>
                      </a: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3.6</a:t>
                      </a:r>
                    </a:p>
                  </a:txBody>
                  <a:tcPr marL="68580" marR="68580" marT="0" marB="0"/>
                </a:tc>
                <a:tc>
                  <a:txBody>
                    <a:bodyPr/>
                    <a:lstStyle/>
                    <a:p>
                      <a:pPr marL="0" marR="0" algn="l">
                        <a:spcBef>
                          <a:spcPts val="0"/>
                        </a:spcBef>
                        <a:spcAft>
                          <a:spcPts val="0"/>
                        </a:spcAft>
                      </a:pPr>
                      <a:r>
                        <a:rPr lang="en-US" sz="1200" dirty="0">
                          <a:effectLst/>
                          <a:latin typeface="+mj-lt"/>
                          <a:ea typeface="MS Mincho"/>
                        </a:rPr>
                        <a:t>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Design Report template section instructions p 70+71</a:t>
                      </a:r>
                    </a:p>
                    <a:p>
                      <a:pPr marL="0" marR="0" algn="l">
                        <a:spcBef>
                          <a:spcPts val="0"/>
                        </a:spcBef>
                        <a:spcAft>
                          <a:spcPts val="0"/>
                        </a:spcAft>
                      </a:pPr>
                      <a:r>
                        <a:rPr lang="en-US" sz="1200" baseline="0" dirty="0">
                          <a:effectLst/>
                          <a:latin typeface="+mj-lt"/>
                          <a:ea typeface="MS Mincho"/>
                        </a:rPr>
                        <a:t>Flipped order of Design Report and </a:t>
                      </a:r>
                      <a:r>
                        <a:rPr lang="en-US" sz="1200" baseline="0" dirty="0" err="1">
                          <a:effectLst/>
                          <a:latin typeface="+mj-lt"/>
                          <a:ea typeface="MS Mincho"/>
                        </a:rPr>
                        <a:t>SoW</a:t>
                      </a:r>
                      <a:r>
                        <a:rPr lang="en-US" sz="1200" baseline="0" dirty="0">
                          <a:effectLst/>
                          <a:latin typeface="+mj-lt"/>
                          <a:ea typeface="MS Mincho"/>
                        </a:rPr>
                        <a:t> </a:t>
                      </a:r>
                      <a:r>
                        <a:rPr lang="en-US" sz="1200" baseline="0">
                          <a:effectLst/>
                          <a:latin typeface="+mj-lt"/>
                          <a:ea typeface="MS Mincho"/>
                        </a:rPr>
                        <a:t>exercise slides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3.7</a:t>
                      </a:r>
                    </a:p>
                  </a:txBody>
                  <a:tcPr marL="68580" marR="68580" marT="0" marB="0"/>
                </a:tc>
                <a:tc>
                  <a:txBody>
                    <a:bodyPr/>
                    <a:lstStyle/>
                    <a:p>
                      <a:pPr marL="0" marR="0" algn="l">
                        <a:spcBef>
                          <a:spcPts val="0"/>
                        </a:spcBef>
                        <a:spcAft>
                          <a:spcPts val="0"/>
                        </a:spcAft>
                      </a:pPr>
                      <a:r>
                        <a:rPr lang="en-US" sz="1200" dirty="0">
                          <a:effectLst/>
                          <a:latin typeface="+mj-lt"/>
                          <a:ea typeface="MS Mincho"/>
                        </a:rPr>
                        <a:t>2/8/2021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A/B/C to SoW subgroup list, added label/arrow for SoW Forum</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3.8</a:t>
                      </a:r>
                    </a:p>
                  </a:txBody>
                  <a:tcPr marL="68580" marR="68580" marT="0" marB="0"/>
                </a:tc>
                <a:tc>
                  <a:txBody>
                    <a:bodyPr/>
                    <a:lstStyle/>
                    <a:p>
                      <a:pPr marL="0" marR="0" algn="l">
                        <a:spcBef>
                          <a:spcPts val="0"/>
                        </a:spcBef>
                        <a:spcAft>
                          <a:spcPts val="0"/>
                        </a:spcAft>
                      </a:pPr>
                      <a:r>
                        <a:rPr lang="en-US" sz="1200" dirty="0">
                          <a:effectLst/>
                          <a:latin typeface="+mj-lt"/>
                          <a:ea typeface="MS Mincho"/>
                        </a:rPr>
                        <a:t>2/11/2021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Section times for Class 6, removed Class 6 </a:t>
                      </a:r>
                      <a:r>
                        <a:rPr lang="en-US" sz="1200" dirty="0" err="1">
                          <a:effectLst/>
                          <a:latin typeface="+mj-lt"/>
                          <a:ea typeface="MS Mincho"/>
                        </a:rPr>
                        <a:t>OoCT</a:t>
                      </a:r>
                      <a:r>
                        <a:rPr lang="en-US" sz="1200" dirty="0">
                          <a:effectLst/>
                          <a:latin typeface="+mj-lt"/>
                          <a:ea typeface="MS Mincho"/>
                        </a:rPr>
                        <a:t> for adding Versions, added one for N&amp;R movement to repo and merging</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3.9</a:t>
                      </a:r>
                    </a:p>
                  </a:txBody>
                  <a:tcPr marL="68580" marR="68580" marT="0" marB="0"/>
                </a:tc>
                <a:tc>
                  <a:txBody>
                    <a:bodyPr/>
                    <a:lstStyle/>
                    <a:p>
                      <a:pPr marL="0" marR="0" algn="l">
                        <a:spcBef>
                          <a:spcPts val="0"/>
                        </a:spcBef>
                        <a:spcAft>
                          <a:spcPts val="0"/>
                        </a:spcAft>
                      </a:pPr>
                      <a:r>
                        <a:rPr lang="en-US" sz="1200">
                          <a:effectLst/>
                          <a:latin typeface="+mj-lt"/>
                          <a:ea typeface="MS Mincho"/>
                        </a:rPr>
                        <a:t>2/12/21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to Class 6 </a:t>
                      </a:r>
                      <a:r>
                        <a:rPr lang="en-US" sz="1200" dirty="0" err="1">
                          <a:effectLst/>
                          <a:latin typeface="+mj-lt"/>
                          <a:ea typeface="MS Mincho"/>
                        </a:rPr>
                        <a:t>OoCT</a:t>
                      </a:r>
                      <a:r>
                        <a:rPr lang="en-US" sz="1200" dirty="0">
                          <a:effectLst/>
                          <a:latin typeface="+mj-lt"/>
                          <a:ea typeface="MS Mincho"/>
                        </a:rPr>
                        <a:t> to post tasks to PM Forum</a:t>
                      </a: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3.10</a:t>
                      </a:r>
                    </a:p>
                  </a:txBody>
                  <a:tcPr marL="68580" marR="68580" marT="0" marB="0"/>
                </a:tc>
                <a:tc>
                  <a:txBody>
                    <a:bodyPr/>
                    <a:lstStyle/>
                    <a:p>
                      <a:pPr marL="0" marR="0" algn="l">
                        <a:spcBef>
                          <a:spcPts val="0"/>
                        </a:spcBef>
                        <a:spcAft>
                          <a:spcPts val="0"/>
                        </a:spcAft>
                      </a:pPr>
                      <a:r>
                        <a:rPr lang="en-US" sz="1200" dirty="0">
                          <a:effectLst/>
                          <a:latin typeface="+mj-lt"/>
                          <a:ea typeface="MS Mincho"/>
                        </a:rPr>
                        <a:t>2/16/21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the risk analysis memo assignment to Day 7 Out of Class Task slide, #82.</a:t>
                      </a: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3.11</a:t>
                      </a:r>
                    </a:p>
                  </a:txBody>
                  <a:tcPr marL="68580" marR="68580" marT="0" marB="0"/>
                </a:tc>
                <a:tc>
                  <a:txBody>
                    <a:bodyPr/>
                    <a:lstStyle/>
                    <a:p>
                      <a:pPr marL="0" marR="0" algn="l">
                        <a:spcBef>
                          <a:spcPts val="0"/>
                        </a:spcBef>
                        <a:spcAft>
                          <a:spcPts val="0"/>
                        </a:spcAft>
                      </a:pPr>
                      <a:r>
                        <a:rPr lang="en-US" sz="1200" dirty="0">
                          <a:effectLst/>
                          <a:latin typeface="+mj-lt"/>
                          <a:ea typeface="MS Mincho"/>
                        </a:rPr>
                        <a:t>2/18/21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PDR team presentation information to Class 8 </a:t>
                      </a:r>
                      <a:r>
                        <a:rPr lang="en-US" sz="1200" dirty="0" err="1">
                          <a:effectLst/>
                          <a:latin typeface="+mj-lt"/>
                          <a:ea typeface="MS Mincho"/>
                        </a:rPr>
                        <a:t>OoCT</a:t>
                      </a:r>
                      <a:r>
                        <a:rPr lang="en-US" sz="1200" dirty="0">
                          <a:effectLst/>
                          <a:latin typeface="+mj-lt"/>
                          <a:ea typeface="MS Mincho"/>
                        </a:rPr>
                        <a:t> </a:t>
                      </a:r>
                      <a:r>
                        <a:rPr lang="en-US" sz="1200">
                          <a:effectLst/>
                          <a:latin typeface="+mj-lt"/>
                          <a:ea typeface="MS Mincho"/>
                        </a:rPr>
                        <a:t>slide (#84)</a:t>
                      </a: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3.12</a:t>
                      </a:r>
                    </a:p>
                  </a:txBody>
                  <a:tcPr marL="68580" marR="68580" marT="0" marB="0"/>
                </a:tc>
                <a:tc>
                  <a:txBody>
                    <a:bodyPr/>
                    <a:lstStyle/>
                    <a:p>
                      <a:pPr marL="0" marR="0" algn="l">
                        <a:spcBef>
                          <a:spcPts val="0"/>
                        </a:spcBef>
                        <a:spcAft>
                          <a:spcPts val="0"/>
                        </a:spcAft>
                      </a:pPr>
                      <a:r>
                        <a:rPr lang="en-US" sz="1200" dirty="0">
                          <a:effectLst/>
                          <a:latin typeface="+mj-lt"/>
                          <a:ea typeface="MS Mincho"/>
                        </a:rPr>
                        <a:t>2/21/21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reviewing a PDR poster to Out of Class 9 Tasks.  Added a slide that shows the PDR Review session schedule at the end of this file.</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26"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vehicle example discussed last class</a:t>
            </a:r>
          </a:p>
          <a:p>
            <a:endParaRPr lang="en-US" dirty="0"/>
          </a:p>
          <a:p>
            <a:r>
              <a:rPr lang="en-US" dirty="0"/>
              <a:t>What were the needs? The requirements?</a:t>
            </a:r>
          </a:p>
          <a:p>
            <a:r>
              <a:rPr lang="en-US" dirty="0"/>
              <a:t>What concepts address the needs/reqs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begin merging with prior work if ongoing project</a:t>
            </a:r>
          </a:p>
          <a:p>
            <a:r>
              <a:rPr lang="en-US" dirty="0">
                <a:ea typeface="+mn-lt"/>
                <a:cs typeface="+mn-lt"/>
              </a:rPr>
              <a:t>Brainstorm 6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213351"/>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Risk Analysis Memo due on 2/22 (2/19)</a:t>
            </a:r>
          </a:p>
          <a:p>
            <a:pPr lvl="1" indent="-285750"/>
            <a:r>
              <a:rPr lang="en-US" dirty="0">
                <a:solidFill>
                  <a:srgbClr val="000000"/>
                </a:solidFill>
                <a:ea typeface="+mn-lt"/>
                <a:cs typeface="+mn-lt"/>
              </a:rPr>
              <a:t>Memo Template: </a:t>
            </a:r>
            <a:r>
              <a:rPr lang="en-US" i="1" dirty="0">
                <a:solidFill>
                  <a:srgbClr val="000000"/>
                </a:solidFill>
                <a:ea typeface="+mn-lt"/>
                <a:cs typeface="+mn-lt"/>
                <a:hlinkClick r:id="rId4"/>
              </a:rPr>
              <a:t>https://designlab.eng.rpi.edu/edn/projects/capstone-support-dev/repository/changes/template%20documents/Risk%20Analyses%20Memo.docx</a:t>
            </a:r>
            <a:endParaRPr lang="en-US" i="1" dirty="0">
              <a:solidFill>
                <a:srgbClr val="000000"/>
              </a:solidFill>
              <a:ea typeface="+mn-lt"/>
              <a:cs typeface="+mn-lt"/>
            </a:endParaRPr>
          </a:p>
          <a:p>
            <a:pPr lvl="1" indent="-285750"/>
            <a:r>
              <a:rPr lang="en-US" dirty="0">
                <a:solidFill>
                  <a:srgbClr val="000000"/>
                </a:solidFill>
                <a:ea typeface="+mn-lt"/>
                <a:cs typeface="+mn-lt"/>
              </a:rPr>
              <a:t>Rubrics: </a:t>
            </a:r>
            <a:r>
              <a:rPr lang="en-US" i="1" dirty="0">
                <a:solidFill>
                  <a:srgbClr val="000000"/>
                </a:solidFill>
                <a:ea typeface="+mn-lt"/>
                <a:cs typeface="+mn-lt"/>
                <a:hlinkClick r:id="rId5"/>
              </a:rPr>
              <a:t>https://designlab.eng.rpi.edu/edn/projects/capstone-support-dev/repository/changes/Rubrics/Individual%20Risk%20Analyses%20Rubric.docx</a:t>
            </a:r>
            <a:endParaRPr lang="en-US" i="1" dirty="0">
              <a:solidFill>
                <a:srgbClr val="000000"/>
              </a:solidFill>
              <a:ea typeface="+mn-lt"/>
              <a:cs typeface="+mn-lt"/>
            </a:endParaRPr>
          </a:p>
          <a:p>
            <a:pPr lvl="1" indent="-285750"/>
            <a:r>
              <a:rPr lang="en-US" dirty="0">
                <a:solidFill>
                  <a:srgbClr val="000000"/>
                </a:solidFill>
                <a:ea typeface="+mn-lt"/>
                <a:cs typeface="+mn-lt"/>
              </a:rPr>
              <a:t>Submit your memo in the Statement of Work forum</a:t>
            </a:r>
          </a:p>
          <a:p>
            <a:pPr lvl="2" indent="-285750"/>
            <a:r>
              <a:rPr lang="en-US" dirty="0">
                <a:solidFill>
                  <a:srgbClr val="000000"/>
                </a:solidFill>
                <a:ea typeface="+mn-lt"/>
                <a:cs typeface="+mn-lt"/>
              </a:rPr>
              <a:t>Include your name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PDR/Midterm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lstStyle/>
          <a:p>
            <a:r>
              <a:rPr lang="en-US" dirty="0"/>
              <a:t>Preliminary Design Review 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smtClean="0">
                          <a:solidFill>
                            <a:schemeClr val="tx1"/>
                          </a:solidFill>
                        </a:rPr>
                        <a:t>Presenter A Primary </a:t>
                      </a:r>
                      <a:r>
                        <a:rPr lang="en-US" dirty="0">
                          <a:solidFill>
                            <a:schemeClr val="tx1"/>
                          </a:solidFill>
                        </a:rPr>
                        <a:t>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smtClean="0">
                          <a:solidFill>
                            <a:schemeClr val="tx1"/>
                          </a:solidFill>
                        </a:rPr>
                        <a:t>Presenter B Backup </a:t>
                      </a:r>
                      <a:r>
                        <a:rPr lang="en-US" dirty="0">
                          <a:solidFill>
                            <a:schemeClr val="tx1"/>
                          </a:solidFill>
                        </a:rPr>
                        <a:t>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smtClean="0">
                          <a:solidFill>
                            <a:schemeClr val="tx1"/>
                          </a:solidFill>
                        </a:rPr>
                        <a:t>Presenter C </a:t>
                      </a:r>
                    </a:p>
                    <a:p>
                      <a:pPr algn="ctr"/>
                      <a:r>
                        <a:rPr lang="en-US" dirty="0" smtClean="0">
                          <a:solidFill>
                            <a:schemeClr val="tx1"/>
                          </a:solidFill>
                        </a:rPr>
                        <a:t>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89</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5531</Words>
  <Application>Microsoft Office PowerPoint</Application>
  <PresentationFormat>On-screen Show (4:3)</PresentationFormat>
  <Paragraphs>1216</Paragraphs>
  <Slides>89</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89</vt:i4>
      </vt:variant>
    </vt:vector>
  </HeadingPairs>
  <TitlesOfParts>
    <vt:vector size="98" baseType="lpstr">
      <vt:lpstr>ＭＳ Ｐゴシック</vt:lpstr>
      <vt:lpstr>Arial</vt:lpstr>
      <vt:lpstr>Calibri</vt:lpstr>
      <vt:lpstr>Calibri Light</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     TA Introduction – Jim Olson</vt:lpstr>
      <vt:lpstr>30 min - Documentation &amp; EDN Usage</vt:lpstr>
      <vt:lpstr>Where to put information?</vt:lpstr>
      <vt:lpstr>How to post</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10 min – What’s a Concept?</vt:lpstr>
      <vt:lpstr>65 Min - Concept Generation</vt:lpstr>
      <vt:lpstr>10 min – Create Forum Threads</vt:lpstr>
      <vt:lpstr>15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Preliminary Design Review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2021-02-23T14:38:55Z</dcterms:modified>
</cp:coreProperties>
</file>