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92"/>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65" r:id="rId65"/>
    <p:sldId id="332" r:id="rId66"/>
    <p:sldId id="324" r:id="rId67"/>
    <p:sldId id="325" r:id="rId68"/>
    <p:sldId id="313" r:id="rId69"/>
    <p:sldId id="355" r:id="rId70"/>
    <p:sldId id="366" r:id="rId71"/>
    <p:sldId id="367" r:id="rId72"/>
    <p:sldId id="309" r:id="rId73"/>
    <p:sldId id="297" r:id="rId74"/>
    <p:sldId id="300" r:id="rId75"/>
    <p:sldId id="346" r:id="rId76"/>
    <p:sldId id="343" r:id="rId77"/>
    <p:sldId id="344" r:id="rId78"/>
    <p:sldId id="345" r:id="rId79"/>
    <p:sldId id="299" r:id="rId80"/>
    <p:sldId id="302" r:id="rId81"/>
    <p:sldId id="347" r:id="rId82"/>
    <p:sldId id="348" r:id="rId83"/>
    <p:sldId id="368" r:id="rId84"/>
    <p:sldId id="304" r:id="rId85"/>
    <p:sldId id="303" r:id="rId86"/>
    <p:sldId id="306" r:id="rId87"/>
    <p:sldId id="349" r:id="rId88"/>
    <p:sldId id="350" r:id="rId89"/>
    <p:sldId id="305" r:id="rId90"/>
    <p:sldId id="369" r:id="rId9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93" autoAdjust="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commentAuthors" Target="commentAuthors.xml"/><Relationship Id="rId9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2/23/2021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2/23/2021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2/23/2021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2/23/2021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2/23/2021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2/23/2021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2/23/2021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2/23/2021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2/23/2021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2/23/2021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2/23/2021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2/23/2021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27.xml"/><Relationship Id="rId7" Type="http://schemas.openxmlformats.org/officeDocument/2006/relationships/slide" Target="slide7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5.xml"/><Relationship Id="rId4" Type="http://schemas.openxmlformats.org/officeDocument/2006/relationships/slide" Target="slide47.xml"/><Relationship Id="rId9" Type="http://schemas.openxmlformats.org/officeDocument/2006/relationships/slide" Target="slide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Individual%20Risk%20Analyses%20Rubric.docx" TargetMode="External"/><Relationship Id="rId4" Type="http://schemas.openxmlformats.org/officeDocument/2006/relationships/hyperlink" Target="https://designlab.eng.rpi.edu/edn/projects/capstone-support-dev/repository/changes/template%20documents/Risk%20Analyses%20Memo.docx"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Divide workload among team members and create EDN Issues to document and track</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to Design Lab administrator</a:t>
                      </a:r>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8465595"/>
              </p:ext>
            </p:extLst>
          </p:nvPr>
        </p:nvGraphicFramePr>
        <p:xfrm>
          <a:off x="381000" y="846138"/>
          <a:ext cx="8382000" cy="53344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2.2</a:t>
                      </a:r>
                    </a:p>
                  </a:txBody>
                  <a:tcPr marL="68580" marR="68580" marT="0" marB="0"/>
                </a:tc>
                <a:tc>
                  <a:txBody>
                    <a:bodyPr/>
                    <a:lstStyle/>
                    <a:p>
                      <a:pPr marL="0" marR="0" algn="l">
                        <a:spcBef>
                          <a:spcPts val="0"/>
                        </a:spcBef>
                        <a:spcAft>
                          <a:spcPts val="0"/>
                        </a:spcAft>
                      </a:pPr>
                      <a:r>
                        <a:rPr lang="en-US" sz="1200" b="0" dirty="0">
                          <a:effectLst/>
                          <a:latin typeface="+mj-lt"/>
                          <a:ea typeface="MS Mincho"/>
                        </a:rPr>
                        <a:t>1/7/21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CE introduction to Day 1</a:t>
                      </a:r>
                    </a:p>
                    <a:p>
                      <a:pPr marL="0" marR="0" algn="l">
                        <a:spcBef>
                          <a:spcPts val="0"/>
                        </a:spcBef>
                        <a:spcAft>
                          <a:spcPts val="0"/>
                        </a:spcAft>
                      </a:pPr>
                      <a:r>
                        <a:rPr lang="en-US" sz="1200" b="0" dirty="0">
                          <a:effectLst/>
                          <a:latin typeface="+mj-lt"/>
                          <a:ea typeface="MS Mincho"/>
                        </a:rPr>
                        <a:t>Student</a:t>
                      </a:r>
                      <a:r>
                        <a:rPr lang="en-US" sz="1200" b="0" baseline="0" dirty="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2.3</a:t>
                      </a:r>
                    </a:p>
                  </a:txBody>
                  <a:tcPr marL="68580" marR="68580" marT="0" marB="0"/>
                </a:tc>
                <a:tc>
                  <a:txBody>
                    <a:bodyPr/>
                    <a:lstStyle/>
                    <a:p>
                      <a:pPr marL="0" marR="0" algn="l">
                        <a:spcBef>
                          <a:spcPts val="0"/>
                        </a:spcBef>
                        <a:spcAft>
                          <a:spcPts val="0"/>
                        </a:spcAft>
                      </a:pPr>
                      <a:r>
                        <a:rPr lang="en-US" sz="1200" b="0" dirty="0">
                          <a:effectLst/>
                          <a:latin typeface="+mj-lt"/>
                          <a:ea typeface="MS Mincho"/>
                        </a:rPr>
                        <a:t>1/12/21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Tip to update playbook before each class added to all agenda slides</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a:effectLst/>
                          <a:latin typeface="+mj-lt"/>
                          <a:ea typeface="MS Mincho"/>
                        </a:rPr>
                        <a:t>2.4</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Phases of Design Report</a:t>
                      </a:r>
                      <a:r>
                        <a:rPr lang="en-US" sz="1200" b="0" baseline="0" dirty="0">
                          <a:effectLst/>
                          <a:latin typeface="+mj-lt"/>
                          <a:ea typeface="MS Mincho"/>
                        </a:rPr>
                        <a:t> added p 41</a:t>
                      </a:r>
                    </a:p>
                    <a:p>
                      <a:pPr marL="0" marR="0" algn="l">
                        <a:spcBef>
                          <a:spcPts val="0"/>
                        </a:spcBef>
                        <a:spcAft>
                          <a:spcPts val="0"/>
                        </a:spcAft>
                      </a:pPr>
                      <a:r>
                        <a:rPr lang="en-US" sz="1200" b="0" baseline="0" dirty="0">
                          <a:effectLst/>
                          <a:latin typeface="+mj-lt"/>
                          <a:ea typeface="MS Mincho"/>
                        </a:rPr>
                        <a:t>Small grammar/formatting changes throughout Playbook</a:t>
                      </a:r>
                    </a:p>
                    <a:p>
                      <a:pPr marL="0" marR="0" algn="l">
                        <a:spcBef>
                          <a:spcPts val="0"/>
                        </a:spcBef>
                        <a:spcAft>
                          <a:spcPts val="0"/>
                        </a:spcAft>
                      </a:pPr>
                      <a:r>
                        <a:rPr lang="en-US" sz="1200" b="0" dirty="0">
                          <a:effectLst/>
                          <a:latin typeface="+mj-lt"/>
                          <a:ea typeface="MS Mincho"/>
                        </a:rPr>
                        <a:t>‘Every project is different’ slide moved to Day 3 (previously Day 6) p 49</a:t>
                      </a:r>
                    </a:p>
                    <a:p>
                      <a:pPr marL="0" marR="0" algn="l">
                        <a:spcBef>
                          <a:spcPts val="0"/>
                        </a:spcBef>
                        <a:spcAft>
                          <a:spcPts val="0"/>
                        </a:spcAft>
                      </a:pPr>
                      <a:r>
                        <a:rPr lang="en-US" sz="1200" b="0" dirty="0">
                          <a:effectLst/>
                          <a:latin typeface="+mj-lt"/>
                          <a:ea typeface="MS Mincho"/>
                        </a:rPr>
                        <a:t>Webex/Meeting Tips slide added p 9</a:t>
                      </a:r>
                    </a:p>
                    <a:p>
                      <a:pPr marL="0" marR="0" algn="l">
                        <a:spcBef>
                          <a:spcPts val="0"/>
                        </a:spcBef>
                        <a:spcAft>
                          <a:spcPts val="0"/>
                        </a:spcAft>
                      </a:pPr>
                      <a:r>
                        <a:rPr lang="en-US" sz="1200" b="0" dirty="0">
                          <a:effectLst/>
                          <a:latin typeface="+mj-lt"/>
                          <a:ea typeface="MS Mincho"/>
                        </a:rPr>
                        <a:t>PE instructions</a:t>
                      </a:r>
                      <a:r>
                        <a:rPr lang="en-US" sz="1200" b="0" baseline="0" dirty="0">
                          <a:effectLst/>
                          <a:latin typeface="+mj-lt"/>
                          <a:ea typeface="MS Mincho"/>
                        </a:rPr>
                        <a:t> added to p 36</a:t>
                      </a:r>
                    </a:p>
                    <a:p>
                      <a:pPr marL="0" marR="0" algn="l">
                        <a:spcBef>
                          <a:spcPts val="0"/>
                        </a:spcBef>
                        <a:spcAft>
                          <a:spcPts val="0"/>
                        </a:spcAft>
                      </a:pPr>
                      <a:r>
                        <a:rPr lang="en-US" sz="1200" b="0" baseline="0" dirty="0">
                          <a:effectLst/>
                          <a:latin typeface="+mj-lt"/>
                          <a:ea typeface="MS Mincho"/>
                        </a:rPr>
                        <a:t>Safety Training reminder improved</a:t>
                      </a:r>
                    </a:p>
                    <a:p>
                      <a:pPr marL="0" marR="0" algn="l">
                        <a:spcBef>
                          <a:spcPts val="0"/>
                        </a:spcBef>
                        <a:spcAft>
                          <a:spcPts val="0"/>
                        </a:spcAft>
                      </a:pPr>
                      <a:r>
                        <a:rPr lang="en-US" sz="1200" b="0" baseline="0" dirty="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2.5</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”template“ removed from Report &amp; Poster filenames</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a:effectLst/>
                          <a:latin typeface="+mj-lt"/>
                          <a:ea typeface="MS Mincho"/>
                        </a:rPr>
                        <a:t>2.6</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Needs &amp; Reqs </a:t>
                      </a:r>
                      <a:r>
                        <a:rPr lang="en-US" sz="1200" b="0" strike="sngStrike" dirty="0">
                          <a:effectLst/>
                          <a:latin typeface="+mj-lt"/>
                          <a:ea typeface="MS Mincho"/>
                        </a:rPr>
                        <a:t>Matrix</a:t>
                      </a:r>
                      <a:r>
                        <a:rPr lang="en-US" sz="1200" b="0" dirty="0">
                          <a:effectLst/>
                          <a:latin typeface="+mj-lt"/>
                          <a:ea typeface="MS Mincho"/>
                        </a:rPr>
                        <a:t> -&gt; Workbook</a:t>
                      </a:r>
                    </a:p>
                    <a:p>
                      <a:pPr marL="0" marR="0" algn="l">
                        <a:spcBef>
                          <a:spcPts val="0"/>
                        </a:spcBef>
                        <a:spcAft>
                          <a:spcPts val="0"/>
                        </a:spcAft>
                      </a:pPr>
                      <a:r>
                        <a:rPr lang="en-US" sz="1200" b="0" dirty="0">
                          <a:effectLst/>
                          <a:latin typeface="+mj-lt"/>
                          <a:ea typeface="MS Mincho"/>
                        </a:rPr>
                        <a:t>Double check</a:t>
                      </a:r>
                      <a:r>
                        <a:rPr lang="en-US" sz="1200" b="0" baseline="0" dirty="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1/21/21</a:t>
                      </a:r>
                    </a:p>
                  </a:txBody>
                  <a:tcPr marL="68580" marR="68580" marT="0" marB="0"/>
                </a:tc>
                <a:tc>
                  <a:txBody>
                    <a:bodyPr/>
                    <a:lstStyle/>
                    <a:p>
                      <a:pPr marL="228600" marR="0" indent="-228600" algn="l">
                        <a:spcBef>
                          <a:spcPts val="0"/>
                        </a:spcBef>
                        <a:spcAft>
                          <a:spcPts val="0"/>
                        </a:spcAft>
                        <a:buAutoNum type="alphaUcPeriod"/>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CE pictures</a:t>
                      </a:r>
                    </a:p>
                    <a:p>
                      <a:pPr marL="0" marR="0" algn="l">
                        <a:spcBef>
                          <a:spcPts val="0"/>
                        </a:spcBef>
                        <a:spcAft>
                          <a:spcPts val="0"/>
                        </a:spcAft>
                      </a:pPr>
                      <a:r>
                        <a:rPr lang="en-US" sz="1200" dirty="0">
                          <a:effectLst/>
                          <a:latin typeface="+mj-lt"/>
                          <a:ea typeface="MS Mincho"/>
                        </a:rPr>
                        <a:t>Updated Ticket Out links</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1/22/21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Syllabus link p 6</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1/25/21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 &amp; J. Kanai</a:t>
                      </a:r>
                    </a:p>
                  </a:txBody>
                  <a:tcPr marL="68580" marR="68580" marT="0" marB="0"/>
                </a:tc>
                <a:tc>
                  <a:txBody>
                    <a:bodyPr/>
                    <a:lstStyle/>
                    <a:p>
                      <a:pPr marL="0" marR="0" algn="l">
                        <a:spcBef>
                          <a:spcPts val="0"/>
                        </a:spcBef>
                        <a:spcAft>
                          <a:spcPts val="0"/>
                        </a:spcAft>
                      </a:pPr>
                      <a:r>
                        <a:rPr lang="en-US" sz="1200" dirty="0">
                          <a:effectLst/>
                          <a:latin typeface="+mj-lt"/>
                          <a:ea typeface="MS Mincho"/>
                        </a:rPr>
                        <a:t>Day 1 Agenda slide</a:t>
                      </a:r>
                      <a:r>
                        <a:rPr lang="en-US" sz="1200" baseline="0" dirty="0">
                          <a:effectLst/>
                          <a:latin typeface="+mj-lt"/>
                          <a:ea typeface="MS Mincho"/>
                        </a:rPr>
                        <a:t> moved</a:t>
                      </a:r>
                    </a:p>
                    <a:p>
                      <a:pPr marL="0" marR="0" algn="l">
                        <a:spcBef>
                          <a:spcPts val="0"/>
                        </a:spcBef>
                        <a:spcAft>
                          <a:spcPts val="0"/>
                        </a:spcAft>
                      </a:pPr>
                      <a:r>
                        <a:rPr lang="en-US" sz="1200" baseline="0" dirty="0">
                          <a:effectLst/>
                          <a:latin typeface="+mj-lt"/>
                          <a:ea typeface="MS Mincho"/>
                        </a:rPr>
                        <a:t>EDN links updated for course materials</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Clearer instructions on how to follow tracks</a:t>
                      </a:r>
                      <a:r>
                        <a:rPr lang="en-US" sz="1200" baseline="0" dirty="0">
                          <a:effectLst/>
                          <a:latin typeface="+mj-lt"/>
                          <a:ea typeface="MS Mincho"/>
                        </a:rPr>
                        <a:t> p 34</a:t>
                      </a:r>
                    </a:p>
                    <a:p>
                      <a:pPr marL="0" marR="0" algn="l">
                        <a:spcBef>
                          <a:spcPts val="0"/>
                        </a:spcBef>
                        <a:spcAft>
                          <a:spcPts val="0"/>
                        </a:spcAft>
                      </a:pPr>
                      <a:r>
                        <a:rPr lang="en-US" sz="1200" baseline="0" dirty="0">
                          <a:effectLst/>
                          <a:latin typeface="+mj-lt"/>
                          <a:ea typeface="MS Mincho"/>
                        </a:rPr>
                        <a:t>Formatting improvements to subsequent tracked activities p 36 &amp; 37</a:t>
                      </a:r>
                    </a:p>
                    <a:p>
                      <a:pPr marL="0" marR="0" algn="l">
                        <a:spcBef>
                          <a:spcPts val="0"/>
                        </a:spcBef>
                        <a:spcAft>
                          <a:spcPts val="0"/>
                        </a:spcAft>
                      </a:pPr>
                      <a:r>
                        <a:rPr lang="en-US" sz="1200" baseline="0" dirty="0">
                          <a:effectLst/>
                          <a:latin typeface="+mj-lt"/>
                          <a:ea typeface="MS Mincho"/>
                        </a:rPr>
                        <a:t>Flipped PE Meeting and Generate Questions in track B of Day 2</a:t>
                      </a: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7387627"/>
              </p:ext>
            </p:extLst>
          </p:nvPr>
        </p:nvGraphicFramePr>
        <p:xfrm>
          <a:off x="381000" y="846138"/>
          <a:ext cx="8382000" cy="387985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notes to help with Track scheduling for Day 3 &amp; 4</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1/28/21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Track B sequence </a:t>
                      </a:r>
                      <a:r>
                        <a:rPr lang="en-US" sz="1200">
                          <a:effectLst/>
                          <a:latin typeface="+mj-lt"/>
                          <a:ea typeface="MS Mincho"/>
                        </a:rPr>
                        <a:t>on slide 34</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1/29/21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Class 2 Out-of-Class Tasks to require posting to EDN Forums</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3.4</a:t>
                      </a:r>
                    </a:p>
                  </a:txBody>
                  <a:tcPr marL="68580" marR="68580" marT="0" marB="0"/>
                </a:tc>
                <a:tc>
                  <a:txBody>
                    <a:bodyPr/>
                    <a:lstStyle/>
                    <a:p>
                      <a:pPr marL="0" marR="0" algn="l">
                        <a:spcBef>
                          <a:spcPts val="0"/>
                        </a:spcBef>
                        <a:spcAft>
                          <a:spcPts val="0"/>
                        </a:spcAft>
                      </a:pPr>
                      <a:r>
                        <a:rPr lang="en-US" sz="1200" dirty="0">
                          <a:effectLst/>
                          <a:latin typeface="+mj-lt"/>
                          <a:ea typeface="MS Mincho"/>
                        </a:rPr>
                        <a:t>2/4/21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Day 6 agenda updated to reflect ‘every team is different’ shift</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3.5</a:t>
                      </a:r>
                    </a:p>
                  </a:txBody>
                  <a:tcPr marL="68580" marR="68580" marT="0" marB="0"/>
                </a:tc>
                <a:tc>
                  <a:txBody>
                    <a:bodyPr/>
                    <a:lstStyle/>
                    <a:p>
                      <a:pPr marL="0" marR="0" algn="l">
                        <a:spcBef>
                          <a:spcPts val="0"/>
                        </a:spcBef>
                        <a:spcAft>
                          <a:spcPts val="0"/>
                        </a:spcAft>
                      </a:pPr>
                      <a:r>
                        <a:rPr lang="en-US" sz="1200" dirty="0">
                          <a:effectLst/>
                          <a:latin typeface="+mj-lt"/>
                          <a:ea typeface="MS Mincho"/>
                        </a:rPr>
                        <a:t>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for TA – Jim Olson p 66</a:t>
                      </a: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3.6</a:t>
                      </a:r>
                    </a:p>
                  </a:txBody>
                  <a:tcPr marL="68580" marR="68580" marT="0" marB="0"/>
                </a:tc>
                <a:tc>
                  <a:txBody>
                    <a:bodyPr/>
                    <a:lstStyle/>
                    <a:p>
                      <a:pPr marL="0" marR="0" algn="l">
                        <a:spcBef>
                          <a:spcPts val="0"/>
                        </a:spcBef>
                        <a:spcAft>
                          <a:spcPts val="0"/>
                        </a:spcAft>
                      </a:pPr>
                      <a:r>
                        <a:rPr lang="en-US" sz="1200" dirty="0">
                          <a:effectLst/>
                          <a:latin typeface="+mj-lt"/>
                          <a:ea typeface="MS Mincho"/>
                        </a:rPr>
                        <a:t>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Design Report template section instructions p 70+71</a:t>
                      </a:r>
                    </a:p>
                    <a:p>
                      <a:pPr marL="0" marR="0" algn="l">
                        <a:spcBef>
                          <a:spcPts val="0"/>
                        </a:spcBef>
                        <a:spcAft>
                          <a:spcPts val="0"/>
                        </a:spcAft>
                      </a:pPr>
                      <a:r>
                        <a:rPr lang="en-US" sz="1200" baseline="0" dirty="0">
                          <a:effectLst/>
                          <a:latin typeface="+mj-lt"/>
                          <a:ea typeface="MS Mincho"/>
                        </a:rPr>
                        <a:t>Flipped order of Design Report and </a:t>
                      </a:r>
                      <a:r>
                        <a:rPr lang="en-US" sz="1200" baseline="0" dirty="0" err="1">
                          <a:effectLst/>
                          <a:latin typeface="+mj-lt"/>
                          <a:ea typeface="MS Mincho"/>
                        </a:rPr>
                        <a:t>SoW</a:t>
                      </a:r>
                      <a:r>
                        <a:rPr lang="en-US" sz="1200" baseline="0" dirty="0">
                          <a:effectLst/>
                          <a:latin typeface="+mj-lt"/>
                          <a:ea typeface="MS Mincho"/>
                        </a:rPr>
                        <a:t> </a:t>
                      </a:r>
                      <a:r>
                        <a:rPr lang="en-US" sz="1200" baseline="0">
                          <a:effectLst/>
                          <a:latin typeface="+mj-lt"/>
                          <a:ea typeface="MS Mincho"/>
                        </a:rPr>
                        <a:t>exercise slides</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3.7</a:t>
                      </a:r>
                    </a:p>
                  </a:txBody>
                  <a:tcPr marL="68580" marR="68580" marT="0" marB="0"/>
                </a:tc>
                <a:tc>
                  <a:txBody>
                    <a:bodyPr/>
                    <a:lstStyle/>
                    <a:p>
                      <a:pPr marL="0" marR="0" algn="l">
                        <a:spcBef>
                          <a:spcPts val="0"/>
                        </a:spcBef>
                        <a:spcAft>
                          <a:spcPts val="0"/>
                        </a:spcAft>
                      </a:pPr>
                      <a:r>
                        <a:rPr lang="en-US" sz="1200" dirty="0">
                          <a:effectLst/>
                          <a:latin typeface="+mj-lt"/>
                          <a:ea typeface="MS Mincho"/>
                        </a:rPr>
                        <a:t>2/8/2021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A/B/C to SoW subgroup list, added label/arrow for SoW Forum</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3.8</a:t>
                      </a:r>
                    </a:p>
                  </a:txBody>
                  <a:tcPr marL="68580" marR="68580" marT="0" marB="0"/>
                </a:tc>
                <a:tc>
                  <a:txBody>
                    <a:bodyPr/>
                    <a:lstStyle/>
                    <a:p>
                      <a:pPr marL="0" marR="0" algn="l">
                        <a:spcBef>
                          <a:spcPts val="0"/>
                        </a:spcBef>
                        <a:spcAft>
                          <a:spcPts val="0"/>
                        </a:spcAft>
                      </a:pPr>
                      <a:r>
                        <a:rPr lang="en-US" sz="1200" dirty="0">
                          <a:effectLst/>
                          <a:latin typeface="+mj-lt"/>
                          <a:ea typeface="MS Mincho"/>
                        </a:rPr>
                        <a:t>2/11/2021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Section times for Class 6, removed Class 6 </a:t>
                      </a:r>
                      <a:r>
                        <a:rPr lang="en-US" sz="1200" dirty="0" err="1">
                          <a:effectLst/>
                          <a:latin typeface="+mj-lt"/>
                          <a:ea typeface="MS Mincho"/>
                        </a:rPr>
                        <a:t>OoCT</a:t>
                      </a:r>
                      <a:r>
                        <a:rPr lang="en-US" sz="1200" dirty="0">
                          <a:effectLst/>
                          <a:latin typeface="+mj-lt"/>
                          <a:ea typeface="MS Mincho"/>
                        </a:rPr>
                        <a:t> for adding Versions, added one for N&amp;R movement to repo and merging</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3.9</a:t>
                      </a:r>
                    </a:p>
                  </a:txBody>
                  <a:tcPr marL="68580" marR="68580" marT="0" marB="0"/>
                </a:tc>
                <a:tc>
                  <a:txBody>
                    <a:bodyPr/>
                    <a:lstStyle/>
                    <a:p>
                      <a:pPr marL="0" marR="0" algn="l">
                        <a:spcBef>
                          <a:spcPts val="0"/>
                        </a:spcBef>
                        <a:spcAft>
                          <a:spcPts val="0"/>
                        </a:spcAft>
                      </a:pPr>
                      <a:r>
                        <a:rPr lang="en-US" sz="1200">
                          <a:effectLst/>
                          <a:latin typeface="+mj-lt"/>
                          <a:ea typeface="MS Mincho"/>
                        </a:rPr>
                        <a:t>2/12/21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to Class 6 </a:t>
                      </a:r>
                      <a:r>
                        <a:rPr lang="en-US" sz="1200" dirty="0" err="1">
                          <a:effectLst/>
                          <a:latin typeface="+mj-lt"/>
                          <a:ea typeface="MS Mincho"/>
                        </a:rPr>
                        <a:t>OoCT</a:t>
                      </a:r>
                      <a:r>
                        <a:rPr lang="en-US" sz="1200" dirty="0">
                          <a:effectLst/>
                          <a:latin typeface="+mj-lt"/>
                          <a:ea typeface="MS Mincho"/>
                        </a:rPr>
                        <a:t> to post tasks to PM Forum</a:t>
                      </a: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3.10</a:t>
                      </a:r>
                    </a:p>
                  </a:txBody>
                  <a:tcPr marL="68580" marR="68580" marT="0" marB="0"/>
                </a:tc>
                <a:tc>
                  <a:txBody>
                    <a:bodyPr/>
                    <a:lstStyle/>
                    <a:p>
                      <a:pPr marL="0" marR="0" algn="l">
                        <a:spcBef>
                          <a:spcPts val="0"/>
                        </a:spcBef>
                        <a:spcAft>
                          <a:spcPts val="0"/>
                        </a:spcAft>
                      </a:pPr>
                      <a:r>
                        <a:rPr lang="en-US" sz="1200" dirty="0">
                          <a:effectLst/>
                          <a:latin typeface="+mj-lt"/>
                          <a:ea typeface="MS Mincho"/>
                        </a:rPr>
                        <a:t>2/16/21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the risk analysis memo assignment to Day 7 Out of Class Task slide, #82.</a:t>
                      </a: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3.11</a:t>
                      </a:r>
                    </a:p>
                  </a:txBody>
                  <a:tcPr marL="68580" marR="68580" marT="0" marB="0"/>
                </a:tc>
                <a:tc>
                  <a:txBody>
                    <a:bodyPr/>
                    <a:lstStyle/>
                    <a:p>
                      <a:pPr marL="0" marR="0" algn="l">
                        <a:spcBef>
                          <a:spcPts val="0"/>
                        </a:spcBef>
                        <a:spcAft>
                          <a:spcPts val="0"/>
                        </a:spcAft>
                      </a:pPr>
                      <a:r>
                        <a:rPr lang="en-US" sz="1200" dirty="0">
                          <a:effectLst/>
                          <a:latin typeface="+mj-lt"/>
                          <a:ea typeface="MS Mincho"/>
                        </a:rPr>
                        <a:t>2/18/21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PDR team presentation information to Class 8 </a:t>
                      </a:r>
                      <a:r>
                        <a:rPr lang="en-US" sz="1200" dirty="0" err="1">
                          <a:effectLst/>
                          <a:latin typeface="+mj-lt"/>
                          <a:ea typeface="MS Mincho"/>
                        </a:rPr>
                        <a:t>OoCT</a:t>
                      </a:r>
                      <a:r>
                        <a:rPr lang="en-US" sz="1200" dirty="0">
                          <a:effectLst/>
                          <a:latin typeface="+mj-lt"/>
                          <a:ea typeface="MS Mincho"/>
                        </a:rPr>
                        <a:t> </a:t>
                      </a:r>
                      <a:r>
                        <a:rPr lang="en-US" sz="1200">
                          <a:effectLst/>
                          <a:latin typeface="+mj-lt"/>
                          <a:ea typeface="MS Mincho"/>
                        </a:rPr>
                        <a:t>slide (#84)</a:t>
                      </a: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3.12</a:t>
                      </a:r>
                    </a:p>
                  </a:txBody>
                  <a:tcPr marL="68580" marR="68580" marT="0" marB="0"/>
                </a:tc>
                <a:tc>
                  <a:txBody>
                    <a:bodyPr/>
                    <a:lstStyle/>
                    <a:p>
                      <a:pPr marL="0" marR="0" algn="l">
                        <a:spcBef>
                          <a:spcPts val="0"/>
                        </a:spcBef>
                        <a:spcAft>
                          <a:spcPts val="0"/>
                        </a:spcAft>
                      </a:pPr>
                      <a:r>
                        <a:rPr lang="en-US" sz="1200" dirty="0">
                          <a:effectLst/>
                          <a:latin typeface="+mj-lt"/>
                          <a:ea typeface="MS Mincho"/>
                        </a:rPr>
                        <a:t>2/21/21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reviewing a PDR poster to Out of Class 9 Tasks.  Added a slide that shows the PDR Review session schedule at the end of this file.</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3.13</a:t>
                      </a:r>
                    </a:p>
                  </a:txBody>
                  <a:tcPr marL="68580" marR="68580" marT="0" marB="0"/>
                </a:tc>
                <a:tc>
                  <a:txBody>
                    <a:bodyPr/>
                    <a:lstStyle/>
                    <a:p>
                      <a:pPr marL="0" marR="0" algn="l">
                        <a:spcBef>
                          <a:spcPts val="0"/>
                        </a:spcBef>
                        <a:spcAft>
                          <a:spcPts val="0"/>
                        </a:spcAft>
                      </a:pPr>
                      <a:r>
                        <a:rPr lang="en-US" sz="1200" dirty="0">
                          <a:effectLst/>
                          <a:latin typeface="+mj-lt"/>
                          <a:ea typeface="MS Mincho"/>
                        </a:rPr>
                        <a:t>2/23/2021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PDR dates to slide 89. Also clarified that poster goes to repo / discussion goes to forum. Removed references to PDR forum as there is no such thing. The Project Creation script always calls </a:t>
                      </a:r>
                      <a:r>
                        <a:rPr lang="en-US" sz="1200">
                          <a:effectLst/>
                          <a:latin typeface="+mj-lt"/>
                          <a:ea typeface="MS Mincho"/>
                        </a:rPr>
                        <a:t>it Midterm.</a:t>
                      </a: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32"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vehicle example discussed last class</a:t>
            </a:r>
          </a:p>
          <a:p>
            <a:endParaRPr lang="en-US" dirty="0"/>
          </a:p>
          <a:p>
            <a:r>
              <a:rPr lang="en-US" dirty="0"/>
              <a:t>What were the needs? The requirements?</a:t>
            </a:r>
          </a:p>
          <a:p>
            <a:r>
              <a:rPr lang="en-US" dirty="0"/>
              <a:t>What concepts address the needs/reqs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 begin merging with prior work if ongoing project</a:t>
            </a:r>
          </a:p>
          <a:p>
            <a:r>
              <a:rPr lang="en-US" dirty="0">
                <a:ea typeface="+mn-lt"/>
                <a:cs typeface="+mn-lt"/>
              </a:rPr>
              <a:t>Brainstorm 6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213351"/>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dirty="0">
                <a:solidFill>
                  <a:srgbClr val="FF0000"/>
                </a:solidFill>
                <a:cs typeface="Calibri"/>
              </a:rPr>
              <a:t>RIGHT 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Risk Analysis Memo due on 2/22 (2/19)</a:t>
            </a:r>
          </a:p>
          <a:p>
            <a:pPr lvl="1" indent="-285750"/>
            <a:r>
              <a:rPr lang="en-US" dirty="0">
                <a:solidFill>
                  <a:srgbClr val="000000"/>
                </a:solidFill>
                <a:ea typeface="+mn-lt"/>
                <a:cs typeface="+mn-lt"/>
              </a:rPr>
              <a:t>Memo Template: </a:t>
            </a:r>
            <a:r>
              <a:rPr lang="en-US" i="1" dirty="0">
                <a:solidFill>
                  <a:srgbClr val="000000"/>
                </a:solidFill>
                <a:ea typeface="+mn-lt"/>
                <a:cs typeface="+mn-lt"/>
                <a:hlinkClick r:id="rId4"/>
              </a:rPr>
              <a:t>https://designlab.eng.rpi.edu/edn/projects/capstone-support-dev/repository/changes/template%20documents/Risk%20Analyses%20Memo.docx</a:t>
            </a:r>
            <a:endParaRPr lang="en-US" i="1" dirty="0">
              <a:solidFill>
                <a:srgbClr val="000000"/>
              </a:solidFill>
              <a:ea typeface="+mn-lt"/>
              <a:cs typeface="+mn-lt"/>
            </a:endParaRPr>
          </a:p>
          <a:p>
            <a:pPr lvl="1" indent="-285750"/>
            <a:r>
              <a:rPr lang="en-US" dirty="0">
                <a:solidFill>
                  <a:srgbClr val="000000"/>
                </a:solidFill>
                <a:ea typeface="+mn-lt"/>
                <a:cs typeface="+mn-lt"/>
              </a:rPr>
              <a:t>Rubrics: </a:t>
            </a:r>
            <a:r>
              <a:rPr lang="en-US" i="1" dirty="0">
                <a:solidFill>
                  <a:srgbClr val="000000"/>
                </a:solidFill>
                <a:ea typeface="+mn-lt"/>
                <a:cs typeface="+mn-lt"/>
                <a:hlinkClick r:id="rId5"/>
              </a:rPr>
              <a:t>https://designlab.eng.rpi.edu/edn/projects/capstone-support-dev/repository/changes/Rubrics/Individual%20Risk%20Analyses%20Rubric.docx</a:t>
            </a:r>
            <a:endParaRPr lang="en-US" i="1" dirty="0">
              <a:solidFill>
                <a:srgbClr val="000000"/>
              </a:solidFill>
              <a:ea typeface="+mn-lt"/>
              <a:cs typeface="+mn-lt"/>
            </a:endParaRPr>
          </a:p>
          <a:p>
            <a:pPr lvl="1" indent="-285750"/>
            <a:r>
              <a:rPr lang="en-US" dirty="0">
                <a:solidFill>
                  <a:srgbClr val="000000"/>
                </a:solidFill>
                <a:ea typeface="+mn-lt"/>
                <a:cs typeface="+mn-lt"/>
              </a:rPr>
              <a:t>Submit your memo in the Statement of Work forum</a:t>
            </a:r>
          </a:p>
          <a:p>
            <a:pPr lvl="2" indent="-285750"/>
            <a:r>
              <a:rPr lang="en-US" dirty="0">
                <a:solidFill>
                  <a:srgbClr val="000000"/>
                </a:solidFill>
                <a:ea typeface="+mn-lt"/>
                <a:cs typeface="+mn-lt"/>
              </a:rPr>
              <a:t>Include your name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Midterm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a:t>
            </a:r>
          </a:p>
          <a:p>
            <a:pPr lvl="1"/>
            <a:r>
              <a:rPr lang="en-US" dirty="0">
                <a:ea typeface="+mn-lt"/>
                <a:cs typeface="+mn-lt"/>
              </a:rPr>
              <a:t>Discuss in Midterm Forum</a:t>
            </a:r>
          </a:p>
          <a:p>
            <a:pPr lvl="1"/>
            <a:r>
              <a:rPr lang="en-US" dirty="0">
                <a:ea typeface="+mn-lt"/>
                <a:cs typeface="+mn-lt"/>
              </a:rPr>
              <a:t>File in the Repository – working/Reports/Report + Poster/Poster.pptx</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lstStyle/>
          <a:p>
            <a:r>
              <a:rPr lang="en-US" dirty="0"/>
              <a:t>Preliminary Design </a:t>
            </a:r>
            <a:r>
              <a:rPr lang="en-US"/>
              <a:t>Review (3/4 Th or 3/5 Fri)</a:t>
            </a:r>
            <a:br>
              <a:rPr lang="en-US"/>
            </a:br>
            <a:r>
              <a:rPr lang="en-US"/>
              <a:t>Presentation </a:t>
            </a:r>
            <a:r>
              <a:rPr lang="en-US" dirty="0"/>
              <a:t>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89</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7307</Words>
  <Application>Microsoft Office PowerPoint</Application>
  <PresentationFormat>On-screen Show (4:3)</PresentationFormat>
  <Paragraphs>1222</Paragraphs>
  <Slides>89</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89</vt:i4>
      </vt:variant>
    </vt:vector>
  </HeadingPairs>
  <TitlesOfParts>
    <vt:vector size="98" baseType="lpstr">
      <vt:lpstr>MS Mincho</vt:lpstr>
      <vt:lpstr>ＭＳ Ｐゴシック</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     TA Introduction – Jim Olson</vt:lpstr>
      <vt:lpstr>30 min - Documentation &amp; EDN Usage</vt:lpstr>
      <vt:lpstr>Where to put information?</vt:lpstr>
      <vt:lpstr>How to post</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10 min – What’s a Concept?</vt:lpstr>
      <vt:lpstr>65 Min - Concept Generation</vt:lpstr>
      <vt:lpstr>10 min – Create Forum Threads</vt:lpstr>
      <vt:lpstr>15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Preliminary Design Review (3/4 Th or 3/5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2021-02-23T15:45:10Z</dcterms:modified>
</cp:coreProperties>
</file>