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2"/>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68" r:id="rId84"/>
    <p:sldId id="304" r:id="rId85"/>
    <p:sldId id="303" r:id="rId86"/>
    <p:sldId id="306" r:id="rId87"/>
    <p:sldId id="349" r:id="rId88"/>
    <p:sldId id="350" r:id="rId89"/>
    <p:sldId id="305" r:id="rId90"/>
    <p:sldId id="369" r:id="rId9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68" d="100"/>
          <a:sy n="68" d="100"/>
        </p:scale>
        <p:origin x="103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commentAuthors" Target="commentAuthors.xml"/><Relationship Id="rId9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7678042B-FFA1-4C5F-A50E-D4A170559C58}" type="presOf" srcId="{8DBE0E98-9306-4FAC-864C-F5F9D7826A6E}" destId="{02551E02-946E-4976-8AE0-6DBE97996596}" srcOrd="1"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217D31D4-FD80-4748-BE4D-AE207277F590}" srcId="{81F6A475-8832-49A5-9610-840C77F585D9}" destId="{84B730F6-E6CE-4099-8451-9D6448D55025}" srcOrd="2" destOrd="0" parTransId="{6DC99785-FA92-432C-AA88-F6A55F09339B}" sibTransId="{BAEC9C96-BA54-477A-9AEA-A06A06DDCBD9}"/>
    <dgm:cxn modelId="{8EA8A9FA-F6B7-49C6-8854-735B88312893}" type="presOf" srcId="{D1D102AF-B7EE-4ABA-818B-966774740422}" destId="{FFD19A52-441B-410C-B072-FF11A597BD73}" srcOrd="0" destOrd="0" presId="urn:microsoft.com/office/officeart/2005/8/layout/hProcess10"/>
    <dgm:cxn modelId="{D9997BD9-3495-4EF1-9BB1-CDB842261B3D}" srcId="{84B730F6-E6CE-4099-8451-9D6448D55025}" destId="{80F49431-FABB-4465-B476-A9EE3392E46B}" srcOrd="1" destOrd="0" parTransId="{55F85078-C7F7-41C7-AF8E-C4C9A05AE2F5}" sibTransId="{C4618B19-E5C9-4C72-8C60-624683EC996C}"/>
    <dgm:cxn modelId="{F742C7BB-EBBF-45C3-A141-3776C9323EB5}" srcId="{63E1802C-C9C0-4148-AC7C-3AE81545D912}" destId="{EE1EF569-9F29-434C-9ACB-0F2D2A5E2B53}" srcOrd="0" destOrd="0" parTransId="{A4336810-3FB2-4A91-8902-4FAC120449EE}" sibTransId="{85444A9F-EB7C-4ED1-A57C-596ECCF6D19F}"/>
    <dgm:cxn modelId="{B06B0F25-0B95-489F-A7E5-D16A410D4044}" type="presOf" srcId="{CA732D00-E1D9-46E0-AB25-0369BA0ED5BB}" destId="{FFD19A52-441B-410C-B072-FF11A597BD73}" srcOrd="0" destOrd="1"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4B553B37-A07C-4F01-AD67-63C284B28C90}" type="presOf" srcId="{025E694E-134A-40E3-84F2-5229D754EE85}" destId="{9952CBE2-7F7D-46A3-9580-2FF4860630A6}"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C531BD17-709E-499A-A5D8-4DD4C76D8358}" srcId="{63E1802C-C9C0-4148-AC7C-3AE81545D912}" destId="{025E694E-134A-40E3-84F2-5229D754EE85}" srcOrd="1" destOrd="0" parTransId="{58C6126D-F09D-4434-98B2-F2E17FDA91BC}" sibTransId="{11DA280C-A3F3-4769-A36A-680A41656C84}"/>
    <dgm:cxn modelId="{B369AD8C-70F6-48F3-9B42-2AF5D98B7F02}" srcId="{84B730F6-E6CE-4099-8451-9D6448D55025}" destId="{9618C81A-3A42-4191-95BE-9151987F60EA}" srcOrd="0" destOrd="0" parTransId="{A8F404D2-7B2D-466B-AC6C-D36D46E289C3}" sibTransId="{CBBEAC84-FBF3-47AE-AE9F-55C13504B1C8}"/>
    <dgm:cxn modelId="{22C427F1-B0DE-4577-8259-A01A5147F97E}" srcId="{81F6A475-8832-49A5-9610-840C77F585D9}" destId="{63E1802C-C9C0-4148-AC7C-3AE81545D912}" srcOrd="1" destOrd="0" parTransId="{D5A23646-AE0A-4D4F-A87B-3AE7CB653CBE}" sibTransId="{8DBE0E98-9306-4FAC-864C-F5F9D7826A6E}"/>
    <dgm:cxn modelId="{C5254C6F-E0AC-494C-816E-7AB73BEB2A48}" srcId="{D1D102AF-B7EE-4ABA-818B-966774740422}" destId="{F00F1D8C-B58F-449B-994E-20E961E308E6}" srcOrd="1" destOrd="0" parTransId="{5D5CEC23-C140-4DCB-912C-B4D1FA5C856A}" sibTransId="{EDF8BA88-30E9-4F44-88AA-261D5891C0DB}"/>
    <dgm:cxn modelId="{6B331428-D1D0-45BC-8D13-43C8256A27CB}" type="presOf" srcId="{8DBE0E98-9306-4FAC-864C-F5F9D7826A6E}" destId="{D0F4E070-3314-4AB3-AA0E-016754E3A79E}" srcOrd="0" destOrd="0"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6/1/2021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6/1/2021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6/1/2021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6/1/2021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6/1/2021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6/1/2021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6/1/2021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6/1/2021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6/1/2021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6/1/2021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6/1/2021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6/1/2021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6/1/2021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6/1/2021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6/1/2021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6/1/2021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6/1/2021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6/1/2021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6/1/2021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6/1/2021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6/1/2021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6/1/2021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6/1/2021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6/1/2021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6/1/2021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smtClean="0"/>
              <a:t>Webex </a:t>
            </a:r>
            <a:r>
              <a:rPr lang="en-US" dirty="0"/>
              <a:t>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smtClean="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838200" y="1524000"/>
            <a:ext cx="8305800" cy="2862322"/>
          </a:xfrm>
          <a:prstGeom prst="rect">
            <a:avLst/>
          </a:prstGeom>
          <a:noFill/>
        </p:spPr>
        <p:txBody>
          <a:bodyPr wrap="square" rtlCol="0">
            <a:spAutoFit/>
          </a:bodyPr>
          <a:lstStyle/>
          <a:p>
            <a:pPr fontAlgn="t"/>
            <a:r>
              <a:rPr lang="en-US" dirty="0" smtClean="0">
                <a:cs typeface="Calibri Light"/>
              </a:rPr>
              <a:t>You all received via email the Capstone </a:t>
            </a:r>
            <a:r>
              <a:rPr lang="en-US" dirty="0">
                <a:cs typeface="Calibri Light"/>
              </a:rPr>
              <a:t>Orientation </a:t>
            </a:r>
            <a:r>
              <a:rPr lang="en-US" dirty="0" smtClean="0">
                <a:cs typeface="Calibri Light"/>
              </a:rPr>
              <a:t>Packet:</a:t>
            </a:r>
            <a:endParaRPr lang="en-US" dirty="0" smtClean="0"/>
          </a:p>
          <a:p>
            <a:pPr marL="285750" indent="-285750" fontAlgn="t">
              <a:buFont typeface="Arial" panose="020B0604020202020204" pitchFamily="34" charset="0"/>
              <a:buChar char="•"/>
            </a:pPr>
            <a:endParaRPr lang="en-US" dirty="0" smtClean="0"/>
          </a:p>
          <a:p>
            <a:pPr marL="285750" indent="-285750" fontAlgn="t">
              <a:buFont typeface="Arial" panose="020B0604020202020204" pitchFamily="34" charset="0"/>
              <a:buChar char="•"/>
            </a:pPr>
            <a:r>
              <a:rPr lang="en-US" dirty="0" smtClean="0"/>
              <a:t>Director’s </a:t>
            </a:r>
            <a:r>
              <a:rPr lang="en-US" dirty="0"/>
              <a:t>Introduction letter</a:t>
            </a:r>
          </a:p>
          <a:p>
            <a:pPr marL="285750" indent="-285750" fontAlgn="ctr">
              <a:buFont typeface="Arial" panose="020B0604020202020204" pitchFamily="34" charset="0"/>
              <a:buChar char="•"/>
            </a:pPr>
            <a:r>
              <a:rPr lang="en-US" dirty="0"/>
              <a:t>Project </a:t>
            </a:r>
            <a:r>
              <a:rPr lang="en-US" dirty="0" smtClean="0"/>
              <a:t>Description		- Will guide work today</a:t>
            </a:r>
            <a:endParaRPr lang="en-US" dirty="0"/>
          </a:p>
          <a:p>
            <a:pPr marL="285750" indent="-285750" fontAlgn="ctr">
              <a:buFont typeface="Arial" panose="020B0604020202020204" pitchFamily="34" charset="0"/>
              <a:buChar char="•"/>
            </a:pPr>
            <a:r>
              <a:rPr lang="en-US" dirty="0"/>
              <a:t>Instructions for electronic signatures in Adobe</a:t>
            </a:r>
          </a:p>
          <a:p>
            <a:pPr marL="285750" indent="-285750" fontAlgn="ctr">
              <a:buFont typeface="Arial" panose="020B0604020202020204" pitchFamily="34" charset="0"/>
              <a:buChar char="•"/>
            </a:pPr>
            <a:r>
              <a:rPr lang="en-US" dirty="0"/>
              <a:t>Recognition Waiver and </a:t>
            </a:r>
            <a:r>
              <a:rPr lang="en-US" dirty="0" smtClean="0"/>
              <a:t>Release	- SIGN &amp; return by end of day</a:t>
            </a:r>
            <a:endParaRPr lang="en-US" dirty="0"/>
          </a:p>
          <a:p>
            <a:pPr marL="285750" indent="-285750" fontAlgn="t">
              <a:buFont typeface="Arial" panose="020B0604020202020204" pitchFamily="34" charset="0"/>
              <a:buChar char="•"/>
            </a:pPr>
            <a:r>
              <a:rPr lang="en-US" dirty="0"/>
              <a:t>Sponsorship </a:t>
            </a:r>
            <a:r>
              <a:rPr lang="en-US" dirty="0" smtClean="0"/>
              <a:t>Agreement		- SIGN &amp; return by end of day</a:t>
            </a:r>
          </a:p>
          <a:p>
            <a:pPr fontAlgn="t"/>
            <a:endParaRPr lang="en-US" dirty="0" smtClean="0"/>
          </a:p>
          <a:p>
            <a:pPr fontAlgn="t"/>
            <a:endParaRPr lang="en-US" dirty="0"/>
          </a:p>
          <a:p>
            <a:pPr fontAlgn="t"/>
            <a:r>
              <a:rPr lang="en-US" dirty="0" smtClean="0"/>
              <a:t>Now we’re done talking about it.</a:t>
            </a:r>
            <a:endParaRPr lang="en-US"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06596687"/>
              </p:ext>
            </p:extLst>
          </p:nvPr>
        </p:nvGraphicFramePr>
        <p:xfrm>
          <a:off x="381000" y="846138"/>
          <a:ext cx="8382000" cy="474007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smtClean="0">
                          <a:effectLst/>
                          <a:latin typeface="+mj-lt"/>
                          <a:ea typeface="MS Mincho"/>
                        </a:rPr>
                        <a:t>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5/17/21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Copy created from S21 Playbook</a:t>
                      </a:r>
                    </a:p>
                    <a:p>
                      <a:pPr marL="0" marR="0" algn="l">
                        <a:spcBef>
                          <a:spcPts val="0"/>
                        </a:spcBef>
                        <a:spcAft>
                          <a:spcPts val="0"/>
                        </a:spcAft>
                      </a:pPr>
                      <a:r>
                        <a:rPr lang="en-US" sz="1200" dirty="0" smtClean="0">
                          <a:effectLst/>
                          <a:latin typeface="+mj-lt"/>
                          <a:ea typeface="MS Mincho"/>
                        </a:rPr>
                        <a:t>Revision history cleared</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smtClean="0">
                          <a:effectLst/>
                          <a:latin typeface="+mj-lt"/>
                          <a:ea typeface="MS Mincho"/>
                        </a:rPr>
                        <a:t>1.1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smtClean="0">
                          <a:effectLst/>
                          <a:latin typeface="+mj-lt"/>
                          <a:ea typeface="MS Mincho"/>
                        </a:rPr>
                        <a:t>5/18/21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“disposable </a:t>
                      </a:r>
                      <a:r>
                        <a:rPr lang="en-US" sz="1200" b="0" baseline="0" dirty="0" smtClean="0">
                          <a:effectLst/>
                          <a:latin typeface="+mj-lt"/>
                          <a:ea typeface="MS Mincho"/>
                        </a:rPr>
                        <a:t>mask” clarified p9</a:t>
                      </a:r>
                    </a:p>
                    <a:p>
                      <a:pPr marL="0" marR="0" algn="l">
                        <a:spcBef>
                          <a:spcPts val="0"/>
                        </a:spcBef>
                        <a:spcAft>
                          <a:spcPts val="0"/>
                        </a:spcAft>
                      </a:pPr>
                      <a:r>
                        <a:rPr lang="en-US" sz="1200" b="0" dirty="0" smtClean="0">
                          <a:effectLst/>
                          <a:latin typeface="+mj-lt"/>
                          <a:ea typeface="MS Mincho"/>
                        </a:rPr>
                        <a:t>Orientation Packet p19</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228600" marR="0" indent="-228600" algn="l">
                        <a:spcBef>
                          <a:spcPts val="0"/>
                        </a:spcBef>
                        <a:spcAft>
                          <a:spcPts val="0"/>
                        </a:spcAft>
                        <a:buAutoNum type="alphaUcPeriod"/>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96610423"/>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a:t>
            </a:r>
            <a:r>
              <a:rPr lang="en-US" dirty="0" err="1"/>
              <a:t>etc</a:t>
            </a:r>
            <a:r>
              <a:rPr lang="en-US" dirty="0"/>
              <a:t>…)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42"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Internal</a:t>
            </a:r>
          </a:p>
          <a:p>
            <a:pPr lvl="1"/>
            <a:r>
              <a:rPr lang="en-US" dirty="0"/>
              <a:t>I</a:t>
            </a:r>
            <a:r>
              <a:rPr lang="en-US" dirty="0" smtClean="0"/>
              <a:t>deas </a:t>
            </a:r>
            <a:r>
              <a:rPr lang="en-US" dirty="0"/>
              <a:t>from within the team</a:t>
            </a:r>
          </a:p>
          <a:p>
            <a:r>
              <a:rPr lang="en-US" dirty="0"/>
              <a:t>External</a:t>
            </a:r>
          </a:p>
          <a:p>
            <a:pPr lvl="1"/>
            <a:r>
              <a:rPr lang="en-US" dirty="0"/>
              <a:t>L</a:t>
            </a:r>
            <a:r>
              <a:rPr lang="en-US" dirty="0" smtClean="0"/>
              <a:t>iterature </a:t>
            </a:r>
            <a:r>
              <a:rPr lang="en-US" dirty="0"/>
              <a:t>/ </a:t>
            </a:r>
            <a:r>
              <a:rPr lang="en-US" dirty="0" smtClean="0"/>
              <a:t>Internet </a:t>
            </a:r>
            <a:r>
              <a:rPr lang="en-US" dirty="0"/>
              <a:t>search to identify how others have addressed related topics. This is part of “benchmarking”</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t>
            </a:r>
            <a:r>
              <a:rPr lang="en-US" sz="2400" dirty="0" smtClean="0"/>
              <a:t>AND</a:t>
            </a:r>
            <a:r>
              <a:rPr lang="en-US" sz="2400" dirty="0" smtClean="0"/>
              <a:t> </a:t>
            </a:r>
            <a:r>
              <a:rPr lang="en-US" sz="2400" dirty="0"/>
              <a:t>External Sources</a:t>
            </a:r>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a:t>
            </a:r>
          </a:p>
          <a:p>
            <a:pPr lvl="1"/>
            <a:r>
              <a:rPr lang="en-US" dirty="0">
                <a:ea typeface="+mn-lt"/>
                <a:cs typeface="+mn-lt"/>
              </a:rPr>
              <a:t>File in the Repository – working/Reports/Report + Poster/Poster.pptx</a:t>
            </a:r>
          </a:p>
          <a:p>
            <a:pPr lvl="1"/>
            <a:r>
              <a:rPr lang="en-US">
                <a:ea typeface="+mn-lt"/>
                <a:cs typeface="+mn-lt"/>
              </a:rPr>
              <a:t>Discuss in Midterm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a:t>
            </a:r>
            <a:r>
              <a:rPr lang="en-US"/>
              <a:t>Review (3/4 Th or 3/5 Fri)</a:t>
            </a:r>
            <a:br>
              <a:rPr lang="en-US"/>
            </a:br>
            <a:r>
              <a:rPr lang="en-US"/>
              <a:t>Presentation </a:t>
            </a:r>
            <a:r>
              <a:rPr lang="en-US" dirty="0"/>
              <a:t>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89</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dirty="0" smtClean="0">
                <a:cs typeface="Calibri"/>
              </a:rPr>
              <a:t>disposable mask </a:t>
            </a:r>
            <a:r>
              <a:rPr lang="en-US" dirty="0">
                <a:cs typeface="Calibri"/>
              </a:rPr>
              <a:t>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5097</Words>
  <Application>Microsoft Office PowerPoint</Application>
  <PresentationFormat>On-screen Show (4:3)</PresentationFormat>
  <Paragraphs>1123</Paragraphs>
  <Slides>89</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8" baseType="lpstr">
      <vt:lpstr>ＭＳ Ｐゴシック</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Accountability Step #1</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Preliminary Design Review (3/4 Th or 3/5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2021-06-01T14:43:53Z</dcterms:modified>
</cp:coreProperties>
</file>