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93"/>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65" r:id="rId65"/>
    <p:sldId id="332" r:id="rId66"/>
    <p:sldId id="324" r:id="rId67"/>
    <p:sldId id="325" r:id="rId68"/>
    <p:sldId id="370" r:id="rId69"/>
    <p:sldId id="313" r:id="rId70"/>
    <p:sldId id="355" r:id="rId71"/>
    <p:sldId id="366" r:id="rId72"/>
    <p:sldId id="367" r:id="rId73"/>
    <p:sldId id="309" r:id="rId74"/>
    <p:sldId id="297" r:id="rId75"/>
    <p:sldId id="300" r:id="rId76"/>
    <p:sldId id="346" r:id="rId77"/>
    <p:sldId id="343" r:id="rId78"/>
    <p:sldId id="344" r:id="rId79"/>
    <p:sldId id="345" r:id="rId80"/>
    <p:sldId id="299" r:id="rId81"/>
    <p:sldId id="302" r:id="rId82"/>
    <p:sldId id="347" r:id="rId83"/>
    <p:sldId id="348" r:id="rId84"/>
    <p:sldId id="368" r:id="rId85"/>
    <p:sldId id="304" r:id="rId86"/>
    <p:sldId id="303" r:id="rId87"/>
    <p:sldId id="306" r:id="rId88"/>
    <p:sldId id="349" r:id="rId89"/>
    <p:sldId id="350" r:id="rId90"/>
    <p:sldId id="305" r:id="rId91"/>
    <p:sldId id="369" r:id="rId9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3178F9A1-EFA8-4C4D-BB8A-A30A1B9E0B8A}" v="168" dt="2020-07-28T19:17:45.056"/>
    <p1510:client id="{70A8E117-50DA-47A8-AEC1-E93904120080}" v="795" dt="2020-08-19T20:05:20.611"/>
    <p1510:client id="{43DD23A0-7480-4EAC-AF77-94275ACAC052}" v="10" dt="2020-08-10T18:49:28.503"/>
    <p1510:client id="{3E2663B0-A35B-4459-A017-40CFF2F35260}" v="1017" dt="2020-08-20T19:54:14.003"/>
    <p1510:client id="{5D5CC065-74D4-42D2-9CCC-3D9A44FD9D62}" v="1666" dt="2020-08-28T18:59:58.958"/>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F6828B9F-513B-41D7-892B-5FEECA0E1027}" v="367" dt="2020-08-10T18:29:37.799"/>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93" autoAdjust="0"/>
  </p:normalViewPr>
  <p:slideViewPr>
    <p:cSldViewPr>
      <p:cViewPr varScale="1">
        <p:scale>
          <a:sx n="84" d="100"/>
          <a:sy n="84" d="100"/>
        </p:scale>
        <p:origin x="1354"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ommentAuthors" Target="commentAuthors.xml"/><Relationship Id="rId9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6/8/2021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6/8/2021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6/8/2021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6/8/2021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6/8/2021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6/8/2021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6/8/2021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6/8/2021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6/8/2021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6/8/2021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6/8/2021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6/8/2021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6/8/2021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6/8/2021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6/8/2021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6/8/2021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6/8/2021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slide" Target="slide27.xml"/><Relationship Id="rId7" Type="http://schemas.openxmlformats.org/officeDocument/2006/relationships/slide" Target="slide74.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6.xml"/><Relationship Id="rId4" Type="http://schemas.openxmlformats.org/officeDocument/2006/relationships/slide" Target="slide47.xml"/><Relationship Id="rId9" Type="http://schemas.openxmlformats.org/officeDocument/2006/relationships/slide" Target="slide8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Individual%20Risk%20Analyses%20Rubric.docx" TargetMode="External"/><Relationship Id="rId4" Type="http://schemas.openxmlformats.org/officeDocument/2006/relationships/hyperlink" Target="https://designlab.eng.rpi.edu/edn/projects/capstone-support-dev/repository/changes/template%20documents/Risk%20Analyses%20Memo.docx"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smtClean="0"/>
              <a:t>Webex </a:t>
            </a:r>
            <a:r>
              <a:rPr lang="en-US" dirty="0"/>
              <a:t>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smtClean="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838200" y="1524000"/>
            <a:ext cx="8305800" cy="2862322"/>
          </a:xfrm>
          <a:prstGeom prst="rect">
            <a:avLst/>
          </a:prstGeom>
          <a:noFill/>
        </p:spPr>
        <p:txBody>
          <a:bodyPr wrap="square" rtlCol="0">
            <a:spAutoFit/>
          </a:bodyPr>
          <a:lstStyle/>
          <a:p>
            <a:pPr fontAlgn="t"/>
            <a:r>
              <a:rPr lang="en-US" dirty="0" smtClean="0">
                <a:cs typeface="Calibri Light"/>
              </a:rPr>
              <a:t>You all received via email the Capstone </a:t>
            </a:r>
            <a:r>
              <a:rPr lang="en-US" dirty="0">
                <a:cs typeface="Calibri Light"/>
              </a:rPr>
              <a:t>Orientation </a:t>
            </a:r>
            <a:r>
              <a:rPr lang="en-US" dirty="0" smtClean="0">
                <a:cs typeface="Calibri Light"/>
              </a:rPr>
              <a:t>Packet:</a:t>
            </a:r>
            <a:endParaRPr lang="en-US" dirty="0" smtClean="0"/>
          </a:p>
          <a:p>
            <a:pPr marL="285750" indent="-285750" fontAlgn="t">
              <a:buFont typeface="Arial" panose="020B0604020202020204" pitchFamily="34" charset="0"/>
              <a:buChar char="•"/>
            </a:pPr>
            <a:endParaRPr lang="en-US" dirty="0" smtClean="0"/>
          </a:p>
          <a:p>
            <a:pPr marL="285750" indent="-285750" fontAlgn="t">
              <a:buFont typeface="Arial" panose="020B0604020202020204" pitchFamily="34" charset="0"/>
              <a:buChar char="•"/>
            </a:pPr>
            <a:r>
              <a:rPr lang="en-US" dirty="0" smtClean="0"/>
              <a:t>Director’s </a:t>
            </a:r>
            <a:r>
              <a:rPr lang="en-US" dirty="0"/>
              <a:t>Introduction letter</a:t>
            </a:r>
          </a:p>
          <a:p>
            <a:pPr marL="285750" indent="-285750" fontAlgn="ctr">
              <a:buFont typeface="Arial" panose="020B0604020202020204" pitchFamily="34" charset="0"/>
              <a:buChar char="•"/>
            </a:pPr>
            <a:r>
              <a:rPr lang="en-US" dirty="0"/>
              <a:t>Project </a:t>
            </a:r>
            <a:r>
              <a:rPr lang="en-US" dirty="0" smtClean="0"/>
              <a:t>Description		- Will guide work today</a:t>
            </a:r>
            <a:endParaRPr lang="en-US" dirty="0"/>
          </a:p>
          <a:p>
            <a:pPr marL="285750" indent="-285750" fontAlgn="ctr">
              <a:buFont typeface="Arial" panose="020B0604020202020204" pitchFamily="34" charset="0"/>
              <a:buChar char="•"/>
            </a:pPr>
            <a:r>
              <a:rPr lang="en-US" dirty="0"/>
              <a:t>Instructions for electronic signatures in Adobe</a:t>
            </a:r>
          </a:p>
          <a:p>
            <a:pPr marL="285750" indent="-285750" fontAlgn="ctr">
              <a:buFont typeface="Arial" panose="020B0604020202020204" pitchFamily="34" charset="0"/>
              <a:buChar char="•"/>
            </a:pPr>
            <a:r>
              <a:rPr lang="en-US" dirty="0"/>
              <a:t>Recognition Waiver and </a:t>
            </a:r>
            <a:r>
              <a:rPr lang="en-US" dirty="0" smtClean="0"/>
              <a:t>Release	- SIGN &amp; return by end of day</a:t>
            </a:r>
            <a:endParaRPr lang="en-US" dirty="0"/>
          </a:p>
          <a:p>
            <a:pPr marL="285750" indent="-285750" fontAlgn="t">
              <a:buFont typeface="Arial" panose="020B0604020202020204" pitchFamily="34" charset="0"/>
              <a:buChar char="•"/>
            </a:pPr>
            <a:r>
              <a:rPr lang="en-US" dirty="0"/>
              <a:t>Sponsorship </a:t>
            </a:r>
            <a:r>
              <a:rPr lang="en-US" dirty="0" smtClean="0"/>
              <a:t>Agreement		- SIGN &amp; return by end of day</a:t>
            </a:r>
          </a:p>
          <a:p>
            <a:pPr fontAlgn="t"/>
            <a:endParaRPr lang="en-US" dirty="0" smtClean="0"/>
          </a:p>
          <a:p>
            <a:pPr fontAlgn="t"/>
            <a:endParaRPr lang="en-US" dirty="0"/>
          </a:p>
          <a:p>
            <a:pPr fontAlgn="t"/>
            <a:r>
              <a:rPr lang="en-US" dirty="0" smtClean="0"/>
              <a:t>Now we’re done talking about it.</a:t>
            </a:r>
            <a:endParaRPr lang="en-US"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7131939"/>
              </p:ext>
            </p:extLst>
          </p:nvPr>
        </p:nvGraphicFramePr>
        <p:xfrm>
          <a:off x="381000" y="846138"/>
          <a:ext cx="8382000" cy="474007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smtClean="0">
                          <a:effectLst/>
                          <a:latin typeface="+mj-lt"/>
                          <a:ea typeface="MS Mincho"/>
                        </a:rPr>
                        <a:t>1.0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5/17/21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baseline="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Copy created from S21 Playbook</a:t>
                      </a:r>
                    </a:p>
                    <a:p>
                      <a:pPr marL="0" marR="0" algn="l">
                        <a:spcBef>
                          <a:spcPts val="0"/>
                        </a:spcBef>
                        <a:spcAft>
                          <a:spcPts val="0"/>
                        </a:spcAft>
                      </a:pPr>
                      <a:r>
                        <a:rPr lang="en-US" sz="1200" dirty="0" smtClean="0">
                          <a:effectLst/>
                          <a:latin typeface="+mj-lt"/>
                          <a:ea typeface="MS Mincho"/>
                        </a:rPr>
                        <a:t>Revision history cleared</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smtClean="0">
                          <a:effectLst/>
                          <a:latin typeface="+mj-lt"/>
                          <a:ea typeface="MS Mincho"/>
                        </a:rPr>
                        <a:t>1.1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smtClean="0">
                          <a:effectLst/>
                          <a:latin typeface="+mj-lt"/>
                          <a:ea typeface="MS Mincho"/>
                        </a:rPr>
                        <a:t>5/18/21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“disposable </a:t>
                      </a:r>
                      <a:r>
                        <a:rPr lang="en-US" sz="1200" b="0" baseline="0" dirty="0" smtClean="0">
                          <a:effectLst/>
                          <a:latin typeface="+mj-lt"/>
                          <a:ea typeface="MS Mincho"/>
                        </a:rPr>
                        <a:t>mask” clarified p9</a:t>
                      </a:r>
                    </a:p>
                    <a:p>
                      <a:pPr marL="0" marR="0" algn="l">
                        <a:spcBef>
                          <a:spcPts val="0"/>
                        </a:spcBef>
                        <a:spcAft>
                          <a:spcPts val="0"/>
                        </a:spcAft>
                      </a:pPr>
                      <a:r>
                        <a:rPr lang="en-US" sz="1200" b="0" dirty="0" smtClean="0">
                          <a:effectLst/>
                          <a:latin typeface="+mj-lt"/>
                          <a:ea typeface="MS Mincho"/>
                        </a:rPr>
                        <a:t>Orientation Packet p19</a:t>
                      </a: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smtClean="0">
                          <a:effectLst/>
                          <a:latin typeface="+mj-lt"/>
                          <a:ea typeface="MS Mincho"/>
                        </a:rPr>
                        <a:t>1.2</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6/8/21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EDN usage p67</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228600" marR="0" indent="-228600" algn="l">
                        <a:spcBef>
                          <a:spcPts val="0"/>
                        </a:spcBef>
                        <a:spcAft>
                          <a:spcPts val="0"/>
                        </a:spcAft>
                        <a:buAutoNum type="alphaUcPeriod"/>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6610423"/>
              </p:ext>
            </p:extLst>
          </p:nvPr>
        </p:nvGraphicFramePr>
        <p:xfrm>
          <a:off x="381000" y="846138"/>
          <a:ext cx="8382000" cy="378969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a:t>
            </a:r>
            <a:r>
              <a:rPr lang="en-US" dirty="0" err="1"/>
              <a:t>etc</a:t>
            </a:r>
            <a:r>
              <a:rPr lang="en-US" dirty="0"/>
              <a:t>…)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EDN Usage</a:t>
            </a:r>
            <a:endParaRPr lang="en-US" dirty="0"/>
          </a:p>
        </p:txBody>
      </p:sp>
      <p:sp>
        <p:nvSpPr>
          <p:cNvPr id="3" name="Content Placeholder 2"/>
          <p:cNvSpPr>
            <a:spLocks noGrp="1"/>
          </p:cNvSpPr>
          <p:nvPr>
            <p:ph idx="1"/>
          </p:nvPr>
        </p:nvSpPr>
        <p:spPr>
          <a:xfrm>
            <a:off x="457200" y="1177270"/>
            <a:ext cx="8229600" cy="4756150"/>
          </a:xfrm>
        </p:spPr>
        <p:txBody>
          <a:bodyPr/>
          <a:lstStyle/>
          <a:p>
            <a:r>
              <a:rPr lang="en-US" dirty="0"/>
              <a:t>U</a:t>
            </a:r>
            <a:r>
              <a:rPr lang="en-US" dirty="0" smtClean="0"/>
              <a:t>sing </a:t>
            </a:r>
            <a:r>
              <a:rPr lang="en-US" dirty="0"/>
              <a:t>the EDN </a:t>
            </a:r>
            <a:r>
              <a:rPr lang="en-US" dirty="0" smtClean="0"/>
              <a:t>effectively will </a:t>
            </a:r>
            <a:r>
              <a:rPr lang="en-US" dirty="0"/>
              <a:t>contribute </a:t>
            </a:r>
            <a:r>
              <a:rPr lang="en-US" b="1" dirty="0"/>
              <a:t>greatly</a:t>
            </a:r>
            <a:r>
              <a:rPr lang="en-US" dirty="0"/>
              <a:t> to </a:t>
            </a:r>
            <a:r>
              <a:rPr lang="en-US" dirty="0" smtClean="0"/>
              <a:t>you and your team’s success </a:t>
            </a:r>
            <a:r>
              <a:rPr lang="en-US" dirty="0"/>
              <a:t>in this course. Both for getting work accomplished and for documenting that work! </a:t>
            </a:r>
            <a:endParaRPr lang="en-US" dirty="0"/>
          </a:p>
          <a:p>
            <a:pPr lvl="1"/>
            <a:r>
              <a:rPr lang="en-US" dirty="0" smtClean="0"/>
              <a:t>Issues to track and direct effort</a:t>
            </a:r>
          </a:p>
          <a:p>
            <a:pPr lvl="1"/>
            <a:r>
              <a:rPr lang="en-US" dirty="0" smtClean="0"/>
              <a:t>Forums to document and discuss the output of that effort</a:t>
            </a:r>
          </a:p>
          <a:p>
            <a:pPr lvl="1"/>
            <a:r>
              <a:rPr lang="en-US" dirty="0" smtClean="0"/>
              <a:t>Visibility for instructors to assign credit</a:t>
            </a:r>
            <a:endParaRPr lang="en-US" dirty="0"/>
          </a:p>
        </p:txBody>
      </p:sp>
      <p:sp>
        <p:nvSpPr>
          <p:cNvPr id="4" name="Footer Placeholder 3"/>
          <p:cNvSpPr>
            <a:spLocks noGrp="1"/>
          </p:cNvSpPr>
          <p:nvPr>
            <p:ph type="ftr" sz="quarter" idx="11"/>
          </p:nvPr>
        </p:nvSpPr>
        <p:spPr/>
        <p:txBody>
          <a:bodyPr/>
          <a:lstStyle/>
          <a:p>
            <a:r>
              <a:rPr lang="en-US" smtClean="0"/>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smtClean="0">
                <a:solidFill>
                  <a:srgbClr val="FF0000"/>
                </a:solidFill>
              </a:rPr>
              <a:t>Post or it didn’t happen!</a:t>
            </a:r>
            <a:endParaRPr lang="en-US" sz="2800" dirty="0">
              <a:solidFill>
                <a:srgbClr val="FF0000"/>
              </a:solidFill>
            </a:endParaRPr>
          </a:p>
        </p:txBody>
      </p:sp>
    </p:spTree>
    <p:extLst>
      <p:ext uri="{BB962C8B-B14F-4D97-AF65-F5344CB8AC3E}">
        <p14:creationId xmlns:p14="http://schemas.microsoft.com/office/powerpoint/2010/main" val="845012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44"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a:t>Internal</a:t>
            </a:r>
          </a:p>
          <a:p>
            <a:pPr lvl="1"/>
            <a:r>
              <a:rPr lang="en-US" dirty="0"/>
              <a:t>I</a:t>
            </a:r>
            <a:r>
              <a:rPr lang="en-US" dirty="0" smtClean="0"/>
              <a:t>deas </a:t>
            </a:r>
            <a:r>
              <a:rPr lang="en-US" dirty="0"/>
              <a:t>from within the team</a:t>
            </a:r>
          </a:p>
          <a:p>
            <a:r>
              <a:rPr lang="en-US" dirty="0"/>
              <a:t>External</a:t>
            </a:r>
          </a:p>
          <a:p>
            <a:pPr lvl="1"/>
            <a:r>
              <a:rPr lang="en-US" dirty="0"/>
              <a:t>L</a:t>
            </a:r>
            <a:r>
              <a:rPr lang="en-US" dirty="0" smtClean="0"/>
              <a:t>iterature </a:t>
            </a:r>
            <a:r>
              <a:rPr lang="en-US" dirty="0"/>
              <a:t>/ </a:t>
            </a:r>
            <a:r>
              <a:rPr lang="en-US" dirty="0" smtClean="0"/>
              <a:t>Internet </a:t>
            </a:r>
            <a:r>
              <a:rPr lang="en-US" dirty="0"/>
              <a:t>search to identify how others have addressed related topics. This is part of “benchmarking”</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t>
            </a:r>
            <a:r>
              <a:rPr lang="en-US" sz="2400" dirty="0" smtClean="0"/>
              <a:t>AND </a:t>
            </a:r>
            <a:r>
              <a:rPr lang="en-US" sz="2400" dirty="0"/>
              <a:t>External Sources</a:t>
            </a:r>
          </a:p>
        </p:txBody>
      </p:sp>
    </p:spTree>
    <p:extLst>
      <p:ext uri="{BB962C8B-B14F-4D97-AF65-F5344CB8AC3E}">
        <p14:creationId xmlns:p14="http://schemas.microsoft.com/office/powerpoint/2010/main" val="34001438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 begin merging with prior work if ongoing project</a:t>
            </a:r>
          </a:p>
          <a:p>
            <a:r>
              <a:rPr lang="en-US" dirty="0">
                <a:ea typeface="+mn-lt"/>
                <a:cs typeface="+mn-lt"/>
              </a:rPr>
              <a:t>Brainstorm 6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213351"/>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a:solidFill>
                  <a:srgbClr val="000000"/>
                </a:solidFill>
                <a:ea typeface="+mn-lt"/>
                <a:cs typeface="+mn-lt"/>
              </a:rPr>
              <a:t>Risk Analysis Memo due on 2/22 (2/19)</a:t>
            </a:r>
          </a:p>
          <a:p>
            <a:pPr lvl="1" indent="-285750"/>
            <a:r>
              <a:rPr lang="en-US" dirty="0">
                <a:solidFill>
                  <a:srgbClr val="000000"/>
                </a:solidFill>
                <a:ea typeface="+mn-lt"/>
                <a:cs typeface="+mn-lt"/>
              </a:rPr>
              <a:t>Memo Template: </a:t>
            </a:r>
            <a:r>
              <a:rPr lang="en-US" i="1" dirty="0">
                <a:solidFill>
                  <a:srgbClr val="000000"/>
                </a:solidFill>
                <a:ea typeface="+mn-lt"/>
                <a:cs typeface="+mn-lt"/>
                <a:hlinkClick r:id="rId4"/>
              </a:rPr>
              <a:t>https://designlab.eng.rpi.edu/edn/projects/capstone-support-dev/repository/changes/template%20documents/Risk%20Analyses%20Memo.docx</a:t>
            </a:r>
            <a:endParaRPr lang="en-US" i="1" dirty="0">
              <a:solidFill>
                <a:srgbClr val="000000"/>
              </a:solidFill>
              <a:ea typeface="+mn-lt"/>
              <a:cs typeface="+mn-lt"/>
            </a:endParaRPr>
          </a:p>
          <a:p>
            <a:pPr lvl="1" indent="-285750"/>
            <a:r>
              <a:rPr lang="en-US" dirty="0">
                <a:solidFill>
                  <a:srgbClr val="000000"/>
                </a:solidFill>
                <a:ea typeface="+mn-lt"/>
                <a:cs typeface="+mn-lt"/>
              </a:rPr>
              <a:t>Rubrics: </a:t>
            </a:r>
            <a:r>
              <a:rPr lang="en-US" i="1" dirty="0">
                <a:solidFill>
                  <a:srgbClr val="000000"/>
                </a:solidFill>
                <a:ea typeface="+mn-lt"/>
                <a:cs typeface="+mn-lt"/>
                <a:hlinkClick r:id="rId5"/>
              </a:rPr>
              <a:t>https://designlab.eng.rpi.edu/edn/projects/capstone-support-dev/repository/changes/Rubrics/Individual%20Risk%20Analyses%20Rubric.docx</a:t>
            </a:r>
            <a:endParaRPr lang="en-US" i="1" dirty="0">
              <a:solidFill>
                <a:srgbClr val="000000"/>
              </a:solidFill>
              <a:ea typeface="+mn-lt"/>
              <a:cs typeface="+mn-lt"/>
            </a:endParaRPr>
          </a:p>
          <a:p>
            <a:pPr lvl="1" indent="-285750"/>
            <a:r>
              <a:rPr lang="en-US" dirty="0">
                <a:solidFill>
                  <a:srgbClr val="000000"/>
                </a:solidFill>
                <a:ea typeface="+mn-lt"/>
                <a:cs typeface="+mn-lt"/>
              </a:rPr>
              <a:t>Submit your memo in the Statement of Work forum</a:t>
            </a:r>
          </a:p>
          <a:p>
            <a:pPr lvl="2" indent="-285750"/>
            <a:r>
              <a:rPr lang="en-US" dirty="0">
                <a:solidFill>
                  <a:srgbClr val="000000"/>
                </a:solidFill>
                <a:ea typeface="+mn-lt"/>
                <a:cs typeface="+mn-lt"/>
              </a:rPr>
              <a:t>Include your name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Midterm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a:t>
            </a:r>
          </a:p>
          <a:p>
            <a:pPr lvl="1"/>
            <a:r>
              <a:rPr lang="en-US" dirty="0">
                <a:ea typeface="+mn-lt"/>
                <a:cs typeface="+mn-lt"/>
              </a:rPr>
              <a:t>File in the Repository – working/Reports/Report + Poster/Poster.pptx</a:t>
            </a:r>
          </a:p>
          <a:p>
            <a:pPr lvl="1"/>
            <a:r>
              <a:rPr lang="en-US">
                <a:ea typeface="+mn-lt"/>
                <a:cs typeface="+mn-lt"/>
              </a:rPr>
              <a:t>Discuss in Midterm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dirty="0" smtClean="0">
                <a:cs typeface="Calibri"/>
              </a:rPr>
              <a:t>disposable mask </a:t>
            </a:r>
            <a:r>
              <a:rPr lang="en-US" dirty="0">
                <a:cs typeface="Calibri"/>
              </a:rPr>
              <a:t>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lstStyle/>
          <a:p>
            <a:r>
              <a:rPr lang="en-US" dirty="0"/>
              <a:t>Preliminary Design </a:t>
            </a:r>
            <a:r>
              <a:rPr lang="en-US"/>
              <a:t>Review (3/4 Th or 3/5 Fri)</a:t>
            </a:r>
            <a:br>
              <a:rPr lang="en-US"/>
            </a:br>
            <a:r>
              <a:rPr lang="en-US"/>
              <a:t>Presentation </a:t>
            </a:r>
            <a:r>
              <a:rPr lang="en-US" dirty="0"/>
              <a:t>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90</a:t>
            </a:fld>
            <a:endParaRPr lang="en-US" dirty="0"/>
          </a:p>
        </p:txBody>
      </p:sp>
    </p:spTree>
    <p:extLst>
      <p:ext uri="{BB962C8B-B14F-4D97-AF65-F5344CB8AC3E}">
        <p14:creationId xmlns:p14="http://schemas.microsoft.com/office/powerpoint/2010/main" val="2538152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5142</Words>
  <Application>Microsoft Office PowerPoint</Application>
  <PresentationFormat>On-screen Show (4:3)</PresentationFormat>
  <Paragraphs>1135</Paragraphs>
  <Slides>90</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90</vt:i4>
      </vt:variant>
    </vt:vector>
  </HeadingPairs>
  <TitlesOfParts>
    <vt:vector size="99" baseType="lpstr">
      <vt:lpstr>ＭＳ Ｐゴシック</vt:lpstr>
      <vt:lpstr>Arial</vt:lpstr>
      <vt:lpstr>Calibri</vt:lpstr>
      <vt:lpstr>Calibri Light</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     TA Introduction – Jim Olson</vt:lpstr>
      <vt:lpstr>30 min - Documentation &amp; EDN Usage</vt:lpstr>
      <vt:lpstr>Where to put information?</vt:lpstr>
      <vt:lpstr>How to post</vt:lpstr>
      <vt:lpstr>EDN Usage</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10 min – What’s a Concept?</vt:lpstr>
      <vt:lpstr>65 Min - Concept Generation</vt:lpstr>
      <vt:lpstr>10 min – Create Forum Threads</vt:lpstr>
      <vt:lpstr>15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lpstr>Preliminary Design Review (3/4 Th or 3/5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2021-06-08T17:30:01Z</dcterms:modified>
</cp:coreProperties>
</file>