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43" r:id="rId83"/>
    <p:sldId id="344" r:id="rId84"/>
    <p:sldId id="345" r:id="rId85"/>
    <p:sldId id="381" r:id="rId86"/>
    <p:sldId id="299" r:id="rId87"/>
    <p:sldId id="302" r:id="rId88"/>
    <p:sldId id="375" r:id="rId89"/>
    <p:sldId id="347" r:id="rId90"/>
    <p:sldId id="348" r:id="rId91"/>
    <p:sldId id="368" r:id="rId92"/>
    <p:sldId id="304" r:id="rId93"/>
    <p:sldId id="376" r:id="rId94"/>
    <p:sldId id="303" r:id="rId95"/>
    <p:sldId id="306" r:id="rId96"/>
    <p:sldId id="378" r:id="rId97"/>
    <p:sldId id="349" r:id="rId98"/>
    <p:sldId id="350" r:id="rId99"/>
    <p:sldId id="305" r:id="rId100"/>
    <p:sldId id="369" r:id="rId10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93" autoAdjust="0"/>
  </p:normalViewPr>
  <p:slideViewPr>
    <p:cSldViewPr>
      <p:cViewPr varScale="1">
        <p:scale>
          <a:sx n="70" d="100"/>
          <a:sy n="70" d="100"/>
        </p:scale>
        <p:origin x="96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108"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7/15/2021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7/15/2021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7/15/2021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7/15/2021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7/15/2021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7/15/2021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4.xml"/><Relationship Id="rId4" Type="http://schemas.openxmlformats.org/officeDocument/2006/relationships/slide" Target="slide47.xml"/><Relationship Id="rId9" Type="http://schemas.openxmlformats.org/officeDocument/2006/relationships/slide" Target="slide9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330694"/>
              </p:ext>
            </p:extLst>
          </p:nvPr>
        </p:nvGraphicFramePr>
        <p:xfrm>
          <a:off x="381000" y="846138"/>
          <a:ext cx="8382000" cy="540113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7/2/21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all web links to F21 Ticket Outs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smtClean="0">
                          <a:effectLst/>
                          <a:latin typeface="+mj-lt"/>
                          <a:ea typeface="MS Mincho"/>
                        </a:rPr>
                        <a:t>1.6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External &amp; Internal concept search slides from IED textbook</a:t>
                      </a:r>
                      <a:r>
                        <a:rPr lang="en-US" sz="1200" b="0" baseline="0" dirty="0" smtClean="0">
                          <a:effectLst/>
                          <a:latin typeface="+mj-lt"/>
                          <a:ea typeface="MS Mincho"/>
                        </a:rPr>
                        <a:t> p 79+80</a:t>
                      </a:r>
                    </a:p>
                    <a:p>
                      <a:pPr marL="0" marR="0" algn="l">
                        <a:spcBef>
                          <a:spcPts val="0"/>
                        </a:spcBef>
                        <a:spcAft>
                          <a:spcPts val="0"/>
                        </a:spcAft>
                      </a:pPr>
                      <a:r>
                        <a:rPr lang="en-US" sz="1200" b="0" baseline="0" dirty="0" smtClean="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1.7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S Mincho"/>
                          <a:cs typeface="+mn-cs"/>
                        </a:rPr>
                        <a:t>Removed mention of Risk</a:t>
                      </a:r>
                      <a:r>
                        <a:rPr lang="en-US" sz="1200" kern="1200" baseline="0" dirty="0" smtClean="0">
                          <a:solidFill>
                            <a:schemeClr val="dk1"/>
                          </a:solidFill>
                          <a:effectLst/>
                          <a:latin typeface="+mn-lt"/>
                          <a:ea typeface="MS Mincho"/>
                          <a:cs typeface="+mn-cs"/>
                        </a:rPr>
                        <a:t> Analysis Memo</a:t>
                      </a:r>
                      <a:endParaRPr lang="en-US" sz="1200" kern="1200" dirty="0" smtClean="0">
                        <a:solidFill>
                          <a:schemeClr val="dk1"/>
                        </a:solidFill>
                        <a:effectLst/>
                        <a:latin typeface="+mn-lt"/>
                        <a:ea typeface="MS Mincho"/>
                        <a:cs typeface="+mn-cs"/>
                      </a:endParaRPr>
                    </a:p>
                    <a:p>
                      <a:pPr marL="0" marR="0" algn="l">
                        <a:spcBef>
                          <a:spcPts val="0"/>
                        </a:spcBef>
                        <a:spcAft>
                          <a:spcPts val="0"/>
                        </a:spcAft>
                      </a:pPr>
                      <a:r>
                        <a:rPr lang="en-US" sz="1200" dirty="0" smtClean="0">
                          <a:effectLst/>
                          <a:latin typeface="+mj-lt"/>
                          <a:ea typeface="MS Mincho"/>
                        </a:rPr>
                        <a:t>Added content and reference to Benchmarking Memo</a:t>
                      </a:r>
                    </a:p>
                    <a:p>
                      <a:pPr marL="0" marR="0" algn="l">
                        <a:spcBef>
                          <a:spcPts val="0"/>
                        </a:spcBef>
                        <a:spcAft>
                          <a:spcPts val="0"/>
                        </a:spcAft>
                      </a:pPr>
                      <a:r>
                        <a:rPr lang="en-US" sz="1200" dirty="0" smtClean="0">
                          <a:effectLst/>
                          <a:latin typeface="+mj-lt"/>
                          <a:ea typeface="MS Mincho"/>
                        </a:rPr>
                        <a:t>Updated dates for PDR and Memo submission</a:t>
                      </a:r>
                    </a:p>
                    <a:p>
                      <a:pPr marL="0" marR="0" algn="l">
                        <a:spcBef>
                          <a:spcPts val="0"/>
                        </a:spcBef>
                        <a:spcAft>
                          <a:spcPts val="0"/>
                        </a:spcAft>
                      </a:pPr>
                      <a:r>
                        <a:rPr lang="en-US" sz="1200" dirty="0" smtClean="0">
                          <a:effectLst/>
                          <a:latin typeface="+mj-lt"/>
                          <a:ea typeface="MS Mincho"/>
                        </a:rPr>
                        <a:t>s/’Midterm forum’/‘PDR forum’</a:t>
                      </a:r>
                    </a:p>
                    <a:p>
                      <a:pPr marL="0" marR="0" algn="l">
                        <a:spcBef>
                          <a:spcPts val="0"/>
                        </a:spcBef>
                        <a:spcAft>
                          <a:spcPts val="0"/>
                        </a:spcAft>
                      </a:pPr>
                      <a:r>
                        <a:rPr lang="en-US" sz="1200" dirty="0" smtClean="0">
                          <a:effectLst/>
                          <a:latin typeface="+mj-lt"/>
                          <a:ea typeface="MS Mincho"/>
                        </a:rPr>
                        <a:t>Updated most Agenda slides to add CE time and fix formatting</a:t>
                      </a:r>
                    </a:p>
                    <a:p>
                      <a:pPr marL="0" marR="0" algn="l">
                        <a:spcBef>
                          <a:spcPts val="0"/>
                        </a:spcBef>
                        <a:spcAft>
                          <a:spcPts val="0"/>
                        </a:spcAft>
                      </a:pPr>
                      <a:r>
                        <a:rPr lang="en-US" sz="1200" dirty="0" smtClean="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smtClean="0">
                          <a:effectLst/>
                          <a:latin typeface="+mj-lt"/>
                          <a:ea typeface="MS Mincho"/>
                        </a:rPr>
                        <a:t>1.8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7/15/21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Benchmarking Memo introduced – p84</a:t>
                      </a:r>
                    </a:p>
                    <a:p>
                      <a:pPr marL="0" marR="0" algn="l">
                        <a:spcBef>
                          <a:spcPts val="0"/>
                        </a:spcBef>
                        <a:spcAft>
                          <a:spcPts val="0"/>
                        </a:spcAft>
                      </a:pPr>
                      <a:r>
                        <a:rPr lang="en-US" sz="1200" dirty="0" smtClean="0">
                          <a:effectLst/>
                          <a:latin typeface="+mj-lt"/>
                          <a:ea typeface="MS Mincho"/>
                        </a:rPr>
                        <a:t>Related</a:t>
                      </a:r>
                      <a:r>
                        <a:rPr lang="en-US" sz="1200" baseline="0" dirty="0" smtClean="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endParaRPr lang="en-US" dirty="0" smtClean="0"/>
          </a:p>
          <a:p>
            <a:pPr marL="800100" lvl="1" indent="-342900">
              <a:buChar char="•"/>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https://forms.gle/3pGX1JgYy5nYnnep8</a:t>
            </a:r>
            <a:r>
              <a:rPr lang="en-US" dirty="0"/>
              <a:t> </a:t>
            </a:r>
            <a:endParaRPr lang="en-US" dirty="0" smtClean="0"/>
          </a:p>
          <a:p>
            <a:r>
              <a:rPr lang="en-US" dirty="0" smtClean="0">
                <a:ea typeface="+mn-lt"/>
                <a:cs typeface="+mn-lt"/>
              </a:rPr>
              <a:t>Post </a:t>
            </a:r>
            <a:r>
              <a:rPr lang="en-US" dirty="0">
                <a:ea typeface="+mn-lt"/>
                <a:cs typeface="+mn-lt"/>
              </a:rPr>
              <a:t>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smtClean="0"/>
          </a:p>
          <a:p>
            <a:r>
              <a:rPr lang="en-US" dirty="0" smtClean="0"/>
              <a:t>Team will create/review/improve project’s list of:</a:t>
            </a:r>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smtClean="0">
              <a:ea typeface="+mn-lt"/>
              <a:cs typeface="+mn-lt"/>
            </a:endParaRPr>
          </a:p>
          <a:p>
            <a:r>
              <a:rPr lang="en-US" dirty="0">
                <a:ea typeface="+mn-lt"/>
                <a:cs typeface="+mn-lt"/>
              </a:rPr>
              <a:t>Complete Class </a:t>
            </a:r>
            <a:r>
              <a:rPr lang="en-US" dirty="0" smtClean="0">
                <a:ea typeface="+mn-lt"/>
                <a:cs typeface="+mn-lt"/>
              </a:rPr>
              <a:t>3 </a:t>
            </a:r>
            <a:r>
              <a:rPr lang="en-US" dirty="0">
                <a:ea typeface="+mn-lt"/>
                <a:cs typeface="+mn-lt"/>
              </a:rPr>
              <a:t>Ticket Out</a:t>
            </a:r>
          </a:p>
          <a:p>
            <a:pPr lvl="1"/>
            <a:r>
              <a:rPr lang="en-US" u="sng" dirty="0">
                <a:hlinkClick r:id="rId4"/>
              </a:rPr>
              <a:t>https://forms.gle/QcsmZ5qAhS9L9Sdr5</a:t>
            </a:r>
            <a:r>
              <a:rPr lang="en-US" dirty="0"/>
              <a:t> </a:t>
            </a:r>
            <a:endParaRPr lang="en-US" dirty="0" smtClean="0"/>
          </a:p>
          <a:p>
            <a:r>
              <a:rPr lang="en-US" dirty="0" smtClean="0">
                <a:ea typeface="+mn-lt"/>
                <a:cs typeface="+mn-lt"/>
              </a:rPr>
              <a:t>Complete </a:t>
            </a:r>
            <a:r>
              <a:rPr lang="en-US" dirty="0">
                <a:ea typeface="+mn-lt"/>
                <a:cs typeface="+mn-lt"/>
              </a:rPr>
              <a:t>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be working towards </a:t>
            </a:r>
            <a:r>
              <a:rPr lang="en-US" dirty="0"/>
              <a:t>student agreement, </a:t>
            </a:r>
            <a:r>
              <a:rPr lang="en-US" dirty="0" smtClean="0"/>
              <a:t>and PE/CE/sponsor review/approval 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endParaRPr lang="en-US" dirty="0" smtClean="0"/>
          </a:p>
          <a:p>
            <a:r>
              <a:rPr lang="en-US" dirty="0" smtClean="0">
                <a:cs typeface="Calibri"/>
              </a:rPr>
              <a:t>Update </a:t>
            </a:r>
            <a:r>
              <a:rPr lang="en-US" dirty="0">
                <a:cs typeface="Calibri"/>
              </a:rPr>
              <a:t>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 Statement of Work (</a:t>
            </a:r>
            <a:r>
              <a:rPr lang="en-US" dirty="0" smtClean="0"/>
              <a:t>SoW</a:t>
            </a:r>
            <a:r>
              <a:rPr lang="en-US" dirty="0" smtClean="0"/>
              <a:t>). </a:t>
            </a:r>
          </a:p>
          <a:p>
            <a:r>
              <a:rPr lang="en-US" dirty="0" smtClean="0"/>
              <a:t>This puts into clear words &amp; pictures what the FINAL output will look like, and the tools required to get there.</a:t>
            </a:r>
            <a:endParaRPr lang="en-US" dirty="0"/>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40"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a:t>
            </a:r>
            <a:r>
              <a:rPr lang="en-US" sz="2600" dirty="0" smtClean="0"/>
              <a:t>Template </a:t>
            </a:r>
            <a:r>
              <a:rPr lang="en-US" dirty="0" smtClean="0"/>
              <a:t>– </a:t>
            </a:r>
            <a:r>
              <a:rPr lang="en-US" dirty="0" smtClean="0"/>
              <a:t>S</a:t>
            </a:r>
            <a:r>
              <a:rPr lang="en-US" sz="2300" dirty="0" smtClean="0"/>
              <a:t>oW</a:t>
            </a:r>
            <a:r>
              <a:rPr lang="en-US" sz="2300" dirty="0" smtClean="0"/>
              <a:t> is phase 1 of this document</a:t>
            </a:r>
            <a:endParaRPr lang="en-US" sz="2300" dirty="0"/>
          </a:p>
          <a:p>
            <a:pPr marL="0" indent="0">
              <a:buNone/>
            </a:pPr>
            <a:r>
              <a:rPr lang="en-US" dirty="0" smtClean="0">
                <a:hlinkClick r:id="rId2"/>
              </a:rPr>
              <a:t>https</a:t>
            </a:r>
            <a:r>
              <a:rPr lang="en-US" dirty="0">
                <a:hlinkClick r:id="rId2"/>
              </a:rPr>
              <a:t>://</a:t>
            </a:r>
            <a:r>
              <a:rPr lang="en-US" dirty="0" smtClean="0">
                <a:hlinkClick r:id="rId2"/>
              </a:rPr>
              <a:t>designlab.eng.rpi.edu/edn/projects/capstone-support-dev/repository/changes/template%20documents/Design%20Report.docx</a:t>
            </a:r>
            <a:r>
              <a:rPr lang="en-US" dirty="0" smtClean="0"/>
              <a:t> </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endParaRPr lang="en-US"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 </a:t>
            </a:r>
            <a:r>
              <a:rPr lang="en-US" dirty="0"/>
              <a:t>of </a:t>
            </a:r>
            <a:r>
              <a:rPr lang="en-US" dirty="0" smtClean="0"/>
              <a:t>class</a:t>
            </a:r>
          </a:p>
          <a:p>
            <a:endParaRPr lang="en-US" dirty="0"/>
          </a:p>
          <a:p>
            <a:r>
              <a:rPr lang="en-US" dirty="0" smtClean="0"/>
              <a:t>Team will generate AND document concepts to address and meet the Needs &amp; Requirements 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smtClean="0"/>
              <a:t>External</a:t>
            </a:r>
            <a:endParaRPr lang="en-US" dirty="0"/>
          </a:p>
          <a:p>
            <a:pPr lvl="1"/>
            <a:r>
              <a:rPr lang="en-US" dirty="0"/>
              <a:t>Literature / Internet search to identify how others have addressed related topics. This is part of “benchmarking</a:t>
            </a:r>
            <a:r>
              <a:rPr lang="en-US" dirty="0" smtClean="0"/>
              <a:t>”</a:t>
            </a:r>
          </a:p>
          <a:p>
            <a:r>
              <a:rPr lang="en-US" dirty="0"/>
              <a:t>Internal</a:t>
            </a:r>
          </a:p>
          <a:p>
            <a:pPr lvl="1"/>
            <a:r>
              <a:rPr lang="en-US" dirty="0"/>
              <a:t>Ideas from within the </a:t>
            </a:r>
            <a:r>
              <a:rPr lang="en-US" dirty="0" smtClean="0"/>
              <a:t>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Memo</a:t>
            </a:r>
            <a:endParaRPr lang="en-US" dirty="0"/>
          </a:p>
        </p:txBody>
      </p:sp>
      <p:sp>
        <p:nvSpPr>
          <p:cNvPr id="3" name="Content Placeholder 2"/>
          <p:cNvSpPr>
            <a:spLocks noGrp="1"/>
          </p:cNvSpPr>
          <p:nvPr>
            <p:ph idx="1"/>
          </p:nvPr>
        </p:nvSpPr>
        <p:spPr>
          <a:xfrm>
            <a:off x="628650" y="1295400"/>
            <a:ext cx="7886700" cy="4881563"/>
          </a:xfrm>
        </p:spPr>
        <p:txBody>
          <a:bodyPr>
            <a:normAutofit/>
          </a:bodyPr>
          <a:lstStyle/>
          <a:p>
            <a:r>
              <a:rPr lang="en-US" dirty="0" smtClean="0"/>
              <a:t>What is current state of the art? How is problem currently solved?</a:t>
            </a:r>
          </a:p>
          <a:p>
            <a:r>
              <a:rPr lang="en-US" dirty="0" smtClean="0"/>
              <a:t>What will team members NEED to know to move forwards?</a:t>
            </a:r>
          </a:p>
          <a:p>
            <a:r>
              <a:rPr lang="en-US" dirty="0" smtClean="0"/>
              <a:t>What has already been accomplished by prior team?</a:t>
            </a:r>
          </a:p>
          <a:p>
            <a:endParaRPr lang="en-US" dirty="0" smtClean="0"/>
          </a:p>
          <a:p>
            <a:r>
              <a:rPr lang="en-US" dirty="0" smtClean="0"/>
              <a:t>Team creates topic list</a:t>
            </a:r>
          </a:p>
          <a:p>
            <a:pPr lvl="1"/>
            <a:r>
              <a:rPr lang="en-US" dirty="0" smtClean="0"/>
              <a:t>Literature search</a:t>
            </a:r>
            <a:endParaRPr lang="en-US" dirty="0"/>
          </a:p>
          <a:p>
            <a:pPr lvl="1"/>
            <a:r>
              <a:rPr lang="en-US" dirty="0"/>
              <a:t>User </a:t>
            </a:r>
            <a:r>
              <a:rPr lang="en-US" dirty="0" smtClean="0"/>
              <a:t>interviews</a:t>
            </a:r>
          </a:p>
          <a:p>
            <a:pPr lvl="1"/>
            <a:r>
              <a:rPr lang="en-US" dirty="0" smtClean="0"/>
              <a:t>Identifying </a:t>
            </a:r>
            <a:r>
              <a:rPr lang="en-US" dirty="0"/>
              <a:t>/ installing / practicing software or techniques which will be required for the project</a:t>
            </a:r>
          </a:p>
          <a:p>
            <a:pPr lvl="1"/>
            <a:r>
              <a:rPr lang="en-US" dirty="0" smtClean="0"/>
              <a:t>Install existing </a:t>
            </a:r>
            <a:r>
              <a:rPr lang="en-US" dirty="0"/>
              <a:t>project </a:t>
            </a:r>
            <a:r>
              <a:rPr lang="en-US" dirty="0" smtClean="0"/>
              <a:t>software</a:t>
            </a:r>
          </a:p>
          <a:p>
            <a:pPr lvl="1"/>
            <a:r>
              <a:rPr lang="en-US" dirty="0" smtClean="0"/>
              <a:t>Verify </a:t>
            </a:r>
            <a:r>
              <a:rPr lang="en-US" dirty="0"/>
              <a:t>work done by past Capstone team</a:t>
            </a:r>
          </a:p>
          <a:p>
            <a:pPr lvl="1"/>
            <a:r>
              <a:rPr lang="en-US" dirty="0"/>
              <a:t>Conduct testing or system operation described by prior </a:t>
            </a:r>
            <a:r>
              <a:rPr lang="en-US" dirty="0" smtClean="0"/>
              <a:t>team</a:t>
            </a:r>
          </a:p>
          <a:p>
            <a:r>
              <a:rPr lang="en-US" dirty="0" smtClean="0"/>
              <a:t>PE/CE approve list</a:t>
            </a:r>
          </a:p>
        </p:txBody>
      </p:sp>
      <p:sp>
        <p:nvSpPr>
          <p:cNvPr id="4" name="Footer Placeholder 3"/>
          <p:cNvSpPr>
            <a:spLocks noGrp="1"/>
          </p:cNvSpPr>
          <p:nvPr>
            <p:ph type="ftr" sz="quarter" idx="11"/>
          </p:nvPr>
        </p:nvSpPr>
        <p:spPr/>
        <p:txBody>
          <a:bodyPr/>
          <a:lstStyle/>
          <a:p>
            <a:r>
              <a:rPr lang="en-US" dirty="0"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84</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endParaRPr lang="en-US" sz="2400" dirty="0">
              <a:solidFill>
                <a:schemeClr val="tx1"/>
              </a:solidFill>
            </a:endParaRPr>
          </a:p>
        </p:txBody>
      </p:sp>
    </p:spTree>
    <p:extLst>
      <p:ext uri="{BB962C8B-B14F-4D97-AF65-F5344CB8AC3E}">
        <p14:creationId xmlns:p14="http://schemas.microsoft.com/office/powerpoint/2010/main" val="608385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a:t>
            </a:r>
            <a:r>
              <a:rPr lang="en-US" dirty="0" smtClean="0">
                <a:ea typeface="+mn-lt"/>
                <a:cs typeface="+mn-lt"/>
              </a:rPr>
              <a:t>Repository</a:t>
            </a:r>
          </a:p>
          <a:p>
            <a:pPr lvl="1"/>
            <a:r>
              <a:rPr lang="en-US" dirty="0" smtClean="0">
                <a:ea typeface="+mn-lt"/>
                <a:cs typeface="+mn-lt"/>
              </a:rPr>
              <a:t>Ongoing project – Merge new work into existing documentation</a:t>
            </a:r>
            <a:endParaRPr lang="en-US" dirty="0">
              <a:ea typeface="+mn-lt"/>
              <a:cs typeface="+mn-lt"/>
            </a:endParaRPr>
          </a:p>
          <a:p>
            <a:r>
              <a:rPr lang="en-US" dirty="0" smtClean="0">
                <a:ea typeface="+mn-lt"/>
                <a:cs typeface="+mn-lt"/>
              </a:rPr>
              <a:t>Team generates </a:t>
            </a:r>
            <a:r>
              <a:rPr lang="en-US" dirty="0" smtClean="0">
                <a:ea typeface="+mn-lt"/>
                <a:cs typeface="+mn-lt"/>
                <a:hlinkClick r:id="rId2"/>
              </a:rPr>
              <a:t>Benchmarking Memo </a:t>
            </a:r>
            <a:r>
              <a:rPr lang="en-US" dirty="0" smtClean="0">
                <a:ea typeface="+mn-lt"/>
                <a:cs typeface="+mn-lt"/>
              </a:rPr>
              <a:t>topic list</a:t>
            </a:r>
          </a:p>
          <a:p>
            <a:pPr lvl="1"/>
            <a:r>
              <a:rPr lang="en-US" dirty="0" smtClean="0">
                <a:ea typeface="+mn-lt"/>
                <a:cs typeface="+mn-lt"/>
              </a:rPr>
              <a:t>Post to </a:t>
            </a:r>
            <a:r>
              <a:rPr lang="en-US" dirty="0"/>
              <a:t>Background Info forum</a:t>
            </a:r>
            <a:endParaRPr lang="en-US" dirty="0" smtClean="0">
              <a:ea typeface="+mn-lt"/>
              <a:cs typeface="+mn-lt"/>
            </a:endParaRPr>
          </a:p>
          <a:p>
            <a:r>
              <a:rPr lang="en-US" dirty="0" smtClean="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a:t>
            </a:r>
            <a:r>
              <a:rPr lang="en-US" dirty="0" smtClean="0"/>
              <a:t>deliverables</a:t>
            </a:r>
          </a:p>
          <a:p>
            <a:pPr lvl="1"/>
            <a:r>
              <a:rPr lang="en-US" dirty="0" smtClean="0"/>
              <a:t>Out of Class Task was to post 6 to EDN, so start with those. Then create 4 more.</a:t>
            </a:r>
            <a:endParaRPr lang="en-US" dirty="0"/>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smtClean="0">
                <a:solidFill>
                  <a:srgbClr val="000000"/>
                </a:solidFill>
                <a:ea typeface="+mn-lt"/>
                <a:cs typeface="+mn-lt"/>
              </a:rPr>
              <a:t>Benchmarking Memo </a:t>
            </a:r>
            <a:r>
              <a:rPr lang="en-US" b="1" dirty="0">
                <a:solidFill>
                  <a:srgbClr val="000000"/>
                </a:solidFill>
                <a:ea typeface="+mn-lt"/>
                <a:cs typeface="+mn-lt"/>
              </a:rPr>
              <a:t>due on </a:t>
            </a:r>
            <a:r>
              <a:rPr lang="en-US" b="1" dirty="0" smtClean="0">
                <a:solidFill>
                  <a:srgbClr val="000000"/>
                </a:solidFill>
                <a:ea typeface="+mn-lt"/>
                <a:cs typeface="+mn-lt"/>
              </a:rPr>
              <a:t>9/23 (9/28)</a:t>
            </a:r>
            <a:endParaRPr lang="en-US" b="1" dirty="0">
              <a:solidFill>
                <a:srgbClr val="000000"/>
              </a:solidFill>
              <a:ea typeface="+mn-lt"/>
              <a:cs typeface="+mn-lt"/>
            </a:endParaRP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a:t>
            </a:r>
            <a:r>
              <a:rPr lang="en-US" sz="1400" dirty="0" smtClean="0">
                <a:solidFill>
                  <a:srgbClr val="000000"/>
                </a:solidFill>
                <a:ea typeface="+mn-lt"/>
                <a:cs typeface="+mn-lt"/>
                <a:hlinkClick r:id="rId4"/>
              </a:rPr>
              <a:t>designlab.eng.rpi.edu/edn/projects/capstone-support-dev/repository/changes/template%20documents/BM_Memo-Topic-RCSid.docx</a:t>
            </a:r>
            <a:r>
              <a:rPr lang="en-US" sz="1400" dirty="0" smtClean="0">
                <a:solidFill>
                  <a:srgbClr val="000000"/>
                </a:solidFill>
                <a:ea typeface="+mn-lt"/>
                <a:cs typeface="+mn-lt"/>
              </a:rPr>
              <a:t> </a:t>
            </a:r>
          </a:p>
          <a:p>
            <a:pPr lvl="1" indent="-285750"/>
            <a:r>
              <a:rPr lang="en-US" dirty="0" smtClean="0">
                <a:solidFill>
                  <a:srgbClr val="000000"/>
                </a:solidFill>
                <a:ea typeface="+mn-lt"/>
                <a:cs typeface="+mn-lt"/>
              </a:rPr>
              <a:t>Memo Rubric</a:t>
            </a:r>
            <a:r>
              <a:rPr lang="en-US" dirty="0" smtClean="0">
                <a:solidFill>
                  <a:srgbClr val="000000"/>
                </a:solidFill>
                <a:ea typeface="+mn-lt"/>
                <a:cs typeface="+mn-lt"/>
              </a:rPr>
              <a:t>: </a:t>
            </a:r>
            <a:r>
              <a:rPr lang="en-US" sz="1400" dirty="0">
                <a:solidFill>
                  <a:srgbClr val="000000"/>
                </a:solidFill>
                <a:ea typeface="+mn-lt"/>
                <a:cs typeface="+mn-lt"/>
                <a:hlinkClick r:id="rId5"/>
              </a:rPr>
              <a:t>https://</a:t>
            </a:r>
            <a:r>
              <a:rPr lang="en-US" sz="1400" dirty="0" smtClean="0">
                <a:solidFill>
                  <a:srgbClr val="000000"/>
                </a:solidFill>
                <a:ea typeface="+mn-lt"/>
                <a:cs typeface="+mn-lt"/>
                <a:hlinkClick r:id="rId5"/>
              </a:rPr>
              <a:t>designlab.eng.rpi.edu/edn/projects/capstone-support-dev/repository/changes/Rubrics/BM%20Memo%20Rubric.docx</a:t>
            </a:r>
            <a:r>
              <a:rPr lang="en-US" sz="1400" dirty="0" smtClean="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a:t>
            </a:r>
            <a:r>
              <a:rPr lang="en-US" dirty="0" smtClean="0">
                <a:ea typeface="+mn-lt"/>
                <a:cs typeface="+mn-lt"/>
              </a:rPr>
              <a:t>Background Info </a:t>
            </a:r>
            <a:r>
              <a:rPr lang="en-US" dirty="0" smtClean="0">
                <a:solidFill>
                  <a:srgbClr val="000000"/>
                </a:solidFill>
                <a:ea typeface="+mn-lt"/>
                <a:cs typeface="+mn-lt"/>
              </a:rPr>
              <a:t>forum</a:t>
            </a:r>
            <a:endParaRPr lang="en-US" dirty="0">
              <a:solidFill>
                <a:srgbClr val="000000"/>
              </a:solidFill>
              <a:ea typeface="+mn-lt"/>
              <a:cs typeface="+mn-lt"/>
            </a:endParaRPr>
          </a:p>
          <a:p>
            <a:pPr lvl="2" indent="-285750"/>
            <a:r>
              <a:rPr lang="en-US" dirty="0">
                <a:solidFill>
                  <a:srgbClr val="000000"/>
                </a:solidFill>
                <a:ea typeface="+mn-lt"/>
                <a:cs typeface="+mn-lt"/>
              </a:rPr>
              <a:t>Include your </a:t>
            </a:r>
            <a:r>
              <a:rPr lang="en-US" dirty="0" smtClean="0">
                <a:solidFill>
                  <a:srgbClr val="000000"/>
                </a:solidFill>
                <a:ea typeface="+mn-lt"/>
                <a:cs typeface="+mn-lt"/>
              </a:rPr>
              <a:t>RCSID and topic in </a:t>
            </a:r>
            <a:r>
              <a:rPr lang="en-US" dirty="0">
                <a:solidFill>
                  <a:srgbClr val="000000"/>
                </a:solidFill>
                <a:ea typeface="+mn-lt"/>
                <a:cs typeface="+mn-lt"/>
              </a:rPr>
              <a:t>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a:t>
            </a:r>
            <a:r>
              <a:rPr lang="en-US" dirty="0" smtClean="0">
                <a:cs typeface="Calibri"/>
              </a:rPr>
              <a:t>PDR </a:t>
            </a:r>
            <a:r>
              <a:rPr lang="en-US" dirty="0">
                <a:cs typeface="Calibri"/>
              </a:rPr>
              <a:t>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 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Requirements)</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endParaRPr lang="en-US" dirty="0" smtClean="0"/>
          </a:p>
          <a:p>
            <a:r>
              <a:rPr lang="en-US" dirty="0" smtClean="0">
                <a:ea typeface="+mn-lt"/>
                <a:cs typeface="+mn-lt"/>
              </a:rPr>
              <a:t>Upload </a:t>
            </a:r>
            <a:r>
              <a:rPr lang="en-US" dirty="0">
                <a:ea typeface="+mn-lt"/>
                <a:cs typeface="+mn-lt"/>
              </a:rPr>
              <a:t>poster draft to </a:t>
            </a:r>
            <a:r>
              <a:rPr lang="en-US" dirty="0" smtClean="0">
                <a:ea typeface="+mn-lt"/>
                <a:cs typeface="+mn-lt"/>
              </a:rPr>
              <a:t>EDN</a:t>
            </a:r>
            <a:endParaRPr lang="en-US" dirty="0">
              <a:ea typeface="+mn-lt"/>
              <a:cs typeface="+mn-lt"/>
            </a:endParaRPr>
          </a:p>
          <a:p>
            <a:pPr lvl="1"/>
            <a:r>
              <a:rPr lang="en-US" dirty="0">
                <a:ea typeface="+mn-lt"/>
                <a:cs typeface="+mn-lt"/>
              </a:rPr>
              <a:t>File in the Repository – working/Reports/Report + Poster/Poster.pptx</a:t>
            </a:r>
          </a:p>
          <a:p>
            <a:pPr lvl="1"/>
            <a:r>
              <a:rPr lang="en-US" dirty="0">
                <a:ea typeface="+mn-lt"/>
                <a:cs typeface="+mn-lt"/>
              </a:rPr>
              <a:t>Discuss in </a:t>
            </a:r>
            <a:r>
              <a:rPr lang="en-US" dirty="0" smtClean="0">
                <a:ea typeface="+mn-lt"/>
                <a:cs typeface="+mn-lt"/>
              </a:rPr>
              <a:t>PDR </a:t>
            </a:r>
            <a:r>
              <a:rPr lang="en-US" dirty="0">
                <a:ea typeface="+mn-lt"/>
                <a:cs typeface="+mn-lt"/>
              </a:rPr>
              <a:t>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a:t>
            </a:r>
            <a:r>
              <a:rPr lang="en-US" dirty="0" smtClean="0"/>
              <a:t>(10/7 </a:t>
            </a:r>
            <a:r>
              <a:rPr lang="en-US" dirty="0"/>
              <a:t>Th</a:t>
            </a:r>
            <a:r>
              <a:rPr lang="en-US" dirty="0"/>
              <a:t> or </a:t>
            </a:r>
            <a:r>
              <a:rPr lang="en-US" dirty="0" smtClean="0"/>
              <a:t>10/8 </a:t>
            </a:r>
            <a:r>
              <a:rPr lang="en-US" dirty="0"/>
              <a:t>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99</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5799</Words>
  <Application>Microsoft Office PowerPoint</Application>
  <PresentationFormat>On-screen Show (4:3)</PresentationFormat>
  <Paragraphs>1273</Paragraphs>
  <Slides>99</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99</vt:i4>
      </vt:variant>
    </vt:vector>
  </HeadingPairs>
  <TitlesOfParts>
    <vt:vector size="111"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What’s a Concept?</vt:lpstr>
      <vt:lpstr>External Search: Finding Existing and Related Solutions</vt:lpstr>
      <vt:lpstr>Internal Search: Brainstorming to Explore the Solution Space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2021-07-15T18:49:10Z</dcterms:modified>
</cp:coreProperties>
</file>