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6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2" autoAdjust="0"/>
  </p:normalViewPr>
  <p:slideViewPr>
    <p:cSldViewPr snapToGrid="0">
      <p:cViewPr varScale="1">
        <p:scale>
          <a:sx n="102" d="100"/>
          <a:sy n="102" d="100"/>
        </p:scale>
        <p:origin x="228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F583-59AF-4207-8BDF-BEB203CA77F0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CF10-0875-4076-B420-B7C8FA0E2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16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F583-59AF-4207-8BDF-BEB203CA77F0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CF10-0875-4076-B420-B7C8FA0E2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439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F583-59AF-4207-8BDF-BEB203CA77F0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CF10-0875-4076-B420-B7C8FA0E2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54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F583-59AF-4207-8BDF-BEB203CA77F0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CF10-0875-4076-B420-B7C8FA0E2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08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F583-59AF-4207-8BDF-BEB203CA77F0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CF10-0875-4076-B420-B7C8FA0E2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15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F583-59AF-4207-8BDF-BEB203CA77F0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CF10-0875-4076-B420-B7C8FA0E2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00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F583-59AF-4207-8BDF-BEB203CA77F0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CF10-0875-4076-B420-B7C8FA0E2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076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F583-59AF-4207-8BDF-BEB203CA77F0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CF10-0875-4076-B420-B7C8FA0E2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82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F583-59AF-4207-8BDF-BEB203CA77F0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CF10-0875-4076-B420-B7C8FA0E2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95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F583-59AF-4207-8BDF-BEB203CA77F0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CF10-0875-4076-B420-B7C8FA0E2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16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F583-59AF-4207-8BDF-BEB203CA77F0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CF10-0875-4076-B420-B7C8FA0E2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0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FF583-59AF-4207-8BDF-BEB203CA77F0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5CF10-0875-4076-B420-B7C8FA0E2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lab.eng.rpi.edu/edn/projects/capstone-support-dev/wiki/Gantt_Charts__Project_Management" TargetMode="External"/><Relationship Id="rId2" Type="http://schemas.openxmlformats.org/officeDocument/2006/relationships/hyperlink" Target="https://www.pmi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Statement of Work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Design Lab at Rensselaer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050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Statement of Work - SoW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Is It?</a:t>
            </a:r>
          </a:p>
          <a:p>
            <a:pPr marL="687388" indent="-225425"/>
            <a:r>
              <a:rPr lang="en-US" dirty="0"/>
              <a:t>Written Shared Understanding of the Project</a:t>
            </a:r>
          </a:p>
          <a:p>
            <a:pPr marL="227013" indent="-227013">
              <a:buNone/>
            </a:pPr>
            <a:r>
              <a:rPr lang="en-US" dirty="0"/>
              <a:t>Why Do We Use One?</a:t>
            </a:r>
          </a:p>
          <a:p>
            <a:pPr marL="687388" indent="-225425"/>
            <a:r>
              <a:rPr lang="en-US" dirty="0"/>
              <a:t>Commonly Used in Industry</a:t>
            </a:r>
          </a:p>
          <a:p>
            <a:pPr marL="687388" indent="-225425"/>
            <a:r>
              <a:rPr lang="en-US" dirty="0"/>
              <a:t>Used to Define Projects and Help Manage Scope</a:t>
            </a:r>
          </a:p>
          <a:p>
            <a:pPr marL="227013" indent="-227013">
              <a:buNone/>
            </a:pPr>
            <a:r>
              <a:rPr lang="en-US" dirty="0"/>
              <a:t>When Is It Created</a:t>
            </a:r>
            <a:r>
              <a:rPr lang="en-US" dirty="0" smtClean="0"/>
              <a:t>?</a:t>
            </a:r>
            <a:endParaRPr lang="en-US" dirty="0" smtClean="0"/>
          </a:p>
          <a:p>
            <a:pPr marL="687388" indent="-225425"/>
            <a:r>
              <a:rPr lang="en-US" dirty="0" smtClean="0"/>
              <a:t>Approximately </a:t>
            </a:r>
            <a:r>
              <a:rPr lang="en-US" dirty="0"/>
              <a:t>Week 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428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Working </a:t>
            </a:r>
            <a:r>
              <a:rPr lang="en-US" sz="4400" dirty="0">
                <a:latin typeface="+mj-lt"/>
                <a:ea typeface="+mj-ea"/>
                <a:cs typeface="+mj-cs"/>
              </a:rPr>
              <a:t>W</a:t>
            </a:r>
            <a:r>
              <a:rPr 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ith Your Team</a:t>
            </a:r>
          </a:p>
          <a:p>
            <a:pPr lvl="1"/>
            <a:r>
              <a:rPr 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Download and Review the Design Report Template</a:t>
            </a:r>
          </a:p>
          <a:p>
            <a:pPr lvl="1"/>
            <a:r>
              <a:rPr 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Note The Required SoW Sections</a:t>
            </a:r>
          </a:p>
          <a:p>
            <a:pPr lvl="1"/>
            <a:r>
              <a:rPr 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Consider How Those Sections Relate To Your Project</a:t>
            </a:r>
          </a:p>
          <a:p>
            <a:pPr lvl="1"/>
            <a:r>
              <a:rPr 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For Each Section – As You Work</a:t>
            </a:r>
          </a:p>
          <a:p>
            <a:pPr lvl="2"/>
            <a:r>
              <a:rPr lang="en-US" sz="36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Remove any sample text / instructions</a:t>
            </a:r>
          </a:p>
          <a:p>
            <a:pPr lvl="2"/>
            <a:r>
              <a:rPr lang="en-US" sz="36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Fill in the appropriate information</a:t>
            </a:r>
          </a:p>
          <a:p>
            <a:pPr lvl="1"/>
            <a:r>
              <a:rPr 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Some Sections May Require More Discussion Than Others</a:t>
            </a:r>
          </a:p>
          <a:p>
            <a:pPr lvl="1"/>
            <a:r>
              <a:rPr lang="en-US" sz="4000" dirty="0" smtClean="0">
                <a:latin typeface="+mj-lt"/>
                <a:ea typeface="+mj-ea"/>
                <a:cs typeface="+mj-cs"/>
              </a:rPr>
              <a:t>This is Preliminary and 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WILL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 Be Revised During the Project</a:t>
            </a:r>
          </a:p>
          <a:p>
            <a:pPr lvl="1"/>
            <a:r>
              <a:rPr 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All Team Members Proofread the Entire Document</a:t>
            </a:r>
          </a:p>
        </p:txBody>
      </p:sp>
    </p:spTree>
    <p:extLst>
      <p:ext uri="{BB962C8B-B14F-4D97-AF65-F5344CB8AC3E}">
        <p14:creationId xmlns:p14="http://schemas.microsoft.com/office/powerpoint/2010/main" val="2313985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Project Management Institute, </a:t>
            </a:r>
            <a:r>
              <a:rPr lang="en-US" dirty="0" smtClean="0">
                <a:hlinkClick r:id="rId2"/>
              </a:rPr>
              <a:t>https://www.pmi.org/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Training Materials</a:t>
            </a:r>
          </a:p>
          <a:p>
            <a:pPr lvl="1"/>
            <a:r>
              <a:rPr lang="en-US" dirty="0" smtClean="0"/>
              <a:t>Certifications</a:t>
            </a:r>
          </a:p>
          <a:p>
            <a:pPr lvl="1"/>
            <a:r>
              <a:rPr lang="en-US" dirty="0" smtClean="0"/>
              <a:t>Publisher of “The Project Management Book of Knowledge”</a:t>
            </a:r>
          </a:p>
          <a:p>
            <a:r>
              <a:rPr lang="en-US" dirty="0" smtClean="0"/>
              <a:t>Ulrich &amp; Eppinger / Ulrich, Eppinger and XXX</a:t>
            </a:r>
          </a:p>
          <a:p>
            <a:pPr lvl="1"/>
            <a:r>
              <a:rPr lang="en-US" dirty="0" smtClean="0"/>
              <a:t>Product Design and Development – Project Management chapter in the IED Textbook</a:t>
            </a:r>
          </a:p>
          <a:p>
            <a:r>
              <a:rPr lang="en-US" dirty="0" smtClean="0"/>
              <a:t>Capstone Support Wiki</a:t>
            </a:r>
          </a:p>
          <a:p>
            <a:pPr lvl="1"/>
            <a:r>
              <a:rPr lang="en-US" dirty="0" smtClean="0">
                <a:hlinkClick r:id="rId3"/>
              </a:rPr>
              <a:t>https://designlab.eng.rpi.edu/edn/projects/capstone-support-dev/wiki/Gantt_Charts__Project_Management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0118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173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The Statement of Work</vt:lpstr>
      <vt:lpstr>The Statement of Work - SoW</vt:lpstr>
      <vt:lpstr>The Process</vt:lpstr>
      <vt:lpstr>Additional Resources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Statement of Work</dc:title>
  <dc:creator>Anderson, Mark</dc:creator>
  <cp:lastModifiedBy>Anderson, Mark</cp:lastModifiedBy>
  <cp:revision>6</cp:revision>
  <dcterms:created xsi:type="dcterms:W3CDTF">2021-07-21T17:50:27Z</dcterms:created>
  <dcterms:modified xsi:type="dcterms:W3CDTF">2021-07-21T18:58:17Z</dcterms:modified>
</cp:coreProperties>
</file>