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  <p:sldId id="256" r:id="rId4"/>
    <p:sldId id="261" r:id="rId5"/>
    <p:sldId id="262" r:id="rId6"/>
    <p:sldId id="264" r:id="rId7"/>
    <p:sldId id="266" r:id="rId8"/>
    <p:sldId id="265" r:id="rId9"/>
    <p:sldId id="267" r:id="rId10"/>
    <p:sldId id="268" r:id="rId11"/>
    <p:sldId id="263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12" autoAdjust="0"/>
  </p:normalViewPr>
  <p:slideViewPr>
    <p:cSldViewPr snapToGrid="0">
      <p:cViewPr varScale="1">
        <p:scale>
          <a:sx n="62" d="100"/>
          <a:sy n="62" d="100"/>
        </p:scale>
        <p:origin x="808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16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39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48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0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1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0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76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2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5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65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0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F583-59AF-4207-8BDF-BEB203CA77F0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hyperlink" Target="https://designlab.eng.rpi.edu/svn2/capstone-support-dev/Rubric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designlab.eng.rpi.edu/edn/projects/capstone-support-dev/wiki/Gantt_Charts__Project_Management" TargetMode="External"/><Relationship Id="rId5" Type="http://schemas.openxmlformats.org/officeDocument/2006/relationships/hyperlink" Target="https://designlab.eng.rpi.edu/edn/projects/capstone-support-dev/wiki/Statement_of_Work" TargetMode="External"/><Relationship Id="rId4" Type="http://schemas.openxmlformats.org/officeDocument/2006/relationships/hyperlink" Target="https://www.pmi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Statement of Work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Design Lab at Rensselaer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9BD1F0-FC8C-4B15-8454-5A38EAE67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0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4"/>
    </mc:Choice>
    <mc:Fallback>
      <p:transition spd="slow" advTm="8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Hints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Deliverables and Dates</a:t>
            </a:r>
          </a:p>
          <a:p>
            <a:r>
              <a:rPr lang="en-US" dirty="0"/>
              <a:t>Do not list course items, e.g. Preliminary Design Document, sponsor visits, etc. </a:t>
            </a:r>
          </a:p>
          <a:p>
            <a:r>
              <a:rPr lang="en-US" dirty="0"/>
              <a:t>Include completion of specific intermediate project accomplishments</a:t>
            </a:r>
          </a:p>
          <a:p>
            <a:pPr lvl="1"/>
            <a:r>
              <a:rPr lang="en-US" dirty="0"/>
              <a:t>Analysis, experiments, design drawings or fabrication of parts</a:t>
            </a:r>
          </a:p>
          <a:p>
            <a:pPr lvl="1"/>
            <a:r>
              <a:rPr lang="en-US" dirty="0"/>
              <a:t>Confirm deliverables are tangible items. </a:t>
            </a:r>
          </a:p>
          <a:p>
            <a:pPr lvl="1"/>
            <a:r>
              <a:rPr lang="en-US" dirty="0"/>
              <a:t>Be S.M.A.R.T.</a:t>
            </a:r>
          </a:p>
          <a:p>
            <a:pPr lvl="1"/>
            <a:r>
              <a:rPr lang="en-US" dirty="0"/>
              <a:t>Be specific to your project, rather than generic. </a:t>
            </a:r>
          </a:p>
          <a:p>
            <a:pPr lvl="1"/>
            <a:r>
              <a:rPr lang="en-US" dirty="0"/>
              <a:t>Deliverables are the outputs of the tasks, not the tasks themselves. E.g. </a:t>
            </a:r>
          </a:p>
          <a:p>
            <a:pPr lvl="2"/>
            <a:r>
              <a:rPr lang="en-US" dirty="0"/>
              <a:t>Task - Research competitors' products.</a:t>
            </a:r>
          </a:p>
          <a:p>
            <a:pPr lvl="2"/>
            <a:r>
              <a:rPr lang="en-US" dirty="0"/>
              <a:t>Deliverable - A report on competing products.</a:t>
            </a:r>
          </a:p>
          <a:p>
            <a:pPr lvl="1"/>
            <a:r>
              <a:rPr lang="en-US" dirty="0"/>
              <a:t>Deliverables should relate to your Current Semester Objectives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7A5CEE-26D8-4B39-8A32-D8CAF7BB2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172"/>
    </mc:Choice>
    <mc:Fallback>
      <p:transition spd="slow" advTm="105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Watch Out for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not rename the file! Keep “Design Report.docx”</a:t>
            </a:r>
          </a:p>
          <a:p>
            <a:r>
              <a:rPr lang="en-US" dirty="0"/>
              <a:t>Stay S.M.A.R.T.</a:t>
            </a:r>
          </a:p>
          <a:p>
            <a:r>
              <a:rPr lang="en-US" dirty="0"/>
              <a:t>Proofread</a:t>
            </a:r>
          </a:p>
          <a:p>
            <a:r>
              <a:rPr lang="en-US" dirty="0"/>
              <a:t>Incorporate feedback from PE/CE/sponsor</a:t>
            </a:r>
          </a:p>
          <a:p>
            <a:r>
              <a:rPr lang="en-US" dirty="0"/>
              <a:t>Use Our Checklists as a Self-Evaluation Rubric</a:t>
            </a:r>
          </a:p>
          <a:p>
            <a:r>
              <a:rPr lang="en-US" dirty="0"/>
              <a:t>Look at the Rubric - </a:t>
            </a:r>
            <a:r>
              <a:rPr lang="en-US" dirty="0">
                <a:hlinkClick r:id="rId4"/>
              </a:rPr>
              <a:t>https://designlab.eng.rpi.edu/svn2/capstone-support-dev/Rubrics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E34D88-A516-434C-9012-F182ABDB2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86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64"/>
    </mc:Choice>
    <mc:Fallback>
      <p:transition spd="slow" advTm="30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Project Management Institute, </a:t>
            </a:r>
            <a:r>
              <a:rPr lang="en-US" dirty="0">
                <a:hlinkClick r:id="rId4"/>
              </a:rPr>
              <a:t>https://www.pmi.org/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Training Materials</a:t>
            </a:r>
          </a:p>
          <a:p>
            <a:pPr lvl="1"/>
            <a:r>
              <a:rPr lang="en-US" dirty="0"/>
              <a:t>Certifications</a:t>
            </a:r>
          </a:p>
          <a:p>
            <a:pPr lvl="1"/>
            <a:r>
              <a:rPr lang="en-US" dirty="0"/>
              <a:t>Publisher of “The Project Management Book of Knowledge”</a:t>
            </a:r>
          </a:p>
          <a:p>
            <a:r>
              <a:rPr lang="en-US" dirty="0"/>
              <a:t>Ulrich &amp; Eppinger / Ulrich, </a:t>
            </a:r>
            <a:r>
              <a:rPr lang="en-US"/>
              <a:t>Eppinger and Yang</a:t>
            </a:r>
            <a:endParaRPr lang="en-US" dirty="0"/>
          </a:p>
          <a:p>
            <a:pPr lvl="1"/>
            <a:r>
              <a:rPr lang="en-US" dirty="0"/>
              <a:t>Product Design and Development – Project Management chapter in the IED Textbook</a:t>
            </a:r>
          </a:p>
          <a:p>
            <a:r>
              <a:rPr lang="en-US" dirty="0"/>
              <a:t>Capstone Support Wiki</a:t>
            </a:r>
          </a:p>
          <a:p>
            <a:pPr lvl="1"/>
            <a:r>
              <a:rPr lang="en-US" dirty="0">
                <a:hlinkClick r:id="rId5"/>
              </a:rPr>
              <a:t>https://designlab.eng.rpi.edu/edn/projects/capstone-support-dev/wiki/Statement_of_Work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6"/>
              </a:rPr>
              <a:t>https://designlab.eng.rpi.edu/edn/projects/capstone-support-dev/wiki/Gantt_Charts__Project_Management</a:t>
            </a:r>
            <a:r>
              <a:rPr lang="en-US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DFB838-98FB-4D34-9557-3266EA3FA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1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85"/>
    </mc:Choice>
    <mc:Fallback>
      <p:transition spd="slow" advTm="53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Statement of Work - SoW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Is It?</a:t>
            </a:r>
          </a:p>
          <a:p>
            <a:pPr marL="687388" indent="-225425"/>
            <a:r>
              <a:rPr lang="en-US" dirty="0"/>
              <a:t>Written Shared Understanding of the Project</a:t>
            </a:r>
          </a:p>
          <a:p>
            <a:pPr marL="227013" indent="-227013">
              <a:buNone/>
            </a:pPr>
            <a:r>
              <a:rPr lang="en-US" dirty="0"/>
              <a:t>Why Do We Use One?</a:t>
            </a:r>
          </a:p>
          <a:p>
            <a:pPr marL="687388" indent="-225425"/>
            <a:r>
              <a:rPr lang="en-US" dirty="0"/>
              <a:t>Commonly Used in Industry</a:t>
            </a:r>
          </a:p>
          <a:p>
            <a:pPr marL="687388" indent="-225425"/>
            <a:r>
              <a:rPr lang="en-US" dirty="0"/>
              <a:t>Used to Define Projects and Help Manage Scope</a:t>
            </a:r>
          </a:p>
          <a:p>
            <a:pPr marL="227013" indent="-227013">
              <a:buNone/>
            </a:pPr>
            <a:r>
              <a:rPr lang="en-US" dirty="0"/>
              <a:t>When Is It Created?</a:t>
            </a:r>
          </a:p>
          <a:p>
            <a:pPr marL="687388" indent="-225425"/>
            <a:r>
              <a:rPr lang="en-US" dirty="0"/>
              <a:t>Approximately Week 4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F15932-5A6C-4ADF-BE8D-B9E74441A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2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56"/>
    </mc:Choice>
    <mc:Fallback>
      <p:transition spd="slow" advTm="68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Process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Working </a:t>
            </a:r>
            <a:r>
              <a:rPr lang="en-US" sz="4400" dirty="0">
                <a:latin typeface="+mj-lt"/>
                <a:ea typeface="+mj-ea"/>
                <a:cs typeface="+mj-cs"/>
              </a:rPr>
              <a:t>W</a:t>
            </a: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ith Your Team</a:t>
            </a:r>
          </a:p>
          <a:p>
            <a:pPr lvl="1"/>
            <a:r>
              <a:rPr lang="en-US" sz="4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Download and Review the Design Report Template</a:t>
            </a:r>
          </a:p>
          <a:p>
            <a:pPr lvl="1"/>
            <a:r>
              <a:rPr lang="en-US" sz="4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Note The Required SoW Sections</a:t>
            </a:r>
          </a:p>
          <a:p>
            <a:pPr lvl="1"/>
            <a:r>
              <a:rPr lang="en-US" sz="4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Consider How Those Sections Relate To Your Project</a:t>
            </a:r>
          </a:p>
          <a:p>
            <a:pPr lvl="1"/>
            <a:r>
              <a:rPr lang="en-US" sz="4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For Each Section – As You Work</a:t>
            </a:r>
          </a:p>
          <a:p>
            <a:pPr lvl="2"/>
            <a:r>
              <a:rPr lang="en-US" sz="36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Remove any sample text / instructions</a:t>
            </a:r>
          </a:p>
          <a:p>
            <a:pPr lvl="2"/>
            <a:r>
              <a:rPr lang="en-US" sz="36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Fill in the appropriate information</a:t>
            </a:r>
          </a:p>
          <a:p>
            <a:pPr lvl="1"/>
            <a:r>
              <a:rPr lang="en-US" sz="4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Some Sections May Require More Discussion Than Others</a:t>
            </a:r>
          </a:p>
          <a:p>
            <a:pPr lvl="1"/>
            <a:r>
              <a:rPr lang="en-US" sz="4000" dirty="0">
                <a:latin typeface="+mj-lt"/>
                <a:ea typeface="+mj-ea"/>
                <a:cs typeface="+mj-cs"/>
              </a:rPr>
              <a:t>This is Preliminary and </a:t>
            </a:r>
            <a:r>
              <a:rPr lang="en-US" sz="4000" b="1" dirty="0">
                <a:latin typeface="+mj-lt"/>
                <a:ea typeface="+mj-ea"/>
                <a:cs typeface="+mj-cs"/>
              </a:rPr>
              <a:t>WILL</a:t>
            </a:r>
            <a:r>
              <a:rPr lang="en-US" sz="4000" dirty="0">
                <a:latin typeface="+mj-lt"/>
                <a:ea typeface="+mj-ea"/>
                <a:cs typeface="+mj-cs"/>
              </a:rPr>
              <a:t> Be Revised During the Project</a:t>
            </a:r>
          </a:p>
          <a:p>
            <a:pPr lvl="1"/>
            <a:r>
              <a:rPr lang="en-US" sz="4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All Team Members Proofread the Entire Document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00ABF2E-50BD-4702-9350-903EA81C6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85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90"/>
    </mc:Choice>
    <mc:Fallback>
      <p:transition spd="slow" advTm="82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These Design Report Sections = SoW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2230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Statement of Work is simply a Subset of the Design Report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Will Add The Other Sections Later In the Semester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071435"/>
              </p:ext>
            </p:extLst>
          </p:nvPr>
        </p:nvGraphicFramePr>
        <p:xfrm>
          <a:off x="2504179" y="2330672"/>
          <a:ext cx="7183641" cy="3278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219724" imgH="1990789" progId="Excel.Sheet.12">
                  <p:embed/>
                </p:oleObj>
              </mc:Choice>
              <mc:Fallback>
                <p:oleObj name="Worksheet" r:id="rId4" imgW="4219724" imgH="1990789" progId="Excel.Sheet.12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4179" y="2330672"/>
                        <a:ext cx="7183641" cy="32782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999051-8675-4E86-8C90-6DBFC854A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01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60"/>
    </mc:Choice>
    <mc:Fallback>
      <p:transition spd="slow" advTm="27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 / How 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567958"/>
              </p:ext>
            </p:extLst>
          </p:nvPr>
        </p:nvGraphicFramePr>
        <p:xfrm>
          <a:off x="838200" y="1825625"/>
          <a:ext cx="105156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39731088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9382566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 Guidance / Information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007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Executive Summary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Write this Last!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353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List of Figures and Tables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Automatically Created by Using Word</a:t>
                      </a:r>
                      <a:r>
                        <a:rPr lang="en-US" baseline="0" dirty="0"/>
                        <a:t> Captions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479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Revision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Loosely Keep Track of Changes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579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Glossary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Start this ASAP &amp; Keep Adding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854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Introduction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</a:t>
                      </a:r>
                      <a:r>
                        <a:rPr lang="en-US" baseline="0" dirty="0"/>
                        <a:t> Writing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418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Project Objectives &amp; Semester Objectives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Leverage</a:t>
                      </a:r>
                      <a:r>
                        <a:rPr lang="en-US" baseline="0" dirty="0"/>
                        <a:t> The Initial Project Description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7204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Engineering Tools and Methods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Your Earlier Working Session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435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References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Start this ASAP &amp; Keep Adding!</a:t>
                      </a:r>
                      <a:r>
                        <a:rPr lang="en-US" baseline="0" dirty="0"/>
                        <a:t> Do NOT do this last!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112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Appendix A: Initial Deliverables and Dates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From Your Earlier Working Session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92442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52700" y="5850235"/>
            <a:ext cx="7086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b="1" dirty="0"/>
              <a:t>The file name and location in your Repository always remains the same: </a:t>
            </a:r>
            <a:endParaRPr lang="en-US" dirty="0"/>
          </a:p>
          <a:p>
            <a:pPr algn="ctr"/>
            <a:r>
              <a:rPr lang="en-US" b="1" dirty="0"/>
              <a:t>“working/Reports/Design Report and Poster/Design Report.docx”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ABBA92-F15E-4F50-812B-4BDB29A9D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09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887"/>
    </mc:Choice>
    <mc:Fallback>
      <p:transition spd="slow" advTm="164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Hints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Avoid flowery prose. Be concise and technically focused. Be sure all terms are clear or defined. </a:t>
            </a:r>
          </a:p>
          <a:p>
            <a:r>
              <a:rPr lang="en-US" dirty="0"/>
              <a:t>Background and Motivation</a:t>
            </a:r>
          </a:p>
          <a:p>
            <a:pPr lvl="1"/>
            <a:r>
              <a:rPr lang="en-US" dirty="0"/>
              <a:t>May come from: Industry / Academia, Your sponsor, Previous capstone teams</a:t>
            </a:r>
          </a:p>
          <a:p>
            <a:pPr lvl="1"/>
            <a:r>
              <a:rPr lang="en-US" dirty="0"/>
              <a:t>Start with your project description</a:t>
            </a:r>
          </a:p>
          <a:p>
            <a:pPr lvl="1"/>
            <a:r>
              <a:rPr lang="en-US" dirty="0"/>
              <a:t>Change for new information (if any) from your sponsor meeting(s), PE, CE</a:t>
            </a:r>
          </a:p>
          <a:p>
            <a:r>
              <a:rPr lang="en-US" dirty="0"/>
              <a:t>Long Term Objectives and Customer Payoff - aka “The Big Picture”</a:t>
            </a:r>
          </a:p>
          <a:p>
            <a:pPr lvl="1"/>
            <a:r>
              <a:rPr lang="en-US" dirty="0"/>
              <a:t>Timeframe: </a:t>
            </a:r>
            <a:r>
              <a:rPr lang="en-US" b="1" dirty="0"/>
              <a:t>2-5 Years</a:t>
            </a:r>
            <a:r>
              <a:rPr lang="en-US" dirty="0"/>
              <a:t> </a:t>
            </a:r>
            <a:r>
              <a:rPr lang="en-US" i="1" dirty="0"/>
              <a:t>after </a:t>
            </a:r>
            <a:r>
              <a:rPr lang="en-US" dirty="0"/>
              <a:t>this semester</a:t>
            </a:r>
          </a:p>
          <a:p>
            <a:pPr lvl="1"/>
            <a:r>
              <a:rPr lang="en-US" dirty="0"/>
              <a:t>What will your customer do with your results?</a:t>
            </a:r>
          </a:p>
          <a:p>
            <a:pPr lvl="1"/>
            <a:r>
              <a:rPr lang="en-US" dirty="0"/>
              <a:t>How will your results facilitate better products, higher profits, contributions to society, etc.?</a:t>
            </a:r>
          </a:p>
          <a:p>
            <a:pPr lvl="1"/>
            <a:r>
              <a:rPr lang="en-US" dirty="0"/>
              <a:t>Assume your work may need to be combined with other developments @ RPI or Sponsor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D8E6C4-BF8C-48FA-9ABB-E70EBCD6B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97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070"/>
    </mc:Choice>
    <mc:Fallback>
      <p:transition spd="slow" advTm="11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Hints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Semester Objectives - aka “The Little Picture”</a:t>
            </a:r>
          </a:p>
          <a:p>
            <a:pPr lvl="1"/>
            <a:r>
              <a:rPr lang="en-US" dirty="0"/>
              <a:t>Capture the valuable results that you will produce and deliver to your customer in this </a:t>
            </a:r>
            <a:r>
              <a:rPr lang="en-US" b="1" dirty="0"/>
              <a:t>one-semester</a:t>
            </a:r>
            <a:r>
              <a:rPr lang="en-US" dirty="0"/>
              <a:t> course. </a:t>
            </a:r>
          </a:p>
          <a:p>
            <a:pPr lvl="1"/>
            <a:r>
              <a:rPr lang="en-US" dirty="0"/>
              <a:t>What will delight your sponsor?</a:t>
            </a:r>
          </a:p>
          <a:p>
            <a:pPr lvl="1"/>
            <a:r>
              <a:rPr lang="en-US" dirty="0"/>
              <a:t>Include specific commitments by your team </a:t>
            </a:r>
          </a:p>
          <a:p>
            <a:pPr lvl="1"/>
            <a:r>
              <a:rPr lang="en-US" dirty="0"/>
              <a:t>Be project specific, not generic. </a:t>
            </a:r>
          </a:p>
          <a:p>
            <a:pPr lvl="1"/>
            <a:r>
              <a:rPr lang="en-US" dirty="0"/>
              <a:t>Do NOT simply repeat the generic design process. </a:t>
            </a:r>
          </a:p>
          <a:p>
            <a:pPr lvl="1"/>
            <a:r>
              <a:rPr lang="en-US" dirty="0"/>
              <a:t>If yours is an on-going project, summarize the project history first so that it is easy for the readers to understand why you chose the semester objectives.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0672A3-2DBC-409C-8429-2AC4BB3B3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51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04"/>
    </mc:Choice>
    <mc:Fallback>
      <p:transition spd="slow" advTm="57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Hints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Engineering Tools and Methods</a:t>
            </a:r>
          </a:p>
          <a:p>
            <a:pPr lvl="1"/>
            <a:r>
              <a:rPr lang="en-US" dirty="0"/>
              <a:t>Provide specific information on the *technical* aspects of work. </a:t>
            </a:r>
          </a:p>
          <a:p>
            <a:pPr lvl="1"/>
            <a:r>
              <a:rPr lang="en-US" dirty="0"/>
              <a:t>Convince the reader that the team has the technical know-how required to execute the project. </a:t>
            </a:r>
          </a:p>
          <a:p>
            <a:pPr lvl="1"/>
            <a:r>
              <a:rPr lang="en-US" dirty="0"/>
              <a:t>Do not include project management approach details unless they specifically relate to how the team will deliver their work.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8647" y="5241303"/>
            <a:ext cx="64347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See Example On Next Slide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8E88334-0032-4205-8CB4-16F7F62ED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7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91"/>
    </mc:Choice>
    <mc:Fallback>
      <p:transition spd="slow" advTm="40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Hints - Engineering Tools and Methods Examples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8211157"/>
              </p:ext>
            </p:extLst>
          </p:nvPr>
        </p:nvGraphicFramePr>
        <p:xfrm>
          <a:off x="838200" y="1825625"/>
          <a:ext cx="10515600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92729902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411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Project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Potential Technologies &amp; Application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517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Iteratively releasing code for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sponsor feedback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Flow chart of system control loop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Storyboard of user input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Pseudocode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954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Mechanical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Free Body diagram - relationship of force vectors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Torque measurements on the shaft to determine maximum system loading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821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Conduct customer interviews of toddler caregivers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Create Standard Operating Procedure for system startup and calibration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Discrete Time Simulation of material flows</a:t>
                      </a:r>
                      <a:r>
                        <a:rPr lang="en-US" baseline="0" dirty="0"/>
                        <a:t> for factory layout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10586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DE62AE-D6B4-44C7-8A38-676BDCB79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6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095"/>
    </mc:Choice>
    <mc:Fallback>
      <p:transition spd="slow" advTm="96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889</Words>
  <Application>Microsoft Office PowerPoint</Application>
  <PresentationFormat>Widescreen</PresentationFormat>
  <Paragraphs>125</Paragraphs>
  <Slides>12</Slides>
  <Notes>0</Notes>
  <HiddenSlides>0</HiddenSlides>
  <MMClips>12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Worksheet</vt:lpstr>
      <vt:lpstr>The Statement of Work</vt:lpstr>
      <vt:lpstr>The Statement of Work - SoW</vt:lpstr>
      <vt:lpstr>The Process</vt:lpstr>
      <vt:lpstr>These Design Report Sections = SoW</vt:lpstr>
      <vt:lpstr>Where  / How ?</vt:lpstr>
      <vt:lpstr>Helpful Hints</vt:lpstr>
      <vt:lpstr>Helpful Hints</vt:lpstr>
      <vt:lpstr>Helpful Hints</vt:lpstr>
      <vt:lpstr>Helpful Hints - Engineering Tools and Methods Examples</vt:lpstr>
      <vt:lpstr>Helpful Hints</vt:lpstr>
      <vt:lpstr>Things to Watch Out for</vt:lpstr>
      <vt:lpstr>Additional Resources</vt:lpstr>
    </vt:vector>
  </TitlesOfParts>
  <Company>Rensselaer Polytechnic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Statement of Work</dc:title>
  <dc:creator>Anderson, Mark</dc:creator>
  <cp:lastModifiedBy>Anderson, Mark</cp:lastModifiedBy>
  <cp:revision>17</cp:revision>
  <dcterms:created xsi:type="dcterms:W3CDTF">2021-07-21T17:50:27Z</dcterms:created>
  <dcterms:modified xsi:type="dcterms:W3CDTF">2021-07-21T20:54:52Z</dcterms:modified>
</cp:coreProperties>
</file>