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92"/>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274" r:id="rId17"/>
    <p:sldId id="270" r:id="rId18"/>
    <p:sldId id="262" r:id="rId19"/>
    <p:sldId id="258" r:id="rId20"/>
    <p:sldId id="265" r:id="rId21"/>
    <p:sldId id="311" r:id="rId22"/>
    <p:sldId id="281" r:id="rId23"/>
    <p:sldId id="279" r:id="rId24"/>
    <p:sldId id="354" r:id="rId25"/>
    <p:sldId id="280" r:id="rId26"/>
    <p:sldId id="292" r:id="rId27"/>
    <p:sldId id="283" r:id="rId28"/>
    <p:sldId id="264" r:id="rId29"/>
    <p:sldId id="335" r:id="rId30"/>
    <p:sldId id="263" r:id="rId31"/>
    <p:sldId id="259" r:id="rId32"/>
    <p:sldId id="260" r:id="rId33"/>
    <p:sldId id="266" r:id="rId34"/>
    <p:sldId id="318" r:id="rId35"/>
    <p:sldId id="359" r:id="rId36"/>
    <p:sldId id="285" r:id="rId37"/>
    <p:sldId id="362" r:id="rId38"/>
    <p:sldId id="363" r:id="rId39"/>
    <p:sldId id="360" r:id="rId40"/>
    <p:sldId id="326" r:id="rId41"/>
    <p:sldId id="327" r:id="rId42"/>
    <p:sldId id="328" r:id="rId43"/>
    <p:sldId id="329" r:id="rId44"/>
    <p:sldId id="330" r:id="rId45"/>
    <p:sldId id="331" r:id="rId46"/>
    <p:sldId id="284" r:id="rId47"/>
    <p:sldId id="291" r:id="rId48"/>
    <p:sldId id="287" r:id="rId49"/>
    <p:sldId id="336" r:id="rId50"/>
    <p:sldId id="333" r:id="rId51"/>
    <p:sldId id="334" r:id="rId52"/>
    <p:sldId id="337" r:id="rId53"/>
    <p:sldId id="356" r:id="rId54"/>
    <p:sldId id="340" r:id="rId55"/>
    <p:sldId id="289" r:id="rId56"/>
    <p:sldId id="288" r:id="rId57"/>
    <p:sldId id="290" r:id="rId58"/>
    <p:sldId id="307" r:id="rId59"/>
    <p:sldId id="293" r:id="rId60"/>
    <p:sldId id="342" r:id="rId61"/>
    <p:sldId id="341" r:id="rId62"/>
    <p:sldId id="294" r:id="rId63"/>
    <p:sldId id="298" r:id="rId64"/>
    <p:sldId id="365" r:id="rId65"/>
    <p:sldId id="332" r:id="rId66"/>
    <p:sldId id="324" r:id="rId67"/>
    <p:sldId id="325" r:id="rId68"/>
    <p:sldId id="313" r:id="rId69"/>
    <p:sldId id="355" r:id="rId70"/>
    <p:sldId id="366" r:id="rId71"/>
    <p:sldId id="367" r:id="rId72"/>
    <p:sldId id="309" r:id="rId73"/>
    <p:sldId id="297" r:id="rId74"/>
    <p:sldId id="300" r:id="rId75"/>
    <p:sldId id="346" r:id="rId76"/>
    <p:sldId id="343" r:id="rId77"/>
    <p:sldId id="344" r:id="rId78"/>
    <p:sldId id="345" r:id="rId79"/>
    <p:sldId id="299" r:id="rId80"/>
    <p:sldId id="302" r:id="rId81"/>
    <p:sldId id="347" r:id="rId82"/>
    <p:sldId id="348" r:id="rId83"/>
    <p:sldId id="368" r:id="rId84"/>
    <p:sldId id="304" r:id="rId85"/>
    <p:sldId id="303" r:id="rId86"/>
    <p:sldId id="306" r:id="rId87"/>
    <p:sldId id="349" r:id="rId88"/>
    <p:sldId id="350" r:id="rId89"/>
    <p:sldId id="305" r:id="rId90"/>
    <p:sldId id="369" r:id="rId9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3178F9A1-EFA8-4C4D-BB8A-A30A1B9E0B8A}" v="168" dt="2020-07-28T19:17:45.056"/>
    <p1510:client id="{70A8E117-50DA-47A8-AEC1-E93904120080}" v="795" dt="2020-08-19T20:05:20.611"/>
    <p1510:client id="{43DD23A0-7480-4EAC-AF77-94275ACAC052}" v="10" dt="2020-08-10T18:49:28.503"/>
    <p1510:client id="{3E2663B0-A35B-4459-A017-40CFF2F35260}" v="1017" dt="2020-08-20T19:54:14.003"/>
    <p1510:client id="{5D5CC065-74D4-42D2-9CCC-3D9A44FD9D62}" v="1666" dt="2020-08-28T18:59:58.958"/>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F6828B9F-513B-41D7-892B-5FEECA0E1027}" v="367" dt="2020-08-10T18:29:37.799"/>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93" autoAdjust="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viewProps" Target="view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commentAuthors" Target="commentAuthors.xml"/><Relationship Id="rId9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7.jpeg"/><Relationship Id="rId6" Type="http://schemas.openxmlformats.org/officeDocument/2006/relationships/hyperlink" Target="https://en.wiktionary.org/wiki/monarch" TargetMode="External"/><Relationship Id="rId5" Type="http://schemas.openxmlformats.org/officeDocument/2006/relationships/image" Target="../media/image49.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1" tIns="47111" rIns="94221" bIns="47111" rtlCol="0"/>
          <a:lstStyle>
            <a:lvl1pPr algn="r">
              <a:defRPr sz="1200"/>
            </a:lvl1pPr>
          </a:lstStyle>
          <a:p>
            <a:fld id="{D0FE861C-486B-4E18-A0E9-A790238A915C}" type="datetimeFigureOut">
              <a:rPr lang="en-US" smtClean="0"/>
              <a:t>3/3/2021</a:t>
            </a:fld>
            <a:endParaRPr lang="en-US" dirty="0"/>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1" tIns="47111" rIns="94221" bIns="471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1" tIns="47111" rIns="94221" bIns="47111"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40</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a:t>
            </a:r>
            <a:r>
              <a:rPr lang="en-US" baseline="0"/>
              <a:t>, B, or D</a:t>
            </a:r>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73370" indent="-173370">
              <a:buFontTx/>
              <a:buChar char="-"/>
            </a:pPr>
            <a:r>
              <a:rPr lang="en-US" dirty="0"/>
              <a:t>On your desk</a:t>
            </a:r>
          </a:p>
          <a:p>
            <a:pPr marL="173370" indent="-173370">
              <a:buFontTx/>
              <a:buChar char="-"/>
            </a:pPr>
            <a:r>
              <a:rPr lang="en-US" dirty="0"/>
              <a:t>-on your PC</a:t>
            </a:r>
          </a:p>
          <a:p>
            <a:pPr marL="173370" indent="-173370">
              <a:buFontTx/>
              <a:buChar char="-"/>
            </a:pPr>
            <a:r>
              <a:rPr lang="en-US" dirty="0"/>
              <a:t>In text messages</a:t>
            </a:r>
          </a:p>
          <a:p>
            <a:pPr marL="173370" indent="-173370">
              <a:buFontTx/>
              <a:buChar char="-"/>
            </a:pPr>
            <a:r>
              <a:rPr lang="en-US" dirty="0"/>
              <a:t>In emails</a:t>
            </a:r>
          </a:p>
          <a:p>
            <a:pPr marL="173370" indent="-173370">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3000375" y="3886200"/>
            <a:ext cx="13985875" cy="1048861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3/3/2021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3/3/2021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3/3/2021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3/3/2021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3/3/2021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3/3/2021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3/3/2021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3/3/2021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3/3/2021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3/3/2021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3/3/2021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3/3/2021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3/3/2021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3/3/2021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3/3/2021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3/3/2021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3/3/2021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3/3/2021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3/3/2021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3/3/2021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3/3/2021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3/3/2021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3/3/2021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3/3/2021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microsoft.com/office/2007/relationships/hdphoto" Target="../media/hdphoto4.wdp"/><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1.jpe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30.jp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g"/><Relationship Id="rId27" Type="http://schemas.openxmlformats.org/officeDocument/2006/relationships/image" Target="../media/image8.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rms.gle/x4v8t6ECTpdk7SYh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esignlab.eng.rpi.edu/edn/"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JCqdyLoLm7SzbyRZ6"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Subversion"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27.xml"/><Relationship Id="rId7" Type="http://schemas.openxmlformats.org/officeDocument/2006/relationships/slide" Target="slide73.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slide" Target="slide58.xml"/><Relationship Id="rId10" Type="http://schemas.openxmlformats.org/officeDocument/2006/relationships/slide" Target="slide85.xml"/><Relationship Id="rId4" Type="http://schemas.openxmlformats.org/officeDocument/2006/relationships/slide" Target="slide47.xml"/><Relationship Id="rId9" Type="http://schemas.openxmlformats.org/officeDocument/2006/relationships/slide" Target="slide8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Subvers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eUVnT8KSCReEV8fp6"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raw/training/Intro%20to%20the%20EDN.mp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0.emf"/></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raw/playbook/2021%20Spring%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changes/template%20documents/Design%20Report.docx" TargetMode="Externa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forms.gle/pCSbvzc4oMb4Kzkg6"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5" Type="http://schemas.openxmlformats.org/officeDocument/2006/relationships/hyperlink" Target="https://designlab.eng.rpi.edu/edn/projects/capstone-support-dev/repository/changes/Rubrics/Individual%20Risk%20Analyses%20Rubric.docx" TargetMode="External"/><Relationship Id="rId4" Type="http://schemas.openxmlformats.org/officeDocument/2006/relationships/hyperlink" Target="https://designlab.eng.rpi.edu/edn/projects/capstone-support-dev/repository/changes/template%20documents/Risk%20Analyses%20Memo.docx"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At5axsgWRajmq2Gu5" TargetMode="Externa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85000" lnSpcReduction="2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Divide workload among team members and create EDN Issues to document and track</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3104822"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39775" y="2810950"/>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738957" y="4916450"/>
            <a:ext cx="514886" cy="369332"/>
          </a:xfrm>
          <a:prstGeom prst="rect">
            <a:avLst/>
          </a:prstGeom>
          <a:solidFill>
            <a:schemeClr val="bg1"/>
          </a:solidFill>
        </p:spPr>
        <p:txBody>
          <a:bodyPr wrap="square" rtlCol="0">
            <a:spAutoFit/>
          </a:bodyPr>
          <a:lstStyle/>
          <a:p>
            <a:r>
              <a:rPr lang="en-US" b="1" dirty="0"/>
              <a:t>ISE</a:t>
            </a:r>
          </a:p>
        </p:txBody>
      </p:sp>
      <p:sp>
        <p:nvSpPr>
          <p:cNvPr id="66" name="TextBox 65"/>
          <p:cNvSpPr txBox="1"/>
          <p:nvPr/>
        </p:nvSpPr>
        <p:spPr>
          <a:xfrm>
            <a:off x="4040682" y="5012629"/>
            <a:ext cx="613219" cy="369332"/>
          </a:xfrm>
          <a:prstGeom prst="rect">
            <a:avLst/>
          </a:prstGeom>
          <a:solidFill>
            <a:schemeClr val="bg1"/>
          </a:solidFill>
        </p:spPr>
        <p:txBody>
          <a:bodyPr wrap="square" rtlCol="0">
            <a:spAutoFit/>
          </a:bodyPr>
          <a:lstStyle/>
          <a:p>
            <a:r>
              <a:rPr lang="en-US" b="1" dirty="0"/>
              <a:t>MSE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1311053"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grpSp>
        <p:nvGrpSpPr>
          <p:cNvPr id="74" name="Group 73"/>
          <p:cNvGrpSpPr/>
          <p:nvPr/>
        </p:nvGrpSpPr>
        <p:grpSpPr>
          <a:xfrm>
            <a:off x="4686419" y="4396198"/>
            <a:ext cx="4043796" cy="1622205"/>
            <a:chOff x="6242050" y="5855493"/>
            <a:chExt cx="5386112" cy="2160687"/>
          </a:xfrm>
        </p:grpSpPr>
        <p:grpSp>
          <p:nvGrpSpPr>
            <p:cNvPr id="68" name="Group 67"/>
            <p:cNvGrpSpPr/>
            <p:nvPr/>
          </p:nvGrpSpPr>
          <p:grpSpPr>
            <a:xfrm>
              <a:off x="6242050" y="5862637"/>
              <a:ext cx="5386112" cy="2153543"/>
              <a:chOff x="6242050" y="5862637"/>
              <a:chExt cx="5386112" cy="2153543"/>
            </a:xfrm>
          </p:grpSpPr>
          <p:grpSp>
            <p:nvGrpSpPr>
              <p:cNvPr id="9" name="Group 8"/>
              <p:cNvGrpSpPr/>
              <p:nvPr/>
            </p:nvGrpSpPr>
            <p:grpSpPr>
              <a:xfrm>
                <a:off x="10356850" y="5876074"/>
                <a:ext cx="1271312" cy="1974543"/>
                <a:chOff x="7081182" y="6974405"/>
                <a:chExt cx="1542231" cy="2808153"/>
              </a:xfrm>
            </p:grpSpPr>
            <p:pic>
              <p:nvPicPr>
                <p:cNvPr id="62" name="Picture 6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6242050" y="7541844"/>
                <a:ext cx="1250489" cy="474336"/>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8985250" y="5876074"/>
                <a:ext cx="1229586" cy="1973140"/>
                <a:chOff x="8985250" y="5876074"/>
                <a:chExt cx="1229586" cy="1973140"/>
              </a:xfrm>
            </p:grpSpPr>
            <p:pic>
              <p:nvPicPr>
                <p:cNvPr id="44" name="Picture 4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7613650" y="5862637"/>
                <a:ext cx="1273782" cy="2150735"/>
                <a:chOff x="7742757" y="5862637"/>
                <a:chExt cx="1273782" cy="2150735"/>
              </a:xfrm>
            </p:grpSpPr>
            <p:pic>
              <p:nvPicPr>
                <p:cNvPr id="2050" name="Picture 2" descr="David J. Duquett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grpSp>
        <p:pic>
          <p:nvPicPr>
            <p:cNvPr id="90" name="Picture 89"/>
            <p:cNvPicPr>
              <a:picLocks noChangeAspect="1"/>
            </p:cNvPicPr>
            <p:nvPr/>
          </p:nvPicPr>
          <p:blipFill rotWithShape="1">
            <a:blip r:embed="rId25" cstate="print">
              <a:extLst>
                <a:ext uri="{BEBA8EAE-BF5A-486C-A8C5-ECC9F3942E4B}">
                  <a14:imgProps xmlns:a14="http://schemas.microsoft.com/office/drawing/2010/main">
                    <a14:imgLayer r:embed="rId26">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6263291" y="5855493"/>
              <a:ext cx="1233995" cy="1674019"/>
            </a:xfrm>
            <a:prstGeom prst="rect">
              <a:avLst/>
            </a:prstGeom>
          </p:spPr>
        </p:pic>
      </p:grpSp>
      <p:pic>
        <p:nvPicPr>
          <p:cNvPr id="75" name="Picture 74"/>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https://designlab.eng.rpi.edu/edn/attachments/download/109925/Common%20Course%20Syllabus.pdf</a:t>
            </a:r>
            <a:r>
              <a:rPr lang="en-US" sz="14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 (email)</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4913973"/>
            <a:ext cx="7886700" cy="1757363"/>
          </a:xfrm>
        </p:spPr>
        <p:txBody>
          <a:bodyPr vert="horz" lIns="91440" tIns="45720" rIns="91440" bIns="45720" rtlCol="0" anchor="t">
            <a:normAutofit/>
          </a:bodyPr>
          <a:lstStyle/>
          <a:p>
            <a:endParaRPr lang="en-US" dirty="0">
              <a:cs typeface="Calibri"/>
            </a:endParaRPr>
          </a:p>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1310146899"/>
              </p:ext>
            </p:extLst>
          </p:nvPr>
        </p:nvGraphicFramePr>
        <p:xfrm>
          <a:off x="612437" y="1447799"/>
          <a:ext cx="8150559" cy="3469284"/>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2009089">
                  <a:extLst>
                    <a:ext uri="{9D8B030D-6E8A-4147-A177-3AD203B41FA5}">
                      <a16:colId xmlns:a16="http://schemas.microsoft.com/office/drawing/2014/main" val="1076356727"/>
                    </a:ext>
                  </a:extLst>
                </a:gridCol>
                <a:gridCol w="1447800">
                  <a:extLst>
                    <a:ext uri="{9D8B030D-6E8A-4147-A177-3AD203B41FA5}">
                      <a16:colId xmlns:a16="http://schemas.microsoft.com/office/drawing/2014/main" val="2215888949"/>
                    </a:ext>
                  </a:extLst>
                </a:gridCol>
                <a:gridCol w="2057396">
                  <a:extLst>
                    <a:ext uri="{9D8B030D-6E8A-4147-A177-3AD203B41FA5}">
                      <a16:colId xmlns:a16="http://schemas.microsoft.com/office/drawing/2014/main" val="1596972483"/>
                    </a:ext>
                  </a:extLst>
                </a:gridCol>
              </a:tblGrid>
              <a:tr h="458737">
                <a:tc>
                  <a:txBody>
                    <a:bodyPr/>
                    <a:lstStyle/>
                    <a:p>
                      <a:pPr lvl="1"/>
                      <a:r>
                        <a:rPr lang="en-US" sz="1600"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strike="noStrike" dirty="0"/>
                        <a:t>Read Later</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010318618"/>
                  </a:ext>
                </a:extLst>
              </a:tr>
              <a:tr h="622122">
                <a:tc>
                  <a:txBody>
                    <a:bodyPr/>
                    <a:lstStyle/>
                    <a:p>
                      <a:pPr lvl="1"/>
                      <a:r>
                        <a:rPr lang="en-US" sz="1600" dirty="0"/>
                        <a:t>Project Description</a:t>
                      </a:r>
                    </a:p>
                  </a:txBody>
                  <a:tcPr anchor="ctr"/>
                </a:tc>
                <a:tc>
                  <a:txBody>
                    <a:bodyPr/>
                    <a:lstStyle/>
                    <a:p>
                      <a:r>
                        <a:rPr lang="en-US" sz="1600" dirty="0"/>
                        <a:t>Should have already read</a:t>
                      </a:r>
                    </a:p>
                  </a:txBody>
                  <a:tcPr anchor="ctr"/>
                </a:tc>
                <a:tc>
                  <a:txBody>
                    <a:bodyPr/>
                    <a:lstStyle/>
                    <a:p>
                      <a:r>
                        <a:rPr lang="en-US" sz="1600" dirty="0"/>
                        <a:t>Reference</a:t>
                      </a:r>
                      <a:r>
                        <a:rPr lang="en-US" sz="1600" baseline="0" dirty="0"/>
                        <a:t> now</a:t>
                      </a:r>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1515974254"/>
                  </a:ext>
                </a:extLst>
              </a:tr>
              <a:tr h="622122">
                <a:tc>
                  <a:txBody>
                    <a:bodyPr/>
                    <a:lstStyle/>
                    <a:p>
                      <a:pPr lvl="1"/>
                      <a:r>
                        <a:rPr lang="en-US" sz="1600" dirty="0"/>
                        <a:t>Instructions for electronic signatures in Adobe</a:t>
                      </a:r>
                    </a:p>
                  </a:txBody>
                  <a:tcPr anchor="ctr"/>
                </a:tc>
                <a:tc>
                  <a:txBody>
                    <a:bodyPr/>
                    <a:lstStyle/>
                    <a:p>
                      <a:r>
                        <a:rPr lang="en-US" sz="1600" dirty="0"/>
                        <a:t>Read Later</a:t>
                      </a:r>
                    </a:p>
                  </a:txBody>
                  <a:tcPr anchor="ctr"/>
                </a:tc>
                <a:tc>
                  <a:txBody>
                    <a:bodyPr/>
                    <a:lstStyle/>
                    <a:p>
                      <a:r>
                        <a:rPr lang="en-US" sz="1600" dirty="0"/>
                        <a:t>Reference for last steps</a:t>
                      </a:r>
                    </a:p>
                  </a:txBody>
                  <a:tcPr anchor="ctr"/>
                </a:tc>
                <a:tc>
                  <a:txBody>
                    <a:bodyPr/>
                    <a:lstStyle/>
                    <a:p>
                      <a:endParaRPr lang="en-US" sz="1600" dirty="0"/>
                    </a:p>
                  </a:txBody>
                  <a:tcPr anchor="ctr"/>
                </a:tc>
                <a:extLst>
                  <a:ext uri="{0D108BD9-81ED-4DB2-BD59-A6C34878D82A}">
                    <a16:rowId xmlns:a16="http://schemas.microsoft.com/office/drawing/2014/main" val="3708391809"/>
                  </a:ext>
                </a:extLst>
              </a:tr>
              <a:tr h="622122">
                <a:tc>
                  <a:txBody>
                    <a:bodyPr/>
                    <a:lstStyle/>
                    <a:p>
                      <a:pPr lvl="1"/>
                      <a:r>
                        <a:rPr lang="en-US" sz="1600" dirty="0"/>
                        <a:t>Recognition Waiver and Release</a:t>
                      </a:r>
                    </a:p>
                    <a:p>
                      <a:endParaRPr lang="en-US" sz="1600" dirty="0"/>
                    </a:p>
                  </a:txBody>
                  <a:tcPr anchor="ctr"/>
                </a:tc>
                <a:tc rowSpan="2">
                  <a:txBody>
                    <a:bodyPr/>
                    <a:lstStyle/>
                    <a:p>
                      <a:r>
                        <a:rPr lang="en-US" sz="1600" dirty="0"/>
                        <a:t>Read</a:t>
                      </a:r>
                      <a:r>
                        <a:rPr lang="en-US" sz="1600" baseline="0" dirty="0"/>
                        <a:t> later</a:t>
                      </a:r>
                      <a:endParaRPr lang="en-US" sz="1600" dirty="0"/>
                    </a:p>
                  </a:txBody>
                  <a:tcPr anchor="ctr"/>
                </a:tc>
                <a:tc rowSpan="2">
                  <a:txBody>
                    <a:bodyPr/>
                    <a:lstStyle/>
                    <a:p>
                      <a:r>
                        <a:rPr lang="en-US" sz="1600" dirty="0"/>
                        <a:t>Sign</a:t>
                      </a:r>
                      <a:r>
                        <a:rPr lang="en-US" sz="1600" baseline="0" dirty="0"/>
                        <a:t> PDF or print and scan</a:t>
                      </a:r>
                      <a:endParaRPr lang="en-US" sz="1600" dirty="0"/>
                    </a:p>
                  </a:txBody>
                  <a:tcPr anchor="ctr"/>
                </a:tc>
                <a:tc rowSpan="2">
                  <a:txBody>
                    <a:bodyPr/>
                    <a:lstStyle/>
                    <a:p>
                      <a:r>
                        <a:rPr lang="en-US" sz="1600" dirty="0"/>
                        <a:t>Email to Design Lab administrator</a:t>
                      </a:r>
                    </a:p>
                    <a:p>
                      <a:r>
                        <a:rPr lang="en-US" sz="1600" dirty="0">
                          <a:hlinkClick r:id="rId3"/>
                        </a:rPr>
                        <a:t>mastev@rpi.edu</a:t>
                      </a:r>
                      <a:r>
                        <a:rPr lang="en-US" sz="1600" dirty="0"/>
                        <a:t> </a:t>
                      </a:r>
                    </a:p>
                  </a:txBody>
                  <a:tcPr anchor="ctr"/>
                </a:tc>
                <a:extLst>
                  <a:ext uri="{0D108BD9-81ED-4DB2-BD59-A6C34878D82A}">
                    <a16:rowId xmlns:a16="http://schemas.microsoft.com/office/drawing/2014/main" val="1666441112"/>
                  </a:ext>
                </a:extLst>
              </a:tr>
              <a:tr h="622122">
                <a:tc>
                  <a:txBody>
                    <a:bodyPr/>
                    <a:lstStyle/>
                    <a:p>
                      <a:pPr lvl="1"/>
                      <a:r>
                        <a:rPr lang="en-US" sz="1600" dirty="0"/>
                        <a:t>Sponsorship Agreement</a:t>
                      </a:r>
                    </a:p>
                    <a:p>
                      <a:endParaRPr lang="en-US" sz="1600"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8465595"/>
              </p:ext>
            </p:extLst>
          </p:nvPr>
        </p:nvGraphicFramePr>
        <p:xfrm>
          <a:off x="381000" y="846138"/>
          <a:ext cx="8382000" cy="53344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1/4/2021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M. 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Cloned from last version of 2020 Fall.</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2.1</a:t>
                      </a:r>
                    </a:p>
                  </a:txBody>
                  <a:tcPr marL="68580" marR="68580" marT="0" marB="0"/>
                </a:tc>
                <a:tc>
                  <a:txBody>
                    <a:bodyPr/>
                    <a:lstStyle/>
                    <a:p>
                      <a:pPr marL="0" marR="0" algn="l">
                        <a:spcBef>
                          <a:spcPts val="0"/>
                        </a:spcBef>
                        <a:spcAft>
                          <a:spcPts val="0"/>
                        </a:spcAft>
                      </a:pPr>
                      <a:r>
                        <a:rPr lang="en-US" sz="1200" b="0" dirty="0">
                          <a:effectLst/>
                          <a:latin typeface="+mj-lt"/>
                        </a:rPr>
                        <a:t>1/4/2021</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rPr>
                        <a:t>M. Anderson</a:t>
                      </a:r>
                      <a:endParaRPr lang="en-US" sz="1200" b="0" dirty="0">
                        <a:effectLst/>
                        <a:latin typeface="+mj-lt"/>
                        <a:ea typeface="MS Mincho"/>
                      </a:endParaRPr>
                    </a:p>
                  </a:txBody>
                  <a:tcPr marL="68580" marR="68580" marT="0" marB="0"/>
                </a:tc>
                <a:tc>
                  <a:txBody>
                    <a:bodyPr/>
                    <a:lstStyle/>
                    <a:p>
                      <a:pPr marL="0" marR="0" algn="l">
                        <a:spcBef>
                          <a:spcPts val="0"/>
                        </a:spcBef>
                        <a:spcAft>
                          <a:spcPts val="0"/>
                        </a:spcAft>
                      </a:pPr>
                      <a:r>
                        <a:rPr lang="en-US" sz="1200" b="0" dirty="0">
                          <a:effectLst/>
                          <a:latin typeface="+mj-lt"/>
                          <a:ea typeface="MS Mincho"/>
                        </a:rPr>
                        <a:t>Starting updates from team discussion, playbook feedback notes, etc.</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2.2</a:t>
                      </a:r>
                    </a:p>
                  </a:txBody>
                  <a:tcPr marL="68580" marR="68580" marT="0" marB="0"/>
                </a:tc>
                <a:tc>
                  <a:txBody>
                    <a:bodyPr/>
                    <a:lstStyle/>
                    <a:p>
                      <a:pPr marL="0" marR="0" algn="l">
                        <a:spcBef>
                          <a:spcPts val="0"/>
                        </a:spcBef>
                        <a:spcAft>
                          <a:spcPts val="0"/>
                        </a:spcAft>
                      </a:pPr>
                      <a:r>
                        <a:rPr lang="en-US" sz="1200" b="0" dirty="0">
                          <a:effectLst/>
                          <a:latin typeface="+mj-lt"/>
                          <a:ea typeface="MS Mincho"/>
                        </a:rPr>
                        <a:t>1/7/21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CE introduction to Day 1</a:t>
                      </a:r>
                    </a:p>
                    <a:p>
                      <a:pPr marL="0" marR="0" algn="l">
                        <a:spcBef>
                          <a:spcPts val="0"/>
                        </a:spcBef>
                        <a:spcAft>
                          <a:spcPts val="0"/>
                        </a:spcAft>
                      </a:pPr>
                      <a:r>
                        <a:rPr lang="en-US" sz="1200" b="0" dirty="0">
                          <a:effectLst/>
                          <a:latin typeface="+mj-lt"/>
                          <a:ea typeface="MS Mincho"/>
                        </a:rPr>
                        <a:t>Student</a:t>
                      </a:r>
                      <a:r>
                        <a:rPr lang="en-US" sz="1200" b="0" baseline="0" dirty="0">
                          <a:effectLst/>
                          <a:latin typeface="+mj-lt"/>
                          <a:ea typeface="MS Mincho"/>
                        </a:rPr>
                        <a:t> Meet &amp; Greet added as Out Of Class after Day 1</a:t>
                      </a:r>
                      <a:endParaRPr lang="en-US" sz="1200" b="0" dirty="0">
                        <a:effectLst/>
                        <a:latin typeface="+mj-lt"/>
                        <a:ea typeface="MS Mincho"/>
                      </a:endParaRP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2.3</a:t>
                      </a:r>
                    </a:p>
                  </a:txBody>
                  <a:tcPr marL="68580" marR="68580" marT="0" marB="0"/>
                </a:tc>
                <a:tc>
                  <a:txBody>
                    <a:bodyPr/>
                    <a:lstStyle/>
                    <a:p>
                      <a:pPr marL="0" marR="0" algn="l">
                        <a:spcBef>
                          <a:spcPts val="0"/>
                        </a:spcBef>
                        <a:spcAft>
                          <a:spcPts val="0"/>
                        </a:spcAft>
                      </a:pPr>
                      <a:r>
                        <a:rPr lang="en-US" sz="1200" b="0" dirty="0">
                          <a:effectLst/>
                          <a:latin typeface="+mj-lt"/>
                          <a:ea typeface="MS Mincho"/>
                        </a:rPr>
                        <a:t>1/12/21</a:t>
                      </a:r>
                    </a:p>
                  </a:txBody>
                  <a:tcPr marL="68580" marR="68580" marT="0" marB="0"/>
                </a:tc>
                <a:tc>
                  <a:txBody>
                    <a:bodyPr/>
                    <a:lstStyle/>
                    <a:p>
                      <a:pPr marL="0" marR="0" algn="l">
                        <a:spcBef>
                          <a:spcPts val="0"/>
                        </a:spcBef>
                        <a:spcAft>
                          <a:spcPts val="0"/>
                        </a:spcAft>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Tip to update playbook before each class added to all agenda slides</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b="0" dirty="0">
                          <a:effectLst/>
                          <a:latin typeface="+mj-lt"/>
                          <a:ea typeface="MS Mincho"/>
                        </a:rPr>
                        <a:t>2.4</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Phases of Design Report</a:t>
                      </a:r>
                      <a:r>
                        <a:rPr lang="en-US" sz="1200" b="0" baseline="0" dirty="0">
                          <a:effectLst/>
                          <a:latin typeface="+mj-lt"/>
                          <a:ea typeface="MS Mincho"/>
                        </a:rPr>
                        <a:t> added p 41</a:t>
                      </a:r>
                    </a:p>
                    <a:p>
                      <a:pPr marL="0" marR="0" algn="l">
                        <a:spcBef>
                          <a:spcPts val="0"/>
                        </a:spcBef>
                        <a:spcAft>
                          <a:spcPts val="0"/>
                        </a:spcAft>
                      </a:pPr>
                      <a:r>
                        <a:rPr lang="en-US" sz="1200" b="0" baseline="0" dirty="0">
                          <a:effectLst/>
                          <a:latin typeface="+mj-lt"/>
                          <a:ea typeface="MS Mincho"/>
                        </a:rPr>
                        <a:t>Small grammar/formatting changes throughout Playbook</a:t>
                      </a:r>
                    </a:p>
                    <a:p>
                      <a:pPr marL="0" marR="0" algn="l">
                        <a:spcBef>
                          <a:spcPts val="0"/>
                        </a:spcBef>
                        <a:spcAft>
                          <a:spcPts val="0"/>
                        </a:spcAft>
                      </a:pPr>
                      <a:r>
                        <a:rPr lang="en-US" sz="1200" b="0" dirty="0">
                          <a:effectLst/>
                          <a:latin typeface="+mj-lt"/>
                          <a:ea typeface="MS Mincho"/>
                        </a:rPr>
                        <a:t>‘Every project is different’ slide moved to Day 3 (previously Day 6) p 49</a:t>
                      </a:r>
                    </a:p>
                    <a:p>
                      <a:pPr marL="0" marR="0" algn="l">
                        <a:spcBef>
                          <a:spcPts val="0"/>
                        </a:spcBef>
                        <a:spcAft>
                          <a:spcPts val="0"/>
                        </a:spcAft>
                      </a:pPr>
                      <a:r>
                        <a:rPr lang="en-US" sz="1200" b="0" dirty="0">
                          <a:effectLst/>
                          <a:latin typeface="+mj-lt"/>
                          <a:ea typeface="MS Mincho"/>
                        </a:rPr>
                        <a:t>Webex/Meeting Tips slide added p 9</a:t>
                      </a:r>
                    </a:p>
                    <a:p>
                      <a:pPr marL="0" marR="0" algn="l">
                        <a:spcBef>
                          <a:spcPts val="0"/>
                        </a:spcBef>
                        <a:spcAft>
                          <a:spcPts val="0"/>
                        </a:spcAft>
                      </a:pPr>
                      <a:r>
                        <a:rPr lang="en-US" sz="1200" b="0" dirty="0">
                          <a:effectLst/>
                          <a:latin typeface="+mj-lt"/>
                          <a:ea typeface="MS Mincho"/>
                        </a:rPr>
                        <a:t>PE instructions</a:t>
                      </a:r>
                      <a:r>
                        <a:rPr lang="en-US" sz="1200" b="0" baseline="0" dirty="0">
                          <a:effectLst/>
                          <a:latin typeface="+mj-lt"/>
                          <a:ea typeface="MS Mincho"/>
                        </a:rPr>
                        <a:t> added to p 36</a:t>
                      </a:r>
                    </a:p>
                    <a:p>
                      <a:pPr marL="0" marR="0" algn="l">
                        <a:spcBef>
                          <a:spcPts val="0"/>
                        </a:spcBef>
                        <a:spcAft>
                          <a:spcPts val="0"/>
                        </a:spcAft>
                      </a:pPr>
                      <a:r>
                        <a:rPr lang="en-US" sz="1200" b="0" baseline="0" dirty="0">
                          <a:effectLst/>
                          <a:latin typeface="+mj-lt"/>
                          <a:ea typeface="MS Mincho"/>
                        </a:rPr>
                        <a:t>Safety Training reminder improved</a:t>
                      </a:r>
                    </a:p>
                    <a:p>
                      <a:pPr marL="0" marR="0" algn="l">
                        <a:spcBef>
                          <a:spcPts val="0"/>
                        </a:spcBef>
                        <a:spcAft>
                          <a:spcPts val="0"/>
                        </a:spcAft>
                      </a:pPr>
                      <a:r>
                        <a:rPr lang="en-US" sz="1200" b="0" baseline="0" dirty="0">
                          <a:effectLst/>
                          <a:latin typeface="+mj-lt"/>
                          <a:ea typeface="MS Mincho"/>
                        </a:rPr>
                        <a:t>Comm+ D slide removed</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2.5</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”template“ removed from Report &amp; Poster filenames</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b="0" dirty="0">
                          <a:effectLst/>
                          <a:latin typeface="+mj-lt"/>
                          <a:ea typeface="MS Mincho"/>
                        </a:rPr>
                        <a:t>2.6</a:t>
                      </a:r>
                    </a:p>
                  </a:txBody>
                  <a:tcPr marL="68580" marR="68580" marT="0" marB="0"/>
                </a:tc>
                <a:tc>
                  <a:txBody>
                    <a:bodyPr/>
                    <a:lstStyle/>
                    <a:p>
                      <a:pPr marL="0" marR="0" algn="l">
                        <a:spcBef>
                          <a:spcPts val="0"/>
                        </a:spcBef>
                        <a:spcAft>
                          <a:spcPts val="0"/>
                        </a:spcAft>
                      </a:pPr>
                      <a:r>
                        <a:rPr lang="en-US" sz="1200" b="0" dirty="0">
                          <a:effectLst/>
                          <a:latin typeface="+mj-lt"/>
                          <a:ea typeface="MS Mincho"/>
                        </a:rPr>
                        <a:t>1/15/21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 Paster</a:t>
                      </a:r>
                    </a:p>
                  </a:txBody>
                  <a:tcPr marL="68580" marR="68580" marT="0" marB="0"/>
                </a:tc>
                <a:tc>
                  <a:txBody>
                    <a:bodyPr/>
                    <a:lstStyle/>
                    <a:p>
                      <a:pPr marL="0" marR="0" algn="l">
                        <a:spcBef>
                          <a:spcPts val="0"/>
                        </a:spcBef>
                        <a:spcAft>
                          <a:spcPts val="0"/>
                        </a:spcAft>
                      </a:pPr>
                      <a:r>
                        <a:rPr lang="en-US" sz="1200" b="0" dirty="0">
                          <a:effectLst/>
                          <a:latin typeface="+mj-lt"/>
                          <a:ea typeface="MS Mincho"/>
                        </a:rPr>
                        <a:t>Needs &amp; Reqs </a:t>
                      </a:r>
                      <a:r>
                        <a:rPr lang="en-US" sz="1200" b="0" strike="sngStrike" dirty="0">
                          <a:effectLst/>
                          <a:latin typeface="+mj-lt"/>
                          <a:ea typeface="MS Mincho"/>
                        </a:rPr>
                        <a:t>Matrix</a:t>
                      </a:r>
                      <a:r>
                        <a:rPr lang="en-US" sz="1200" b="0" dirty="0">
                          <a:effectLst/>
                          <a:latin typeface="+mj-lt"/>
                          <a:ea typeface="MS Mincho"/>
                        </a:rPr>
                        <a:t> -&gt; Workbook</a:t>
                      </a:r>
                    </a:p>
                    <a:p>
                      <a:pPr marL="0" marR="0" algn="l">
                        <a:spcBef>
                          <a:spcPts val="0"/>
                        </a:spcBef>
                        <a:spcAft>
                          <a:spcPts val="0"/>
                        </a:spcAft>
                      </a:pPr>
                      <a:r>
                        <a:rPr lang="en-US" sz="1200" b="0" dirty="0">
                          <a:effectLst/>
                          <a:latin typeface="+mj-lt"/>
                          <a:ea typeface="MS Mincho"/>
                        </a:rPr>
                        <a:t>Double check</a:t>
                      </a:r>
                      <a:r>
                        <a:rPr lang="en-US" sz="1200" b="0" baseline="0" dirty="0">
                          <a:effectLst/>
                          <a:latin typeface="+mj-lt"/>
                          <a:ea typeface="MS Mincho"/>
                        </a:rPr>
                        <a:t> agreement of Agenda schedules and Out of Class Tasks w/ Wiki</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1/21/21</a:t>
                      </a:r>
                    </a:p>
                  </a:txBody>
                  <a:tcPr marL="68580" marR="68580" marT="0" marB="0"/>
                </a:tc>
                <a:tc>
                  <a:txBody>
                    <a:bodyPr/>
                    <a:lstStyle/>
                    <a:p>
                      <a:pPr marL="228600" marR="0" indent="-228600" algn="l">
                        <a:spcBef>
                          <a:spcPts val="0"/>
                        </a:spcBef>
                        <a:spcAft>
                          <a:spcPts val="0"/>
                        </a:spcAft>
                        <a:buAutoNum type="alphaUcPeriod"/>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CE pictures</a:t>
                      </a:r>
                    </a:p>
                    <a:p>
                      <a:pPr marL="0" marR="0" algn="l">
                        <a:spcBef>
                          <a:spcPts val="0"/>
                        </a:spcBef>
                        <a:spcAft>
                          <a:spcPts val="0"/>
                        </a:spcAft>
                      </a:pPr>
                      <a:r>
                        <a:rPr lang="en-US" sz="1200" dirty="0">
                          <a:effectLst/>
                          <a:latin typeface="+mj-lt"/>
                          <a:ea typeface="MS Mincho"/>
                        </a:rPr>
                        <a:t>Updated Ticket Out links</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1/22/21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Syllabus link p 6</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1/25/21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 &amp; J. Kanai</a:t>
                      </a:r>
                    </a:p>
                  </a:txBody>
                  <a:tcPr marL="68580" marR="68580" marT="0" marB="0"/>
                </a:tc>
                <a:tc>
                  <a:txBody>
                    <a:bodyPr/>
                    <a:lstStyle/>
                    <a:p>
                      <a:pPr marL="0" marR="0" algn="l">
                        <a:spcBef>
                          <a:spcPts val="0"/>
                        </a:spcBef>
                        <a:spcAft>
                          <a:spcPts val="0"/>
                        </a:spcAft>
                      </a:pPr>
                      <a:r>
                        <a:rPr lang="en-US" sz="1200" dirty="0">
                          <a:effectLst/>
                          <a:latin typeface="+mj-lt"/>
                          <a:ea typeface="MS Mincho"/>
                        </a:rPr>
                        <a:t>Day 1 Agenda slide</a:t>
                      </a:r>
                      <a:r>
                        <a:rPr lang="en-US" sz="1200" baseline="0" dirty="0">
                          <a:effectLst/>
                          <a:latin typeface="+mj-lt"/>
                          <a:ea typeface="MS Mincho"/>
                        </a:rPr>
                        <a:t> moved</a:t>
                      </a:r>
                    </a:p>
                    <a:p>
                      <a:pPr marL="0" marR="0" algn="l">
                        <a:spcBef>
                          <a:spcPts val="0"/>
                        </a:spcBef>
                        <a:spcAft>
                          <a:spcPts val="0"/>
                        </a:spcAft>
                      </a:pPr>
                      <a:r>
                        <a:rPr lang="en-US" sz="1200" baseline="0" dirty="0">
                          <a:effectLst/>
                          <a:latin typeface="+mj-lt"/>
                          <a:ea typeface="MS Mincho"/>
                        </a:rPr>
                        <a:t>EDN links updated for course materials</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Clearer instructions on how to follow tracks</a:t>
                      </a:r>
                      <a:r>
                        <a:rPr lang="en-US" sz="1200" baseline="0" dirty="0">
                          <a:effectLst/>
                          <a:latin typeface="+mj-lt"/>
                          <a:ea typeface="MS Mincho"/>
                        </a:rPr>
                        <a:t> p 34</a:t>
                      </a:r>
                    </a:p>
                    <a:p>
                      <a:pPr marL="0" marR="0" algn="l">
                        <a:spcBef>
                          <a:spcPts val="0"/>
                        </a:spcBef>
                        <a:spcAft>
                          <a:spcPts val="0"/>
                        </a:spcAft>
                      </a:pPr>
                      <a:r>
                        <a:rPr lang="en-US" sz="1200" baseline="0" dirty="0">
                          <a:effectLst/>
                          <a:latin typeface="+mj-lt"/>
                          <a:ea typeface="MS Mincho"/>
                        </a:rPr>
                        <a:t>Formatting improvements to subsequent tracked activities p 36 &amp; 37</a:t>
                      </a:r>
                    </a:p>
                    <a:p>
                      <a:pPr marL="0" marR="0" algn="l">
                        <a:spcBef>
                          <a:spcPts val="0"/>
                        </a:spcBef>
                        <a:spcAft>
                          <a:spcPts val="0"/>
                        </a:spcAft>
                      </a:pPr>
                      <a:r>
                        <a:rPr lang="en-US" sz="1200" baseline="0" dirty="0">
                          <a:effectLst/>
                          <a:latin typeface="+mj-lt"/>
                          <a:ea typeface="MS Mincho"/>
                        </a:rPr>
                        <a:t>Flipped PE Meeting and Generate Questions in track B of Day 2</a:t>
                      </a: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sz="1200" dirty="0"/>
          </a:p>
        </p:txBody>
      </p:sp>
    </p:spTree>
    <p:extLst>
      <p:ext uri="{BB962C8B-B14F-4D97-AF65-F5344CB8AC3E}">
        <p14:creationId xmlns:p14="http://schemas.microsoft.com/office/powerpoint/2010/main" val="115856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assignment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24</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990601"/>
            <a:ext cx="8229600" cy="5638800"/>
          </a:xfrm>
        </p:spPr>
        <p:txBody>
          <a:bodyPr vert="horz" lIns="91440" tIns="45720" rIns="91440" bIns="45720" rtlCol="0" anchor="t">
            <a:normAutofit fontScale="550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u="sng" dirty="0">
                <a:hlinkClick r:id="rId3"/>
              </a:rPr>
              <a:t>https://forms.gle/x4v8t6ECTpdk7SYh8</a:t>
            </a:r>
            <a:r>
              <a:rPr lang="en-US" dirty="0"/>
              <a:t> </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 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6" name="TextBox 5"/>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4552"/>
            <a:ext cx="9144000" cy="2948895"/>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173469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sz="1200"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z="1200" smtClean="0"/>
              <a:t>29</a:t>
            </a:fld>
            <a:endParaRPr lang="en-US" sz="1200" dirty="0"/>
          </a:p>
        </p:txBody>
      </p:sp>
    </p:spTree>
    <p:extLst>
      <p:ext uri="{BB962C8B-B14F-4D97-AF65-F5344CB8AC3E}">
        <p14:creationId xmlns:p14="http://schemas.microsoft.com/office/powerpoint/2010/main" val="2768170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4670727"/>
              </p:ext>
            </p:extLst>
          </p:nvPr>
        </p:nvGraphicFramePr>
        <p:xfrm>
          <a:off x="381000" y="846138"/>
          <a:ext cx="8382000" cy="454660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1/27/21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notes to help with Track scheduling for Day 3 &amp; 4</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1/28/21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Track B sequence </a:t>
                      </a:r>
                      <a:r>
                        <a:rPr lang="en-US" sz="1200">
                          <a:effectLst/>
                          <a:latin typeface="+mj-lt"/>
                          <a:ea typeface="MS Mincho"/>
                        </a:rPr>
                        <a:t>on slide 34</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1/29/21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Class 2 Out-of-Class Tasks to require posting to EDN Forums</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3.4</a:t>
                      </a:r>
                    </a:p>
                  </a:txBody>
                  <a:tcPr marL="68580" marR="68580" marT="0" marB="0"/>
                </a:tc>
                <a:tc>
                  <a:txBody>
                    <a:bodyPr/>
                    <a:lstStyle/>
                    <a:p>
                      <a:pPr marL="0" marR="0" algn="l">
                        <a:spcBef>
                          <a:spcPts val="0"/>
                        </a:spcBef>
                        <a:spcAft>
                          <a:spcPts val="0"/>
                        </a:spcAft>
                      </a:pPr>
                      <a:r>
                        <a:rPr lang="en-US" sz="1200" dirty="0">
                          <a:effectLst/>
                          <a:latin typeface="+mj-lt"/>
                          <a:ea typeface="MS Mincho"/>
                        </a:rPr>
                        <a:t>2/4/21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Day 6 agenda updated to reflect ‘every team is different’ shift</a:t>
                      </a: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3.5</a:t>
                      </a:r>
                    </a:p>
                  </a:txBody>
                  <a:tcPr marL="68580" marR="68580" marT="0" marB="0"/>
                </a:tc>
                <a:tc>
                  <a:txBody>
                    <a:bodyPr/>
                    <a:lstStyle/>
                    <a:p>
                      <a:pPr marL="0" marR="0" algn="l">
                        <a:spcBef>
                          <a:spcPts val="0"/>
                        </a:spcBef>
                        <a:spcAft>
                          <a:spcPts val="0"/>
                        </a:spcAft>
                      </a:pPr>
                      <a:r>
                        <a:rPr lang="en-US" sz="1200" dirty="0">
                          <a:effectLst/>
                          <a:latin typeface="+mj-lt"/>
                          <a:ea typeface="MS Mincho"/>
                        </a:rPr>
                        <a:t>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for TA – Jim Olson p 66</a:t>
                      </a: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3.6</a:t>
                      </a:r>
                    </a:p>
                  </a:txBody>
                  <a:tcPr marL="68580" marR="68580" marT="0" marB="0"/>
                </a:tc>
                <a:tc>
                  <a:txBody>
                    <a:bodyPr/>
                    <a:lstStyle/>
                    <a:p>
                      <a:pPr marL="0" marR="0" algn="l">
                        <a:spcBef>
                          <a:spcPts val="0"/>
                        </a:spcBef>
                        <a:spcAft>
                          <a:spcPts val="0"/>
                        </a:spcAft>
                      </a:pPr>
                      <a:r>
                        <a:rPr lang="en-US" sz="1200" dirty="0">
                          <a:effectLst/>
                          <a:latin typeface="+mj-lt"/>
                          <a:ea typeface="MS Mincho"/>
                        </a:rPr>
                        <a:t>2/8/21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Design Report template section instructions p 70+71</a:t>
                      </a:r>
                    </a:p>
                    <a:p>
                      <a:pPr marL="0" marR="0" algn="l">
                        <a:spcBef>
                          <a:spcPts val="0"/>
                        </a:spcBef>
                        <a:spcAft>
                          <a:spcPts val="0"/>
                        </a:spcAft>
                      </a:pPr>
                      <a:r>
                        <a:rPr lang="en-US" sz="1200" baseline="0" dirty="0">
                          <a:effectLst/>
                          <a:latin typeface="+mj-lt"/>
                          <a:ea typeface="MS Mincho"/>
                        </a:rPr>
                        <a:t>Flipped order of Design Report and </a:t>
                      </a:r>
                      <a:r>
                        <a:rPr lang="en-US" sz="1200" baseline="0" dirty="0" err="1">
                          <a:effectLst/>
                          <a:latin typeface="+mj-lt"/>
                          <a:ea typeface="MS Mincho"/>
                        </a:rPr>
                        <a:t>SoW</a:t>
                      </a:r>
                      <a:r>
                        <a:rPr lang="en-US" sz="1200" baseline="0" dirty="0">
                          <a:effectLst/>
                          <a:latin typeface="+mj-lt"/>
                          <a:ea typeface="MS Mincho"/>
                        </a:rPr>
                        <a:t> </a:t>
                      </a:r>
                      <a:r>
                        <a:rPr lang="en-US" sz="1200" baseline="0">
                          <a:effectLst/>
                          <a:latin typeface="+mj-lt"/>
                          <a:ea typeface="MS Mincho"/>
                        </a:rPr>
                        <a:t>exercise slides</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3.7</a:t>
                      </a:r>
                    </a:p>
                  </a:txBody>
                  <a:tcPr marL="68580" marR="68580" marT="0" marB="0"/>
                </a:tc>
                <a:tc>
                  <a:txBody>
                    <a:bodyPr/>
                    <a:lstStyle/>
                    <a:p>
                      <a:pPr marL="0" marR="0" algn="l">
                        <a:spcBef>
                          <a:spcPts val="0"/>
                        </a:spcBef>
                        <a:spcAft>
                          <a:spcPts val="0"/>
                        </a:spcAft>
                      </a:pPr>
                      <a:r>
                        <a:rPr lang="en-US" sz="1200" dirty="0">
                          <a:effectLst/>
                          <a:latin typeface="+mj-lt"/>
                          <a:ea typeface="MS Mincho"/>
                        </a:rPr>
                        <a:t>2/8/2021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A/B/C to SoW subgroup list, added label/arrow for SoW Forum</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3.8</a:t>
                      </a:r>
                    </a:p>
                  </a:txBody>
                  <a:tcPr marL="68580" marR="68580" marT="0" marB="0"/>
                </a:tc>
                <a:tc>
                  <a:txBody>
                    <a:bodyPr/>
                    <a:lstStyle/>
                    <a:p>
                      <a:pPr marL="0" marR="0" algn="l">
                        <a:spcBef>
                          <a:spcPts val="0"/>
                        </a:spcBef>
                        <a:spcAft>
                          <a:spcPts val="0"/>
                        </a:spcAft>
                      </a:pPr>
                      <a:r>
                        <a:rPr lang="en-US" sz="1200" dirty="0">
                          <a:effectLst/>
                          <a:latin typeface="+mj-lt"/>
                          <a:ea typeface="MS Mincho"/>
                        </a:rPr>
                        <a:t>2/11/2021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Corrected Section times for Class 6, removed Class 6 </a:t>
                      </a:r>
                      <a:r>
                        <a:rPr lang="en-US" sz="1200" dirty="0" err="1">
                          <a:effectLst/>
                          <a:latin typeface="+mj-lt"/>
                          <a:ea typeface="MS Mincho"/>
                        </a:rPr>
                        <a:t>OoCT</a:t>
                      </a:r>
                      <a:r>
                        <a:rPr lang="en-US" sz="1200" dirty="0">
                          <a:effectLst/>
                          <a:latin typeface="+mj-lt"/>
                          <a:ea typeface="MS Mincho"/>
                        </a:rPr>
                        <a:t> for adding Versions, added one for N&amp;R movement to repo and merging</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3.9</a:t>
                      </a:r>
                    </a:p>
                  </a:txBody>
                  <a:tcPr marL="68580" marR="68580" marT="0" marB="0"/>
                </a:tc>
                <a:tc>
                  <a:txBody>
                    <a:bodyPr/>
                    <a:lstStyle/>
                    <a:p>
                      <a:pPr marL="0" marR="0" algn="l">
                        <a:spcBef>
                          <a:spcPts val="0"/>
                        </a:spcBef>
                        <a:spcAft>
                          <a:spcPts val="0"/>
                        </a:spcAft>
                      </a:pPr>
                      <a:r>
                        <a:rPr lang="en-US" sz="1200">
                          <a:effectLst/>
                          <a:latin typeface="+mj-lt"/>
                          <a:ea typeface="MS Mincho"/>
                        </a:rPr>
                        <a:t>2/12/21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to Class 6 </a:t>
                      </a:r>
                      <a:r>
                        <a:rPr lang="en-US" sz="1200" dirty="0" err="1">
                          <a:effectLst/>
                          <a:latin typeface="+mj-lt"/>
                          <a:ea typeface="MS Mincho"/>
                        </a:rPr>
                        <a:t>OoCT</a:t>
                      </a:r>
                      <a:r>
                        <a:rPr lang="en-US" sz="1200" dirty="0">
                          <a:effectLst/>
                          <a:latin typeface="+mj-lt"/>
                          <a:ea typeface="MS Mincho"/>
                        </a:rPr>
                        <a:t> to post tasks to PM Forum</a:t>
                      </a: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3.10</a:t>
                      </a:r>
                    </a:p>
                  </a:txBody>
                  <a:tcPr marL="68580" marR="68580" marT="0" marB="0"/>
                </a:tc>
                <a:tc>
                  <a:txBody>
                    <a:bodyPr/>
                    <a:lstStyle/>
                    <a:p>
                      <a:pPr marL="0" marR="0" algn="l">
                        <a:spcBef>
                          <a:spcPts val="0"/>
                        </a:spcBef>
                        <a:spcAft>
                          <a:spcPts val="0"/>
                        </a:spcAft>
                      </a:pPr>
                      <a:r>
                        <a:rPr lang="en-US" sz="1200" dirty="0">
                          <a:effectLst/>
                          <a:latin typeface="+mj-lt"/>
                          <a:ea typeface="MS Mincho"/>
                        </a:rPr>
                        <a:t>2/16/21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the risk analysis memo assignment to Day 7 Out of Class Task slide, #82.</a:t>
                      </a: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3.11</a:t>
                      </a:r>
                    </a:p>
                  </a:txBody>
                  <a:tcPr marL="68580" marR="68580" marT="0" marB="0"/>
                </a:tc>
                <a:tc>
                  <a:txBody>
                    <a:bodyPr/>
                    <a:lstStyle/>
                    <a:p>
                      <a:pPr marL="0" marR="0" algn="l">
                        <a:spcBef>
                          <a:spcPts val="0"/>
                        </a:spcBef>
                        <a:spcAft>
                          <a:spcPts val="0"/>
                        </a:spcAft>
                      </a:pPr>
                      <a:r>
                        <a:rPr lang="en-US" sz="1200" dirty="0">
                          <a:effectLst/>
                          <a:latin typeface="+mj-lt"/>
                          <a:ea typeface="MS Mincho"/>
                        </a:rPr>
                        <a:t>2/18/21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PDR team presentation information to Class 8 </a:t>
                      </a:r>
                      <a:r>
                        <a:rPr lang="en-US" sz="1200" dirty="0" err="1">
                          <a:effectLst/>
                          <a:latin typeface="+mj-lt"/>
                          <a:ea typeface="MS Mincho"/>
                        </a:rPr>
                        <a:t>OoCT</a:t>
                      </a:r>
                      <a:r>
                        <a:rPr lang="en-US" sz="1200" dirty="0">
                          <a:effectLst/>
                          <a:latin typeface="+mj-lt"/>
                          <a:ea typeface="MS Mincho"/>
                        </a:rPr>
                        <a:t> </a:t>
                      </a:r>
                      <a:r>
                        <a:rPr lang="en-US" sz="1200">
                          <a:effectLst/>
                          <a:latin typeface="+mj-lt"/>
                          <a:ea typeface="MS Mincho"/>
                        </a:rPr>
                        <a:t>slide (#84)</a:t>
                      </a: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3.12</a:t>
                      </a:r>
                    </a:p>
                  </a:txBody>
                  <a:tcPr marL="68580" marR="68580" marT="0" marB="0"/>
                </a:tc>
                <a:tc>
                  <a:txBody>
                    <a:bodyPr/>
                    <a:lstStyle/>
                    <a:p>
                      <a:pPr marL="0" marR="0" algn="l">
                        <a:spcBef>
                          <a:spcPts val="0"/>
                        </a:spcBef>
                        <a:spcAft>
                          <a:spcPts val="0"/>
                        </a:spcAft>
                      </a:pPr>
                      <a:r>
                        <a:rPr lang="en-US" sz="1200" dirty="0">
                          <a:effectLst/>
                          <a:latin typeface="+mj-lt"/>
                          <a:ea typeface="MS Mincho"/>
                        </a:rPr>
                        <a:t>2/21/21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reviewing a PDR poster to Out of Class 9 Tasks.  Added a slide that shows the PDR Review session schedule at the end of this file.</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3.13</a:t>
                      </a:r>
                    </a:p>
                  </a:txBody>
                  <a:tcPr marL="68580" marR="68580" marT="0" marB="0"/>
                </a:tc>
                <a:tc>
                  <a:txBody>
                    <a:bodyPr/>
                    <a:lstStyle/>
                    <a:p>
                      <a:pPr marL="0" marR="0" algn="l">
                        <a:spcBef>
                          <a:spcPts val="0"/>
                        </a:spcBef>
                        <a:spcAft>
                          <a:spcPts val="0"/>
                        </a:spcAft>
                      </a:pPr>
                      <a:r>
                        <a:rPr lang="en-US" sz="1200" dirty="0">
                          <a:effectLst/>
                          <a:latin typeface="+mj-lt"/>
                          <a:ea typeface="MS Mincho"/>
                        </a:rPr>
                        <a:t>2/23/2021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PDR dates to slide 89. Also clarified that poster goes to repo / discussion goes to forum. Removed references to PDR forum as there is no such thing. The Project Creation script always calls it Midterm.</a:t>
                      </a: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r>
                        <a:rPr lang="en-US" sz="1200" dirty="0">
                          <a:effectLst/>
                          <a:latin typeface="+mj-lt"/>
                          <a:ea typeface="MS Mincho"/>
                        </a:rPr>
                        <a:t>3.14</a:t>
                      </a:r>
                    </a:p>
                  </a:txBody>
                  <a:tcPr marL="68580" marR="68580" marT="0" marB="0"/>
                </a:tc>
                <a:tc>
                  <a:txBody>
                    <a:bodyPr/>
                    <a:lstStyle/>
                    <a:p>
                      <a:pPr marL="0" marR="0" algn="l">
                        <a:spcBef>
                          <a:spcPts val="0"/>
                        </a:spcBef>
                        <a:spcAft>
                          <a:spcPts val="0"/>
                        </a:spcAft>
                      </a:pPr>
                      <a:r>
                        <a:rPr lang="en-US" sz="1200" dirty="0">
                          <a:effectLst/>
                          <a:latin typeface="+mj-lt"/>
                          <a:ea typeface="MS Mincho"/>
                        </a:rPr>
                        <a:t>2/24/2021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Enhanced Concept Generation slide to include “sources” (internal </a:t>
                      </a:r>
                      <a:r>
                        <a:rPr lang="en-US" sz="1200">
                          <a:effectLst/>
                          <a:latin typeface="+mj-lt"/>
                          <a:ea typeface="MS Mincho"/>
                        </a:rPr>
                        <a:t>/ external)</a:t>
                      </a: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sz="1200"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z="1200" smtClean="0"/>
              <a:t>30</a:t>
            </a:fld>
            <a:endParaRPr lang="en-US" sz="1200" dirty="0"/>
          </a:p>
        </p:txBody>
      </p:sp>
    </p:spTree>
    <p:extLst>
      <p:ext uri="{BB962C8B-B14F-4D97-AF65-F5344CB8AC3E}">
        <p14:creationId xmlns:p14="http://schemas.microsoft.com/office/powerpoint/2010/main" val="2911858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31</a:t>
            </a:fld>
            <a:endParaRPr lang="en-US" sz="1200" dirty="0"/>
          </a:p>
        </p:txBody>
      </p:sp>
    </p:spTree>
    <p:extLst>
      <p:ext uri="{BB962C8B-B14F-4D97-AF65-F5344CB8AC3E}">
        <p14:creationId xmlns:p14="http://schemas.microsoft.com/office/powerpoint/2010/main" val="226068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32</a:t>
            </a:fld>
            <a:endParaRPr lang="en-US" sz="1200"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&amp; mentors,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sz="1200"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z="1200" smtClean="0"/>
              <a:t>33</a:t>
            </a:fld>
            <a:endParaRPr lang="en-US" sz="1200" dirty="0"/>
          </a:p>
        </p:txBody>
      </p:sp>
    </p:spTree>
    <p:extLst>
      <p:ext uri="{BB962C8B-B14F-4D97-AF65-F5344CB8AC3E}">
        <p14:creationId xmlns:p14="http://schemas.microsoft.com/office/powerpoint/2010/main" val="1993272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3644593"/>
              </p:ext>
            </p:extLst>
          </p:nvPr>
        </p:nvGraphicFramePr>
        <p:xfrm>
          <a:off x="628650" y="1825625"/>
          <a:ext cx="78867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Project Engineer Meeting</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34</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36</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20 min Project Engineer Meeting</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to check on team status / welfare</a:t>
            </a:r>
          </a:p>
          <a:p>
            <a:pPr lvl="2"/>
            <a:r>
              <a:rPr lang="en-US" sz="2550" dirty="0">
                <a:ea typeface="+mn-lt"/>
                <a:cs typeface="+mn-lt"/>
              </a:rPr>
              <a:t>to discuss project, review question &amp; categories, and confirm/correct. When not meeting with your PE, team members generate/discuss questions.</a:t>
            </a:r>
            <a:endParaRPr lang="en-US" sz="25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28174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38</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39</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40</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a:t>
            </a:r>
            <a:r>
              <a:rPr lang="en-US" dirty="0" err="1"/>
              <a:t>etc</a:t>
            </a:r>
            <a:r>
              <a:rPr lang="en-US" dirty="0"/>
              <a:t>…) e.g. </a:t>
            </a:r>
            <a:r>
              <a:rPr lang="en-US"/>
              <a:t>diagrams.net, etc.</a:t>
            </a:r>
            <a:endParaRPr lang="en-US" dirty="0"/>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43</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44</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85000" lnSpcReduction="20000"/>
          </a:bodyPr>
          <a:lstStyle/>
          <a:p>
            <a:r>
              <a:rPr lang="en-US" dirty="0">
                <a:ea typeface="+mn-lt"/>
                <a:cs typeface="+mn-lt"/>
              </a:rPr>
              <a:t>Complete Class 2 Ticket Out</a:t>
            </a:r>
          </a:p>
          <a:p>
            <a:pPr lvl="1"/>
            <a:r>
              <a:rPr lang="en-US" u="sng" dirty="0">
                <a:hlinkClick r:id="rId2"/>
              </a:rPr>
              <a:t>https://forms.gle/JCqdyLoLm7SzbyRZ6</a:t>
            </a:r>
            <a:endParaRPr lang="en-US" dirty="0"/>
          </a:p>
          <a:p>
            <a:r>
              <a:rPr lang="en-US" dirty="0">
                <a:ea typeface="+mn-lt"/>
                <a:cs typeface="+mn-lt"/>
              </a:rPr>
              <a:t>Post personal contact info (name, major, RPI email, phone #) to one thread in the EDN Background Info Forum (start new thread titled “Team Contact Info”, then reply for subsequent entries)</a:t>
            </a:r>
          </a:p>
          <a:p>
            <a:r>
              <a:rPr lang="en-US" dirty="0">
                <a:ea typeface="+mn-lt"/>
                <a:cs typeface="+mn-lt"/>
              </a:rPr>
              <a:t>Find answer(s) to assigned question(s) &amp; post to new thread titled “Class 2 Questions and Answers” in EDN Background Info Forum </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3/4</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8" name="TextBox 7"/>
          <p:cNvSpPr txBox="1"/>
          <p:nvPr/>
        </p:nvSpPr>
        <p:spPr>
          <a:xfrm>
            <a:off x="180252" y="5760519"/>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23991334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This is INTENTIONALLY a quick refresher of the Design Process as covered in IED.</a:t>
            </a:r>
          </a:p>
          <a:p>
            <a:r>
              <a:rPr lang="en-US" dirty="0"/>
              <a:t>This may help you understand what it means and how your team can apply it to your Capstone project</a:t>
            </a:r>
          </a:p>
          <a:p>
            <a:r>
              <a:rPr lang="en-US" dirty="0"/>
              <a:t>If you remember it well – please help your team mates!</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mins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Reqs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53594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Needs/Reqs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a:xfrm>
            <a:off x="628650" y="365127"/>
            <a:ext cx="7886700" cy="625474"/>
          </a:xfrm>
        </p:spPr>
        <p:txBody>
          <a:bodyPr>
            <a:normAutofit fontScale="90000"/>
          </a:bodyPr>
          <a:lstStyle/>
          <a:p>
            <a:r>
              <a:rPr lang="en-US" dirty="0"/>
              <a:t>All teams are in a different place</a:t>
            </a:r>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a:xfrm>
            <a:off x="533400" y="1066800"/>
            <a:ext cx="7886700" cy="4351338"/>
          </a:xfrm>
        </p:spPr>
        <p:txBody>
          <a:bodyPr>
            <a:normAutofit fontScale="62500" lnSpcReduction="20000"/>
          </a:bodyPr>
          <a:lstStyle/>
          <a:p>
            <a:r>
              <a:rPr lang="en-US" dirty="0"/>
              <a:t>Project Age</a:t>
            </a:r>
          </a:p>
          <a:p>
            <a:pPr lvl="1"/>
            <a:r>
              <a:rPr lang="en-US" dirty="0"/>
              <a:t>New project</a:t>
            </a:r>
          </a:p>
          <a:p>
            <a:pPr lvl="1"/>
            <a:r>
              <a:rPr lang="en-US" dirty="0"/>
              <a:t>Continuing project</a:t>
            </a:r>
          </a:p>
          <a:p>
            <a:r>
              <a:rPr lang="en-US" dirty="0"/>
              <a:t>Goal</a:t>
            </a:r>
          </a:p>
          <a:p>
            <a:pPr lvl="1"/>
            <a:r>
              <a:rPr lang="en-US" dirty="0"/>
              <a:t>New product/process</a:t>
            </a:r>
          </a:p>
          <a:p>
            <a:pPr lvl="1"/>
            <a:r>
              <a:rPr lang="en-US" dirty="0"/>
              <a:t>Improvement of existing product/process</a:t>
            </a:r>
          </a:p>
          <a:p>
            <a:pPr lvl="1"/>
            <a:r>
              <a:rPr lang="en-US" dirty="0"/>
              <a:t>Investigation of new technology</a:t>
            </a:r>
          </a:p>
          <a:p>
            <a:pPr lvl="1"/>
            <a:r>
              <a:rPr lang="en-US" dirty="0"/>
              <a:t>System integration</a:t>
            </a:r>
          </a:p>
          <a:p>
            <a:r>
              <a:rPr lang="en-US" dirty="0"/>
              <a:t>Product Life cycle</a:t>
            </a:r>
          </a:p>
          <a:p>
            <a:pPr lvl="1"/>
            <a:r>
              <a:rPr lang="en-US" dirty="0"/>
              <a:t>Research and Development</a:t>
            </a:r>
          </a:p>
          <a:p>
            <a:pPr lvl="1"/>
            <a:r>
              <a:rPr lang="en-US" dirty="0"/>
              <a:t>Growth</a:t>
            </a:r>
          </a:p>
          <a:p>
            <a:pPr lvl="1"/>
            <a:r>
              <a:rPr lang="en-US" dirty="0"/>
              <a:t>Repair &amp; Maintenance</a:t>
            </a:r>
          </a:p>
          <a:p>
            <a:r>
              <a:rPr lang="en-US" dirty="0"/>
              <a:t>Team</a:t>
            </a:r>
          </a:p>
          <a:p>
            <a:pPr lvl="1"/>
            <a:r>
              <a:rPr lang="en-US" dirty="0"/>
              <a:t>Multidisciplinary vs single discipline</a:t>
            </a:r>
          </a:p>
          <a:p>
            <a:pPr lvl="1"/>
            <a:r>
              <a:rPr lang="en-US" dirty="0"/>
              <a:t>Remote vs on-campus</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52</a:t>
            </a:fld>
            <a:endParaRPr lang="en-US" sz="1200" dirty="0"/>
          </a:p>
        </p:txBody>
      </p:sp>
      <p:sp>
        <p:nvSpPr>
          <p:cNvPr id="6" name="Title 1">
            <a:extLst>
              <a:ext uri="{FF2B5EF4-FFF2-40B4-BE49-F238E27FC236}">
                <a16:creationId xmlns:a16="http://schemas.microsoft.com/office/drawing/2014/main" id="{A817E056-C962-4913-9972-7C71E1944B05}"/>
              </a:ext>
            </a:extLst>
          </p:cNvPr>
          <p:cNvSpPr txBox="1">
            <a:spLocks/>
          </p:cNvSpPr>
          <p:nvPr/>
        </p:nvSpPr>
        <p:spPr>
          <a:xfrm>
            <a:off x="628650" y="5418138"/>
            <a:ext cx="7886700" cy="98159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dirty="0"/>
              <a:t>That’s OK and expected. </a:t>
            </a:r>
          </a:p>
          <a:p>
            <a:r>
              <a:rPr lang="en-US" dirty="0"/>
              <a:t>The Engineering Design Process still applies.</a:t>
            </a:r>
          </a:p>
        </p:txBody>
      </p:sp>
    </p:spTree>
    <p:extLst>
      <p:ext uri="{BB962C8B-B14F-4D97-AF65-F5344CB8AC3E}">
        <p14:creationId xmlns:p14="http://schemas.microsoft.com/office/powerpoint/2010/main" val="319363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Update Needs/Reqs Workbook based on feedback (in Box folder)</a:t>
            </a:r>
          </a:p>
          <a:p>
            <a:r>
              <a:rPr lang="en-US" dirty="0"/>
              <a:t>Post class notes taken during PPT review to Project Management Forum</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57</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58</a:t>
            </a:fld>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0259"/>
            <a:ext cx="9144000" cy="2497481"/>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4"/>
              </a:rPr>
              <a:t>https://designlab.eng.rpi.edu/edn/projects/capstone-support-dev/wiki/Subversion</a:t>
            </a:r>
            <a:r>
              <a:rPr lang="en-US" sz="1200" dirty="0"/>
              <a:t> </a:t>
            </a:r>
          </a:p>
        </p:txBody>
      </p:sp>
    </p:spTree>
    <p:extLst>
      <p:ext uri="{BB962C8B-B14F-4D97-AF65-F5344CB8AC3E}">
        <p14:creationId xmlns:p14="http://schemas.microsoft.com/office/powerpoint/2010/main" val="3318434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p:txBody>
          <a:bodyPr>
            <a:normAutofit lnSpcReduction="10000"/>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047" y="1417638"/>
            <a:ext cx="7197906" cy="4373562"/>
          </a:xfrm>
        </p:spPr>
      </p:pic>
      <p:sp>
        <p:nvSpPr>
          <p:cNvPr id="3" name="TextBox 2"/>
          <p:cNvSpPr txBox="1"/>
          <p:nvPr/>
        </p:nvSpPr>
        <p:spPr>
          <a:xfrm>
            <a:off x="2397941" y="5778759"/>
            <a:ext cx="4457700" cy="923330"/>
          </a:xfrm>
          <a:prstGeom prst="rect">
            <a:avLst/>
          </a:prstGeom>
          <a:noFill/>
        </p:spPr>
        <p:txBody>
          <a:bodyPr wrap="square" rtlCol="0">
            <a:spAutoFit/>
          </a:bodyPr>
          <a:lstStyle/>
          <a:p>
            <a:pPr algn="ctr"/>
            <a:r>
              <a:rPr lang="en-US" dirty="0">
                <a:solidFill>
                  <a:srgbClr val="FF0000"/>
                </a:solidFill>
              </a:rPr>
              <a:t>*</a:t>
            </a:r>
            <a:r>
              <a:rPr lang="en-US" dirty="0"/>
              <a:t> CE will jump into Project Team Space Time for their 5 min personal introduction</a:t>
            </a:r>
          </a:p>
          <a:p>
            <a:pPr algn="ctr"/>
            <a:endParaRPr lang="en-US" dirty="0"/>
          </a:p>
        </p:txBody>
      </p:sp>
      <p:sp>
        <p:nvSpPr>
          <p:cNvPr id="6" name="TextBox 5"/>
          <p:cNvSpPr txBox="1"/>
          <p:nvPr/>
        </p:nvSpPr>
        <p:spPr>
          <a:xfrm>
            <a:off x="8001676" y="4495800"/>
            <a:ext cx="338554" cy="507832"/>
          </a:xfrm>
          <a:prstGeom prst="rect">
            <a:avLst/>
          </a:prstGeom>
          <a:noFill/>
        </p:spPr>
        <p:txBody>
          <a:bodyPr wrap="none" rtlCol="0">
            <a:spAutoFit/>
          </a:bodyPr>
          <a:lstStyle/>
          <a:p>
            <a:r>
              <a:rPr lang="en-US" sz="2400" dirty="0">
                <a:solidFill>
                  <a:srgbClr val="FF0000"/>
                </a:solidFill>
              </a:rPr>
              <a:t>*</a:t>
            </a:r>
          </a:p>
        </p:txBody>
      </p:sp>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CE Meeting with Team</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u="sng" dirty="0">
                <a:hlinkClick r:id="rId2"/>
              </a:rPr>
              <a:t>https://forms.gle/eUVnT8KSCReEV8fp6</a:t>
            </a:r>
            <a:endParaRPr lang="en-US" dirty="0">
              <a:solidFill>
                <a:srgbClr val="000000"/>
              </a:solidFill>
              <a:ea typeface="+mn-lt"/>
              <a:cs typeface="+mn-lt"/>
            </a:endParaRPr>
          </a:p>
          <a:p>
            <a:r>
              <a:rPr lang="en-US" dirty="0">
                <a:cs typeface="Calibri"/>
              </a:rPr>
              <a:t>Update Needs/Reqs Workbook - post to EDN Design forum</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62</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8352" y="1638216"/>
            <a:ext cx="5807294" cy="338253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Spring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36"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S21-sec1-Paster)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https://designlab.eng.rpi.edu/edn/projects/capstone-support-dev/repository/raw/playbook/2021%20Spring%20Playbook.pptx</a:t>
            </a:r>
            <a:r>
              <a:rPr lang="en-US" sz="2200" u="sng" dirty="0"/>
              <a:t> </a:t>
            </a:r>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10 min - Statement of Work Introduction </a:t>
            </a:r>
            <a:br>
              <a:rPr lang="en-US" b="1" dirty="0"/>
            </a:br>
            <a:r>
              <a:rPr lang="en-US" b="1" dirty="0"/>
              <a:t>60 min - Statement of Work Exercise</a:t>
            </a:r>
          </a:p>
        </p:txBody>
      </p:sp>
      <p:sp>
        <p:nvSpPr>
          <p:cNvPr id="3" name="Content Placeholder 2"/>
          <p:cNvSpPr>
            <a:spLocks noGrp="1"/>
          </p:cNvSpPr>
          <p:nvPr>
            <p:ph idx="1"/>
          </p:nvPr>
        </p:nvSpPr>
        <p:spPr>
          <a:xfrm>
            <a:off x="628650" y="1940815"/>
            <a:ext cx="7886700" cy="4415536"/>
          </a:xfrm>
        </p:spPr>
        <p:txBody>
          <a:bodyPr>
            <a:normAutofit fontScale="77500" lnSpcReduction="20000"/>
          </a:bodyPr>
          <a:lstStyle/>
          <a:p>
            <a:pPr marL="0" indent="0">
              <a:buNone/>
            </a:pPr>
            <a:r>
              <a:rPr lang="en-US" dirty="0">
                <a:hlinkClick r:id="rId2"/>
              </a:rPr>
              <a:t>https://designlab.eng.rpi.edu/edn/projects/capstone-support-dev/repository/changes/template%20documents/Design%20Report.docx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u="sng" dirty="0">
                <a:hlinkClick r:id="rId2"/>
              </a:rPr>
              <a:t>https://forms.gle/pCSbvzc4oMb4Kzkg6</a:t>
            </a:r>
            <a:endParaRPr lang="en-US" dirty="0">
              <a:solidFill>
                <a:srgbClr val="000000"/>
              </a:solidFill>
              <a:ea typeface="+mn-lt"/>
              <a:cs typeface="+mn-lt"/>
            </a:endParaRP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Design Report.docx) to EDN Repository prior to class 6 in the folder: </a:t>
            </a:r>
          </a:p>
          <a:p>
            <a:pPr marL="342900" lvl="1" indent="0">
              <a:buNone/>
            </a:pPr>
            <a:r>
              <a:rPr lang="en-US" dirty="0">
                <a:solidFill>
                  <a:srgbClr val="C00000"/>
                </a:solidFill>
                <a:ea typeface="+mn-lt"/>
                <a:cs typeface="+mn-lt"/>
              </a:rPr>
              <a:t>working/Reports/Design Report + Poster</a:t>
            </a: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786" y="1911631"/>
            <a:ext cx="6612426" cy="2916249"/>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What’s a Concept?</a:t>
            </a:r>
          </a:p>
        </p:txBody>
      </p:sp>
      <p:sp>
        <p:nvSpPr>
          <p:cNvPr id="3" name="Content Placeholder 2"/>
          <p:cNvSpPr>
            <a:spLocks noGrp="1"/>
          </p:cNvSpPr>
          <p:nvPr>
            <p:ph idx="1"/>
          </p:nvPr>
        </p:nvSpPr>
        <p:spPr/>
        <p:txBody>
          <a:bodyPr/>
          <a:lstStyle/>
          <a:p>
            <a:pPr marL="0" indent="0">
              <a:buNone/>
            </a:pPr>
            <a:r>
              <a:rPr lang="en-US" b="1" dirty="0"/>
              <a:t>Returning to vehicle example discussed last class:</a:t>
            </a:r>
          </a:p>
          <a:p>
            <a:r>
              <a:rPr lang="en-US" dirty="0"/>
              <a:t>What were the needs? The requirements?</a:t>
            </a:r>
          </a:p>
          <a:p>
            <a:r>
              <a:rPr lang="en-US" dirty="0"/>
              <a:t>What concepts address the needs/reqs identified?</a:t>
            </a:r>
          </a:p>
          <a:p>
            <a:pPr marL="0" indent="0">
              <a:buNone/>
            </a:pPr>
            <a:r>
              <a:rPr lang="en-US" b="1" dirty="0"/>
              <a:t>Where do concepts come from?</a:t>
            </a:r>
          </a:p>
          <a:p>
            <a:r>
              <a:rPr lang="en-US" dirty="0"/>
              <a:t>Internal</a:t>
            </a:r>
          </a:p>
          <a:p>
            <a:pPr lvl="1"/>
            <a:r>
              <a:rPr lang="en-US" dirty="0"/>
              <a:t>ideas from within the team</a:t>
            </a:r>
          </a:p>
          <a:p>
            <a:r>
              <a:rPr lang="en-US" dirty="0"/>
              <a:t>External</a:t>
            </a:r>
          </a:p>
          <a:p>
            <a:pPr lvl="1"/>
            <a:r>
              <a:rPr lang="en-US" dirty="0"/>
              <a:t>literature / internet search to identify how others have addressed related topics. This is part of “benchmarking”</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
        <p:nvSpPr>
          <p:cNvPr id="6" name="TextBox 5">
            <a:extLst>
              <a:ext uri="{FF2B5EF4-FFF2-40B4-BE49-F238E27FC236}">
                <a16:creationId xmlns:a16="http://schemas.microsoft.com/office/drawing/2014/main" id="{70789870-1925-432F-A716-F74A55752186}"/>
              </a:ext>
            </a:extLst>
          </p:cNvPr>
          <p:cNvSpPr txBox="1"/>
          <p:nvPr/>
        </p:nvSpPr>
        <p:spPr>
          <a:xfrm>
            <a:off x="2044706" y="5562600"/>
            <a:ext cx="5054589" cy="830997"/>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a:t>Effective Concept Generation Requires </a:t>
            </a:r>
          </a:p>
          <a:p>
            <a:pPr algn="ctr"/>
            <a:r>
              <a:rPr lang="en-US" sz="2400" dirty="0"/>
              <a:t>both Internal and External Sources</a:t>
            </a:r>
          </a:p>
        </p:txBody>
      </p:sp>
    </p:spTree>
    <p:extLst>
      <p:ext uri="{BB962C8B-B14F-4D97-AF65-F5344CB8AC3E}">
        <p14:creationId xmlns:p14="http://schemas.microsoft.com/office/powerpoint/2010/main" val="34001438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r>
              <a:rPr lang="en-US" dirty="0"/>
              <a:t>Post to Forums –&gt; Project Mgmt</a:t>
            </a:r>
          </a:p>
          <a:p>
            <a:pPr lvl="1"/>
            <a:r>
              <a:rPr lang="en-US" dirty="0"/>
              <a:t>NOT as Word document, simply as plain text in Forum post.</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Upload Needs and Requirements Worksheet to repo., begin merging with prior work if ongoing project</a:t>
            </a:r>
          </a:p>
          <a:p>
            <a:r>
              <a:rPr lang="en-US" dirty="0">
                <a:ea typeface="+mn-lt"/>
                <a:cs typeface="+mn-lt"/>
              </a:rPr>
              <a:t>Brainstorm 6 individual tasks which need to be accomplished to reach project goals, post to a thread in the Project Mgt. Forum</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dirty="0">
                <a:solidFill>
                  <a:srgbClr val="FF0000"/>
                </a:solidFill>
                <a:cs typeface="Calibri"/>
              </a:rPr>
              <a:t>RIGHT NOW</a:t>
            </a:r>
            <a:endParaRPr lang="en-US" sz="2800" dirty="0">
              <a:solidFill>
                <a:srgbClr val="FF0000"/>
              </a:solidFill>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735" y="2133600"/>
            <a:ext cx="7206530" cy="2347012"/>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111585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a:t>
            </a:r>
          </a:p>
        </p:txBody>
      </p:sp>
      <p:sp>
        <p:nvSpPr>
          <p:cNvPr id="3" name="Content Placeholder 2"/>
          <p:cNvSpPr>
            <a:spLocks noGrp="1"/>
          </p:cNvSpPr>
          <p:nvPr>
            <p:ph idx="1"/>
          </p:nvPr>
        </p:nvSpPr>
        <p:spPr/>
        <p:txBody>
          <a:bodyPr/>
          <a:lstStyle/>
          <a:p>
            <a:pPr marL="0" indent="0">
              <a:buNone/>
            </a:pPr>
            <a:r>
              <a:rPr lang="en-US" dirty="0"/>
              <a:t>To improve odds of success having a plan ALWAYS helps.</a:t>
            </a:r>
          </a:p>
          <a:p>
            <a:pPr marL="0" indent="0">
              <a:buNone/>
            </a:pPr>
            <a:endParaRPr lang="en-US" dirty="0"/>
          </a:p>
          <a:p>
            <a:pPr marL="0" indent="0">
              <a:buNone/>
            </a:pPr>
            <a:r>
              <a:rPr lang="en-US" dirty="0"/>
              <a:t>Let’s talk about building a house.</a:t>
            </a:r>
          </a:p>
          <a:p>
            <a:pPr marL="0" indent="0">
              <a:buNone/>
            </a:pPr>
            <a:endParaRPr lang="en-US" dirty="0"/>
          </a:p>
          <a:p>
            <a:r>
              <a:rPr lang="en-US" dirty="0"/>
              <a:t>How is ‘plan’ communicated?</a:t>
            </a:r>
          </a:p>
          <a:p>
            <a:r>
              <a:rPr lang="en-US" dirty="0"/>
              <a:t>What are the milestones?</a:t>
            </a:r>
          </a:p>
          <a:p>
            <a:r>
              <a:rPr lang="en-US" dirty="0"/>
              <a:t>How is timing/scheduling/order important?</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5626399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95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10000"/>
          </a:bodyPr>
          <a:lstStyle/>
          <a:p>
            <a:pPr marL="0" indent="0">
              <a:buNone/>
            </a:pPr>
            <a:r>
              <a:rPr lang="en-US" dirty="0"/>
              <a:t>10 min – (individually silently) generate list of TEN tasks which team must accomplish to meet deliverables</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15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142999"/>
            <a:ext cx="7886700" cy="5213351"/>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60 mins of Class 8</a:t>
            </a:r>
          </a:p>
          <a:p>
            <a:r>
              <a:rPr lang="en-US" dirty="0">
                <a:ea typeface="+mn-lt"/>
                <a:cs typeface="+mn-lt"/>
              </a:rPr>
              <a:t>EDN Gantt Chart Creation</a:t>
            </a:r>
          </a:p>
          <a:p>
            <a:pPr lvl="1"/>
            <a:r>
              <a:rPr lang="en-US" dirty="0">
                <a:ea typeface="+mn-lt"/>
                <a:cs typeface="+mn-lt"/>
              </a:rPr>
              <a:t>Create </a:t>
            </a:r>
            <a:r>
              <a:rPr lang="en-US" i="1" dirty="0">
                <a:ea typeface="+mn-lt"/>
                <a:cs typeface="+mn-lt"/>
              </a:rPr>
              <a:t>Versions</a:t>
            </a:r>
            <a:r>
              <a:rPr lang="en-US" dirty="0">
                <a:ea typeface="+mn-lt"/>
                <a:cs typeface="+mn-lt"/>
              </a:rPr>
              <a:t> for each deliverable</a:t>
            </a:r>
          </a:p>
          <a:p>
            <a:pPr lvl="1"/>
            <a:r>
              <a:rPr lang="en-US" dirty="0">
                <a:ea typeface="+mn-lt"/>
                <a:cs typeface="+mn-lt"/>
              </a:rPr>
              <a:t>Add your personal tasks identified in Gantt Chart exercise as </a:t>
            </a:r>
            <a:r>
              <a:rPr lang="en-US" i="1" dirty="0">
                <a:ea typeface="+mn-lt"/>
                <a:cs typeface="+mn-lt"/>
              </a:rPr>
              <a:t>Issues</a:t>
            </a: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dirty="0">
                <a:solidFill>
                  <a:srgbClr val="FF0000"/>
                </a:solidFill>
                <a:cs typeface="Calibri"/>
              </a:rPr>
              <a:t>          </a:t>
            </a:r>
            <a:r>
              <a:rPr lang="en-US" sz="2800" dirty="0">
                <a:solidFill>
                  <a:srgbClr val="FF0000"/>
                </a:solidFill>
                <a:cs typeface="Calibri"/>
              </a:rPr>
              <a:t>RIGHT NOW !!</a:t>
            </a:r>
            <a:endParaRPr lang="en-US" sz="2800" dirty="0">
              <a:solidFill>
                <a:srgbClr val="FF0000"/>
              </a:solidFill>
              <a:ea typeface="+mn-lt"/>
              <a:cs typeface="+mn-lt"/>
            </a:endParaRPr>
          </a:p>
          <a:p>
            <a:pPr lvl="1" indent="-285750"/>
            <a:r>
              <a:rPr lang="en-US" dirty="0">
                <a:cs typeface="Calibri"/>
                <a:hlinkClick r:id="rId3"/>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2" indent="-285750"/>
            <a:endParaRPr lang="en-US" dirty="0">
              <a:solidFill>
                <a:srgbClr val="000000"/>
              </a:solidFill>
              <a:ea typeface="+mn-lt"/>
              <a:cs typeface="+mn-lt"/>
            </a:endParaRPr>
          </a:p>
          <a:p>
            <a:pPr indent="-285750"/>
            <a:r>
              <a:rPr lang="en-US" b="1" dirty="0">
                <a:solidFill>
                  <a:srgbClr val="000000"/>
                </a:solidFill>
                <a:ea typeface="+mn-lt"/>
                <a:cs typeface="+mn-lt"/>
              </a:rPr>
              <a:t>Risk Analysis Memo due on 2/22 (2/19)</a:t>
            </a:r>
          </a:p>
          <a:p>
            <a:pPr lvl="1" indent="-285750"/>
            <a:r>
              <a:rPr lang="en-US" dirty="0">
                <a:solidFill>
                  <a:srgbClr val="000000"/>
                </a:solidFill>
                <a:ea typeface="+mn-lt"/>
                <a:cs typeface="+mn-lt"/>
              </a:rPr>
              <a:t>Memo Template: </a:t>
            </a:r>
            <a:r>
              <a:rPr lang="en-US" i="1" dirty="0">
                <a:solidFill>
                  <a:srgbClr val="000000"/>
                </a:solidFill>
                <a:ea typeface="+mn-lt"/>
                <a:cs typeface="+mn-lt"/>
                <a:hlinkClick r:id="rId4"/>
              </a:rPr>
              <a:t>https://designlab.eng.rpi.edu/edn/projects/capstone-support-dev/repository/changes/template%20documents/Risk%20Analyses%20Memo.docx</a:t>
            </a:r>
            <a:endParaRPr lang="en-US" i="1" dirty="0">
              <a:solidFill>
                <a:srgbClr val="000000"/>
              </a:solidFill>
              <a:ea typeface="+mn-lt"/>
              <a:cs typeface="+mn-lt"/>
            </a:endParaRPr>
          </a:p>
          <a:p>
            <a:pPr lvl="1" indent="-285750"/>
            <a:r>
              <a:rPr lang="en-US" dirty="0">
                <a:solidFill>
                  <a:srgbClr val="000000"/>
                </a:solidFill>
                <a:ea typeface="+mn-lt"/>
                <a:cs typeface="+mn-lt"/>
              </a:rPr>
              <a:t>Rubrics: </a:t>
            </a:r>
            <a:r>
              <a:rPr lang="en-US" i="1" dirty="0">
                <a:solidFill>
                  <a:srgbClr val="000000"/>
                </a:solidFill>
                <a:ea typeface="+mn-lt"/>
                <a:cs typeface="+mn-lt"/>
                <a:hlinkClick r:id="rId5"/>
              </a:rPr>
              <a:t>https://designlab.eng.rpi.edu/edn/projects/capstone-support-dev/repository/changes/Rubrics/Individual%20Risk%20Analyses%20Rubric.docx</a:t>
            </a:r>
            <a:endParaRPr lang="en-US" i="1" dirty="0">
              <a:solidFill>
                <a:srgbClr val="000000"/>
              </a:solidFill>
              <a:ea typeface="+mn-lt"/>
              <a:cs typeface="+mn-lt"/>
            </a:endParaRPr>
          </a:p>
          <a:p>
            <a:pPr lvl="1" indent="-285750"/>
            <a:r>
              <a:rPr lang="en-US" dirty="0">
                <a:solidFill>
                  <a:srgbClr val="000000"/>
                </a:solidFill>
                <a:ea typeface="+mn-lt"/>
                <a:cs typeface="+mn-lt"/>
              </a:rPr>
              <a:t>Submit your memo in the Statement of Work forum</a:t>
            </a:r>
          </a:p>
          <a:p>
            <a:pPr lvl="2" indent="-285750"/>
            <a:r>
              <a:rPr lang="en-US" dirty="0">
                <a:solidFill>
                  <a:srgbClr val="000000"/>
                </a:solidFill>
                <a:ea typeface="+mn-lt"/>
                <a:cs typeface="+mn-lt"/>
              </a:rPr>
              <a:t>Include your name in filename!</a:t>
            </a:r>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8006"/>
            <a:ext cx="9144000" cy="2661987"/>
          </a:xfrm>
          <a:prstGeom prst="rect">
            <a:avLst/>
          </a:prstGeom>
        </p:spPr>
      </p:pic>
      <p:sp>
        <p:nvSpPr>
          <p:cNvPr id="8" name="TextBox 7"/>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605929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lnSpcReduction="10000"/>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Midterm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
        <p:nvSpPr>
          <p:cNvPr id="7" name="TextBox 6"/>
          <p:cNvSpPr txBox="1"/>
          <p:nvPr/>
        </p:nvSpPr>
        <p:spPr>
          <a:xfrm>
            <a:off x="180252" y="5343328"/>
            <a:ext cx="8783495" cy="615553"/>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p:txBody>
      </p:sp>
    </p:spTree>
    <p:extLst>
      <p:ext uri="{BB962C8B-B14F-4D97-AF65-F5344CB8AC3E}">
        <p14:creationId xmlns:p14="http://schemas.microsoft.com/office/powerpoint/2010/main" val="3886164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Preliminary Design Review 					  Introduction</a:t>
            </a:r>
          </a:p>
        </p:txBody>
      </p:sp>
      <p:sp>
        <p:nvSpPr>
          <p:cNvPr id="3" name="Content Placeholder 2"/>
          <p:cNvSpPr>
            <a:spLocks noGrp="1"/>
          </p:cNvSpPr>
          <p:nvPr>
            <p:ph idx="1"/>
          </p:nvPr>
        </p:nvSpPr>
        <p:spPr>
          <a:xfrm>
            <a:off x="628650" y="1569245"/>
            <a:ext cx="7886700" cy="4908551"/>
          </a:xfrm>
        </p:spPr>
        <p:txBody>
          <a:bodyPr>
            <a:normAutofit lnSpcReduction="10000"/>
          </a:bodyPr>
          <a:lstStyle/>
          <a:p>
            <a:r>
              <a:rPr lang="en-US" dirty="0"/>
              <a:t>Opportunity to share information and receive feedback</a:t>
            </a:r>
          </a:p>
          <a:p>
            <a:pPr lvl="1"/>
            <a:r>
              <a:rPr lang="en-US" dirty="0"/>
              <a:t>Tradeshows</a:t>
            </a:r>
          </a:p>
          <a:p>
            <a:pPr lvl="1"/>
            <a:r>
              <a:rPr lang="en-US" dirty="0"/>
              <a:t>Conference</a:t>
            </a:r>
          </a:p>
          <a:p>
            <a:pPr lvl="1"/>
            <a:r>
              <a:rPr lang="en-US" dirty="0"/>
              <a:t>Investor pitch</a:t>
            </a:r>
          </a:p>
          <a:p>
            <a:endParaRPr lang="en-US" dirty="0"/>
          </a:p>
          <a:p>
            <a:r>
              <a:rPr lang="en-US" dirty="0"/>
              <a:t>Tell a cohesive story to introduce project</a:t>
            </a:r>
          </a:p>
          <a:p>
            <a:pPr lvl="1"/>
            <a:r>
              <a:rPr lang="en-US" dirty="0"/>
              <a:t>Audience is educated (profs and RPI students), but may know NOTHING about your topic</a:t>
            </a:r>
          </a:p>
          <a:p>
            <a:pPr lvl="1"/>
            <a:r>
              <a:rPr lang="en-US" dirty="0"/>
              <a:t>2-3 mins to establish big picture background and history</a:t>
            </a:r>
          </a:p>
          <a:p>
            <a:r>
              <a:rPr lang="en-US" dirty="0"/>
              <a:t>You WILL be interrupted with questions</a:t>
            </a:r>
          </a:p>
          <a:p>
            <a:r>
              <a:rPr lang="en-US" dirty="0"/>
              <a:t>Use the poster as a guide</a:t>
            </a:r>
          </a:p>
          <a:p>
            <a:endParaRPr lang="en-US" dirty="0"/>
          </a:p>
          <a:p>
            <a:r>
              <a:rPr lang="en-US" dirty="0"/>
              <a:t>Logistics</a:t>
            </a:r>
          </a:p>
          <a:p>
            <a:pPr lvl="1"/>
            <a:r>
              <a:rPr lang="en-US" dirty="0"/>
              <a:t>Presentations via Webex NOT in-person</a:t>
            </a:r>
          </a:p>
          <a:p>
            <a:pPr lvl="1"/>
            <a:r>
              <a:rPr lang="en-US" dirty="0"/>
              <a:t>Students not presenting should join as audience for OTHER projects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3900133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u="sng" dirty="0">
                <a:hlinkClick r:id="rId2"/>
              </a:rPr>
              <a:t>https://forms.gle/At5axsgWRajmq2Gu5</a:t>
            </a:r>
            <a:r>
              <a:rPr lang="en-US" dirty="0"/>
              <a:t> </a:t>
            </a:r>
            <a:endParaRPr lang="en-US" dirty="0">
              <a:solidFill>
                <a:srgbClr val="000000"/>
              </a:solidFill>
              <a:ea typeface="+mn-lt"/>
              <a:cs typeface="+mn-lt"/>
            </a:endParaRPr>
          </a:p>
          <a:p>
            <a:r>
              <a:rPr lang="en-US" dirty="0">
                <a:ea typeface="+mn-lt"/>
                <a:cs typeface="+mn-lt"/>
              </a:rPr>
              <a:t>Upload poster draft to EDN – </a:t>
            </a:r>
          </a:p>
          <a:p>
            <a:pPr lvl="1"/>
            <a:r>
              <a:rPr lang="en-US" dirty="0">
                <a:ea typeface="+mn-lt"/>
                <a:cs typeface="+mn-lt"/>
              </a:rPr>
              <a:t>File in the Repository – working/Reports/Report + Poster/Poster.pptx</a:t>
            </a:r>
          </a:p>
          <a:p>
            <a:pPr lvl="1"/>
            <a:r>
              <a:rPr lang="en-US">
                <a:ea typeface="+mn-lt"/>
                <a:cs typeface="+mn-lt"/>
              </a:rPr>
              <a:t>Discuss in Midterm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lstStyle/>
          <a:p>
            <a:r>
              <a:rPr lang="en-US" dirty="0"/>
              <a:t>Preliminary Design </a:t>
            </a:r>
            <a:r>
              <a:rPr lang="en-US"/>
              <a:t>Review (3/4 Th or 3/5 Fri)</a:t>
            </a:r>
            <a:br>
              <a:rPr lang="en-US"/>
            </a:br>
            <a:r>
              <a:rPr lang="en-US"/>
              <a:t>Presentation </a:t>
            </a:r>
            <a:r>
              <a:rPr lang="en-US" dirty="0"/>
              <a:t>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3257583595"/>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89</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7379</Words>
  <Application>Microsoft Office PowerPoint</Application>
  <PresentationFormat>On-screen Show (4:3)</PresentationFormat>
  <Paragraphs>1231</Paragraphs>
  <Slides>89</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89</vt:i4>
      </vt:variant>
    </vt:vector>
  </HeadingPairs>
  <TitlesOfParts>
    <vt:vector size="98" baseType="lpstr">
      <vt:lpstr>MS Mincho</vt:lpstr>
      <vt:lpstr>ＭＳ Ｐゴシック</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Logistics</vt:lpstr>
      <vt:lpstr>Covid-19 related challenges</vt:lpstr>
      <vt:lpstr>Class meeting logistics</vt:lpstr>
      <vt:lpstr>Webex/Meeting Tips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Capstone Orientation Packet (email)</vt:lpstr>
      <vt:lpstr>Collaboration Logistics</vt:lpstr>
      <vt:lpstr>30 min - Team Ideation Presentation</vt:lpstr>
      <vt:lpstr>20 min - Team Ideation Presentation Summary</vt:lpstr>
      <vt:lpstr>5 min - Team Meeting</vt:lpstr>
      <vt:lpstr>10 min – Questions about IED and Capstone Readiness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Follow Track A/B/C as instructed by PE</vt:lpstr>
      <vt:lpstr>15 or 20 min - Generate Project Questions</vt:lpstr>
      <vt:lpstr>15 min Classify and Assign Questions</vt:lpstr>
      <vt:lpstr>20 min Project Engineer Meeting</vt:lpstr>
      <vt:lpstr>Go back to PE space for  Engineering Documentation discussion</vt:lpstr>
      <vt:lpstr>15 min – Engineering Documentation</vt:lpstr>
      <vt:lpstr>What is Documentation? Engineering Documentation?</vt:lpstr>
      <vt:lpstr>Why Document?</vt:lpstr>
      <vt:lpstr>Capstone Course Policies - Tools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All teams are in a different place</vt:lpstr>
      <vt:lpstr>30 min - CE Meeting with Team (Class 3 or 4)</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55 Min - Project Work </vt:lpstr>
      <vt:lpstr>30 min - CE Meeting with Team (Class 3 or 4)</vt:lpstr>
      <vt:lpstr>Out of Class Task / Action Items:</vt:lpstr>
      <vt:lpstr>Class 5 Agenda</vt:lpstr>
      <vt:lpstr>     TA Introduction – Jim Olson</vt:lpstr>
      <vt:lpstr>30 min - Documentation &amp; EDN Usage</vt:lpstr>
      <vt:lpstr>Where to put information?</vt:lpstr>
      <vt:lpstr>How to post</vt:lpstr>
      <vt:lpstr>10 min - Engineering Tools and Methods</vt:lpstr>
      <vt:lpstr>Phases of the Design Report</vt:lpstr>
      <vt:lpstr>Design Report.docx - Table of Contents</vt:lpstr>
      <vt:lpstr>Design Report Section Progress</vt:lpstr>
      <vt:lpstr>10 min - Statement of Work Introduction  60 min - Statement of Work Exercise</vt:lpstr>
      <vt:lpstr>Out of Class Task / Action Items:</vt:lpstr>
      <vt:lpstr>Class 6 Agenda</vt:lpstr>
      <vt:lpstr>10 min – What’s a Concept?</vt:lpstr>
      <vt:lpstr>65 Min - Concept Generation</vt:lpstr>
      <vt:lpstr>10 min – Create Forum Threads</vt:lpstr>
      <vt:lpstr>15 min – Project Work</vt:lpstr>
      <vt:lpstr>Out of Class Task / Action Items:</vt:lpstr>
      <vt:lpstr>Class 7 Agenda</vt:lpstr>
      <vt:lpstr>10 min - Project Planning</vt:lpstr>
      <vt:lpstr>95 min - ‘Post It Note’ Project Planning Exercise</vt:lpstr>
      <vt:lpstr>Out of Class Task / Action Items:</vt:lpstr>
      <vt:lpstr>Class 8 Agenda</vt:lpstr>
      <vt:lpstr>Out of Class Task / Action Items:</vt:lpstr>
      <vt:lpstr>Class 9 Agenda</vt:lpstr>
      <vt:lpstr>15 min – Preliminary Design Review        Introduction</vt:lpstr>
      <vt:lpstr>95 min – Poster Creation</vt:lpstr>
      <vt:lpstr>Out of Class Task / Action Items:</vt:lpstr>
      <vt:lpstr>Preliminary Design Review (3/4 Th or 3/5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2021-03-03T16:29:19Z</dcterms:modified>
</cp:coreProperties>
</file>