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m4a" ContentType="audio/mp4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0" r:id="rId2"/>
    <p:sldId id="258" r:id="rId3"/>
    <p:sldId id="256" r:id="rId4"/>
    <p:sldId id="261" r:id="rId5"/>
    <p:sldId id="262" r:id="rId6"/>
    <p:sldId id="264" r:id="rId7"/>
    <p:sldId id="269" r:id="rId8"/>
    <p:sldId id="266" r:id="rId9"/>
    <p:sldId id="265" r:id="rId10"/>
    <p:sldId id="267" r:id="rId11"/>
    <p:sldId id="268" r:id="rId12"/>
    <p:sldId id="263" r:id="rId13"/>
    <p:sldId id="259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91" autoAdjust="0"/>
    <p:restoredTop sz="94712" autoAdjust="0"/>
  </p:normalViewPr>
  <p:slideViewPr>
    <p:cSldViewPr snapToGrid="0">
      <p:cViewPr varScale="1">
        <p:scale>
          <a:sx n="77" d="100"/>
          <a:sy n="77" d="100"/>
        </p:scale>
        <p:origin x="883" y="7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FF583-59AF-4207-8BDF-BEB203CA77F0}" type="datetimeFigureOut">
              <a:rPr lang="en-US" smtClean="0"/>
              <a:t>7/22/2021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75CF10-0875-4076-B420-B7C8FA0E2F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76167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FF583-59AF-4207-8BDF-BEB203CA77F0}" type="datetimeFigureOut">
              <a:rPr lang="en-US" smtClean="0"/>
              <a:t>7/22/2021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75CF10-0875-4076-B420-B7C8FA0E2F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54399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FF583-59AF-4207-8BDF-BEB203CA77F0}" type="datetimeFigureOut">
              <a:rPr lang="en-US" smtClean="0"/>
              <a:t>7/22/2021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75CF10-0875-4076-B420-B7C8FA0E2F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05480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FF583-59AF-4207-8BDF-BEB203CA77F0}" type="datetimeFigureOut">
              <a:rPr lang="en-US" smtClean="0"/>
              <a:t>7/22/2021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75CF10-0875-4076-B420-B7C8FA0E2F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49082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FF583-59AF-4207-8BDF-BEB203CA77F0}" type="datetimeFigureOut">
              <a:rPr lang="en-US" smtClean="0"/>
              <a:t>7/22/2021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75CF10-0875-4076-B420-B7C8FA0E2F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43152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FF583-59AF-4207-8BDF-BEB203CA77F0}" type="datetimeFigureOut">
              <a:rPr lang="en-US" smtClean="0"/>
              <a:t>7/22/2021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75CF10-0875-4076-B420-B7C8FA0E2F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10006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FF583-59AF-4207-8BDF-BEB203CA77F0}" type="datetimeFigureOut">
              <a:rPr lang="en-US" smtClean="0"/>
              <a:t>7/22/2021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75CF10-0875-4076-B420-B7C8FA0E2F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20760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FF583-59AF-4207-8BDF-BEB203CA77F0}" type="datetimeFigureOut">
              <a:rPr lang="en-US" smtClean="0"/>
              <a:t>7/22/2021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75CF10-0875-4076-B420-B7C8FA0E2F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18232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FF583-59AF-4207-8BDF-BEB203CA77F0}" type="datetimeFigureOut">
              <a:rPr lang="en-US" smtClean="0"/>
              <a:t>7/22/2021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75CF10-0875-4076-B420-B7C8FA0E2F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59577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FF583-59AF-4207-8BDF-BEB203CA77F0}" type="datetimeFigureOut">
              <a:rPr lang="en-US" smtClean="0"/>
              <a:t>7/22/2021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75CF10-0875-4076-B420-B7C8FA0E2F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21655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FF583-59AF-4207-8BDF-BEB203CA77F0}" type="datetimeFigureOut">
              <a:rPr lang="en-US" smtClean="0"/>
              <a:t>7/22/2021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75CF10-0875-4076-B420-B7C8FA0E2F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00092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EFF583-59AF-4207-8BDF-BEB203CA77F0}" type="datetimeFigureOut">
              <a:rPr lang="en-US" smtClean="0"/>
              <a:t>7/22/2021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75CF10-0875-4076-B420-B7C8FA0E2F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2472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1.png"/><Relationship Id="rId4" Type="http://schemas.openxmlformats.org/officeDocument/2006/relationships/hyperlink" Target="https://designlab.eng.rpi.edu/svn2/capstone-support-dev/Rubrics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.png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hyperlink" Target="https://designlab.eng.rpi.edu/edn/projects/capstone-support-dev/wiki/Gantt_Charts__Project_Management" TargetMode="External"/><Relationship Id="rId5" Type="http://schemas.openxmlformats.org/officeDocument/2006/relationships/hyperlink" Target="https://designlab.eng.rpi.edu/edn/projects/capstone-support-dev/wiki/Statement_of_Work" TargetMode="External"/><Relationship Id="rId4" Type="http://schemas.openxmlformats.org/officeDocument/2006/relationships/hyperlink" Target="https://www.pmi.org/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m4a"/><Relationship Id="rId7" Type="http://schemas.openxmlformats.org/officeDocument/2006/relationships/image" Target="../media/image1.png"/><Relationship Id="rId2" Type="http://schemas.microsoft.com/office/2007/relationships/media" Target="../media/media4.m4a"/><Relationship Id="rId1" Type="http://schemas.openxmlformats.org/officeDocument/2006/relationships/vmlDrawing" Target="../drawings/vmlDrawing1.vml"/><Relationship Id="rId6" Type="http://schemas.openxmlformats.org/officeDocument/2006/relationships/image" Target="../media/image2.emf"/><Relationship Id="rId5" Type="http://schemas.openxmlformats.org/officeDocument/2006/relationships/oleObject" Target="../embeddings/oleObject1.bin"/><Relationship Id="rId4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The Statement of Work</a:t>
            </a: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The Design Lab at Rensselaer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E89BD1F0-FC8C-4B15-8454-5A38EAE67BE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8050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974"/>
    </mc:Choice>
    <mc:Fallback xmlns="">
      <p:transition spd="slow" advTm="89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Helpful Hints - Engineering Tools and Methods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24694457"/>
              </p:ext>
            </p:extLst>
          </p:nvPr>
        </p:nvGraphicFramePr>
        <p:xfrm>
          <a:off x="838200" y="2493443"/>
          <a:ext cx="10515600" cy="3388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03174">
                  <a:extLst>
                    <a:ext uri="{9D8B030D-6E8A-4147-A177-3AD203B41FA5}">
                      <a16:colId xmlns:a16="http://schemas.microsoft.com/office/drawing/2014/main" val="1927299023"/>
                    </a:ext>
                  </a:extLst>
                </a:gridCol>
                <a:gridCol w="8312426">
                  <a:extLst>
                    <a:ext uri="{9D8B030D-6E8A-4147-A177-3AD203B41FA5}">
                      <a16:colId xmlns:a16="http://schemas.microsoft.com/office/drawing/2014/main" val="2041179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Project Area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Tools and Methods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5751778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Software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/>
                        <a:t>Iteratively releasing code for</a:t>
                      </a:r>
                      <a:r>
                        <a:rPr lang="en-US" baseline="0" dirty="0"/>
                        <a:t> </a:t>
                      </a:r>
                      <a:r>
                        <a:rPr lang="en-US" dirty="0"/>
                        <a:t>sponsor feedback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/>
                        <a:t>Flow chart of system control loop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/>
                        <a:t>Storyboard of user input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/>
                        <a:t>Pseudocode for embedded software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3395436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Mechanical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/>
                        <a:t>Free Body diagram - relationship of force vectors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/>
                        <a:t>Torque measurements on the shaft to determine maximum system loading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/>
                        <a:t>Finite element analysis (FEA) for maximum deflection under expected load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7782181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Process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/>
                        <a:t>Conduct customer interviews of toddler caregivers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/>
                        <a:t>Create Standard Operating Procedure for system startup and calibration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/>
                        <a:t>Discrete Time Simulation using ARENA for material flows</a:t>
                      </a:r>
                      <a:r>
                        <a:rPr lang="en-US" baseline="0" dirty="0"/>
                        <a:t> for factory layout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43105867"/>
                  </a:ext>
                </a:extLst>
              </a:tr>
            </a:tbl>
          </a:graphicData>
        </a:graphic>
      </p:graphicFrame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4BDE62AE-D6B4-44C7-8A38-676BDCB79F0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659D769-7FE0-4A45-AE7D-79CDF5282F74}"/>
              </a:ext>
            </a:extLst>
          </p:cNvPr>
          <p:cNvSpPr txBox="1"/>
          <p:nvPr/>
        </p:nvSpPr>
        <p:spPr>
          <a:xfrm>
            <a:off x="4996980" y="1738122"/>
            <a:ext cx="219803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b="1" dirty="0"/>
              <a:t>Examples</a:t>
            </a:r>
          </a:p>
        </p:txBody>
      </p:sp>
    </p:spTree>
    <p:extLst>
      <p:ext uri="{BB962C8B-B14F-4D97-AF65-F5344CB8AC3E}">
        <p14:creationId xmlns:p14="http://schemas.microsoft.com/office/powerpoint/2010/main" val="993461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6095"/>
    </mc:Choice>
    <mc:Fallback xmlns="">
      <p:transition spd="slow" advTm="960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Helpful Hints – Initial Deliverables and Dates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endParaRPr lang="en-US" dirty="0"/>
          </a:p>
          <a:p>
            <a:r>
              <a:rPr lang="en-US" dirty="0"/>
              <a:t>Found in Appendix A</a:t>
            </a:r>
          </a:p>
          <a:p>
            <a:r>
              <a:rPr lang="en-US" dirty="0"/>
              <a:t>Do not list course items, e.g. Preliminary Design Document, sponsor visits, etc. </a:t>
            </a:r>
          </a:p>
          <a:p>
            <a:r>
              <a:rPr lang="en-US" dirty="0"/>
              <a:t>Include completion of specific intermediate project accomplishments</a:t>
            </a:r>
          </a:p>
          <a:p>
            <a:r>
              <a:rPr lang="en-US" dirty="0"/>
              <a:t>Analysis, experiments, design drawings or fabrication of parts</a:t>
            </a:r>
          </a:p>
          <a:p>
            <a:r>
              <a:rPr lang="en-US" dirty="0"/>
              <a:t>Confirm deliverables are tangible items. </a:t>
            </a:r>
          </a:p>
          <a:p>
            <a:r>
              <a:rPr lang="en-US" dirty="0"/>
              <a:t>Be S.M.A.R.T.</a:t>
            </a:r>
          </a:p>
          <a:p>
            <a:r>
              <a:rPr lang="en-US" dirty="0"/>
              <a:t>Be specific to your project, rather than generic. </a:t>
            </a:r>
          </a:p>
          <a:p>
            <a:r>
              <a:rPr lang="en-US" dirty="0"/>
              <a:t>Deliverables are the outputs of the tasks, not the tasks themselves. E.g. </a:t>
            </a:r>
          </a:p>
          <a:p>
            <a:pPr lvl="1"/>
            <a:r>
              <a:rPr lang="en-US" dirty="0"/>
              <a:t>Task - Research competitors' products.</a:t>
            </a:r>
          </a:p>
          <a:p>
            <a:pPr lvl="1"/>
            <a:r>
              <a:rPr lang="en-US" dirty="0"/>
              <a:t>Deliverable - A report on competing products.</a:t>
            </a:r>
          </a:p>
          <a:p>
            <a:r>
              <a:rPr lang="en-US" dirty="0"/>
              <a:t>Deliverables should relate to your Current Semester Objectives </a:t>
            </a:r>
          </a:p>
          <a:p>
            <a:endParaRPr lang="en-US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DA7A5CEE-26D8-4B39-8A32-D8CAF7BB21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9455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5172"/>
    </mc:Choice>
    <mc:Fallback xmlns="">
      <p:transition spd="slow" advTm="1051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Things to Keep In Mind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Do not rename the file! Keep “Design Report.docx”</a:t>
            </a:r>
          </a:p>
          <a:p>
            <a:r>
              <a:rPr lang="en-US" dirty="0"/>
              <a:t>Stay S.M.A.R.T.</a:t>
            </a:r>
          </a:p>
          <a:p>
            <a:r>
              <a:rPr lang="en-US" dirty="0"/>
              <a:t>Avoid flowery prose. Be concise and technically focused. Be sure all terms are clear or defined. </a:t>
            </a:r>
          </a:p>
          <a:p>
            <a:r>
              <a:rPr lang="en-US" dirty="0"/>
              <a:t>Proofread</a:t>
            </a:r>
          </a:p>
          <a:p>
            <a:r>
              <a:rPr lang="en-US" dirty="0"/>
              <a:t>Incorporate feedback from PE/CE/sponsor</a:t>
            </a:r>
          </a:p>
          <a:p>
            <a:r>
              <a:rPr lang="en-US" dirty="0"/>
              <a:t>Use Our Checklists as a Self-Evaluation Rubric</a:t>
            </a:r>
          </a:p>
          <a:p>
            <a:r>
              <a:rPr lang="en-US" dirty="0"/>
              <a:t>Look at the Rubric - </a:t>
            </a:r>
            <a:r>
              <a:rPr lang="en-US" dirty="0">
                <a:hlinkClick r:id="rId4"/>
              </a:rPr>
              <a:t>https://designlab.eng.rpi.edu/svn2/capstone-support-dev/Rubrics</a:t>
            </a:r>
            <a:r>
              <a:rPr lang="en-US" dirty="0"/>
              <a:t> 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22E34D88-A516-434C-9012-F182ABDB218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6686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564"/>
    </mc:Choice>
    <mc:Fallback xmlns="">
      <p:transition spd="slow" advTm="305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Additional Resources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/>
              <a:t>The Project Management Institute, </a:t>
            </a:r>
            <a:r>
              <a:rPr lang="en-US" dirty="0">
                <a:hlinkClick r:id="rId4"/>
              </a:rPr>
              <a:t>https://www.pmi.org/</a:t>
            </a:r>
            <a:r>
              <a:rPr lang="en-US" dirty="0"/>
              <a:t> </a:t>
            </a:r>
          </a:p>
          <a:p>
            <a:pPr lvl="1"/>
            <a:r>
              <a:rPr lang="en-US" dirty="0"/>
              <a:t>Training Materials</a:t>
            </a:r>
          </a:p>
          <a:p>
            <a:pPr lvl="1"/>
            <a:r>
              <a:rPr lang="en-US" dirty="0"/>
              <a:t>Certifications</a:t>
            </a:r>
          </a:p>
          <a:p>
            <a:pPr lvl="1"/>
            <a:r>
              <a:rPr lang="en-US" dirty="0"/>
              <a:t>Publisher of “The Project Management Book of Knowledge”</a:t>
            </a:r>
          </a:p>
          <a:p>
            <a:r>
              <a:rPr lang="en-US" dirty="0"/>
              <a:t>Ulrich &amp; Eppinger / Ulrich, </a:t>
            </a:r>
            <a:r>
              <a:rPr lang="en-US"/>
              <a:t>Eppinger and Yang</a:t>
            </a:r>
            <a:endParaRPr lang="en-US" dirty="0"/>
          </a:p>
          <a:p>
            <a:pPr lvl="1"/>
            <a:r>
              <a:rPr lang="en-US" dirty="0"/>
              <a:t>Product Design and Development – Project Management chapter in the IED Textbook</a:t>
            </a:r>
          </a:p>
          <a:p>
            <a:r>
              <a:rPr lang="en-US" dirty="0"/>
              <a:t>Capstone Support Wiki</a:t>
            </a:r>
          </a:p>
          <a:p>
            <a:pPr lvl="1"/>
            <a:r>
              <a:rPr lang="en-US" dirty="0">
                <a:hlinkClick r:id="rId5"/>
              </a:rPr>
              <a:t>https://designlab.eng.rpi.edu/edn/projects/capstone-support-dev/wiki/Statement_of_Work</a:t>
            </a:r>
            <a:r>
              <a:rPr lang="en-US" dirty="0"/>
              <a:t> </a:t>
            </a:r>
          </a:p>
          <a:p>
            <a:pPr lvl="1"/>
            <a:r>
              <a:rPr lang="en-US" dirty="0">
                <a:hlinkClick r:id="rId6"/>
              </a:rPr>
              <a:t>https://designlab.eng.rpi.edu/edn/projects/capstone-support-dev/wiki/Gantt_Charts__Project_Management</a:t>
            </a:r>
            <a:r>
              <a:rPr lang="en-US" dirty="0"/>
              <a:t> 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2BDFB838-98FB-4D34-9557-3266EA3FA92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0118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3085"/>
    </mc:Choice>
    <mc:Fallback xmlns="">
      <p:transition spd="slow" advTm="530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Statement of Work - SoW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What Is It?</a:t>
            </a:r>
          </a:p>
          <a:p>
            <a:pPr marL="687388" indent="-225425"/>
            <a:r>
              <a:rPr lang="en-US" dirty="0"/>
              <a:t>Written Shared Understanding of the Project</a:t>
            </a:r>
          </a:p>
          <a:p>
            <a:pPr marL="227013" indent="-227013">
              <a:buNone/>
            </a:pPr>
            <a:r>
              <a:rPr lang="en-US" dirty="0"/>
              <a:t>Why Do We Use One for Capstone?</a:t>
            </a:r>
          </a:p>
          <a:p>
            <a:pPr marL="687388" indent="-225425"/>
            <a:r>
              <a:rPr lang="en-US" dirty="0"/>
              <a:t>Commonly Used in Industry</a:t>
            </a:r>
          </a:p>
          <a:p>
            <a:pPr marL="687388" indent="-225425"/>
            <a:r>
              <a:rPr lang="en-US" dirty="0"/>
              <a:t>Used to Define Projects and Help Manage Scope</a:t>
            </a:r>
          </a:p>
          <a:p>
            <a:pPr marL="227013" indent="-227013">
              <a:buNone/>
            </a:pPr>
            <a:r>
              <a:rPr lang="en-US" dirty="0"/>
              <a:t>When Is It Created for a Capstone Project?</a:t>
            </a:r>
          </a:p>
          <a:p>
            <a:pPr marL="687388" indent="-225425"/>
            <a:r>
              <a:rPr lang="en-US" dirty="0"/>
              <a:t>Approximately Week 4</a:t>
            </a:r>
          </a:p>
          <a:p>
            <a:endParaRPr lang="en-US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59F15932-5A6C-4ADF-BE8D-B9E74441AAB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7428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8856"/>
    </mc:Choice>
    <mc:Fallback xmlns="">
      <p:transition spd="slow" advTm="688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Process</a:t>
            </a:r>
          </a:p>
        </p:txBody>
      </p:sp>
      <p:sp>
        <p:nvSpPr>
          <p:cNvPr id="3" name="Subtitle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sz="4400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Working </a:t>
            </a:r>
            <a:r>
              <a:rPr lang="en-US" sz="4400" dirty="0">
                <a:latin typeface="+mj-lt"/>
                <a:ea typeface="+mj-ea"/>
                <a:cs typeface="+mj-cs"/>
              </a:rPr>
              <a:t>W</a:t>
            </a:r>
            <a:r>
              <a:rPr lang="en-US" sz="4400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ith Your Team</a:t>
            </a:r>
          </a:p>
          <a:p>
            <a:pPr lvl="1"/>
            <a:r>
              <a:rPr lang="en-US" sz="4000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Download and Review the Design Report Template</a:t>
            </a:r>
          </a:p>
          <a:p>
            <a:pPr lvl="1"/>
            <a:r>
              <a:rPr lang="en-US" sz="4000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Note The Required SoW Sections</a:t>
            </a:r>
          </a:p>
          <a:p>
            <a:pPr lvl="1"/>
            <a:r>
              <a:rPr lang="en-US" sz="4000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Consider How Those Sections Relate To Your Project</a:t>
            </a:r>
          </a:p>
          <a:p>
            <a:pPr lvl="1"/>
            <a:r>
              <a:rPr lang="en-US" sz="4000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For Each Section – As You Work</a:t>
            </a:r>
          </a:p>
          <a:p>
            <a:pPr lvl="2"/>
            <a:r>
              <a:rPr lang="en-US" sz="3600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Remove any sample text / instructions</a:t>
            </a:r>
          </a:p>
          <a:p>
            <a:pPr lvl="2"/>
            <a:r>
              <a:rPr lang="en-US" sz="3600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Fill in the appropriate information</a:t>
            </a:r>
          </a:p>
          <a:p>
            <a:pPr lvl="1"/>
            <a:r>
              <a:rPr lang="en-US" sz="4000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Some Sections May Require More Discussion Than Others</a:t>
            </a:r>
          </a:p>
          <a:p>
            <a:pPr lvl="1"/>
            <a:r>
              <a:rPr lang="en-US" sz="4000" dirty="0">
                <a:latin typeface="+mj-lt"/>
                <a:ea typeface="+mj-ea"/>
                <a:cs typeface="+mj-cs"/>
              </a:rPr>
              <a:t>This is Preliminary and </a:t>
            </a:r>
            <a:r>
              <a:rPr lang="en-US" sz="4000" b="1" dirty="0">
                <a:latin typeface="+mj-lt"/>
                <a:ea typeface="+mj-ea"/>
                <a:cs typeface="+mj-cs"/>
              </a:rPr>
              <a:t>WILL</a:t>
            </a:r>
            <a:r>
              <a:rPr lang="en-US" sz="4000" dirty="0">
                <a:latin typeface="+mj-lt"/>
                <a:ea typeface="+mj-ea"/>
                <a:cs typeface="+mj-cs"/>
              </a:rPr>
              <a:t> Be Revised During the Project</a:t>
            </a:r>
          </a:p>
          <a:p>
            <a:pPr lvl="1"/>
            <a:r>
              <a:rPr lang="en-US" sz="4000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All Team Members Proofread the Entire Document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B00ABF2E-50BD-4702-9350-903EA81C6E1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3985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2090"/>
    </mc:Choice>
    <mc:Fallback xmlns="">
      <p:transition spd="slow" advTm="820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These Design Report Sections = SoW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622309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The Statement of Work is simply a Subset of the Design Report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You Will Add The Other Sections Later In the Semester</a:t>
            </a:r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51071435"/>
              </p:ext>
            </p:extLst>
          </p:nvPr>
        </p:nvGraphicFramePr>
        <p:xfrm>
          <a:off x="2504179" y="2330672"/>
          <a:ext cx="7183641" cy="327826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8" name="Worksheet" r:id="rId5" imgW="4219724" imgH="1990789" progId="Excel.Sheet.12">
                  <p:embed/>
                </p:oleObj>
              </mc:Choice>
              <mc:Fallback>
                <p:oleObj name="Worksheet" r:id="rId5" imgW="4219724" imgH="1990789" progId="Excel.Sheet.12">
                  <p:embed/>
                  <p:pic>
                    <p:nvPicPr>
                      <p:cNvPr id="4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04179" y="2330672"/>
                        <a:ext cx="7183641" cy="3278269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89999051-8675-4E86-8C90-6DBFC854A90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4801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960"/>
    </mc:Choice>
    <mc:Fallback xmlns="">
      <p:transition spd="slow" advTm="279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Where  / How ?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78567958"/>
              </p:ext>
            </p:extLst>
          </p:nvPr>
        </p:nvGraphicFramePr>
        <p:xfrm>
          <a:off x="838200" y="1825625"/>
          <a:ext cx="10515600" cy="3708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257800">
                  <a:extLst>
                    <a:ext uri="{9D8B030D-6E8A-4147-A177-3AD203B41FA5}">
                      <a16:colId xmlns:a16="http://schemas.microsoft.com/office/drawing/2014/main" val="1397310886"/>
                    </a:ext>
                  </a:extLst>
                </a:gridCol>
                <a:gridCol w="5257800">
                  <a:extLst>
                    <a:ext uri="{9D8B030D-6E8A-4147-A177-3AD203B41FA5}">
                      <a16:colId xmlns:a16="http://schemas.microsoft.com/office/drawing/2014/main" val="393825669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Section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General Guidance / Information Source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8000731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Executive Summary	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Write this Last!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0235326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List of Figures and Tables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Automatically Created by Using Word</a:t>
                      </a:r>
                      <a:r>
                        <a:rPr lang="en-US" baseline="0" dirty="0"/>
                        <a:t> Captions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4747913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Revision History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Loosely Keep Track of Changes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7257912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Glossary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Start this ASAP &amp; Keep Adding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6685442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1. Introduction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New</a:t>
                      </a:r>
                      <a:r>
                        <a:rPr lang="en-US" baseline="0" dirty="0"/>
                        <a:t> Writing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9441881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2. Project Objectives &amp; Semester Objectives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Leverage</a:t>
                      </a:r>
                      <a:r>
                        <a:rPr lang="en-US" baseline="0" dirty="0"/>
                        <a:t> The Initial Project Description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9720406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3. Engineering Tools and Methods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From Your Earlier Working Session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7843567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References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Start this ASAP &amp; Keep Adding!</a:t>
                      </a:r>
                      <a:r>
                        <a:rPr lang="en-US" baseline="0" dirty="0"/>
                        <a:t> Do NOT do this last!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521123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Appendix A: Initial Deliverables and Dates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From Your Earlier Working Session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74924425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2552700" y="5850235"/>
            <a:ext cx="7086600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lvl="0" algn="ctr"/>
            <a:r>
              <a:rPr lang="en-US" b="1" dirty="0"/>
              <a:t>The file name and location in your Repository always remains the same: </a:t>
            </a:r>
            <a:endParaRPr lang="en-US" dirty="0"/>
          </a:p>
          <a:p>
            <a:pPr algn="ctr"/>
            <a:r>
              <a:rPr lang="en-US" b="1" dirty="0"/>
              <a:t>“working/Reports/Design Report and Poster/Design Report.docx”</a:t>
            </a:r>
            <a:endParaRPr lang="en-US" dirty="0"/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D5ABBA92-F15E-4F50-812B-4BDB29A9DC7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3009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4887"/>
    </mc:Choice>
    <mc:Fallback xmlns="">
      <p:transition spd="slow" advTm="1648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Helpful Hints - Background and Motivation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Included in Section 2 - </a:t>
            </a:r>
            <a:r>
              <a:rPr lang="en-US" dirty="0">
                <a:solidFill>
                  <a:schemeClr val="dk1"/>
                </a:solidFill>
              </a:rPr>
              <a:t>Project Objectives &amp; Semester Objectives</a:t>
            </a:r>
          </a:p>
          <a:p>
            <a:r>
              <a:rPr lang="en-US" dirty="0"/>
              <a:t>May come from: Industry / Academia, Your sponsor, Previous capstone teams</a:t>
            </a:r>
          </a:p>
          <a:p>
            <a:r>
              <a:rPr lang="en-US" dirty="0"/>
              <a:t>Start with your project description</a:t>
            </a:r>
          </a:p>
          <a:p>
            <a:r>
              <a:rPr lang="en-US" dirty="0"/>
              <a:t>Change for new information (if any) from your sponsor meeting(s), PE, CE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86D8E6C4-BF8C-48FA-9ABB-E70EBCD6B28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2997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2070"/>
    </mc:Choice>
    <mc:Fallback xmlns="">
      <p:transition spd="slow" advTm="1120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Helpful Hints - Long Term Objectives and Customer Payoff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Included in Section 2 - </a:t>
            </a:r>
            <a:r>
              <a:rPr lang="en-US" dirty="0">
                <a:solidFill>
                  <a:schemeClr val="dk1"/>
                </a:solidFill>
              </a:rPr>
              <a:t>Project Objectives &amp; Semester Objectives </a:t>
            </a:r>
          </a:p>
          <a:p>
            <a:r>
              <a:rPr lang="en-US" dirty="0"/>
              <a:t>aka “The Big Picture”</a:t>
            </a:r>
          </a:p>
          <a:p>
            <a:r>
              <a:rPr lang="en-US" dirty="0"/>
              <a:t>Timeframe: </a:t>
            </a:r>
            <a:r>
              <a:rPr lang="en-US" b="1" dirty="0"/>
              <a:t>2-5 Years</a:t>
            </a:r>
            <a:r>
              <a:rPr lang="en-US" dirty="0"/>
              <a:t> </a:t>
            </a:r>
            <a:r>
              <a:rPr lang="en-US" i="1" dirty="0"/>
              <a:t>after </a:t>
            </a:r>
            <a:r>
              <a:rPr lang="en-US" dirty="0"/>
              <a:t>this semester</a:t>
            </a:r>
          </a:p>
          <a:p>
            <a:r>
              <a:rPr lang="en-US" dirty="0"/>
              <a:t>What will your customer do with your results?</a:t>
            </a:r>
          </a:p>
          <a:p>
            <a:r>
              <a:rPr lang="en-US" dirty="0"/>
              <a:t>How will your results facilitate better products, higher profits, contributions to society, etc.?</a:t>
            </a:r>
          </a:p>
          <a:p>
            <a:r>
              <a:rPr lang="en-US" dirty="0"/>
              <a:t>Assume your work may need to be combined with other developments at RPI or Sponsor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86D8E6C4-BF8C-48FA-9ABB-E70EBCD6B28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1559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2070"/>
    </mc:Choice>
    <mc:Fallback xmlns="">
      <p:transition spd="slow" advTm="1120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Helpful Hints - Current Semester Objectives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Included in Section 2 - </a:t>
            </a:r>
            <a:r>
              <a:rPr lang="en-US" dirty="0">
                <a:solidFill>
                  <a:schemeClr val="dk1"/>
                </a:solidFill>
              </a:rPr>
              <a:t>Project Objectives &amp; Semester Objectives </a:t>
            </a:r>
          </a:p>
          <a:p>
            <a:r>
              <a:rPr lang="en-US" dirty="0"/>
              <a:t>aka “The Little Picture”</a:t>
            </a:r>
          </a:p>
          <a:p>
            <a:r>
              <a:rPr lang="en-US" dirty="0"/>
              <a:t>Capture the valuable results that you will produce and deliver to your customer in this </a:t>
            </a:r>
            <a:r>
              <a:rPr lang="en-US" b="1" dirty="0"/>
              <a:t>one-semester</a:t>
            </a:r>
            <a:r>
              <a:rPr lang="en-US" dirty="0"/>
              <a:t> course. </a:t>
            </a:r>
          </a:p>
          <a:p>
            <a:r>
              <a:rPr lang="en-US" dirty="0"/>
              <a:t>What will delight your sponsor?</a:t>
            </a:r>
          </a:p>
          <a:p>
            <a:r>
              <a:rPr lang="en-US" dirty="0"/>
              <a:t>Include specific commitments by your team </a:t>
            </a:r>
          </a:p>
          <a:p>
            <a:r>
              <a:rPr lang="en-US" dirty="0"/>
              <a:t>Be project specific, not generic. </a:t>
            </a:r>
          </a:p>
          <a:p>
            <a:r>
              <a:rPr lang="en-US" dirty="0"/>
              <a:t>Do NOT simply repeat the generic design process. </a:t>
            </a:r>
          </a:p>
          <a:p>
            <a:r>
              <a:rPr lang="en-US" dirty="0"/>
              <a:t>If yours is an on-going project, summarize the project history first so that it is easy for the readers to understand why you chose the semester objectives.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B60672A3-2DBC-409C-8429-2AC4BB3B3CE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0451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7804"/>
    </mc:Choice>
    <mc:Fallback xmlns="">
      <p:transition spd="slow" advTm="578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Helpful Hints - Engineering Tools and Methods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Section 3 of the Design Report</a:t>
            </a:r>
          </a:p>
          <a:p>
            <a:r>
              <a:rPr lang="en-US" dirty="0"/>
              <a:t>Provide specific information on the </a:t>
            </a:r>
            <a:r>
              <a:rPr lang="en-US" b="1" dirty="0"/>
              <a:t>technical</a:t>
            </a:r>
            <a:r>
              <a:rPr lang="en-US" dirty="0"/>
              <a:t> aspects of work. </a:t>
            </a:r>
          </a:p>
          <a:p>
            <a:r>
              <a:rPr lang="en-US" dirty="0"/>
              <a:t>Convince the reader that the team has the technical know-how required to execute the project. </a:t>
            </a:r>
          </a:p>
          <a:p>
            <a:r>
              <a:rPr lang="en-US" dirty="0"/>
              <a:t>Do not include project management approach details unless they specifically relate to how the team will deliver their work. Check with your PE.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878647" y="5241303"/>
            <a:ext cx="643471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 b="1" dirty="0"/>
              <a:t>See Example On Next Slide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E8E88334-0032-4205-8CB4-16F7F62ED52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4678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991"/>
    </mc:Choice>
    <mc:Fallback xmlns="">
      <p:transition spd="slow" advTm="409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315</TotalTime>
  <Words>960</Words>
  <Application>Microsoft Office PowerPoint</Application>
  <PresentationFormat>Widescreen</PresentationFormat>
  <Paragraphs>131</Paragraphs>
  <Slides>13</Slides>
  <Notes>0</Notes>
  <HiddenSlides>0</HiddenSlides>
  <MMClips>13</MMClips>
  <ScaleCrop>false</ScaleCrop>
  <HeadingPairs>
    <vt:vector size="8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8" baseType="lpstr">
      <vt:lpstr>Arial</vt:lpstr>
      <vt:lpstr>Calibri</vt:lpstr>
      <vt:lpstr>Calibri Light</vt:lpstr>
      <vt:lpstr>Office Theme</vt:lpstr>
      <vt:lpstr>Worksheet</vt:lpstr>
      <vt:lpstr>The Statement of Work</vt:lpstr>
      <vt:lpstr>The Statement of Work - SoW</vt:lpstr>
      <vt:lpstr>The Process</vt:lpstr>
      <vt:lpstr>These Design Report Sections = SoW</vt:lpstr>
      <vt:lpstr>Where  / How ?</vt:lpstr>
      <vt:lpstr>Helpful Hints - Background and Motivation</vt:lpstr>
      <vt:lpstr>Helpful Hints - Long Term Objectives and Customer Payoff</vt:lpstr>
      <vt:lpstr>Helpful Hints - Current Semester Objectives</vt:lpstr>
      <vt:lpstr>Helpful Hints - Engineering Tools and Methods</vt:lpstr>
      <vt:lpstr>Helpful Hints - Engineering Tools and Methods</vt:lpstr>
      <vt:lpstr>Helpful Hints – Initial Deliverables and Dates</vt:lpstr>
      <vt:lpstr>Things to Keep In Mind</vt:lpstr>
      <vt:lpstr>Additional Resources</vt:lpstr>
    </vt:vector>
  </TitlesOfParts>
  <Company>Rensselaer Polytechnic Institute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Statement of Work</dc:title>
  <dc:creator>Anderson, Mark</dc:creator>
  <cp:lastModifiedBy>mark</cp:lastModifiedBy>
  <cp:revision>22</cp:revision>
  <dcterms:created xsi:type="dcterms:W3CDTF">2021-07-21T17:50:27Z</dcterms:created>
  <dcterms:modified xsi:type="dcterms:W3CDTF">2021-07-22T17:27:35Z</dcterms:modified>
</cp:coreProperties>
</file>