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77" r:id="rId4"/>
    <p:sldId id="261" r:id="rId5"/>
    <p:sldId id="262" r:id="rId6"/>
    <p:sldId id="264" r:id="rId7"/>
    <p:sldId id="269" r:id="rId8"/>
    <p:sldId id="266" r:id="rId9"/>
    <p:sldId id="265" r:id="rId10"/>
    <p:sldId id="267" r:id="rId11"/>
    <p:sldId id="268" r:id="rId12"/>
    <p:sldId id="263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12" autoAdjust="0"/>
  </p:normalViewPr>
  <p:slideViewPr>
    <p:cSldViewPr snapToGrid="0">
      <p:cViewPr>
        <p:scale>
          <a:sx n="66" d="100"/>
          <a:sy n="66" d="100"/>
        </p:scale>
        <p:origin x="1229" y="2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C11C7C-D1C6-427A-9236-133EEDEC4F08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5E2CBCAC-2A13-4F94-B022-EB93D49E324A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Download and Review the Design Report Template</a:t>
          </a:r>
          <a:endParaRPr lang="en-US" sz="2000" dirty="0"/>
        </a:p>
      </dgm:t>
    </dgm:pt>
    <dgm:pt modelId="{A39B36B9-3C0B-4B8D-B88D-20B922092FA6}" type="parTrans" cxnId="{B55899AF-7DA8-4F67-917E-F09EA97D03E2}">
      <dgm:prSet/>
      <dgm:spPr/>
      <dgm:t>
        <a:bodyPr/>
        <a:lstStyle/>
        <a:p>
          <a:endParaRPr lang="en-US" sz="4800"/>
        </a:p>
      </dgm:t>
    </dgm:pt>
    <dgm:pt modelId="{85CBF9F8-B091-4698-A8FD-CB384730FF4F}" type="sibTrans" cxnId="{B55899AF-7DA8-4F67-917E-F09EA97D03E2}">
      <dgm:prSet custT="1"/>
      <dgm:spPr/>
      <dgm:t>
        <a:bodyPr/>
        <a:lstStyle/>
        <a:p>
          <a:endParaRPr lang="en-US" sz="1600"/>
        </a:p>
      </dgm:t>
    </dgm:pt>
    <dgm:pt modelId="{A0E78BAD-2D8D-4DE6-A856-AA41AC33B695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Note Sections Required for SoW</a:t>
          </a:r>
        </a:p>
      </dgm:t>
    </dgm:pt>
    <dgm:pt modelId="{3506F3D4-73DA-435D-9BAE-B2BD768976B1}" type="parTrans" cxnId="{AA31900E-2AA6-4E82-BABF-E698818311D1}">
      <dgm:prSet/>
      <dgm:spPr/>
      <dgm:t>
        <a:bodyPr/>
        <a:lstStyle/>
        <a:p>
          <a:endParaRPr lang="en-US" sz="4800"/>
        </a:p>
      </dgm:t>
    </dgm:pt>
    <dgm:pt modelId="{7DE51122-28DF-453E-9CED-24A65B7958DA}" type="sibTrans" cxnId="{AA31900E-2AA6-4E82-BABF-E698818311D1}">
      <dgm:prSet custT="1"/>
      <dgm:spPr/>
      <dgm:t>
        <a:bodyPr/>
        <a:lstStyle/>
        <a:p>
          <a:endParaRPr lang="en-US" sz="1600"/>
        </a:p>
      </dgm:t>
    </dgm:pt>
    <dgm:pt modelId="{5A578021-01DF-4115-9538-392088AD8C6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Consider How Those Sections Relate To Your Project</a:t>
          </a:r>
        </a:p>
      </dgm:t>
    </dgm:pt>
    <dgm:pt modelId="{082DB087-84EF-4243-9DA8-C4153090000F}" type="parTrans" cxnId="{63ADD7BD-0A9E-434B-A738-0D2E901282D0}">
      <dgm:prSet/>
      <dgm:spPr/>
      <dgm:t>
        <a:bodyPr/>
        <a:lstStyle/>
        <a:p>
          <a:endParaRPr lang="en-US" sz="4800"/>
        </a:p>
      </dgm:t>
    </dgm:pt>
    <dgm:pt modelId="{51382E6A-7BF7-41E2-B686-373D0BD135FB}" type="sibTrans" cxnId="{63ADD7BD-0A9E-434B-A738-0D2E901282D0}">
      <dgm:prSet custT="1"/>
      <dgm:spPr/>
      <dgm:t>
        <a:bodyPr/>
        <a:lstStyle/>
        <a:p>
          <a:endParaRPr lang="en-US" sz="1600"/>
        </a:p>
      </dgm:t>
    </dgm:pt>
    <dgm:pt modelId="{5CF25771-E36C-49A2-8BE7-C4D882601F0F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For Each Section – As You Work</a:t>
          </a:r>
          <a:endParaRPr lang="en-US" sz="20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</dgm:t>
    </dgm:pt>
    <dgm:pt modelId="{E92E8ACE-2DBC-409C-BF60-21041A8FF231}" type="parTrans" cxnId="{E0E92413-44D8-4C0D-BCB9-7579233D5E6A}">
      <dgm:prSet/>
      <dgm:spPr/>
      <dgm:t>
        <a:bodyPr/>
        <a:lstStyle/>
        <a:p>
          <a:endParaRPr lang="en-US" sz="4800"/>
        </a:p>
      </dgm:t>
    </dgm:pt>
    <dgm:pt modelId="{723D730B-9BF2-4E82-A219-F2BD3E13E163}" type="sibTrans" cxnId="{E0E92413-44D8-4C0D-BCB9-7579233D5E6A}">
      <dgm:prSet custT="1"/>
      <dgm:spPr/>
      <dgm:t>
        <a:bodyPr/>
        <a:lstStyle/>
        <a:p>
          <a:endParaRPr lang="en-US" sz="1600"/>
        </a:p>
      </dgm:t>
    </dgm:pt>
    <dgm:pt modelId="{500F47F3-3140-4DEE-8A2B-48F04F6CC771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6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Remove any sample text / instructions</a:t>
          </a:r>
          <a:endParaRPr lang="en-US" sz="16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</dgm:t>
    </dgm:pt>
    <dgm:pt modelId="{0A69A4CB-22FE-46F5-981C-31ED0E618BBD}" type="parTrans" cxnId="{A4D7D7DD-CC79-4095-A0D1-CD3E549D6712}">
      <dgm:prSet/>
      <dgm:spPr/>
      <dgm:t>
        <a:bodyPr/>
        <a:lstStyle/>
        <a:p>
          <a:endParaRPr lang="en-US" sz="4800"/>
        </a:p>
      </dgm:t>
    </dgm:pt>
    <dgm:pt modelId="{F0EACEA4-3D3E-4DDC-AC22-1B33C9933288}" type="sibTrans" cxnId="{A4D7D7DD-CC79-4095-A0D1-CD3E549D6712}">
      <dgm:prSet/>
      <dgm:spPr/>
      <dgm:t>
        <a:bodyPr/>
        <a:lstStyle/>
        <a:p>
          <a:endParaRPr lang="en-US" sz="4800"/>
        </a:p>
      </dgm:t>
    </dgm:pt>
    <dgm:pt modelId="{F4F6070B-0901-4BC8-B5DF-BBEAA68F36A6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6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Fill in the appropriate information</a:t>
          </a:r>
          <a:endParaRPr lang="en-US" sz="16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</dgm:t>
    </dgm:pt>
    <dgm:pt modelId="{5D9A55BF-B76A-431B-9A53-3F3F0CB3CFF1}" type="parTrans" cxnId="{A638689D-996A-432B-8E0F-B0A994A69FA0}">
      <dgm:prSet/>
      <dgm:spPr/>
      <dgm:t>
        <a:bodyPr/>
        <a:lstStyle/>
        <a:p>
          <a:endParaRPr lang="en-US" sz="4800"/>
        </a:p>
      </dgm:t>
    </dgm:pt>
    <dgm:pt modelId="{14488028-6DFB-4E58-9CA0-40A01EBFCA68}" type="sibTrans" cxnId="{A638689D-996A-432B-8E0F-B0A994A69FA0}">
      <dgm:prSet/>
      <dgm:spPr/>
      <dgm:t>
        <a:bodyPr/>
        <a:lstStyle/>
        <a:p>
          <a:endParaRPr lang="en-US" sz="4800"/>
        </a:p>
      </dgm:t>
    </dgm:pt>
    <dgm:pt modelId="{D4AFF3A7-E4E0-4F85-A653-1C35970CBCC6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Some Sections May Require More Discussion Than Others</a:t>
          </a:r>
          <a:endParaRPr lang="en-US" sz="20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</dgm:t>
    </dgm:pt>
    <dgm:pt modelId="{FFF005F9-6411-4BD8-AC0B-B5B6C4C06A82}" type="parTrans" cxnId="{FE9B0EC7-6DB5-4996-BC6E-A5A8058E571A}">
      <dgm:prSet/>
      <dgm:spPr/>
      <dgm:t>
        <a:bodyPr/>
        <a:lstStyle/>
        <a:p>
          <a:endParaRPr lang="en-US" sz="4800"/>
        </a:p>
      </dgm:t>
    </dgm:pt>
    <dgm:pt modelId="{B8BF7751-5749-460B-9184-492759AE0481}" type="sibTrans" cxnId="{FE9B0EC7-6DB5-4996-BC6E-A5A8058E571A}">
      <dgm:prSet custT="1"/>
      <dgm:spPr/>
      <dgm:t>
        <a:bodyPr/>
        <a:lstStyle/>
        <a:p>
          <a:endParaRPr lang="en-US" sz="1600"/>
        </a:p>
      </dgm:t>
    </dgm:pt>
    <dgm:pt modelId="{C9606BE5-1103-4E97-B884-315BCEE2185B}">
      <dgm:prSet custT="1"/>
      <dgm:spPr>
        <a:solidFill>
          <a:schemeClr val="accent2">
            <a:lumMod val="60000"/>
            <a:lumOff val="40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prstClr val="black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This is Preliminary and WILL Be Revised During the Project</a:t>
          </a:r>
          <a:endParaRPr lang="en-US" sz="2000" kern="1200" dirty="0">
            <a:solidFill>
              <a:prstClr val="black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D3FDAEE4-4A4D-4429-AED9-375C9FEC0910}" type="parTrans" cxnId="{69C438B6-11F1-43FC-B6F0-8C98CEEB82F8}">
      <dgm:prSet/>
      <dgm:spPr/>
      <dgm:t>
        <a:bodyPr/>
        <a:lstStyle/>
        <a:p>
          <a:endParaRPr lang="en-US" sz="4800"/>
        </a:p>
      </dgm:t>
    </dgm:pt>
    <dgm:pt modelId="{46C3D24E-6E70-46CC-845C-8AA778D68567}" type="sibTrans" cxnId="{69C438B6-11F1-43FC-B6F0-8C98CEEB82F8}">
      <dgm:prSet custT="1"/>
      <dgm:spPr/>
      <dgm:t>
        <a:bodyPr/>
        <a:lstStyle/>
        <a:p>
          <a:endParaRPr lang="en-US" sz="1600"/>
        </a:p>
      </dgm:t>
    </dgm:pt>
    <dgm:pt modelId="{1A5E90B3-7D6D-485E-ADD7-21B37C542E06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All Team Members Proofread the Entire Document</a:t>
          </a:r>
          <a:endParaRPr lang="en-US" sz="20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</dgm:t>
    </dgm:pt>
    <dgm:pt modelId="{FEAB1F35-2FFB-47CB-A1E6-68DF6B93ED40}" type="parTrans" cxnId="{EE95F39E-09F2-4D74-A6FC-E91AEE9ECE9B}">
      <dgm:prSet/>
      <dgm:spPr/>
      <dgm:t>
        <a:bodyPr/>
        <a:lstStyle/>
        <a:p>
          <a:endParaRPr lang="en-US" sz="4800"/>
        </a:p>
      </dgm:t>
    </dgm:pt>
    <dgm:pt modelId="{49B56714-D45A-49AE-B58C-8FF653B4FC80}" type="sibTrans" cxnId="{EE95F39E-09F2-4D74-A6FC-E91AEE9ECE9B}">
      <dgm:prSet/>
      <dgm:spPr/>
      <dgm:t>
        <a:bodyPr/>
        <a:lstStyle/>
        <a:p>
          <a:endParaRPr lang="en-US" sz="4800"/>
        </a:p>
      </dgm:t>
    </dgm:pt>
    <dgm:pt modelId="{F2695089-EBBB-4D1B-872C-6133FC3DE71C}" type="pres">
      <dgm:prSet presAssocID="{91C11C7C-D1C6-427A-9236-133EEDEC4F08}" presName="linearFlow" presStyleCnt="0">
        <dgm:presLayoutVars>
          <dgm:resizeHandles val="exact"/>
        </dgm:presLayoutVars>
      </dgm:prSet>
      <dgm:spPr/>
    </dgm:pt>
    <dgm:pt modelId="{45297F74-A4D5-44CF-9207-58B989CF1317}" type="pres">
      <dgm:prSet presAssocID="{5E2CBCAC-2A13-4F94-B022-EB93D49E324A}" presName="node" presStyleLbl="node1" presStyleIdx="0" presStyleCnt="7" custScaleX="368593">
        <dgm:presLayoutVars>
          <dgm:bulletEnabled val="1"/>
        </dgm:presLayoutVars>
      </dgm:prSet>
      <dgm:spPr/>
    </dgm:pt>
    <dgm:pt modelId="{8A54DEEF-D713-47AA-8BA4-F6B6B333D12F}" type="pres">
      <dgm:prSet presAssocID="{85CBF9F8-B091-4698-A8FD-CB384730FF4F}" presName="sibTrans" presStyleLbl="sibTrans2D1" presStyleIdx="0" presStyleCnt="6"/>
      <dgm:spPr/>
    </dgm:pt>
    <dgm:pt modelId="{CD7067E0-64CC-49FF-A361-CE2D03667103}" type="pres">
      <dgm:prSet presAssocID="{85CBF9F8-B091-4698-A8FD-CB384730FF4F}" presName="connectorText" presStyleLbl="sibTrans2D1" presStyleIdx="0" presStyleCnt="6"/>
      <dgm:spPr/>
    </dgm:pt>
    <dgm:pt modelId="{4E423DDE-A6B8-4917-A759-8F1D796126B1}" type="pres">
      <dgm:prSet presAssocID="{A0E78BAD-2D8D-4DE6-A856-AA41AC33B695}" presName="node" presStyleLbl="node1" presStyleIdx="1" presStyleCnt="7" custScaleX="368593">
        <dgm:presLayoutVars>
          <dgm:bulletEnabled val="1"/>
        </dgm:presLayoutVars>
      </dgm:prSet>
      <dgm:spPr/>
    </dgm:pt>
    <dgm:pt modelId="{D8DD9EA0-1B6C-4362-A156-D9396FBAA7A5}" type="pres">
      <dgm:prSet presAssocID="{7DE51122-28DF-453E-9CED-24A65B7958DA}" presName="sibTrans" presStyleLbl="sibTrans2D1" presStyleIdx="1" presStyleCnt="6"/>
      <dgm:spPr/>
    </dgm:pt>
    <dgm:pt modelId="{44F344AC-BD0D-4997-A661-C869922C7274}" type="pres">
      <dgm:prSet presAssocID="{7DE51122-28DF-453E-9CED-24A65B7958DA}" presName="connectorText" presStyleLbl="sibTrans2D1" presStyleIdx="1" presStyleCnt="6"/>
      <dgm:spPr/>
    </dgm:pt>
    <dgm:pt modelId="{488736BB-6058-4909-8786-298EC8EF933E}" type="pres">
      <dgm:prSet presAssocID="{5A578021-01DF-4115-9538-392088AD8C6B}" presName="node" presStyleLbl="node1" presStyleIdx="2" presStyleCnt="7" custScaleX="368593">
        <dgm:presLayoutVars>
          <dgm:bulletEnabled val="1"/>
        </dgm:presLayoutVars>
      </dgm:prSet>
      <dgm:spPr/>
    </dgm:pt>
    <dgm:pt modelId="{61903A25-0F77-4679-AFF4-493CA743230A}" type="pres">
      <dgm:prSet presAssocID="{51382E6A-7BF7-41E2-B686-373D0BD135FB}" presName="sibTrans" presStyleLbl="sibTrans2D1" presStyleIdx="2" presStyleCnt="6"/>
      <dgm:spPr/>
    </dgm:pt>
    <dgm:pt modelId="{D9E4A71C-0736-4DCC-BB7C-C6013F80E9CA}" type="pres">
      <dgm:prSet presAssocID="{51382E6A-7BF7-41E2-B686-373D0BD135FB}" presName="connectorText" presStyleLbl="sibTrans2D1" presStyleIdx="2" presStyleCnt="6"/>
      <dgm:spPr/>
    </dgm:pt>
    <dgm:pt modelId="{F7F1E7A7-63B3-45F0-89C5-9D76594DA72D}" type="pres">
      <dgm:prSet presAssocID="{5CF25771-E36C-49A2-8BE7-C4D882601F0F}" presName="node" presStyleLbl="node1" presStyleIdx="3" presStyleCnt="7" custScaleX="368593" custScaleY="205130">
        <dgm:presLayoutVars>
          <dgm:bulletEnabled val="1"/>
        </dgm:presLayoutVars>
      </dgm:prSet>
      <dgm:spPr/>
    </dgm:pt>
    <dgm:pt modelId="{75B6B20E-F8A5-4FA5-B4E9-20474FCE3570}" type="pres">
      <dgm:prSet presAssocID="{723D730B-9BF2-4E82-A219-F2BD3E13E163}" presName="sibTrans" presStyleLbl="sibTrans2D1" presStyleIdx="3" presStyleCnt="6"/>
      <dgm:spPr/>
    </dgm:pt>
    <dgm:pt modelId="{EA1182BD-E5A5-4745-BDF8-8BB15103E19F}" type="pres">
      <dgm:prSet presAssocID="{723D730B-9BF2-4E82-A219-F2BD3E13E163}" presName="connectorText" presStyleLbl="sibTrans2D1" presStyleIdx="3" presStyleCnt="6"/>
      <dgm:spPr/>
    </dgm:pt>
    <dgm:pt modelId="{68969E72-1F8E-4FA1-AD50-49E66408E092}" type="pres">
      <dgm:prSet presAssocID="{D4AFF3A7-E4E0-4F85-A653-1C35970CBCC6}" presName="node" presStyleLbl="node1" presStyleIdx="4" presStyleCnt="7" custScaleX="368593">
        <dgm:presLayoutVars>
          <dgm:bulletEnabled val="1"/>
        </dgm:presLayoutVars>
      </dgm:prSet>
      <dgm:spPr/>
    </dgm:pt>
    <dgm:pt modelId="{1390204E-F5C5-4D1A-81C3-70DCBD81ADC9}" type="pres">
      <dgm:prSet presAssocID="{B8BF7751-5749-460B-9184-492759AE0481}" presName="sibTrans" presStyleLbl="sibTrans2D1" presStyleIdx="4" presStyleCnt="6"/>
      <dgm:spPr/>
    </dgm:pt>
    <dgm:pt modelId="{E488FF8F-501E-4BCE-B5B7-DF16278969E7}" type="pres">
      <dgm:prSet presAssocID="{B8BF7751-5749-460B-9184-492759AE0481}" presName="connectorText" presStyleLbl="sibTrans2D1" presStyleIdx="4" presStyleCnt="6"/>
      <dgm:spPr/>
    </dgm:pt>
    <dgm:pt modelId="{5A99973E-4357-4817-9A6F-40D14A33B361}" type="pres">
      <dgm:prSet presAssocID="{C9606BE5-1103-4E97-B884-315BCEE2185B}" presName="node" presStyleLbl="node1" presStyleIdx="5" presStyleCnt="7" custScaleX="368593">
        <dgm:presLayoutVars>
          <dgm:bulletEnabled val="1"/>
        </dgm:presLayoutVars>
      </dgm:prSet>
      <dgm:spPr>
        <a:xfrm>
          <a:off x="153332" y="4063669"/>
          <a:ext cx="5872215" cy="541734"/>
        </a:xfrm>
        <a:prstGeom prst="roundRect">
          <a:avLst>
            <a:gd name="adj" fmla="val 10000"/>
          </a:avLst>
        </a:prstGeom>
      </dgm:spPr>
    </dgm:pt>
    <dgm:pt modelId="{2D3A41ED-2E32-4643-B64A-CC802C422A89}" type="pres">
      <dgm:prSet presAssocID="{46C3D24E-6E70-46CC-845C-8AA778D68567}" presName="sibTrans" presStyleLbl="sibTrans2D1" presStyleIdx="5" presStyleCnt="6"/>
      <dgm:spPr/>
    </dgm:pt>
    <dgm:pt modelId="{CD724CFD-BDE2-4CC7-ADD7-CF801AC85E71}" type="pres">
      <dgm:prSet presAssocID="{46C3D24E-6E70-46CC-845C-8AA778D68567}" presName="connectorText" presStyleLbl="sibTrans2D1" presStyleIdx="5" presStyleCnt="6"/>
      <dgm:spPr/>
    </dgm:pt>
    <dgm:pt modelId="{C6A160BC-CAE3-49BD-804F-D769E611AD83}" type="pres">
      <dgm:prSet presAssocID="{1A5E90B3-7D6D-485E-ADD7-21B37C542E06}" presName="node" presStyleLbl="node1" presStyleIdx="6" presStyleCnt="7" custScaleX="368593">
        <dgm:presLayoutVars>
          <dgm:bulletEnabled val="1"/>
        </dgm:presLayoutVars>
      </dgm:prSet>
      <dgm:spPr/>
    </dgm:pt>
  </dgm:ptLst>
  <dgm:cxnLst>
    <dgm:cxn modelId="{AA31900E-2AA6-4E82-BABF-E698818311D1}" srcId="{91C11C7C-D1C6-427A-9236-133EEDEC4F08}" destId="{A0E78BAD-2D8D-4DE6-A856-AA41AC33B695}" srcOrd="1" destOrd="0" parTransId="{3506F3D4-73DA-435D-9BAE-B2BD768976B1}" sibTransId="{7DE51122-28DF-453E-9CED-24A65B7958DA}"/>
    <dgm:cxn modelId="{E0E92413-44D8-4C0D-BCB9-7579233D5E6A}" srcId="{91C11C7C-D1C6-427A-9236-133EEDEC4F08}" destId="{5CF25771-E36C-49A2-8BE7-C4D882601F0F}" srcOrd="3" destOrd="0" parTransId="{E92E8ACE-2DBC-409C-BF60-21041A8FF231}" sibTransId="{723D730B-9BF2-4E82-A219-F2BD3E13E163}"/>
    <dgm:cxn modelId="{27919418-D030-462B-A545-69E15FF28590}" type="presOf" srcId="{D4AFF3A7-E4E0-4F85-A653-1C35970CBCC6}" destId="{68969E72-1F8E-4FA1-AD50-49E66408E092}" srcOrd="0" destOrd="0" presId="urn:microsoft.com/office/officeart/2005/8/layout/process2"/>
    <dgm:cxn modelId="{CDCA091F-5F08-4237-88EE-37ABF7CFB282}" type="presOf" srcId="{A0E78BAD-2D8D-4DE6-A856-AA41AC33B695}" destId="{4E423DDE-A6B8-4917-A759-8F1D796126B1}" srcOrd="0" destOrd="0" presId="urn:microsoft.com/office/officeart/2005/8/layout/process2"/>
    <dgm:cxn modelId="{F5B1CF20-A3F9-4474-9E56-CFEA29F03C54}" type="presOf" srcId="{7DE51122-28DF-453E-9CED-24A65B7958DA}" destId="{44F344AC-BD0D-4997-A661-C869922C7274}" srcOrd="1" destOrd="0" presId="urn:microsoft.com/office/officeart/2005/8/layout/process2"/>
    <dgm:cxn modelId="{5FCB6824-1AF5-4ADD-9887-1711023C1B38}" type="presOf" srcId="{B8BF7751-5749-460B-9184-492759AE0481}" destId="{E488FF8F-501E-4BCE-B5B7-DF16278969E7}" srcOrd="1" destOrd="0" presId="urn:microsoft.com/office/officeart/2005/8/layout/process2"/>
    <dgm:cxn modelId="{95129B31-A2A8-4563-8B38-C8F180B47BB8}" type="presOf" srcId="{500F47F3-3140-4DEE-8A2B-48F04F6CC771}" destId="{F7F1E7A7-63B3-45F0-89C5-9D76594DA72D}" srcOrd="0" destOrd="1" presId="urn:microsoft.com/office/officeart/2005/8/layout/process2"/>
    <dgm:cxn modelId="{12E61C37-BE1E-492F-BB01-2573BF259ECF}" type="presOf" srcId="{B8BF7751-5749-460B-9184-492759AE0481}" destId="{1390204E-F5C5-4D1A-81C3-70DCBD81ADC9}" srcOrd="0" destOrd="0" presId="urn:microsoft.com/office/officeart/2005/8/layout/process2"/>
    <dgm:cxn modelId="{BF102A62-5D1E-435C-B333-529A6AEEBCA1}" type="presOf" srcId="{5E2CBCAC-2A13-4F94-B022-EB93D49E324A}" destId="{45297F74-A4D5-44CF-9207-58B989CF1317}" srcOrd="0" destOrd="0" presId="urn:microsoft.com/office/officeart/2005/8/layout/process2"/>
    <dgm:cxn modelId="{ADCFDE4F-45E8-407A-926D-B9298C5F6B8E}" type="presOf" srcId="{46C3D24E-6E70-46CC-845C-8AA778D68567}" destId="{CD724CFD-BDE2-4CC7-ADD7-CF801AC85E71}" srcOrd="1" destOrd="0" presId="urn:microsoft.com/office/officeart/2005/8/layout/process2"/>
    <dgm:cxn modelId="{828C6957-EE84-4021-AA8A-6B723E2D39E2}" type="presOf" srcId="{723D730B-9BF2-4E82-A219-F2BD3E13E163}" destId="{75B6B20E-F8A5-4FA5-B4E9-20474FCE3570}" srcOrd="0" destOrd="0" presId="urn:microsoft.com/office/officeart/2005/8/layout/process2"/>
    <dgm:cxn modelId="{C600C87A-0C40-470B-A534-42BE2F49C588}" type="presOf" srcId="{51382E6A-7BF7-41E2-B686-373D0BD135FB}" destId="{D9E4A71C-0736-4DCC-BB7C-C6013F80E9CA}" srcOrd="1" destOrd="0" presId="urn:microsoft.com/office/officeart/2005/8/layout/process2"/>
    <dgm:cxn modelId="{6CE4337F-3194-4E6D-8D9D-A7C762BF9E83}" type="presOf" srcId="{F4F6070B-0901-4BC8-B5DF-BBEAA68F36A6}" destId="{F7F1E7A7-63B3-45F0-89C5-9D76594DA72D}" srcOrd="0" destOrd="2" presId="urn:microsoft.com/office/officeart/2005/8/layout/process2"/>
    <dgm:cxn modelId="{15B12781-7C0A-4601-825E-EE856573B3A6}" type="presOf" srcId="{85CBF9F8-B091-4698-A8FD-CB384730FF4F}" destId="{8A54DEEF-D713-47AA-8BA4-F6B6B333D12F}" srcOrd="0" destOrd="0" presId="urn:microsoft.com/office/officeart/2005/8/layout/process2"/>
    <dgm:cxn modelId="{AE42F18E-FAD2-40C3-B5C3-12CCAA04BB37}" type="presOf" srcId="{46C3D24E-6E70-46CC-845C-8AA778D68567}" destId="{2D3A41ED-2E32-4643-B64A-CC802C422A89}" srcOrd="0" destOrd="0" presId="urn:microsoft.com/office/officeart/2005/8/layout/process2"/>
    <dgm:cxn modelId="{508FEA90-2B83-40C7-84B1-3A26735FF4DD}" type="presOf" srcId="{85CBF9F8-B091-4698-A8FD-CB384730FF4F}" destId="{CD7067E0-64CC-49FF-A361-CE2D03667103}" srcOrd="1" destOrd="0" presId="urn:microsoft.com/office/officeart/2005/8/layout/process2"/>
    <dgm:cxn modelId="{1BC31294-7CBE-400D-AA22-830D3530A87E}" type="presOf" srcId="{91C11C7C-D1C6-427A-9236-133EEDEC4F08}" destId="{F2695089-EBBB-4D1B-872C-6133FC3DE71C}" srcOrd="0" destOrd="0" presId="urn:microsoft.com/office/officeart/2005/8/layout/process2"/>
    <dgm:cxn modelId="{BF8E7899-A86E-4618-8D7A-EC6C8068B4DD}" type="presOf" srcId="{5A578021-01DF-4115-9538-392088AD8C6B}" destId="{488736BB-6058-4909-8786-298EC8EF933E}" srcOrd="0" destOrd="0" presId="urn:microsoft.com/office/officeart/2005/8/layout/process2"/>
    <dgm:cxn modelId="{A638689D-996A-432B-8E0F-B0A994A69FA0}" srcId="{5CF25771-E36C-49A2-8BE7-C4D882601F0F}" destId="{F4F6070B-0901-4BC8-B5DF-BBEAA68F36A6}" srcOrd="1" destOrd="0" parTransId="{5D9A55BF-B76A-431B-9A53-3F3F0CB3CFF1}" sibTransId="{14488028-6DFB-4E58-9CA0-40A01EBFCA68}"/>
    <dgm:cxn modelId="{EE95F39E-09F2-4D74-A6FC-E91AEE9ECE9B}" srcId="{91C11C7C-D1C6-427A-9236-133EEDEC4F08}" destId="{1A5E90B3-7D6D-485E-ADD7-21B37C542E06}" srcOrd="6" destOrd="0" parTransId="{FEAB1F35-2FFB-47CB-A1E6-68DF6B93ED40}" sibTransId="{49B56714-D45A-49AE-B58C-8FF653B4FC80}"/>
    <dgm:cxn modelId="{C039A8A2-872A-4B6C-8695-DB78A59ADF78}" type="presOf" srcId="{723D730B-9BF2-4E82-A219-F2BD3E13E163}" destId="{EA1182BD-E5A5-4745-BDF8-8BB15103E19F}" srcOrd="1" destOrd="0" presId="urn:microsoft.com/office/officeart/2005/8/layout/process2"/>
    <dgm:cxn modelId="{AE6ADAA9-51CD-4E67-B8DF-78013594869A}" type="presOf" srcId="{1A5E90B3-7D6D-485E-ADD7-21B37C542E06}" destId="{C6A160BC-CAE3-49BD-804F-D769E611AD83}" srcOrd="0" destOrd="0" presId="urn:microsoft.com/office/officeart/2005/8/layout/process2"/>
    <dgm:cxn modelId="{67E003AB-44AF-4BBB-BC4F-35C03CBD941B}" type="presOf" srcId="{5CF25771-E36C-49A2-8BE7-C4D882601F0F}" destId="{F7F1E7A7-63B3-45F0-89C5-9D76594DA72D}" srcOrd="0" destOrd="0" presId="urn:microsoft.com/office/officeart/2005/8/layout/process2"/>
    <dgm:cxn modelId="{B55899AF-7DA8-4F67-917E-F09EA97D03E2}" srcId="{91C11C7C-D1C6-427A-9236-133EEDEC4F08}" destId="{5E2CBCAC-2A13-4F94-B022-EB93D49E324A}" srcOrd="0" destOrd="0" parTransId="{A39B36B9-3C0B-4B8D-B88D-20B922092FA6}" sibTransId="{85CBF9F8-B091-4698-A8FD-CB384730FF4F}"/>
    <dgm:cxn modelId="{69C438B6-11F1-43FC-B6F0-8C98CEEB82F8}" srcId="{91C11C7C-D1C6-427A-9236-133EEDEC4F08}" destId="{C9606BE5-1103-4E97-B884-315BCEE2185B}" srcOrd="5" destOrd="0" parTransId="{D3FDAEE4-4A4D-4429-AED9-375C9FEC0910}" sibTransId="{46C3D24E-6E70-46CC-845C-8AA778D68567}"/>
    <dgm:cxn modelId="{63ADD7BD-0A9E-434B-A738-0D2E901282D0}" srcId="{91C11C7C-D1C6-427A-9236-133EEDEC4F08}" destId="{5A578021-01DF-4115-9538-392088AD8C6B}" srcOrd="2" destOrd="0" parTransId="{082DB087-84EF-4243-9DA8-C4153090000F}" sibTransId="{51382E6A-7BF7-41E2-B686-373D0BD135FB}"/>
    <dgm:cxn modelId="{FE9B0EC7-6DB5-4996-BC6E-A5A8058E571A}" srcId="{91C11C7C-D1C6-427A-9236-133EEDEC4F08}" destId="{D4AFF3A7-E4E0-4F85-A653-1C35970CBCC6}" srcOrd="4" destOrd="0" parTransId="{FFF005F9-6411-4BD8-AC0B-B5B6C4C06A82}" sibTransId="{B8BF7751-5749-460B-9184-492759AE0481}"/>
    <dgm:cxn modelId="{BA3FA6D0-6B68-43F3-8F93-9DBDA2DF1CC6}" type="presOf" srcId="{C9606BE5-1103-4E97-B884-315BCEE2185B}" destId="{5A99973E-4357-4817-9A6F-40D14A33B361}" srcOrd="0" destOrd="0" presId="urn:microsoft.com/office/officeart/2005/8/layout/process2"/>
    <dgm:cxn modelId="{4169E7DC-0F55-4A04-A65B-7BEAFFBEFD42}" type="presOf" srcId="{7DE51122-28DF-453E-9CED-24A65B7958DA}" destId="{D8DD9EA0-1B6C-4362-A156-D9396FBAA7A5}" srcOrd="0" destOrd="0" presId="urn:microsoft.com/office/officeart/2005/8/layout/process2"/>
    <dgm:cxn modelId="{A4D7D7DD-CC79-4095-A0D1-CD3E549D6712}" srcId="{5CF25771-E36C-49A2-8BE7-C4D882601F0F}" destId="{500F47F3-3140-4DEE-8A2B-48F04F6CC771}" srcOrd="0" destOrd="0" parTransId="{0A69A4CB-22FE-46F5-981C-31ED0E618BBD}" sibTransId="{F0EACEA4-3D3E-4DDC-AC22-1B33C9933288}"/>
    <dgm:cxn modelId="{7E74DEDE-390A-4FC8-9D39-102972A7BBED}" type="presOf" srcId="{51382E6A-7BF7-41E2-B686-373D0BD135FB}" destId="{61903A25-0F77-4679-AFF4-493CA743230A}" srcOrd="0" destOrd="0" presId="urn:microsoft.com/office/officeart/2005/8/layout/process2"/>
    <dgm:cxn modelId="{D939B94E-ED17-4AF3-A248-940D00BB06CB}" type="presParOf" srcId="{F2695089-EBBB-4D1B-872C-6133FC3DE71C}" destId="{45297F74-A4D5-44CF-9207-58B989CF1317}" srcOrd="0" destOrd="0" presId="urn:microsoft.com/office/officeart/2005/8/layout/process2"/>
    <dgm:cxn modelId="{D812B156-617B-4CFE-A0CA-DBC2D83AEE32}" type="presParOf" srcId="{F2695089-EBBB-4D1B-872C-6133FC3DE71C}" destId="{8A54DEEF-D713-47AA-8BA4-F6B6B333D12F}" srcOrd="1" destOrd="0" presId="urn:microsoft.com/office/officeart/2005/8/layout/process2"/>
    <dgm:cxn modelId="{8BF0D7B3-0B36-4196-A7CD-11A90CAAA102}" type="presParOf" srcId="{8A54DEEF-D713-47AA-8BA4-F6B6B333D12F}" destId="{CD7067E0-64CC-49FF-A361-CE2D03667103}" srcOrd="0" destOrd="0" presId="urn:microsoft.com/office/officeart/2005/8/layout/process2"/>
    <dgm:cxn modelId="{4767F642-4F74-488F-9C40-F9E70B7B6BF4}" type="presParOf" srcId="{F2695089-EBBB-4D1B-872C-6133FC3DE71C}" destId="{4E423DDE-A6B8-4917-A759-8F1D796126B1}" srcOrd="2" destOrd="0" presId="urn:microsoft.com/office/officeart/2005/8/layout/process2"/>
    <dgm:cxn modelId="{56AE92F4-C7A8-48BA-A186-CB2AD3D8B931}" type="presParOf" srcId="{F2695089-EBBB-4D1B-872C-6133FC3DE71C}" destId="{D8DD9EA0-1B6C-4362-A156-D9396FBAA7A5}" srcOrd="3" destOrd="0" presId="urn:microsoft.com/office/officeart/2005/8/layout/process2"/>
    <dgm:cxn modelId="{7BAFB29F-BF04-42F8-AD76-3B5971E1EF0A}" type="presParOf" srcId="{D8DD9EA0-1B6C-4362-A156-D9396FBAA7A5}" destId="{44F344AC-BD0D-4997-A661-C869922C7274}" srcOrd="0" destOrd="0" presId="urn:microsoft.com/office/officeart/2005/8/layout/process2"/>
    <dgm:cxn modelId="{33B89A7D-2929-464E-B127-868C778897FD}" type="presParOf" srcId="{F2695089-EBBB-4D1B-872C-6133FC3DE71C}" destId="{488736BB-6058-4909-8786-298EC8EF933E}" srcOrd="4" destOrd="0" presId="urn:microsoft.com/office/officeart/2005/8/layout/process2"/>
    <dgm:cxn modelId="{D30876A9-09C2-46EA-878A-E6995FA1266D}" type="presParOf" srcId="{F2695089-EBBB-4D1B-872C-6133FC3DE71C}" destId="{61903A25-0F77-4679-AFF4-493CA743230A}" srcOrd="5" destOrd="0" presId="urn:microsoft.com/office/officeart/2005/8/layout/process2"/>
    <dgm:cxn modelId="{2A54D738-5F1E-473C-AE40-305009A032E4}" type="presParOf" srcId="{61903A25-0F77-4679-AFF4-493CA743230A}" destId="{D9E4A71C-0736-4DCC-BB7C-C6013F80E9CA}" srcOrd="0" destOrd="0" presId="urn:microsoft.com/office/officeart/2005/8/layout/process2"/>
    <dgm:cxn modelId="{5D12C3D7-A8C9-4CDF-A0AD-455D08848D2E}" type="presParOf" srcId="{F2695089-EBBB-4D1B-872C-6133FC3DE71C}" destId="{F7F1E7A7-63B3-45F0-89C5-9D76594DA72D}" srcOrd="6" destOrd="0" presId="urn:microsoft.com/office/officeart/2005/8/layout/process2"/>
    <dgm:cxn modelId="{E73A8012-3FA9-4863-873D-922CCFB7642E}" type="presParOf" srcId="{F2695089-EBBB-4D1B-872C-6133FC3DE71C}" destId="{75B6B20E-F8A5-4FA5-B4E9-20474FCE3570}" srcOrd="7" destOrd="0" presId="urn:microsoft.com/office/officeart/2005/8/layout/process2"/>
    <dgm:cxn modelId="{EAB33295-FF93-4CCB-899B-500C07A2477C}" type="presParOf" srcId="{75B6B20E-F8A5-4FA5-B4E9-20474FCE3570}" destId="{EA1182BD-E5A5-4745-BDF8-8BB15103E19F}" srcOrd="0" destOrd="0" presId="urn:microsoft.com/office/officeart/2005/8/layout/process2"/>
    <dgm:cxn modelId="{C8F79422-FB04-454E-8D9A-D5FF3C887014}" type="presParOf" srcId="{F2695089-EBBB-4D1B-872C-6133FC3DE71C}" destId="{68969E72-1F8E-4FA1-AD50-49E66408E092}" srcOrd="8" destOrd="0" presId="urn:microsoft.com/office/officeart/2005/8/layout/process2"/>
    <dgm:cxn modelId="{1D027460-D0DB-442F-9B08-EB17E7D5F37D}" type="presParOf" srcId="{F2695089-EBBB-4D1B-872C-6133FC3DE71C}" destId="{1390204E-F5C5-4D1A-81C3-70DCBD81ADC9}" srcOrd="9" destOrd="0" presId="urn:microsoft.com/office/officeart/2005/8/layout/process2"/>
    <dgm:cxn modelId="{1AF48434-176C-4EE1-AB13-E4C7606CA055}" type="presParOf" srcId="{1390204E-F5C5-4D1A-81C3-70DCBD81ADC9}" destId="{E488FF8F-501E-4BCE-B5B7-DF16278969E7}" srcOrd="0" destOrd="0" presId="urn:microsoft.com/office/officeart/2005/8/layout/process2"/>
    <dgm:cxn modelId="{FD49368D-05E8-4548-B418-61F2D0634D20}" type="presParOf" srcId="{F2695089-EBBB-4D1B-872C-6133FC3DE71C}" destId="{5A99973E-4357-4817-9A6F-40D14A33B361}" srcOrd="10" destOrd="0" presId="urn:microsoft.com/office/officeart/2005/8/layout/process2"/>
    <dgm:cxn modelId="{A9E01B50-4431-4AEE-855B-86E3F8DE317A}" type="presParOf" srcId="{F2695089-EBBB-4D1B-872C-6133FC3DE71C}" destId="{2D3A41ED-2E32-4643-B64A-CC802C422A89}" srcOrd="11" destOrd="0" presId="urn:microsoft.com/office/officeart/2005/8/layout/process2"/>
    <dgm:cxn modelId="{17AD0520-DD20-47D0-A2FF-4B7640CC3F41}" type="presParOf" srcId="{2D3A41ED-2E32-4643-B64A-CC802C422A89}" destId="{CD724CFD-BDE2-4CC7-ADD7-CF801AC85E71}" srcOrd="0" destOrd="0" presId="urn:microsoft.com/office/officeart/2005/8/layout/process2"/>
    <dgm:cxn modelId="{B0962193-D3C9-4683-9FA3-1A0C2E240681}" type="presParOf" srcId="{F2695089-EBBB-4D1B-872C-6133FC3DE71C}" destId="{C6A160BC-CAE3-49BD-804F-D769E611AD83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297F74-A4D5-44CF-9207-58B989CF1317}">
      <dsp:nvSpPr>
        <dsp:cNvPr id="0" name=""/>
        <dsp:cNvSpPr/>
      </dsp:nvSpPr>
      <dsp:spPr>
        <a:xfrm>
          <a:off x="394677" y="3632"/>
          <a:ext cx="7219439" cy="48966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Download and Review the Design Report Template</a:t>
          </a:r>
          <a:endParaRPr lang="en-US" sz="2000" kern="1200" dirty="0"/>
        </a:p>
      </dsp:txBody>
      <dsp:txXfrm>
        <a:off x="409019" y="17974"/>
        <a:ext cx="7190755" cy="460978"/>
      </dsp:txXfrm>
    </dsp:sp>
    <dsp:sp modelId="{8A54DEEF-D713-47AA-8BA4-F6B6B333D12F}">
      <dsp:nvSpPr>
        <dsp:cNvPr id="0" name=""/>
        <dsp:cNvSpPr/>
      </dsp:nvSpPr>
      <dsp:spPr>
        <a:xfrm rot="5400000">
          <a:off x="3912585" y="505536"/>
          <a:ext cx="183623" cy="2203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3938293" y="523898"/>
        <a:ext cx="132209" cy="128536"/>
      </dsp:txXfrm>
    </dsp:sp>
    <dsp:sp modelId="{4E423DDE-A6B8-4917-A759-8F1D796126B1}">
      <dsp:nvSpPr>
        <dsp:cNvPr id="0" name=""/>
        <dsp:cNvSpPr/>
      </dsp:nvSpPr>
      <dsp:spPr>
        <a:xfrm>
          <a:off x="394677" y="738125"/>
          <a:ext cx="7219439" cy="48966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Note Sections Required for SoW</a:t>
          </a:r>
        </a:p>
      </dsp:txBody>
      <dsp:txXfrm>
        <a:off x="409019" y="752467"/>
        <a:ext cx="7190755" cy="460978"/>
      </dsp:txXfrm>
    </dsp:sp>
    <dsp:sp modelId="{D8DD9EA0-1B6C-4362-A156-D9396FBAA7A5}">
      <dsp:nvSpPr>
        <dsp:cNvPr id="0" name=""/>
        <dsp:cNvSpPr/>
      </dsp:nvSpPr>
      <dsp:spPr>
        <a:xfrm rot="5400000">
          <a:off x="3912585" y="1240029"/>
          <a:ext cx="183623" cy="2203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3938293" y="1258391"/>
        <a:ext cx="132209" cy="128536"/>
      </dsp:txXfrm>
    </dsp:sp>
    <dsp:sp modelId="{488736BB-6058-4909-8786-298EC8EF933E}">
      <dsp:nvSpPr>
        <dsp:cNvPr id="0" name=""/>
        <dsp:cNvSpPr/>
      </dsp:nvSpPr>
      <dsp:spPr>
        <a:xfrm>
          <a:off x="394677" y="1472618"/>
          <a:ext cx="7219439" cy="48966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Consider How Those Sections Relate To Your Project</a:t>
          </a:r>
        </a:p>
      </dsp:txBody>
      <dsp:txXfrm>
        <a:off x="409019" y="1486960"/>
        <a:ext cx="7190755" cy="460978"/>
      </dsp:txXfrm>
    </dsp:sp>
    <dsp:sp modelId="{61903A25-0F77-4679-AFF4-493CA743230A}">
      <dsp:nvSpPr>
        <dsp:cNvPr id="0" name=""/>
        <dsp:cNvSpPr/>
      </dsp:nvSpPr>
      <dsp:spPr>
        <a:xfrm rot="5400000">
          <a:off x="3912585" y="1974522"/>
          <a:ext cx="183623" cy="2203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3938293" y="1992884"/>
        <a:ext cx="132209" cy="128536"/>
      </dsp:txXfrm>
    </dsp:sp>
    <dsp:sp modelId="{F7F1E7A7-63B3-45F0-89C5-9D76594DA72D}">
      <dsp:nvSpPr>
        <dsp:cNvPr id="0" name=""/>
        <dsp:cNvSpPr/>
      </dsp:nvSpPr>
      <dsp:spPr>
        <a:xfrm>
          <a:off x="394677" y="2207111"/>
          <a:ext cx="7219439" cy="1004443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For Each Section – As You Work</a:t>
          </a:r>
          <a:endParaRPr lang="en-US" sz="2000" kern="12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Remove any sample text / instructions</a:t>
          </a:r>
          <a:endParaRPr lang="en-US" sz="1600" kern="12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Fill in the appropriate information</a:t>
          </a:r>
          <a:endParaRPr lang="en-US" sz="1600" kern="12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</dsp:txBody>
      <dsp:txXfrm>
        <a:off x="424096" y="2236530"/>
        <a:ext cx="7160601" cy="945605"/>
      </dsp:txXfrm>
    </dsp:sp>
    <dsp:sp modelId="{75B6B20E-F8A5-4FA5-B4E9-20474FCE3570}">
      <dsp:nvSpPr>
        <dsp:cNvPr id="0" name=""/>
        <dsp:cNvSpPr/>
      </dsp:nvSpPr>
      <dsp:spPr>
        <a:xfrm rot="5400000">
          <a:off x="3912585" y="3223796"/>
          <a:ext cx="183623" cy="2203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3938293" y="3242158"/>
        <a:ext cx="132209" cy="128536"/>
      </dsp:txXfrm>
    </dsp:sp>
    <dsp:sp modelId="{68969E72-1F8E-4FA1-AD50-49E66408E092}">
      <dsp:nvSpPr>
        <dsp:cNvPr id="0" name=""/>
        <dsp:cNvSpPr/>
      </dsp:nvSpPr>
      <dsp:spPr>
        <a:xfrm>
          <a:off x="394677" y="3456386"/>
          <a:ext cx="7219439" cy="48966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Some Sections May Require More Discussion Than Others</a:t>
          </a:r>
          <a:endParaRPr lang="en-US" sz="2000" kern="12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</dsp:txBody>
      <dsp:txXfrm>
        <a:off x="409019" y="3470728"/>
        <a:ext cx="7190755" cy="460978"/>
      </dsp:txXfrm>
    </dsp:sp>
    <dsp:sp modelId="{1390204E-F5C5-4D1A-81C3-70DCBD81ADC9}">
      <dsp:nvSpPr>
        <dsp:cNvPr id="0" name=""/>
        <dsp:cNvSpPr/>
      </dsp:nvSpPr>
      <dsp:spPr>
        <a:xfrm rot="5400000">
          <a:off x="3912585" y="3958289"/>
          <a:ext cx="183623" cy="2203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3938293" y="3976651"/>
        <a:ext cx="132209" cy="128536"/>
      </dsp:txXfrm>
    </dsp:sp>
    <dsp:sp modelId="{5A99973E-4357-4817-9A6F-40D14A33B361}">
      <dsp:nvSpPr>
        <dsp:cNvPr id="0" name=""/>
        <dsp:cNvSpPr/>
      </dsp:nvSpPr>
      <dsp:spPr>
        <a:xfrm>
          <a:off x="394677" y="4190879"/>
          <a:ext cx="7219439" cy="48966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prstClr val="black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This is Preliminary and WILL Be Revised During the Project</a:t>
          </a:r>
          <a:endParaRPr lang="en-US" sz="2000" kern="1200" dirty="0">
            <a:solidFill>
              <a:prstClr val="black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409019" y="4205221"/>
        <a:ext cx="7190755" cy="460978"/>
      </dsp:txXfrm>
    </dsp:sp>
    <dsp:sp modelId="{2D3A41ED-2E32-4643-B64A-CC802C422A89}">
      <dsp:nvSpPr>
        <dsp:cNvPr id="0" name=""/>
        <dsp:cNvSpPr/>
      </dsp:nvSpPr>
      <dsp:spPr>
        <a:xfrm rot="5400000">
          <a:off x="3912585" y="4692782"/>
          <a:ext cx="183623" cy="2203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3938293" y="4711144"/>
        <a:ext cx="132209" cy="128536"/>
      </dsp:txXfrm>
    </dsp:sp>
    <dsp:sp modelId="{C6A160BC-CAE3-49BD-804F-D769E611AD83}">
      <dsp:nvSpPr>
        <dsp:cNvPr id="0" name=""/>
        <dsp:cNvSpPr/>
      </dsp:nvSpPr>
      <dsp:spPr>
        <a:xfrm>
          <a:off x="394677" y="4925372"/>
          <a:ext cx="7219439" cy="48966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rPr>
            <a:t>All Team Members Proofread the Entire Document</a:t>
          </a:r>
          <a:endParaRPr lang="en-US" sz="2000" kern="1200" dirty="0">
            <a:solidFill>
              <a:schemeClr val="tx1"/>
            </a:solidFill>
            <a:effectLst/>
            <a:latin typeface="Calibri" panose="020F0502020204030204" pitchFamily="34" charset="0"/>
            <a:ea typeface="+mj-ea"/>
            <a:cs typeface="Calibri" panose="020F0502020204030204" pitchFamily="34" charset="0"/>
          </a:endParaRPr>
        </a:p>
      </dsp:txBody>
      <dsp:txXfrm>
        <a:off x="409019" y="4939714"/>
        <a:ext cx="7190755" cy="460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esignLab_logo copy.jpg">
            <a:extLst>
              <a:ext uri="{FF2B5EF4-FFF2-40B4-BE49-F238E27FC236}">
                <a16:creationId xmlns:a16="http://schemas.microsoft.com/office/drawing/2014/main" id="{696DBD4C-F43C-479B-AF8E-576F96CE10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99240"/>
            <a:ext cx="1828800" cy="5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1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3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4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esignLab_logo copy.jpg">
            <a:extLst>
              <a:ext uri="{FF2B5EF4-FFF2-40B4-BE49-F238E27FC236}">
                <a16:creationId xmlns:a16="http://schemas.microsoft.com/office/drawing/2014/main" id="{FB1367D2-A552-4F0C-AD88-A33BBC3F8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99240"/>
            <a:ext cx="1828800" cy="5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0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esignLab_logo copy.jpg">
            <a:extLst>
              <a:ext uri="{FF2B5EF4-FFF2-40B4-BE49-F238E27FC236}">
                <a16:creationId xmlns:a16="http://schemas.microsoft.com/office/drawing/2014/main" id="{41F59370-888C-4F83-AD7C-6D8BF3FF9B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99240"/>
            <a:ext cx="1828800" cy="5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1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designLab_logo copy.jpg">
            <a:extLst>
              <a:ext uri="{FF2B5EF4-FFF2-40B4-BE49-F238E27FC236}">
                <a16:creationId xmlns:a16="http://schemas.microsoft.com/office/drawing/2014/main" id="{6C520708-C7CE-4F46-892C-4DEDA0F44F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99240"/>
            <a:ext cx="1828800" cy="5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0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76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designLab_logo copy.jpg">
            <a:extLst>
              <a:ext uri="{FF2B5EF4-FFF2-40B4-BE49-F238E27FC236}">
                <a16:creationId xmlns:a16="http://schemas.microsoft.com/office/drawing/2014/main" id="{36E1F918-1448-4EA4-A3C7-A30E0299A6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99240"/>
            <a:ext cx="1828800" cy="5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2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designLab_logo copy.jpg">
            <a:extLst>
              <a:ext uri="{FF2B5EF4-FFF2-40B4-BE49-F238E27FC236}">
                <a16:creationId xmlns:a16="http://schemas.microsoft.com/office/drawing/2014/main" id="{4B4E3077-DE6E-4BD4-80D4-77F6903975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99240"/>
            <a:ext cx="1828800" cy="5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5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6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0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freepngimg.com/png/10817-calendar-transparent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hyperlink" Target="https://designlab.eng.rpi.edu/svn2/capstone-support-dev/Rubrics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designlab.eng.rpi.edu/edn/projects/capstone-support-dev/wiki/Gantt_Charts__Project_Management" TargetMode="External"/><Relationship Id="rId5" Type="http://schemas.openxmlformats.org/officeDocument/2006/relationships/hyperlink" Target="https://designlab.eng.rpi.edu/edn/projects/capstone-support-dev/wiki/Statement_of_Work" TargetMode="External"/><Relationship Id="rId4" Type="http://schemas.openxmlformats.org/officeDocument/2006/relationships/hyperlink" Target="https://www.pmi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courses.lumenlearning.com/suny-oneonta-education106/chapter/9-3-differences-in-learning-and-motivation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peoplematters.in/article/compensation-benefits/putting-the-fit-in-benefits-consider-workforce-demographics-17048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://www.pngall.com/2020-calendar-p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Statement of Work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Design Lab at Rensselaer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9BD1F0-FC8C-4B15-8454-5A38EAE67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4"/>
    </mc:Choice>
    <mc:Fallback xmlns="">
      <p:transition spd="slow" advTm="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Helpful Hints - Engineering Tools and Methods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694457"/>
              </p:ext>
            </p:extLst>
          </p:nvPr>
        </p:nvGraphicFramePr>
        <p:xfrm>
          <a:off x="838200" y="2493443"/>
          <a:ext cx="10515600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174">
                  <a:extLst>
                    <a:ext uri="{9D8B030D-6E8A-4147-A177-3AD203B41FA5}">
                      <a16:colId xmlns:a16="http://schemas.microsoft.com/office/drawing/2014/main" val="1927299023"/>
                    </a:ext>
                  </a:extLst>
                </a:gridCol>
                <a:gridCol w="8312426">
                  <a:extLst>
                    <a:ext uri="{9D8B030D-6E8A-4147-A177-3AD203B41FA5}">
                      <a16:colId xmlns:a16="http://schemas.microsoft.com/office/drawing/2014/main" val="20411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Project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Tools and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517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Iteratively releasing code for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sponsor feedback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Flow chart of system control loop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Storyboard of user input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Pseudocode for embedded software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954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Mechanical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Free Body diagram - relationship of force vectors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Torque measurements on the shaft to determine maximum system loading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Finite element analysis (FEA) for maximum deflection under expected load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821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Conduct customer interviews of toddler caregivers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Create Standard Operating Procedure for system startup and calibration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Discrete Time Simulation using ARENA for material flows</a:t>
                      </a:r>
                      <a:r>
                        <a:rPr lang="en-US" baseline="0" dirty="0"/>
                        <a:t> for factory layout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10586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DE62AE-D6B4-44C7-8A38-676BDCB79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59D769-7FE0-4A45-AE7D-79CDF5282F74}"/>
              </a:ext>
            </a:extLst>
          </p:cNvPr>
          <p:cNvSpPr txBox="1"/>
          <p:nvPr/>
        </p:nvSpPr>
        <p:spPr>
          <a:xfrm>
            <a:off x="4996980" y="1738122"/>
            <a:ext cx="2198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9934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95"/>
    </mc:Choice>
    <mc:Fallback xmlns="">
      <p:transition spd="slow" advTm="96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 – Initial Deliverables and 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89765" cy="4351338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Found in Appendix A</a:t>
            </a:r>
          </a:p>
          <a:p>
            <a:r>
              <a:rPr lang="en-US" dirty="0"/>
              <a:t>Do not list course items, e.g. Preliminary Design Document, sponsor visits, etc. </a:t>
            </a:r>
          </a:p>
          <a:p>
            <a:r>
              <a:rPr lang="en-US" dirty="0"/>
              <a:t>Include completion of specific intermediate project accomplishments</a:t>
            </a:r>
          </a:p>
          <a:p>
            <a:r>
              <a:rPr lang="en-US" dirty="0"/>
              <a:t>Analysis, experiments, design drawings or fabrication of parts</a:t>
            </a:r>
          </a:p>
          <a:p>
            <a:r>
              <a:rPr lang="en-US" dirty="0"/>
              <a:t>Confirm deliverables are tangible items. </a:t>
            </a:r>
          </a:p>
          <a:p>
            <a:r>
              <a:rPr lang="en-US" dirty="0"/>
              <a:t>Be S.M.A.R.T.</a:t>
            </a:r>
          </a:p>
          <a:p>
            <a:r>
              <a:rPr lang="en-US" dirty="0"/>
              <a:t>Be specific to your project, rather than generic. </a:t>
            </a:r>
          </a:p>
          <a:p>
            <a:r>
              <a:rPr lang="en-US" dirty="0"/>
              <a:t>Deliverables are the outputs of the tasks, not the tasks themselves. E.g. </a:t>
            </a:r>
          </a:p>
          <a:p>
            <a:pPr lvl="1"/>
            <a:r>
              <a:rPr lang="en-US" dirty="0"/>
              <a:t>Task - Research competitors' products.</a:t>
            </a:r>
          </a:p>
          <a:p>
            <a:pPr lvl="1"/>
            <a:r>
              <a:rPr lang="en-US" dirty="0"/>
              <a:t>Deliverable - A report on competing products.</a:t>
            </a:r>
          </a:p>
          <a:p>
            <a:r>
              <a:rPr lang="en-US" dirty="0"/>
              <a:t>Deliverables should relate to your Current Semester Objectives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7A5CEE-26D8-4B39-8A32-D8CAF7BB2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6E2D3D-C592-4D24-BB8B-B5CFCEE8440B}"/>
              </a:ext>
            </a:extLst>
          </p:cNvPr>
          <p:cNvGrpSpPr/>
          <p:nvPr/>
        </p:nvGrpSpPr>
        <p:grpSpPr>
          <a:xfrm>
            <a:off x="9873742" y="2868610"/>
            <a:ext cx="1666755" cy="2171024"/>
            <a:chOff x="9873742" y="2868610"/>
            <a:chExt cx="1666755" cy="21710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92A0D9-5B3B-490A-8CD7-F20638A3C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9873742" y="2868610"/>
              <a:ext cx="1666755" cy="16667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1CCEC8-0316-4A53-88F8-EF60943BDCDD}"/>
                </a:ext>
              </a:extLst>
            </p:cNvPr>
            <p:cNvSpPr txBox="1"/>
            <p:nvPr/>
          </p:nvSpPr>
          <p:spPr>
            <a:xfrm>
              <a:off x="9873742" y="4670302"/>
              <a:ext cx="1666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hlinkClick r:id="rId6" tooltip="https://freepngimg.com/png/10817-calendar-transparent"/>
                </a:rPr>
                <a:t>This Photo</a:t>
              </a:r>
              <a:r>
                <a:rPr lang="en-US" sz="900" dirty="0"/>
                <a:t> by Unknown Author is licensed under </a:t>
              </a:r>
              <a:r>
                <a:rPr lang="en-US" sz="900" dirty="0">
                  <a:hlinkClick r:id="rId7" tooltip="https://creativecommons.org/licenses/by-nc/3.0/"/>
                </a:rPr>
                <a:t>CC BY-NC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94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72"/>
    </mc:Choice>
    <mc:Fallback xmlns="">
      <p:transition spd="slow" advTm="10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Keep In Mind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Stay S.M.A.R.T.</a:t>
            </a:r>
          </a:p>
          <a:p>
            <a:r>
              <a:rPr lang="en-US" dirty="0"/>
              <a:t>Proofread</a:t>
            </a:r>
          </a:p>
          <a:p>
            <a:r>
              <a:rPr lang="en-US" dirty="0"/>
              <a:t>Do not rename the file! Keep “Design Report.docx”</a:t>
            </a:r>
          </a:p>
          <a:p>
            <a:r>
              <a:rPr lang="en-US" dirty="0"/>
              <a:t>Avoid flowery prose. Be concise and technically focused. Be sure all terms are clear or defined. </a:t>
            </a:r>
          </a:p>
          <a:p>
            <a:r>
              <a:rPr lang="en-US" dirty="0"/>
              <a:t>Incorporate feedback from PE/CE/sponsor</a:t>
            </a:r>
          </a:p>
          <a:p>
            <a:r>
              <a:rPr lang="en-US" dirty="0"/>
              <a:t>Use Our Checklists as a Self-Evaluation Rubric</a:t>
            </a:r>
          </a:p>
          <a:p>
            <a:r>
              <a:rPr lang="en-US" dirty="0"/>
              <a:t>Look at the Rubric - </a:t>
            </a:r>
            <a:r>
              <a:rPr lang="en-US" dirty="0">
                <a:hlinkClick r:id="rId4"/>
              </a:rPr>
              <a:t>https://designlab.eng.rpi.edu/svn2/capstone-support-dev/Rubrics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E34D88-A516-434C-9012-F182ABDB2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41D27E-A1DE-4D3E-90E4-17E22BDA42B4}"/>
              </a:ext>
            </a:extLst>
          </p:cNvPr>
          <p:cNvSpPr/>
          <p:nvPr/>
        </p:nvSpPr>
        <p:spPr>
          <a:xfrm>
            <a:off x="5000032" y="1961331"/>
            <a:ext cx="1121369" cy="270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https://experteditor.com.au/proofreading-services/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209B9D-05E2-4E6A-98EF-BD4652EE8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2644" y="1255987"/>
            <a:ext cx="1377388" cy="141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70FA9-A6D9-4CF8-85BC-F13894F298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45" y="3917373"/>
            <a:ext cx="1983659" cy="13092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079599-3693-4C32-881A-BEB60B19339C}"/>
              </a:ext>
            </a:extLst>
          </p:cNvPr>
          <p:cNvSpPr/>
          <p:nvPr/>
        </p:nvSpPr>
        <p:spPr>
          <a:xfrm>
            <a:off x="9928533" y="4232885"/>
            <a:ext cx="17046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https://grad.tamu.edu/Blog/Blog/April-2018/The-Powerful-Tool-Checklist</a:t>
            </a:r>
          </a:p>
        </p:txBody>
      </p:sp>
    </p:spTree>
    <p:extLst>
      <p:ext uri="{BB962C8B-B14F-4D97-AF65-F5344CB8AC3E}">
        <p14:creationId xmlns:p14="http://schemas.microsoft.com/office/powerpoint/2010/main" val="196668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4"/>
    </mc:Choice>
    <mc:Fallback xmlns="">
      <p:transition spd="slow" advTm="30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Project Management Institute, </a:t>
            </a:r>
            <a:r>
              <a:rPr lang="en-US" dirty="0">
                <a:hlinkClick r:id="rId4"/>
              </a:rPr>
              <a:t>https://www.pmi.org/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Training Materials</a:t>
            </a:r>
          </a:p>
          <a:p>
            <a:pPr lvl="1"/>
            <a:r>
              <a:rPr lang="en-US" dirty="0"/>
              <a:t>Certifications</a:t>
            </a:r>
          </a:p>
          <a:p>
            <a:pPr lvl="1"/>
            <a:r>
              <a:rPr lang="en-US" dirty="0"/>
              <a:t>Publisher of “The Project Management Book of Knowledge”</a:t>
            </a:r>
          </a:p>
          <a:p>
            <a:r>
              <a:rPr lang="en-US" dirty="0"/>
              <a:t>Ulrich &amp; Eppinger / Ulrich, </a:t>
            </a:r>
            <a:r>
              <a:rPr lang="en-US"/>
              <a:t>Eppinger and Yang</a:t>
            </a:r>
            <a:endParaRPr lang="en-US" dirty="0"/>
          </a:p>
          <a:p>
            <a:pPr lvl="1"/>
            <a:r>
              <a:rPr lang="en-US" dirty="0"/>
              <a:t>Product Design and Development – Project Management chapter in the IED Textbook</a:t>
            </a:r>
          </a:p>
          <a:p>
            <a:r>
              <a:rPr lang="en-US" dirty="0"/>
              <a:t>Capstone Support Wiki</a:t>
            </a:r>
          </a:p>
          <a:p>
            <a:pPr lvl="1"/>
            <a:r>
              <a:rPr lang="en-US" dirty="0">
                <a:hlinkClick r:id="rId5"/>
              </a:rPr>
              <a:t>https://designlab.eng.rpi.edu/edn/projects/capstone-support-dev/wiki/Statement_of_Work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6"/>
              </a:rPr>
              <a:t>https://designlab.eng.rpi.edu/edn/projects/capstone-support-dev/wiki/Gantt_Charts__Project_Management</a:t>
            </a:r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DFB838-98FB-4D34-9557-3266EA3FA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144CF9-6F0D-4C7F-A74D-E1E0E20A0A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502" y="1162734"/>
            <a:ext cx="1621666" cy="210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85"/>
    </mc:Choice>
    <mc:Fallback xmlns="">
      <p:transition spd="slow" advTm="53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Statement of Work - SoW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It?</a:t>
            </a:r>
          </a:p>
          <a:p>
            <a:pPr marL="687388" indent="-225425"/>
            <a:r>
              <a:rPr lang="en-US" dirty="0"/>
              <a:t>Written Shared Understanding of the Project</a:t>
            </a:r>
          </a:p>
          <a:p>
            <a:pPr marL="227013" indent="-227013">
              <a:buNone/>
            </a:pPr>
            <a:r>
              <a:rPr lang="en-US" dirty="0"/>
              <a:t>Why Do We Use One for Capstone?</a:t>
            </a:r>
          </a:p>
          <a:p>
            <a:pPr marL="687388" indent="-225425"/>
            <a:r>
              <a:rPr lang="en-US" dirty="0"/>
              <a:t>Used to Define Projects and Help Manage Scope</a:t>
            </a:r>
          </a:p>
          <a:p>
            <a:pPr marL="687388" indent="-225425"/>
            <a:r>
              <a:rPr lang="en-US" dirty="0"/>
              <a:t>Commonly Used in Industry</a:t>
            </a:r>
          </a:p>
          <a:p>
            <a:pPr marL="227013" indent="-227013">
              <a:buNone/>
            </a:pPr>
            <a:r>
              <a:rPr lang="en-US" dirty="0"/>
              <a:t>When Is It Created for a Capstone Project?</a:t>
            </a:r>
          </a:p>
          <a:p>
            <a:pPr marL="687388" indent="-225425"/>
            <a:r>
              <a:rPr lang="en-US" dirty="0"/>
              <a:t>Approximately Week 4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F15932-5A6C-4ADF-BE8D-B9E74441A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932F75-9656-4CCA-A5FD-B1861E1599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79" y="3924655"/>
            <a:ext cx="3116521" cy="16381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50E7C5-50E3-4307-AF4D-76C438FFAF65}"/>
              </a:ext>
            </a:extLst>
          </p:cNvPr>
          <p:cNvSpPr/>
          <p:nvPr/>
        </p:nvSpPr>
        <p:spPr>
          <a:xfrm>
            <a:off x="8559022" y="5562826"/>
            <a:ext cx="240847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https://searchitchannel.techtarget.com/definition/statement-of-work-SOW</a:t>
            </a:r>
          </a:p>
        </p:txBody>
      </p:sp>
    </p:spTree>
    <p:extLst>
      <p:ext uri="{BB962C8B-B14F-4D97-AF65-F5344CB8AC3E}">
        <p14:creationId xmlns:p14="http://schemas.microsoft.com/office/powerpoint/2010/main" val="55742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56"/>
    </mc:Choice>
    <mc:Fallback xmlns="">
      <p:transition spd="slow" advTm="68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The Process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0ABF2E-50BD-4702-9350-903EA81C6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5C13EC2-2A9C-4731-9934-247315F197FA}"/>
              </a:ext>
            </a:extLst>
          </p:cNvPr>
          <p:cNvGrpSpPr/>
          <p:nvPr/>
        </p:nvGrpSpPr>
        <p:grpSpPr>
          <a:xfrm>
            <a:off x="8896687" y="2468009"/>
            <a:ext cx="3142913" cy="3106207"/>
            <a:chOff x="9466336" y="1785103"/>
            <a:chExt cx="3142913" cy="310620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5630AD-29F3-469E-B52E-10A873F41370}"/>
                </a:ext>
              </a:extLst>
            </p:cNvPr>
            <p:cNvSpPr/>
            <p:nvPr/>
          </p:nvSpPr>
          <p:spPr>
            <a:xfrm>
              <a:off x="9466336" y="3967980"/>
              <a:ext cx="246097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https://merlinone.com/mistakes-generating-statement-of-work/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BC9C24-95BA-4A3E-BA9A-DCC807D64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66336" y="1785103"/>
              <a:ext cx="3142913" cy="2092230"/>
            </a:xfrm>
            <a:prstGeom prst="rect">
              <a:avLst/>
            </a:prstGeom>
          </p:spPr>
        </p:pic>
      </p:grp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4425FB9-D4FC-4C08-BB64-E472DF7B72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994796"/>
              </p:ext>
            </p:extLst>
          </p:nvPr>
        </p:nvGraphicFramePr>
        <p:xfrm>
          <a:off x="202087" y="1323588"/>
          <a:ext cx="800879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72610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90"/>
    </mc:Choice>
    <mc:Fallback xmlns="">
      <p:transition spd="slow" advTm="82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Design Report Sections = SoW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230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Statement of Work is simply a Subset of the Design Report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Will Add The Other Sections Later In the Semester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071435"/>
              </p:ext>
            </p:extLst>
          </p:nvPr>
        </p:nvGraphicFramePr>
        <p:xfrm>
          <a:off x="2504179" y="2330672"/>
          <a:ext cx="7183641" cy="3278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Worksheet" r:id="rId5" imgW="4219724" imgH="1990789" progId="Excel.Sheet.12">
                  <p:embed/>
                </p:oleObj>
              </mc:Choice>
              <mc:Fallback>
                <p:oleObj name="Worksheet" r:id="rId5" imgW="4219724" imgH="1990789" progId="Excel.Sheet.12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4179" y="2330672"/>
                        <a:ext cx="7183641" cy="32782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999051-8675-4E86-8C90-6DBFC854A9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0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60"/>
    </mc:Choice>
    <mc:Fallback xmlns="">
      <p:transition spd="slow" advTm="2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 / How 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567958"/>
              </p:ext>
            </p:extLst>
          </p:nvPr>
        </p:nvGraphicFramePr>
        <p:xfrm>
          <a:off x="838200" y="1825625"/>
          <a:ext cx="10515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39731088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938256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 Guidance / Information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007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Executive Summary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Write this Last!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353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List of Figures and Tables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Automatically Created by Using Word</a:t>
                      </a:r>
                      <a:r>
                        <a:rPr lang="en-US" baseline="0" dirty="0"/>
                        <a:t> Captions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47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Revision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Loosely Keep Track of Changes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79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Glossary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Start this ASAP &amp; Keep Adding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854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Introduction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</a:t>
                      </a:r>
                      <a:r>
                        <a:rPr lang="en-US" baseline="0" dirty="0"/>
                        <a:t> Writing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418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Project Objectives &amp; Semester Objectives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Leverage</a:t>
                      </a:r>
                      <a:r>
                        <a:rPr lang="en-US" baseline="0" dirty="0"/>
                        <a:t> The Initial Project 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204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Engineering Tools and 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Your Earlier Working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435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References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Start this ASAP &amp; Keep Adding!</a:t>
                      </a:r>
                      <a:r>
                        <a:rPr lang="en-US" baseline="0" dirty="0"/>
                        <a:t> Do NOT do this last!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112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Appendix A: Initial Deliverables and Dates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From Your Earlier Working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92442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52700" y="5850235"/>
            <a:ext cx="7086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b="1" dirty="0"/>
              <a:t>The file name and location in your Repository always remains the same: </a:t>
            </a:r>
            <a:endParaRPr lang="en-US" dirty="0"/>
          </a:p>
          <a:p>
            <a:pPr algn="ctr"/>
            <a:r>
              <a:rPr lang="en-US" b="1" dirty="0"/>
              <a:t>“working/Reports/Design Report and Poster/Design Report.docx”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ABBA92-F15E-4F50-812B-4BDB29A9D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87"/>
    </mc:Choice>
    <mc:Fallback xmlns="">
      <p:transition spd="slow" advTm="164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 - Background and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76016" cy="4351338"/>
          </a:xfrm>
        </p:spPr>
        <p:txBody>
          <a:bodyPr>
            <a:normAutofit/>
          </a:bodyPr>
          <a:lstStyle/>
          <a:p>
            <a:r>
              <a:rPr lang="en-US" dirty="0"/>
              <a:t>Included in Section 2 - </a:t>
            </a:r>
            <a:r>
              <a:rPr lang="en-US" dirty="0">
                <a:solidFill>
                  <a:schemeClr val="dk1"/>
                </a:solidFill>
              </a:rPr>
              <a:t>Project Objectives &amp; Semester Objectives</a:t>
            </a:r>
          </a:p>
          <a:p>
            <a:r>
              <a:rPr lang="en-US" dirty="0"/>
              <a:t>May come from: Industry / Academia, Your sponsor, Previous capstone teams</a:t>
            </a:r>
          </a:p>
          <a:p>
            <a:r>
              <a:rPr lang="en-US" dirty="0"/>
              <a:t>Start with your project description</a:t>
            </a:r>
          </a:p>
          <a:p>
            <a:r>
              <a:rPr lang="en-US" dirty="0"/>
              <a:t>Change for new information (if any) from your sponsor meeting(s), PE, 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D8E6C4-BF8C-48FA-9ABB-E70EBCD6B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EFF44E-F2B0-4287-AE80-82A166364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14216" y="1921520"/>
            <a:ext cx="5418896" cy="3334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FC26F8-123C-49D7-9074-6A22914F76FE}"/>
              </a:ext>
            </a:extLst>
          </p:cNvPr>
          <p:cNvSpPr txBox="1"/>
          <p:nvPr/>
        </p:nvSpPr>
        <p:spPr>
          <a:xfrm>
            <a:off x="7815254" y="5152325"/>
            <a:ext cx="28168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hlinkClick r:id="rId6" tooltip="https://courses.lumenlearning.com/suny-oneonta-education106/chapter/9-3-differences-in-learning-and-motivation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3299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70"/>
    </mc:Choice>
    <mc:Fallback xmlns="">
      <p:transition spd="slow" advTm="11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Helpful Hints - Long Term Objectives and Customer Payoff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869382" cy="4351338"/>
          </a:xfrm>
        </p:spPr>
        <p:txBody>
          <a:bodyPr>
            <a:normAutofit/>
          </a:bodyPr>
          <a:lstStyle/>
          <a:p>
            <a:r>
              <a:rPr lang="en-US" dirty="0"/>
              <a:t>Included in Section 2 - </a:t>
            </a:r>
            <a:r>
              <a:rPr lang="en-US" dirty="0">
                <a:solidFill>
                  <a:schemeClr val="dk1"/>
                </a:solidFill>
              </a:rPr>
              <a:t>Project Objectives &amp; Semester Objectives </a:t>
            </a:r>
          </a:p>
          <a:p>
            <a:r>
              <a:rPr lang="en-US" dirty="0"/>
              <a:t>aka “The Big Picture”</a:t>
            </a:r>
          </a:p>
          <a:p>
            <a:r>
              <a:rPr lang="en-US" dirty="0"/>
              <a:t>Timeframe: </a:t>
            </a:r>
            <a:r>
              <a:rPr lang="en-US" b="1" dirty="0"/>
              <a:t>2-5 Years</a:t>
            </a:r>
            <a:r>
              <a:rPr lang="en-US" dirty="0"/>
              <a:t> </a:t>
            </a:r>
            <a:r>
              <a:rPr lang="en-US" i="1" dirty="0"/>
              <a:t>after </a:t>
            </a:r>
            <a:r>
              <a:rPr lang="en-US" dirty="0"/>
              <a:t>this semester</a:t>
            </a:r>
          </a:p>
          <a:p>
            <a:r>
              <a:rPr lang="en-US" dirty="0"/>
              <a:t>What will your customer do with your results?</a:t>
            </a:r>
          </a:p>
          <a:p>
            <a:r>
              <a:rPr lang="en-US" dirty="0"/>
              <a:t>Assume your work may need to be combined with other developments at RPI or Sponsor</a:t>
            </a:r>
          </a:p>
          <a:p>
            <a:r>
              <a:rPr lang="en-US" dirty="0"/>
              <a:t>How will your results facilitate better products, higher profits, contributions to society, etc.?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D8E6C4-BF8C-48FA-9ABB-E70EBCD6B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9D972-3C98-49ED-A4D4-FCFA1A33C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136082" y="1690688"/>
            <a:ext cx="3332018" cy="1874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85CCBA-2C5D-4DD4-AB08-2C0681A31138}"/>
              </a:ext>
            </a:extLst>
          </p:cNvPr>
          <p:cNvSpPr txBox="1"/>
          <p:nvPr/>
        </p:nvSpPr>
        <p:spPr>
          <a:xfrm>
            <a:off x="8136082" y="3429000"/>
            <a:ext cx="33320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s://www.peoplematters.in/article/compensation-benefits/putting-the-fit-in-benefits-consider-workforce-demographics-17048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27155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70"/>
    </mc:Choice>
    <mc:Fallback xmlns="">
      <p:transition spd="slow" advTm="11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 - Current Semester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81742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Included in Section 2 - </a:t>
            </a:r>
            <a:r>
              <a:rPr lang="en-US" dirty="0">
                <a:solidFill>
                  <a:schemeClr val="dk1"/>
                </a:solidFill>
              </a:rPr>
              <a:t>Project Objectives &amp; Semester Objectives </a:t>
            </a:r>
          </a:p>
          <a:p>
            <a:r>
              <a:rPr lang="en-US" dirty="0"/>
              <a:t>aka “The Little Picture”</a:t>
            </a:r>
          </a:p>
          <a:p>
            <a:r>
              <a:rPr lang="en-US" dirty="0"/>
              <a:t>If yours is an on-going project, summarize the project history first so that it is easy for the readers to understand why you chose the semester objectives.</a:t>
            </a:r>
          </a:p>
          <a:p>
            <a:r>
              <a:rPr lang="en-US" dirty="0"/>
              <a:t>Do NOT simply repeat the generic design process. </a:t>
            </a:r>
          </a:p>
          <a:p>
            <a:r>
              <a:rPr lang="en-US" dirty="0"/>
              <a:t>Capture the valuable results that you will produce and deliver to your customer in this </a:t>
            </a:r>
            <a:r>
              <a:rPr lang="en-US" b="1" dirty="0"/>
              <a:t>one-semester</a:t>
            </a:r>
            <a:r>
              <a:rPr lang="en-US" dirty="0"/>
              <a:t> course. </a:t>
            </a:r>
          </a:p>
          <a:p>
            <a:r>
              <a:rPr lang="en-US" dirty="0"/>
              <a:t>Include specific commitments by your team </a:t>
            </a:r>
          </a:p>
          <a:p>
            <a:r>
              <a:rPr lang="en-US" dirty="0"/>
              <a:t>What will delight your sponsor?</a:t>
            </a:r>
          </a:p>
          <a:p>
            <a:r>
              <a:rPr lang="en-US" dirty="0"/>
              <a:t>Be project specific, not generic.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0672A3-2DBC-409C-8429-2AC4BB3B3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B3D2605-891D-43BB-A1E5-E1FA28307759}"/>
              </a:ext>
            </a:extLst>
          </p:cNvPr>
          <p:cNvGrpSpPr/>
          <p:nvPr/>
        </p:nvGrpSpPr>
        <p:grpSpPr>
          <a:xfrm>
            <a:off x="8964170" y="1825625"/>
            <a:ext cx="2540590" cy="3963562"/>
            <a:chOff x="8964170" y="1825625"/>
            <a:chExt cx="2540590" cy="396356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D050523-2BA9-4EF9-87A0-DC62DEDD22FD}"/>
                </a:ext>
              </a:extLst>
            </p:cNvPr>
            <p:cNvGrpSpPr/>
            <p:nvPr/>
          </p:nvGrpSpPr>
          <p:grpSpPr>
            <a:xfrm>
              <a:off x="8964170" y="1825625"/>
              <a:ext cx="2540590" cy="3963562"/>
              <a:chOff x="8887970" y="1319644"/>
              <a:chExt cx="2540590" cy="396356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6A67E0F-80ED-4429-9B23-2AA017A9B5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tretch>
                <a:fillRect/>
              </a:stretch>
            </p:blipFill>
            <p:spPr>
              <a:xfrm>
                <a:off x="8887970" y="1319644"/>
                <a:ext cx="2540590" cy="3595255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4BB049-3545-4932-9DCF-13A2504B9792}"/>
                  </a:ext>
                </a:extLst>
              </p:cNvPr>
              <p:cNvSpPr txBox="1"/>
              <p:nvPr/>
            </p:nvSpPr>
            <p:spPr>
              <a:xfrm>
                <a:off x="9403773" y="4913874"/>
                <a:ext cx="20247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hlinkClick r:id="rId6" tooltip="http://www.pngall.com/2020-calendar-png"/>
                  </a:rPr>
                  <a:t>This Photo</a:t>
                </a:r>
                <a:r>
                  <a:rPr lang="en-US" sz="900" dirty="0"/>
                  <a:t> by Unknown Author is licensed under </a:t>
                </a:r>
                <a:r>
                  <a:rPr lang="en-US" sz="900" dirty="0">
                    <a:hlinkClick r:id="rId7" tooltip="https://creativecommons.org/licenses/by-nc/3.0/"/>
                  </a:rPr>
                  <a:t>CC BY-NC</a:t>
                </a:r>
                <a:endParaRPr lang="en-US" sz="900" dirty="0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708E493-0BC4-4DAA-B95D-C105D3BCD1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87970" y="4851400"/>
                <a:ext cx="168131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C704E66-7EB4-40D4-B70D-3F9CF58608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87970" y="4076700"/>
                <a:ext cx="0" cy="7747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36944E4-AB0C-4500-936F-D93AFB1BA2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87970" y="4076700"/>
                <a:ext cx="85928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6FF6D60-A855-4311-8A59-6E230C0BC1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47250" y="3930650"/>
                <a:ext cx="82203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AC3FE05-AF56-4E5C-A98B-DF9346EDFB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69280" y="3429000"/>
                <a:ext cx="84455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52C100D-4FFD-4D8D-987F-24A5B4AA4D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69280" y="3429000"/>
                <a:ext cx="0" cy="50165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984293C-3139-40DE-A3F5-7DB0BDC119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47250" y="3930650"/>
                <a:ext cx="0" cy="14605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8B7DB81-3878-4AA4-9F89-BF83C444A6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13830" y="3429000"/>
                <a:ext cx="0" cy="111861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92E5FB8-B841-43CD-B1FF-A25372CC10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74192" y="4547616"/>
                <a:ext cx="0" cy="30378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ECE3EF9-204B-4F19-99A9-046C6628FF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69280" y="4547616"/>
                <a:ext cx="84455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BBADFA-BABF-464F-BEEF-0036EF4A5072}"/>
                </a:ext>
              </a:extLst>
            </p:cNvPr>
            <p:cNvSpPr txBox="1"/>
            <p:nvPr/>
          </p:nvSpPr>
          <p:spPr>
            <a:xfrm>
              <a:off x="9696497" y="1910122"/>
              <a:ext cx="107593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20xx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04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04"/>
    </mc:Choice>
    <mc:Fallback xmlns="">
      <p:transition spd="slow" advTm="57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Helpful Hints - Engineering Tools and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97861" cy="4351338"/>
          </a:xfrm>
        </p:spPr>
        <p:txBody>
          <a:bodyPr>
            <a:normAutofit/>
          </a:bodyPr>
          <a:lstStyle/>
          <a:p>
            <a:r>
              <a:rPr lang="en-US" dirty="0"/>
              <a:t>Section 3 of the Design Report</a:t>
            </a:r>
          </a:p>
          <a:p>
            <a:r>
              <a:rPr lang="en-US" dirty="0"/>
              <a:t>Provide specific information on the </a:t>
            </a:r>
            <a:r>
              <a:rPr lang="en-US" b="1" dirty="0"/>
              <a:t>technical</a:t>
            </a:r>
            <a:r>
              <a:rPr lang="en-US" dirty="0"/>
              <a:t> aspects of work. </a:t>
            </a:r>
          </a:p>
          <a:p>
            <a:r>
              <a:rPr lang="en-US" dirty="0"/>
              <a:t>Convince the reader that the team has the technical know-how required to execute the project. </a:t>
            </a:r>
          </a:p>
          <a:p>
            <a:r>
              <a:rPr lang="en-US" dirty="0"/>
              <a:t>Do not include project management approach details unless they specifically relate to how the team will deliver their work. Check with your PE.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8647" y="6028382"/>
            <a:ext cx="64347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See Example On Next Slide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8E88334-0032-4205-8CB4-16F7F62ED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95B46A-4503-4588-8CED-00A1E15E3E26}"/>
              </a:ext>
            </a:extLst>
          </p:cNvPr>
          <p:cNvSpPr/>
          <p:nvPr/>
        </p:nvSpPr>
        <p:spPr>
          <a:xfrm>
            <a:off x="8496300" y="3918535"/>
            <a:ext cx="2997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https://www.engineering.com/story/5-skills-hiring-managers-look-for-in-engineering-grads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681689-6301-4C6D-8C8A-B2CB4F8E1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00" y="1814453"/>
            <a:ext cx="28575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7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91"/>
    </mc:Choice>
    <mc:Fallback xmlns="">
      <p:transition spd="slow" advTm="4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1052</Words>
  <Application>Microsoft Office PowerPoint</Application>
  <PresentationFormat>Widescreen</PresentationFormat>
  <Paragraphs>140</Paragraphs>
  <Slides>13</Slides>
  <Notes>0</Notes>
  <HiddenSlides>0</HiddenSlides>
  <MMClips>13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Worksheet</vt:lpstr>
      <vt:lpstr>The Statement of Work</vt:lpstr>
      <vt:lpstr>The Statement of Work - SoW</vt:lpstr>
      <vt:lpstr>The Process</vt:lpstr>
      <vt:lpstr>These Design Report Sections = SoW</vt:lpstr>
      <vt:lpstr>Where  / How ?</vt:lpstr>
      <vt:lpstr>Helpful Hints - Background and Motivation</vt:lpstr>
      <vt:lpstr>Helpful Hints - Long Term Objectives and Customer Payoff</vt:lpstr>
      <vt:lpstr>Helpful Hints - Current Semester Objectives</vt:lpstr>
      <vt:lpstr>Helpful Hints - Engineering Tools and Methods</vt:lpstr>
      <vt:lpstr>Helpful Hints - Engineering Tools and Methods</vt:lpstr>
      <vt:lpstr>Helpful Hints – Initial Deliverables and Dates</vt:lpstr>
      <vt:lpstr>Things to Keep In Mind</vt:lpstr>
      <vt:lpstr>Additional Resources</vt:lpstr>
    </vt:vector>
  </TitlesOfParts>
  <Company>Rensselaer Polytechnic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Statement of Work</dc:title>
  <dc:creator>Anderson, Mark</dc:creator>
  <cp:lastModifiedBy>mark</cp:lastModifiedBy>
  <cp:revision>32</cp:revision>
  <dcterms:created xsi:type="dcterms:W3CDTF">2021-07-21T17:50:27Z</dcterms:created>
  <dcterms:modified xsi:type="dcterms:W3CDTF">2021-07-22T21:22:22Z</dcterms:modified>
</cp:coreProperties>
</file>