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5"/>
  </p:notesMasterIdLst>
  <p:sldIdLst>
    <p:sldId id="271" r:id="rId2"/>
    <p:sldId id="256" r:id="rId3"/>
    <p:sldId id="270" r:id="rId4"/>
    <p:sldId id="257" r:id="rId5"/>
    <p:sldId id="269" r:id="rId6"/>
    <p:sldId id="267" r:id="rId7"/>
    <p:sldId id="259" r:id="rId8"/>
    <p:sldId id="260" r:id="rId9"/>
    <p:sldId id="261" r:id="rId10"/>
    <p:sldId id="262" r:id="rId11"/>
    <p:sldId id="264" r:id="rId12"/>
    <p:sldId id="266" r:id="rId13"/>
    <p:sldId id="263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erm8" initials="a" lastIdx="1" clrIdx="0">
    <p:extLst>
      <p:ext uri="{19B8F6BF-5375-455C-9EA6-DF929625EA0E}">
        <p15:presenceInfo xmlns:p15="http://schemas.microsoft.com/office/powerpoint/2012/main" userId="anderm8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94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26EE3A-BE44-4100-B0F3-D0253FB64A99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C0F9AA-6A65-4DE2-8F5A-3C43A2660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197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6A1269-3DF8-4947-8352-52E64A42216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156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7E145-BFBB-488E-8D88-71888FEF5FCA}" type="datetime1">
              <a:rPr lang="en-US" smtClean="0"/>
              <a:t>8/6/2018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Project Name (change on Slide Masters)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295" y="351432"/>
            <a:ext cx="1385316" cy="443484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474956" y="250008"/>
            <a:ext cx="1402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Sponsor</a:t>
            </a:r>
            <a:br>
              <a:rPr lang="en-US" dirty="0" smtClean="0"/>
            </a:br>
            <a:r>
              <a:rPr lang="en-US" dirty="0" smtClean="0"/>
              <a:t>Logo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542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881554"/>
            <a:ext cx="8229600" cy="424460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7AF50CA-060F-4001-A625-C80A04B5B3D1}" type="datetime1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Project Name (change on Slide Masters)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 b="1">
                <a:solidFill>
                  <a:schemeClr val="tx1"/>
                </a:solidFill>
              </a:defRPr>
            </a:lvl1pPr>
          </a:lstStyle>
          <a:p>
            <a:fld id="{E7A0F17F-4453-8144-8A51-C65E9C9415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025103"/>
            <a:ext cx="8229600" cy="75301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263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11115"/>
            <a:ext cx="1664892" cy="511504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11115"/>
            <a:ext cx="6019800" cy="511504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FDCD4C9-19B5-4E45-B6E0-2CC6D35A5CF1}" type="datetime1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Project Name (change on Slide Masters)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fld id="{E7A0F17F-4453-8144-8A51-C65E9C94151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228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97597"/>
            <a:ext cx="8229600" cy="4228566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295" y="351432"/>
            <a:ext cx="1385316" cy="443484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474956" y="250008"/>
            <a:ext cx="1402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Sponsor</a:t>
            </a:r>
            <a:br>
              <a:rPr lang="en-US" dirty="0" smtClean="0"/>
            </a:br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1025103"/>
            <a:ext cx="8229600" cy="75301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F98E-86F7-4088-902E-9267142E1C35}" type="datetime1">
              <a:rPr lang="en-US" smtClean="0"/>
              <a:t>8/6/2018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Project Name (change on Slide Masters)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245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78E4069-BE44-44A0-A309-BE3D9BB0CF32}" type="datetime1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Project Name (change on Slide Masters)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 b="1">
                <a:solidFill>
                  <a:schemeClr val="tx1"/>
                </a:solidFill>
              </a:defRPr>
            </a:lvl1pPr>
          </a:lstStyle>
          <a:p>
            <a:fld id="{E7A0F17F-4453-8144-8A51-C65E9C94151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295" y="351432"/>
            <a:ext cx="1385316" cy="443484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474956" y="250008"/>
            <a:ext cx="1402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Sponsor</a:t>
            </a:r>
            <a:br>
              <a:rPr lang="en-US" dirty="0" smtClean="0"/>
            </a:br>
            <a:r>
              <a:rPr lang="en-US" dirty="0" smtClean="0"/>
              <a:t>Logo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946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97597"/>
            <a:ext cx="4038600" cy="422856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97597"/>
            <a:ext cx="4038600" cy="422856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3519B3A-2A49-4588-93D2-EED01F013285}" type="datetime1">
              <a:rPr lang="en-US" smtClean="0"/>
              <a:t>8/6/2018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Project Name (change on Slide Masters)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 b="1">
                <a:solidFill>
                  <a:schemeClr val="tx1"/>
                </a:solidFill>
              </a:defRPr>
            </a:lvl1pPr>
          </a:lstStyle>
          <a:p>
            <a:fld id="{E7A0F17F-4453-8144-8A51-C65E9C94151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295" y="351432"/>
            <a:ext cx="1385316" cy="443484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474956" y="250008"/>
            <a:ext cx="1402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Sponsor</a:t>
            </a:r>
            <a:br>
              <a:rPr lang="en-US" dirty="0" smtClean="0"/>
            </a:br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1025103"/>
            <a:ext cx="8229600" cy="75301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008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9559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32078"/>
            <a:ext cx="4040188" cy="355875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89559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32078"/>
            <a:ext cx="4041775" cy="355875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AC66AEA-2B08-4F03-806D-6D5E66BB99D1}" type="datetime1">
              <a:rPr lang="en-US" smtClean="0"/>
              <a:t>8/6/2018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Project Name (change on Slide Masters)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 b="1">
                <a:solidFill>
                  <a:schemeClr val="tx1"/>
                </a:solidFill>
              </a:defRPr>
            </a:lvl1pPr>
          </a:lstStyle>
          <a:p>
            <a:fld id="{E7A0F17F-4453-8144-8A51-C65E9C94151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295" y="351432"/>
            <a:ext cx="1385316" cy="443484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474956" y="250008"/>
            <a:ext cx="1402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Sponsor</a:t>
            </a:r>
            <a:br>
              <a:rPr lang="en-US" dirty="0" smtClean="0"/>
            </a:br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1025103"/>
            <a:ext cx="8229600" cy="75301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121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3BF4A77-5C3E-42BF-93A9-AA094B4B4B12}" type="datetime1">
              <a:rPr lang="en-US" smtClean="0"/>
              <a:t>8/6/2018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Project Name (change on Slide Masters)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 b="1">
                <a:solidFill>
                  <a:schemeClr val="tx1"/>
                </a:solidFill>
              </a:defRPr>
            </a:lvl1pPr>
          </a:lstStyle>
          <a:p>
            <a:fld id="{E7A0F17F-4453-8144-8A51-C65E9C94151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295" y="351432"/>
            <a:ext cx="1385316" cy="443484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474956" y="250008"/>
            <a:ext cx="1402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Sponsor</a:t>
            </a:r>
            <a:br>
              <a:rPr lang="en-US" dirty="0" smtClean="0"/>
            </a:br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1025103"/>
            <a:ext cx="8229600" cy="75301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935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ED489FA-C27A-4D86-BE23-0452F1490F37}" type="datetime1">
              <a:rPr lang="en-US" smtClean="0"/>
              <a:t>8/6/2018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Project Name (change on Slide Masters)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 b="1">
                <a:solidFill>
                  <a:schemeClr val="tx1"/>
                </a:solidFill>
              </a:defRPr>
            </a:lvl1pPr>
          </a:lstStyle>
          <a:p>
            <a:fld id="{E7A0F17F-4453-8144-8A51-C65E9C94151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295" y="351432"/>
            <a:ext cx="1385316" cy="443484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474956" y="250008"/>
            <a:ext cx="1402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Sponsor</a:t>
            </a:r>
            <a:br>
              <a:rPr lang="en-US" dirty="0" smtClean="0"/>
            </a:br>
            <a:r>
              <a:rPr lang="en-US" dirty="0" smtClean="0"/>
              <a:t>Logo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813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3531"/>
            <a:ext cx="3008313" cy="100427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93531"/>
            <a:ext cx="5111750" cy="513263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995854"/>
            <a:ext cx="3008313" cy="413030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2928BE4-1EF3-483C-9140-91B92572463D}" type="datetime1">
              <a:rPr lang="en-US" smtClean="0"/>
              <a:t>8/6/2018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Project Name (change on Slide Masters)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 b="1">
                <a:solidFill>
                  <a:schemeClr val="tx1"/>
                </a:solidFill>
              </a:defRPr>
            </a:lvl1pPr>
          </a:lstStyle>
          <a:p>
            <a:fld id="{E7A0F17F-4453-8144-8A51-C65E9C94151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295" y="351432"/>
            <a:ext cx="1385316" cy="443484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474956" y="250008"/>
            <a:ext cx="1402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Sponsor</a:t>
            </a:r>
            <a:br>
              <a:rPr lang="en-US" dirty="0" smtClean="0"/>
            </a:br>
            <a:r>
              <a:rPr lang="en-US" dirty="0" smtClean="0"/>
              <a:t>Logo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498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7DE71D6-2199-4579-B4B6-A543F8D7EDF2}" type="datetime1">
              <a:rPr lang="en-US" smtClean="0"/>
              <a:t>8/6/2018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Project Name (change on Slide Masters)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 b="1">
                <a:solidFill>
                  <a:schemeClr val="tx1"/>
                </a:solidFill>
              </a:defRPr>
            </a:lvl1pPr>
          </a:lstStyle>
          <a:p>
            <a:fld id="{E7A0F17F-4453-8144-8A51-C65E9C94151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295" y="351432"/>
            <a:ext cx="1385316" cy="443484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474956" y="250008"/>
            <a:ext cx="1402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Sponsor</a:t>
            </a:r>
            <a:br>
              <a:rPr lang="en-US" dirty="0" smtClean="0"/>
            </a:br>
            <a:r>
              <a:rPr lang="en-US" dirty="0" smtClean="0"/>
              <a:t>Logo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553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90ADE6DD-13C1-43DB-8DF7-6D8A5BC88CB4}" type="datetime1">
              <a:rPr lang="en-US" smtClean="0"/>
              <a:t>8/6/2018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Project Name (change on Slide Masters)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 b="1">
                <a:solidFill>
                  <a:schemeClr val="tx1"/>
                </a:solidFill>
              </a:defRPr>
            </a:lvl1pPr>
          </a:lstStyle>
          <a:p>
            <a:fld id="{E7A0F17F-4453-8144-8A51-C65E9C94151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295" y="351432"/>
            <a:ext cx="1385316" cy="443484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474956" y="250008"/>
            <a:ext cx="1402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Sponsor</a:t>
            </a:r>
            <a:br>
              <a:rPr lang="en-US" dirty="0" smtClean="0"/>
            </a:br>
            <a:r>
              <a:rPr lang="en-US" dirty="0" smtClean="0"/>
              <a:t>Logo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398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designlab.eng.rpi.edu/edn/projects/capstone-support-dev/wiki/Creating_Strong_PowerPoint_Presentation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designlab.eng.rpi.edu/redmine/projects/capstone-support-dev/wiki/Creating_Strong_PowerPoint_Presentation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/>
              <a:t>Identifier (e.g. Final Presentation): </a:t>
            </a:r>
            <a:r>
              <a:rPr lang="en-US" sz="2400" b="1" dirty="0" smtClean="0"/>
              <a:t>11/15/2016</a:t>
            </a:r>
          </a:p>
          <a:p>
            <a:pPr marL="0" indent="0" algn="ctr">
              <a:buNone/>
            </a:pPr>
            <a:r>
              <a:rPr lang="en-US" sz="2400" i="1" dirty="0" smtClean="0"/>
              <a:t>Team member names (Major / Graduation Date)</a:t>
            </a:r>
            <a:endParaRPr lang="en-US" sz="2400" i="1" dirty="0"/>
          </a:p>
          <a:p>
            <a:pPr marL="0" indent="0" algn="ctr">
              <a:buNone/>
            </a:pPr>
            <a:r>
              <a:rPr lang="en-US" sz="1200" dirty="0" smtClean="0"/>
              <a:t>Sponsor name</a:t>
            </a:r>
            <a:endParaRPr lang="en-US" sz="1200" dirty="0"/>
          </a:p>
          <a:p>
            <a:pPr marL="0" indent="0" algn="ctr">
              <a:buNone/>
            </a:pPr>
            <a:endParaRPr lang="en-US" sz="1200" dirty="0"/>
          </a:p>
          <a:p>
            <a:pPr marL="0" indent="0" algn="ctr">
              <a:buNone/>
            </a:pPr>
            <a:r>
              <a:rPr lang="en-US" sz="1200" dirty="0"/>
              <a:t>Sponsor Mentors</a:t>
            </a:r>
            <a:r>
              <a:rPr lang="en-US" sz="1200" dirty="0" smtClean="0"/>
              <a:t>:</a:t>
            </a:r>
            <a:endParaRPr lang="en-US" sz="1200" dirty="0"/>
          </a:p>
          <a:p>
            <a:pPr marL="0" indent="0" algn="ctr">
              <a:buNone/>
            </a:pPr>
            <a:r>
              <a:rPr lang="en-US" sz="1200" dirty="0"/>
              <a:t>Project engineer </a:t>
            </a:r>
            <a:r>
              <a:rPr lang="en-US" sz="1200" dirty="0" smtClean="0"/>
              <a:t>name – </a:t>
            </a:r>
            <a:endParaRPr lang="en-US" sz="1200" dirty="0"/>
          </a:p>
          <a:p>
            <a:pPr marL="0" indent="0" algn="ctr">
              <a:buNone/>
            </a:pPr>
            <a:r>
              <a:rPr lang="en-US" sz="1200" dirty="0"/>
              <a:t>Chief engineer name – 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Project Name</a:t>
            </a:r>
            <a:endParaRPr lang="en-US" sz="27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295" y="351432"/>
            <a:ext cx="1385316" cy="44348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74956" y="250008"/>
            <a:ext cx="1402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Sponsor</a:t>
            </a:r>
            <a:br>
              <a:rPr lang="en-US" dirty="0" smtClean="0"/>
            </a:br>
            <a:r>
              <a:rPr lang="en-US" dirty="0" smtClean="0"/>
              <a:t>Logo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363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team does NOT need to repeat this pattern for ALL milestones, just the ones in the next 2-4 weeks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Deliverable </a:t>
            </a:r>
            <a:r>
              <a:rPr lang="en-US" dirty="0" smtClean="0"/>
              <a:t>3 Details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3420F-8E06-4B93-AC65-D44170135908}" type="datetime1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Project Name (change on Slide Masters)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736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MUCH more actionable and urgent than a slide titled just ‘Questions’. This slide alerts everyone that project progress is at risk until / unless this information is received.</a:t>
            </a:r>
          </a:p>
          <a:p>
            <a:r>
              <a:rPr lang="en-US" dirty="0" smtClean="0"/>
              <a:t>LIST YOUR ITEMS ON THE SLIDE !!!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 / Decisions Needed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E3C9-62FC-4309-8A75-C492DF2FC21B}" type="datetime1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Project Name (change on Slide Masters)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11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633491" y="4840530"/>
            <a:ext cx="5877018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dirty="0"/>
              <a:t>Your Project Engineer should review and approve this list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actually the </a:t>
            </a:r>
            <a:r>
              <a:rPr lang="en-US" b="1" dirty="0"/>
              <a:t>ENTIRE</a:t>
            </a:r>
            <a:r>
              <a:rPr lang="en-US" dirty="0"/>
              <a:t> slide set)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BEFORE</a:t>
            </a:r>
            <a:r>
              <a:rPr lang="en-US" dirty="0" smtClean="0"/>
              <a:t> </a:t>
            </a:r>
            <a:r>
              <a:rPr lang="en-US" dirty="0"/>
              <a:t>your sponsor sees it!</a:t>
            </a:r>
          </a:p>
        </p:txBody>
      </p:sp>
    </p:spTree>
    <p:extLst>
      <p:ext uri="{BB962C8B-B14F-4D97-AF65-F5344CB8AC3E}">
        <p14:creationId xmlns:p14="http://schemas.microsoft.com/office/powerpoint/2010/main" val="3133473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4587786"/>
              </p:ext>
            </p:extLst>
          </p:nvPr>
        </p:nvGraphicFramePr>
        <p:xfrm>
          <a:off x="457200" y="1897063"/>
          <a:ext cx="8229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Challenge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Planned Resolution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Challenges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67A57-6D28-4335-938A-F692E7C60BF0}" type="datetime1">
              <a:rPr lang="en-US" smtClean="0"/>
              <a:t>8/6/2018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Project Name (change on Slide Masters)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12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2484" y="3152284"/>
            <a:ext cx="8229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These are neither </a:t>
            </a:r>
            <a:r>
              <a:rPr lang="en-US" dirty="0"/>
              <a:t>questions nor </a:t>
            </a:r>
            <a:r>
              <a:rPr lang="en-US" dirty="0" smtClean="0"/>
              <a:t>decisions. These </a:t>
            </a:r>
            <a:r>
              <a:rPr lang="en-US" dirty="0"/>
              <a:t>are items the team </a:t>
            </a:r>
            <a:r>
              <a:rPr lang="en-US" dirty="0" smtClean="0"/>
              <a:t>needs </a:t>
            </a:r>
            <a:r>
              <a:rPr lang="en-US" dirty="0"/>
              <a:t>to alert everyone </a:t>
            </a:r>
            <a:r>
              <a:rPr lang="en-US" dirty="0" smtClean="0"/>
              <a:t>to.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Note </a:t>
            </a:r>
            <a:r>
              <a:rPr lang="en-US" dirty="0"/>
              <a:t>the use of a table to make this easier to present and to </a:t>
            </a:r>
            <a:r>
              <a:rPr lang="en-US" dirty="0" smtClean="0"/>
              <a:t>digest.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Consider adding a column for “severity” then sort by that to keep hot items at the top.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2484" y="4709323"/>
            <a:ext cx="8229600" cy="15696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Teams </a:t>
            </a:r>
            <a:r>
              <a:rPr lang="mr-IN" sz="3200" b="1" dirty="0" smtClean="0"/>
              <a:t>–</a:t>
            </a:r>
            <a:r>
              <a:rPr lang="en-US" sz="3200" b="1" dirty="0" smtClean="0"/>
              <a:t> Identify your ONE key takeaway from this and put that here on the slide. Like this, in a box, at the bottom of the slide.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969255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Follow the guidelines for Creating Strong PowerPoint Presentations found on the Capstone Support wiki</a:t>
            </a:r>
          </a:p>
          <a:p>
            <a:r>
              <a:rPr lang="en-US" dirty="0" smtClean="0"/>
              <a:t>Use it as a </a:t>
            </a:r>
            <a:r>
              <a:rPr lang="en-US" b="1" dirty="0" smtClean="0"/>
              <a:t>checklist</a:t>
            </a:r>
            <a:r>
              <a:rPr lang="en-US" dirty="0" smtClean="0"/>
              <a:t> of important items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000" b="1" dirty="0" smtClean="0">
                <a:hlinkClick r:id="rId2"/>
              </a:rPr>
              <a:t>https://designlab.eng.rpi.edu/edn/projects/capstone-support-dev/wiki/Creating_Strong_PowerPoint_Presentations</a:t>
            </a:r>
            <a:r>
              <a:rPr lang="en-US" sz="2000" b="1" dirty="0" smtClean="0"/>
              <a:t> </a:t>
            </a:r>
            <a:endParaRPr lang="en-US" sz="20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Forget!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896EE-A992-46D6-AE7C-1327A0FBFB21}" type="datetime1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Project Name (change on Slide Masters)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135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Goal: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Hit </a:t>
            </a:r>
            <a:r>
              <a:rPr lang="en-US" dirty="0" smtClean="0"/>
              <a:t>as many items as appropriate from </a:t>
            </a:r>
            <a:r>
              <a:rPr lang="en-US" dirty="0"/>
              <a:t>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Making </a:t>
            </a:r>
            <a:r>
              <a:rPr lang="en-US" i="1" dirty="0"/>
              <a:t>Strong PowerPoint Presentations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page </a:t>
            </a:r>
            <a:r>
              <a:rPr lang="en-US" dirty="0"/>
              <a:t>on the Capstone Support Wiki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Creating a Meaningful Project Status Update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792D2-5E38-46E0-BBAF-77FF2EFFB313}" type="datetime1">
              <a:rPr lang="en-US" smtClean="0"/>
              <a:t>8/6/2018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Project Name (change on Slide Masters)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840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example of the typical content for a status report</a:t>
            </a:r>
          </a:p>
          <a:p>
            <a:r>
              <a:rPr lang="en-US" dirty="0" smtClean="0"/>
              <a:t>It is NOT an exact ‘recipe’ for all teams / projects!</a:t>
            </a:r>
          </a:p>
          <a:p>
            <a:r>
              <a:rPr lang="en-US" dirty="0" smtClean="0"/>
              <a:t>Start with this, then modify as needed!</a:t>
            </a:r>
          </a:p>
          <a:p>
            <a:r>
              <a:rPr lang="en-US" dirty="0" smtClean="0"/>
              <a:t>A PowerPoint “template”. The footers are properly defined. Do not edit them!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This </a:t>
            </a:r>
            <a:r>
              <a:rPr lang="en-US" dirty="0" smtClean="0"/>
              <a:t>File Is: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2FFA5-C6F8-4D8C-BD75-18ED5CBC2829}" type="datetime1">
              <a:rPr lang="en-US" smtClean="0"/>
              <a:t>8/6/2018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Project Name (change on Slide Masters)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3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29810" y="5738965"/>
            <a:ext cx="71365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Questions – see your Project Engineer EARLY!</a:t>
            </a:r>
          </a:p>
        </p:txBody>
      </p:sp>
    </p:spTree>
    <p:extLst>
      <p:ext uri="{BB962C8B-B14F-4D97-AF65-F5344CB8AC3E}">
        <p14:creationId xmlns:p14="http://schemas.microsoft.com/office/powerpoint/2010/main" val="4114920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To Effectively and Rapidly Communicate the Overall </a:t>
            </a:r>
            <a:r>
              <a:rPr lang="en-US" b="1" dirty="0" smtClean="0"/>
              <a:t>Progress, </a:t>
            </a:r>
            <a:r>
              <a:rPr lang="en-US" dirty="0" smtClean="0"/>
              <a:t>against the schedule of your Project, to your Project’s: </a:t>
            </a:r>
          </a:p>
          <a:p>
            <a:pPr marL="628650" indent="-571500"/>
            <a:r>
              <a:rPr lang="en-US" dirty="0" smtClean="0"/>
              <a:t>Sponsor</a:t>
            </a:r>
            <a:endParaRPr lang="en-US" dirty="0"/>
          </a:p>
          <a:p>
            <a:pPr marL="628650" indent="-571500"/>
            <a:r>
              <a:rPr lang="en-US" dirty="0" smtClean="0"/>
              <a:t>Chief Engineer</a:t>
            </a:r>
          </a:p>
          <a:p>
            <a:pPr marL="628650" indent="-571500"/>
            <a:r>
              <a:rPr lang="en-US" dirty="0" smtClean="0"/>
              <a:t>Project Engineer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for Project Status Updates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81D19-EF9A-4BC8-801D-C7ECBF316979}" type="datetime1">
              <a:rPr lang="en-US" smtClean="0"/>
              <a:t>8/6/2018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Project Name (change on Slide Masters)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826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5100" dirty="0" smtClean="0"/>
              <a:t>Read all these slides first!</a:t>
            </a:r>
          </a:p>
          <a:p>
            <a:r>
              <a:rPr lang="en-US" dirty="0" smtClean="0"/>
              <a:t>Copy this template to a new file name</a:t>
            </a:r>
          </a:p>
          <a:p>
            <a:r>
              <a:rPr lang="en-US" dirty="0" smtClean="0"/>
              <a:t>Save with your sponsor name/meeting date – in your working copy of the repository</a:t>
            </a:r>
          </a:p>
          <a:p>
            <a:r>
              <a:rPr lang="en-US" dirty="0" smtClean="0"/>
              <a:t>Replace the instructions with your content</a:t>
            </a:r>
          </a:p>
          <a:p>
            <a:r>
              <a:rPr lang="en-US" dirty="0" smtClean="0"/>
              <a:t>Review </a:t>
            </a:r>
            <a:r>
              <a:rPr lang="en-US" dirty="0"/>
              <a:t>the instructions at: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900" dirty="0" smtClean="0">
                <a:hlinkClick r:id="rId2"/>
              </a:rPr>
              <a:t>https</a:t>
            </a:r>
            <a:r>
              <a:rPr lang="en-US" sz="1900" dirty="0">
                <a:hlinkClick r:id="rId2"/>
              </a:rPr>
              <a:t>://</a:t>
            </a:r>
            <a:r>
              <a:rPr lang="en-US" sz="1900" dirty="0" smtClean="0">
                <a:hlinkClick r:id="rId2"/>
              </a:rPr>
              <a:t>designlab.eng.rpi.edu/edn/projects/capstone-support-dev/wiki/Creating_Strong_PowerPoint_Presentations</a:t>
            </a:r>
            <a:r>
              <a:rPr lang="en-US" sz="1900" dirty="0" smtClean="0"/>
              <a:t>  </a:t>
            </a:r>
            <a:r>
              <a:rPr lang="en-US" sz="1900" dirty="0" smtClean="0">
                <a:solidFill>
                  <a:srgbClr val="FF0000"/>
                </a:solidFill>
              </a:rPr>
              <a:t>(may change)</a:t>
            </a:r>
            <a:endParaRPr lang="en-US" sz="1900" dirty="0">
              <a:solidFill>
                <a:srgbClr val="FF0000"/>
              </a:solidFill>
            </a:endParaRPr>
          </a:p>
          <a:p>
            <a:r>
              <a:rPr lang="en-US" dirty="0" smtClean="0"/>
              <a:t>Review and Edit your content!</a:t>
            </a:r>
          </a:p>
          <a:p>
            <a:r>
              <a:rPr lang="en-US" dirty="0" smtClean="0"/>
              <a:t>Share your slides with your Project Engineer for review, </a:t>
            </a:r>
            <a:r>
              <a:rPr lang="en-US" b="1" dirty="0" smtClean="0"/>
              <a:t>well in advance (2-3 days) </a:t>
            </a:r>
            <a:r>
              <a:rPr lang="en-US" dirty="0" smtClean="0"/>
              <a:t>of your scheduled conference call / meeting</a:t>
            </a:r>
          </a:p>
          <a:p>
            <a:r>
              <a:rPr lang="en-US" dirty="0" smtClean="0"/>
              <a:t>Modify your content based on that feedback</a:t>
            </a:r>
          </a:p>
          <a:p>
            <a:r>
              <a:rPr lang="en-US" dirty="0" smtClean="0"/>
              <a:t>Email to Sponsor!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Steps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18207-A45B-4769-B2EE-0CCE5F1ADBCA}" type="datetime1">
              <a:rPr lang="en-US" smtClean="0"/>
              <a:t>8/6/2018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Project Name (change on Slide Masters)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713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Update from Sponsor</a:t>
            </a:r>
            <a:endParaRPr lang="en-US" dirty="0"/>
          </a:p>
          <a:p>
            <a:pPr lvl="1"/>
            <a:r>
              <a:rPr lang="en-US" dirty="0"/>
              <a:t>Needed at first meeting - let sponsor speak first!</a:t>
            </a:r>
          </a:p>
          <a:p>
            <a:pPr lvl="1"/>
            <a:r>
              <a:rPr lang="en-US" dirty="0"/>
              <a:t>May be needed during the semester. Can be moved elsewhere in the agenda as appropriate</a:t>
            </a:r>
          </a:p>
          <a:p>
            <a:r>
              <a:rPr lang="en-US" dirty="0" smtClean="0"/>
              <a:t>Project </a:t>
            </a:r>
            <a:r>
              <a:rPr lang="en-US" dirty="0"/>
              <a:t>Status </a:t>
            </a:r>
          </a:p>
          <a:p>
            <a:pPr lvl="1"/>
            <a:r>
              <a:rPr lang="en-US" dirty="0"/>
              <a:t>A summary of results to </a:t>
            </a:r>
            <a:r>
              <a:rPr lang="en-US" dirty="0" smtClean="0"/>
              <a:t>date – based on your Statement of Work/Schedule</a:t>
            </a:r>
          </a:p>
          <a:p>
            <a:pPr lvl="1"/>
            <a:r>
              <a:rPr lang="en-US" dirty="0" smtClean="0"/>
              <a:t>Updates per Subsystem / Major Work Areas</a:t>
            </a:r>
            <a:endParaRPr lang="en-US" dirty="0"/>
          </a:p>
          <a:p>
            <a:r>
              <a:rPr lang="en-US" dirty="0"/>
              <a:t>Demonstrations </a:t>
            </a:r>
          </a:p>
          <a:p>
            <a:pPr lvl="1"/>
            <a:r>
              <a:rPr lang="en-US" dirty="0"/>
              <a:t>if applicable / appropriate / available</a:t>
            </a:r>
          </a:p>
          <a:p>
            <a:pPr lvl="1"/>
            <a:r>
              <a:rPr lang="en-US" dirty="0"/>
              <a:t>live if possible, </a:t>
            </a:r>
            <a:r>
              <a:rPr lang="en-US" dirty="0" smtClean="0"/>
              <a:t>have pre-recorded </a:t>
            </a:r>
            <a:r>
              <a:rPr lang="en-US" dirty="0"/>
              <a:t>video just in case!</a:t>
            </a:r>
          </a:p>
          <a:p>
            <a:r>
              <a:rPr lang="en-US" dirty="0"/>
              <a:t>Answers / Decisions </a:t>
            </a:r>
            <a:r>
              <a:rPr lang="en-US" dirty="0" smtClean="0"/>
              <a:t>Needed from Sponsor</a:t>
            </a:r>
          </a:p>
          <a:p>
            <a:r>
              <a:rPr lang="en-US" dirty="0" smtClean="0"/>
              <a:t>Next </a:t>
            </a:r>
            <a:r>
              <a:rPr lang="en-US" dirty="0"/>
              <a:t>steps </a:t>
            </a:r>
          </a:p>
          <a:p>
            <a:pPr lvl="1"/>
            <a:r>
              <a:rPr lang="en-US" dirty="0"/>
              <a:t>Summary of work to be accomplished between now and the next call</a:t>
            </a:r>
          </a:p>
          <a:p>
            <a:r>
              <a:rPr lang="en-US" dirty="0"/>
              <a:t>Schedule the next call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Conference Call Agenda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B4D49-A706-478A-B1AE-998332AFCE86}" type="datetime1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Project Name (change on Slide Masters)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31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5910961"/>
              </p:ext>
            </p:extLst>
          </p:nvPr>
        </p:nvGraphicFramePr>
        <p:xfrm>
          <a:off x="457200" y="1897063"/>
          <a:ext cx="8229600" cy="316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66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39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81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91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516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Health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Deliverable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Plan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Due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Date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Actual</a:t>
                      </a:r>
                      <a:endParaRPr lang="en-US" sz="1600" b="1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Completion</a:t>
                      </a:r>
                      <a:endParaRPr lang="en-US" sz="1600" b="1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Date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Status Explanation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Deliverable 1 </a:t>
                      </a:r>
                      <a:br>
                        <a:rPr lang="en-US" sz="16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</a:br>
                      <a:r>
                        <a:rPr lang="en-US" sz="16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(e.g. Circuit Design)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9/23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10/23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Explain </a:t>
                      </a: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WHY it’s late and what you are doing about that!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Deliverable 2 </a:t>
                      </a:r>
                      <a:br>
                        <a:rPr lang="en-US" sz="16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</a:br>
                      <a:r>
                        <a:rPr lang="en-US" sz="16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(e.g. Software</a:t>
                      </a:r>
                      <a:r>
                        <a:rPr lang="en-US" sz="1600" baseline="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Prototype)</a:t>
                      </a: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This </a:t>
                      </a: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milestone may be late – but has not yet happened. Explain what you will do to bring it back in line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Deliverable 3</a:t>
                      </a:r>
                      <a:br>
                        <a:rPr lang="en-US" sz="16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</a:br>
                      <a:r>
                        <a:rPr lang="en-US" sz="16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(e.g. Testing)</a:t>
                      </a: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This </a:t>
                      </a: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milestone is in ‘good shape’ and there are no apparent obstacles to completion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Status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719D1-FB24-499D-952E-4D9E02359E9B}" type="datetime1">
              <a:rPr lang="en-US" smtClean="0"/>
              <a:t>8/6/2018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Project Name (change on Slide Masters)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7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493192" y="5720064"/>
            <a:ext cx="61865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Example of a Project “Dashboard” – There are MANY Styles</a:t>
            </a:r>
          </a:p>
          <a:p>
            <a:pPr algn="ctr"/>
            <a:r>
              <a:rPr lang="en-US" dirty="0" smtClean="0"/>
              <a:t>These should be the milestones listed in your Statement of Work</a:t>
            </a:r>
            <a:endParaRPr lang="en-US" dirty="0"/>
          </a:p>
        </p:txBody>
      </p:sp>
      <p:sp>
        <p:nvSpPr>
          <p:cNvPr id="4" name="Line Callout 1 3"/>
          <p:cNvSpPr/>
          <p:nvPr/>
        </p:nvSpPr>
        <p:spPr>
          <a:xfrm>
            <a:off x="3348477" y="3326924"/>
            <a:ext cx="2243580" cy="1278779"/>
          </a:xfrm>
          <a:prstGeom prst="borderCallout1">
            <a:avLst>
              <a:gd name="adj1" fmla="val 49266"/>
              <a:gd name="adj2" fmla="val -4972"/>
              <a:gd name="adj3" fmla="val -5402"/>
              <a:gd name="adj4" fmla="val -106074"/>
            </a:avLst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Legend</a:t>
            </a:r>
          </a:p>
          <a:p>
            <a:pPr algn="ctr"/>
            <a:r>
              <a:rPr lang="en-US" dirty="0" smtClean="0"/>
              <a:t>Green = Good</a:t>
            </a:r>
          </a:p>
          <a:p>
            <a:pPr algn="ctr"/>
            <a:r>
              <a:rPr lang="en-US" dirty="0" smtClean="0"/>
              <a:t>Yellow = </a:t>
            </a:r>
            <a:r>
              <a:rPr lang="en-US" dirty="0"/>
              <a:t>A</a:t>
            </a:r>
            <a:r>
              <a:rPr lang="en-US" dirty="0" smtClean="0"/>
              <a:t>t Risk</a:t>
            </a:r>
          </a:p>
          <a:p>
            <a:pPr algn="ctr"/>
            <a:r>
              <a:rPr lang="en-US" dirty="0" smtClean="0"/>
              <a:t>Red = In Trouble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306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latin typeface="Calibri"/>
                <a:cs typeface="Calibri"/>
              </a:rPr>
              <a:t>Provide details associated with the work needed to reach this milestone.</a:t>
            </a:r>
          </a:p>
          <a:p>
            <a:r>
              <a:rPr lang="en-US" sz="2800" dirty="0" smtClean="0">
                <a:latin typeface="Calibri"/>
                <a:cs typeface="Calibri"/>
              </a:rPr>
              <a:t>May be detailed OR team may need to break this down by subsystems</a:t>
            </a:r>
          </a:p>
          <a:p>
            <a:r>
              <a:rPr lang="en-US" sz="2800" dirty="0" smtClean="0">
                <a:latin typeface="Calibri"/>
                <a:cs typeface="Calibri"/>
              </a:rPr>
              <a:t>MUST indicate HOW the team will achieve THIS milestone.</a:t>
            </a:r>
          </a:p>
          <a:p>
            <a:r>
              <a:rPr lang="en-US" sz="2800" dirty="0" smtClean="0">
                <a:latin typeface="Calibri"/>
                <a:cs typeface="Calibri"/>
              </a:rPr>
              <a:t>It’s not about the team’s organization, subsystems, etc. but about how the team will achieve the project goals on time.</a:t>
            </a:r>
            <a:endParaRPr lang="en-US" sz="2800" dirty="0">
              <a:latin typeface="Calibri"/>
              <a:cs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Deliverable 1 Details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188F5-8841-4D07-AFF5-7D68F49C15E2}" type="datetime1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Project Name (change on Slide Masters)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865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Repeat milestones coming in the next 2-4 weeks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Deliverable </a:t>
            </a:r>
            <a:r>
              <a:rPr lang="en-US" dirty="0" smtClean="0"/>
              <a:t>2 Details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3B67E-807C-4DEA-A1ED-9FECE7516085}" type="datetime1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Project Name (change on Slide Masters)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736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tatus Reporting.pptx" id="{2AAB0035-C2B5-4839-913F-A002F0016495}" vid="{5413FAA5-56B5-4924-9010-1309DEAB540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Status Reporting</Template>
  <TotalTime>140</TotalTime>
  <Words>774</Words>
  <Application>Microsoft Office PowerPoint</Application>
  <PresentationFormat>On-screen Show (4:3)</PresentationFormat>
  <Paragraphs>141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Cambria</vt:lpstr>
      <vt:lpstr>Mangal</vt:lpstr>
      <vt:lpstr>ＭＳ 明朝</vt:lpstr>
      <vt:lpstr>Times New Roman</vt:lpstr>
      <vt:lpstr>Office Theme</vt:lpstr>
      <vt:lpstr>Project Name</vt:lpstr>
      <vt:lpstr>Creating a Meaningful Project Status Update</vt:lpstr>
      <vt:lpstr>This File Is:</vt:lpstr>
      <vt:lpstr>Goal for Project Status Updates</vt:lpstr>
      <vt:lpstr>The Steps</vt:lpstr>
      <vt:lpstr>Typical Conference Call Agenda</vt:lpstr>
      <vt:lpstr>Project Status</vt:lpstr>
      <vt:lpstr>Deliverable 1 Details</vt:lpstr>
      <vt:lpstr>Deliverable 2 Details</vt:lpstr>
      <vt:lpstr>Deliverable 3 Details</vt:lpstr>
      <vt:lpstr>Answers / Decisions Needed</vt:lpstr>
      <vt:lpstr>Current Challenges</vt:lpstr>
      <vt:lpstr>Don’t Forget!</vt:lpstr>
    </vt:vector>
  </TitlesOfParts>
  <Company>Rensselaer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name Identifier (e.g. Final Presentation): 11/15/2016</dc:title>
  <dc:creator>anderm8</dc:creator>
  <cp:lastModifiedBy>anderm8</cp:lastModifiedBy>
  <cp:revision>22</cp:revision>
  <dcterms:created xsi:type="dcterms:W3CDTF">2018-08-03T15:44:17Z</dcterms:created>
  <dcterms:modified xsi:type="dcterms:W3CDTF">2018-08-06T19:39:14Z</dcterms:modified>
</cp:coreProperties>
</file>