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103"/>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72" r:id="rId61"/>
    <p:sldId id="342" r:id="rId62"/>
    <p:sldId id="341" r:id="rId63"/>
    <p:sldId id="294" r:id="rId64"/>
    <p:sldId id="298" r:id="rId65"/>
    <p:sldId id="373" r:id="rId66"/>
    <p:sldId id="365" r:id="rId67"/>
    <p:sldId id="332" r:id="rId68"/>
    <p:sldId id="324" r:id="rId69"/>
    <p:sldId id="325" r:id="rId70"/>
    <p:sldId id="370" r:id="rId71"/>
    <p:sldId id="313" r:id="rId72"/>
    <p:sldId id="355" r:id="rId73"/>
    <p:sldId id="366" r:id="rId74"/>
    <p:sldId id="367" r:id="rId75"/>
    <p:sldId id="309" r:id="rId76"/>
    <p:sldId id="297" r:id="rId77"/>
    <p:sldId id="300" r:id="rId78"/>
    <p:sldId id="374" r:id="rId79"/>
    <p:sldId id="346" r:id="rId80"/>
    <p:sldId id="379" r:id="rId81"/>
    <p:sldId id="380" r:id="rId82"/>
    <p:sldId id="382" r:id="rId83"/>
    <p:sldId id="343" r:id="rId84"/>
    <p:sldId id="344" r:id="rId85"/>
    <p:sldId id="345" r:id="rId86"/>
    <p:sldId id="381" r:id="rId87"/>
    <p:sldId id="299" r:id="rId88"/>
    <p:sldId id="302" r:id="rId89"/>
    <p:sldId id="375" r:id="rId90"/>
    <p:sldId id="347" r:id="rId91"/>
    <p:sldId id="348" r:id="rId92"/>
    <p:sldId id="368" r:id="rId93"/>
    <p:sldId id="304" r:id="rId94"/>
    <p:sldId id="376" r:id="rId95"/>
    <p:sldId id="303" r:id="rId96"/>
    <p:sldId id="306" r:id="rId97"/>
    <p:sldId id="378" r:id="rId98"/>
    <p:sldId id="349" r:id="rId99"/>
    <p:sldId id="350" r:id="rId100"/>
    <p:sldId id="305" r:id="rId101"/>
    <p:sldId id="369" r:id="rId10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3178F9A1-EFA8-4C4D-BB8A-A30A1B9E0B8A}" v="168" dt="2020-07-28T19:17:45.056"/>
    <p1510:client id="{70A8E117-50DA-47A8-AEC1-E93904120080}" v="795" dt="2020-08-19T20:05:20.611"/>
    <p1510:client id="{43DD23A0-7480-4EAC-AF77-94275ACAC052}" v="10" dt="2020-08-10T18:49:28.503"/>
    <p1510:client id="{3E2663B0-A35B-4459-A017-40CFF2F35260}" v="1017" dt="2020-08-20T19:54:14.003"/>
    <p1510:client id="{5D5CC065-74D4-42D2-9CCC-3D9A44FD9D62}" v="1666" dt="2020-08-28T18:59:58.958"/>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F6828B9F-513B-41D7-892B-5FEECA0E1027}" v="367" dt="2020-08-10T18:29:37.799"/>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93" autoAdjust="0"/>
  </p:normalViewPr>
  <p:slideViewPr>
    <p:cSldViewPr>
      <p:cViewPr varScale="1">
        <p:scale>
          <a:sx n="74" d="100"/>
          <a:sy n="74" d="100"/>
        </p:scale>
        <p:origin x="164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microsoft.com/office/2015/10/relationships/revisionInfo" Target="revisionInfo.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7/28/2021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fld id="{798F06EA-79AE-934D-BF11-23B7615C903E}" type="slidenum">
              <a:rPr lang="en-US" sz="1200"/>
              <a:pPr/>
              <a:t>79</a:t>
            </a:fld>
            <a:endParaRPr lang="en-US" sz="1200" dirty="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iRobot celestial guidance system</a:t>
            </a:r>
          </a:p>
          <a:p>
            <a:r>
              <a:rPr lang="en-US" dirty="0">
                <a:ea typeface="ＭＳ Ｐゴシック" charset="0"/>
                <a:cs typeface="ＭＳ Ｐゴシック" charset="0"/>
              </a:rPr>
              <a:t>Samsung</a:t>
            </a:r>
            <a:r>
              <a:rPr lang="en-US" baseline="0" dirty="0">
                <a:ea typeface="ＭＳ Ｐゴシック" charset="0"/>
                <a:cs typeface="ＭＳ Ｐゴシック" charset="0"/>
              </a:rPr>
              <a:t> famously copied Apple’s patented innovations</a:t>
            </a:r>
          </a:p>
          <a:p>
            <a:r>
              <a:rPr lang="en-US" baseline="0" dirty="0">
                <a:ea typeface="ＭＳ Ｐゴシック" charset="0"/>
                <a:cs typeface="ＭＳ Ｐゴシック" charset="0"/>
              </a:rPr>
              <a:t>GorillaPod developed by students in a design class at Stanford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783821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fld id="{798F06EA-79AE-934D-BF11-23B7615C903E}" type="slidenum">
              <a:rPr lang="en-US" sz="1200"/>
              <a:pPr/>
              <a:t>80</a:t>
            </a:fld>
            <a:endParaRPr lang="en-US" sz="1200" dirty="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98717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7/28/2021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7/28/2021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7/28/2021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7/28/2021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7/28/2021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7/28/2021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7/28/2021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7/28/2021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7/28/2021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7/28/2021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7/28/2021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7/28/2021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7/28/2021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7/28/2021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7/28/2021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7/28/2021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7/28/2021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7/28/2021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7/28/2021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7/28/2021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7/28/2021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7/28/2021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7/28/2021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7/28/2021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hyperlink" Target="https://designlab.eng.rpi.edu/edn/projects/capstone-support-dev/wiki/Capstone_Playboo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Capstone_Playbook" TargetMode="Externa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slide" Target="slide27.xml"/><Relationship Id="rId7" Type="http://schemas.openxmlformats.org/officeDocument/2006/relationships/slide" Target="slide76.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8.xml"/><Relationship Id="rId10" Type="http://schemas.openxmlformats.org/officeDocument/2006/relationships/slide" Target="slide95.xml"/><Relationship Id="rId4" Type="http://schemas.openxmlformats.org/officeDocument/2006/relationships/slide" Target="slide47.xml"/><Relationship Id="rId9" Type="http://schemas.openxmlformats.org/officeDocument/2006/relationships/slide" Target="slide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forms.gle/QcsmZ5qAhS9L9Sdr5"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wiki/Capstone_Playbook" TargetMode="Externa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Capstone_Playbook"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8" Type="http://schemas.openxmlformats.org/officeDocument/2006/relationships/image" Target="../media/image60.tiff"/><Relationship Id="rId3" Type="http://schemas.openxmlformats.org/officeDocument/2006/relationships/image" Target="../media/image55.tiff"/><Relationship Id="rId7"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8.tiff"/><Relationship Id="rId5" Type="http://schemas.openxmlformats.org/officeDocument/2006/relationships/image" Target="../media/image57.jpeg"/><Relationship Id="rId10" Type="http://schemas.openxmlformats.org/officeDocument/2006/relationships/image" Target="../media/image62.tiff"/><Relationship Id="rId4" Type="http://schemas.openxmlformats.org/officeDocument/2006/relationships/image" Target="../media/image56.jpeg"/><Relationship Id="rId9" Type="http://schemas.openxmlformats.org/officeDocument/2006/relationships/image" Target="../media/image6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repository/changes/Rubrics/BM%20Memo%20Rubric.docx" TargetMode="External"/><Relationship Id="rId4" Type="http://schemas.openxmlformats.org/officeDocument/2006/relationships/hyperlink" Target="https://designlab.eng.rpi.edu/edn/projects/capstone-support-dev/repository/changes/template%20documents/BM_Memo-Topic-RCSid.docx"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3257583595"/>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100</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42296412"/>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a:t>
                      </a:r>
                      <a:r>
                        <a:rPr lang="en-US" sz="1200" baseline="0">
                          <a:effectLst/>
                          <a:latin typeface="+mj-lt"/>
                          <a:ea typeface="MS Mincho"/>
                        </a:rPr>
                        <a:t>EDN posting video - p46</a:t>
                      </a:r>
                      <a:endParaRPr lang="en-US" sz="1200" baseline="0" dirty="0">
                        <a:effectLst/>
                        <a:latin typeface="+mj-lt"/>
                        <a:ea typeface="MS Mincho"/>
                      </a:endParaRP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a:t>
            </a:r>
            <a:r>
              <a:rPr lang="en-US"/>
              <a:t>group task </a:t>
            </a:r>
            <a:r>
              <a:rPr lang="en-US" dirty="0"/>
              <a:t>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6121174"/>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https://forms.gle/kT3iYxnPDvwJjSVu7</a:t>
            </a:r>
            <a:r>
              <a:rPr lang="en-US"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today's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6610423"/>
              </p:ext>
            </p:extLst>
          </p:nvPr>
        </p:nvGraphicFramePr>
        <p:xfrm>
          <a:off x="381000" y="846138"/>
          <a:ext cx="8382000" cy="378969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447800"/>
            <a:ext cx="7886700" cy="4908551"/>
          </a:xfrm>
        </p:spPr>
        <p:txBody>
          <a:bodyPr vert="horz" lIns="91440" tIns="45720" rIns="91440" bIns="45720" rtlCol="0" anchor="t">
            <a:normAutofit fontScale="85000" lnSpcReduction="20000"/>
          </a:bodyPr>
          <a:lstStyle/>
          <a:p>
            <a:r>
              <a:rPr lang="en-US" dirty="0">
                <a:ea typeface="+mn-lt"/>
                <a:cs typeface="+mn-lt"/>
              </a:rPr>
              <a:t>Complete Class 2 Ticket Out</a:t>
            </a:r>
          </a:p>
          <a:p>
            <a:pPr lvl="1"/>
            <a:r>
              <a:rPr lang="en-US" u="sng" dirty="0">
                <a:hlinkClick r:id="rId2"/>
              </a:rPr>
              <a:t>https://forms.gle/3pGX1JgYy5nYnnep8</a:t>
            </a:r>
            <a:r>
              <a:rPr lang="en-US" dirty="0"/>
              <a:t> </a:t>
            </a:r>
          </a:p>
          <a:p>
            <a:r>
              <a:rPr lang="en-US" dirty="0"/>
              <a:t>Watch </a:t>
            </a:r>
            <a:r>
              <a:rPr lang="en-US" dirty="0">
                <a:solidFill>
                  <a:srgbClr val="FF0000"/>
                </a:solidFill>
              </a:rPr>
              <a:t>EDN Posting Video (x min)?</a:t>
            </a:r>
          </a:p>
          <a:p>
            <a:pPr lvl="1"/>
            <a:r>
              <a:rPr lang="en-US" dirty="0">
                <a:solidFill>
                  <a:srgbClr val="FF0000"/>
                </a:solidFill>
              </a:rPr>
              <a:t>Insert link</a:t>
            </a:r>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pPr lvl="1"/>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For ongoing projects, review prior semesters’ final presentations in accordance with PE instructions for class discussion in Class ¾</a:t>
            </a:r>
          </a:p>
          <a:p>
            <a:r>
              <a:rPr lang="en-US" dirty="0">
                <a:ea typeface="+mn-lt"/>
                <a:cs typeface="+mn-lt"/>
              </a:rPr>
              <a:t>Follow Subversion instructions to download and install it and to checkout a copy of your project’s repository. Visit your PE’s office hours </a:t>
            </a:r>
            <a:r>
              <a:rPr lang="en-US">
                <a:ea typeface="+mn-lt"/>
                <a:cs typeface="+mn-lt"/>
              </a:rPr>
              <a:t>for assistance.</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1280"/>
            <a:ext cx="9144000" cy="2351506"/>
          </a:xfrm>
          <a:prstGeom prst="rect">
            <a:avLst/>
          </a:prstGeom>
        </p:spPr>
      </p:pic>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a:p>
            <a:pPr algn="ctr"/>
            <a:r>
              <a:rPr lang="en-US" sz="1600" dirty="0"/>
              <a:t>Playbook - </a:t>
            </a:r>
            <a:r>
              <a:rPr lang="en-US" sz="1200" dirty="0">
                <a:hlinkClick r:id="rId5"/>
              </a:rPr>
              <a:t>https://designlab.eng.rpi.edu/edn/projects/capstone-support-dev/wiki/Capstone_Playbook</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Feature 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295400"/>
            <a:ext cx="7886700" cy="5257800"/>
          </a:xfrm>
        </p:spPr>
        <p:txBody>
          <a:bodyPr vert="horz" lIns="91440" tIns="45720" rIns="91440" bIns="45720" rtlCol="0" anchor="t">
            <a:normAutofit fontScale="92500" lnSpcReduction="1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p>
          <a:p>
            <a:r>
              <a:rPr lang="en-US" dirty="0">
                <a:ea typeface="+mn-lt"/>
                <a:cs typeface="+mn-lt"/>
              </a:rPr>
              <a:t>Complete Class 3 Ticket Out</a:t>
            </a:r>
          </a:p>
          <a:p>
            <a:pPr lvl="1"/>
            <a:r>
              <a:rPr lang="en-US" u="sng" dirty="0">
                <a:hlinkClick r:id="rId4"/>
              </a:rPr>
              <a:t>https://forms.gle/QcsmZ5qAhS9L9Sdr5</a:t>
            </a:r>
            <a:r>
              <a:rPr lang="en-US" dirty="0"/>
              <a:t> </a:t>
            </a:r>
          </a:p>
          <a:p>
            <a:r>
              <a:rPr lang="en-US" dirty="0">
                <a:ea typeface="+mn-lt"/>
                <a:cs typeface="+mn-lt"/>
              </a:rPr>
              <a:t>Complete the Online Safety Training in Percipio by end of 3rd week</a:t>
            </a:r>
          </a:p>
          <a:p>
            <a:pPr lvl="1" indent="-285750"/>
            <a:r>
              <a:rPr lang="en-US" dirty="0">
                <a:ea typeface="+mn-lt"/>
                <a:cs typeface="+mn-lt"/>
                <a:hlinkClick r:id="rId5"/>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a:p>
            <a:pPr algn="ctr"/>
            <a:r>
              <a:rPr lang="en-US" sz="1600" dirty="0"/>
              <a:t>Playbook - </a:t>
            </a:r>
            <a:r>
              <a:rPr lang="en-US" sz="1200" dirty="0">
                <a:hlinkClick r:id="rId5"/>
              </a:rPr>
              <a:t>https://designlab.eng.rpi.edu/edn/projects/capstone-support-dev/wiki/Capstone_Playbook</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2401" y="1569246"/>
            <a:ext cx="6619198" cy="4635495"/>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https://forms.gle/9oFPZF4a2r3uZv1v7</a:t>
            </a:r>
            <a:r>
              <a:rPr lang="en-US" dirty="0"/>
              <a:t> </a:t>
            </a: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63</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spTree>
    <p:extLst>
      <p:ext uri="{BB962C8B-B14F-4D97-AF65-F5344CB8AC3E}">
        <p14:creationId xmlns:p14="http://schemas.microsoft.com/office/powerpoint/2010/main" val="2926153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67</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68</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https://designlab.eng.rpi.edu/edn/projects/capstone-support-dev/repository/changes/playbook/Capstone%20Playbook.pptx</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71</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54"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73</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Template </a:t>
            </a:r>
            <a:r>
              <a:rPr lang="en-US" dirty="0"/>
              <a:t>– S</a:t>
            </a:r>
            <a:r>
              <a:rPr lang="en-US" sz="2300" dirty="0"/>
              <a:t>oW is phase 1 of this document</a:t>
            </a:r>
          </a:p>
          <a:p>
            <a:pPr marL="0" indent="0">
              <a:buNone/>
            </a:pPr>
            <a:r>
              <a:rPr lang="en-US" dirty="0">
                <a:hlinkClick r:id="rId2"/>
              </a:rPr>
              <a:t>https://designlab.eng.rpi.edu/edn/projects/capstone-support-dev/repository/changes/template%20documents/Design%20Report.docx</a:t>
            </a:r>
            <a:r>
              <a:rPr lang="en-US" dirty="0"/>
              <a:t> </a:t>
            </a:r>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https://forms.gle/Af4Bfe47Q9u5SBsh7</a:t>
            </a:r>
            <a:r>
              <a:rPr lang="en-US"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21" y="1295768"/>
            <a:ext cx="7210555" cy="404756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pPr marL="0" indent="0">
              <a:buNone/>
            </a:pPr>
            <a:r>
              <a:rPr lang="en-US" b="1" dirty="0"/>
              <a:t>Returning to vehicle example discussed last class:</a:t>
            </a:r>
          </a:p>
          <a:p>
            <a:r>
              <a:rPr lang="en-US" dirty="0"/>
              <a:t>What were the needs? The requirements?</a:t>
            </a:r>
          </a:p>
          <a:p>
            <a:r>
              <a:rPr lang="en-US" dirty="0"/>
              <a:t>What concepts address the needs/reqs identified?</a:t>
            </a:r>
          </a:p>
          <a:p>
            <a:pPr marL="0" indent="0">
              <a:buNone/>
            </a:pPr>
            <a:r>
              <a:rPr lang="en-US" b="1" dirty="0"/>
              <a:t>Where do concepts come from?</a:t>
            </a:r>
          </a:p>
          <a:p>
            <a:r>
              <a:rPr lang="en-US" dirty="0"/>
              <a:t>External</a:t>
            </a:r>
          </a:p>
          <a:p>
            <a:pPr lvl="1"/>
            <a:r>
              <a:rPr lang="en-US" dirty="0"/>
              <a:t>Literature / Internet search to identify how others have addressed related topics. This is part of “benchmarking”</a:t>
            </a:r>
          </a:p>
          <a:p>
            <a:r>
              <a:rPr lang="en-US" dirty="0"/>
              <a:t>Internal</a:t>
            </a:r>
          </a:p>
          <a:p>
            <a:pPr lvl="1"/>
            <a:r>
              <a:rPr lang="en-US" dirty="0"/>
              <a:t>Ideas from within the team</a:t>
            </a:r>
          </a:p>
          <a:p>
            <a:pPr marL="342900" lvl="1" indent="0">
              <a:buNone/>
            </a:pPr>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TextBox 5">
            <a:extLst>
              <a:ext uri="{FF2B5EF4-FFF2-40B4-BE49-F238E27FC236}">
                <a16:creationId xmlns:a16="http://schemas.microsoft.com/office/drawing/2014/main" id="{70789870-1925-432F-A716-F74A55752186}"/>
              </a:ext>
            </a:extLst>
          </p:cNvPr>
          <p:cNvSpPr txBox="1"/>
          <p:nvPr/>
        </p:nvSpPr>
        <p:spPr>
          <a:xfrm>
            <a:off x="2044706" y="5562600"/>
            <a:ext cx="5054589" cy="830997"/>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a:t>Effective Concept Generation Requires </a:t>
            </a:r>
          </a:p>
          <a:p>
            <a:pPr algn="ctr"/>
            <a:r>
              <a:rPr lang="en-US" sz="2400" dirty="0"/>
              <a:t>both Internal AND External Sources</a:t>
            </a:r>
          </a:p>
        </p:txBody>
      </p:sp>
    </p:spTree>
    <p:extLst>
      <p:ext uri="{BB962C8B-B14F-4D97-AF65-F5344CB8AC3E}">
        <p14:creationId xmlns:p14="http://schemas.microsoft.com/office/powerpoint/2010/main" val="34001438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190500"/>
            <a:ext cx="8382000" cy="1143000"/>
          </a:xfrm>
          <a:noFill/>
        </p:spPr>
        <p:txBody>
          <a:bodyPr lIns="90487" tIns="44450" rIns="90487" bIns="44450"/>
          <a:lstStyle/>
          <a:p>
            <a:r>
              <a:rPr lang="en-US" sz="4000" dirty="0">
                <a:latin typeface="Arial" charset="0"/>
                <a:ea typeface="ＭＳ Ｐゴシック" charset="0"/>
                <a:cs typeface="ＭＳ Ｐゴシック" charset="0"/>
              </a:rPr>
              <a:t>External Search:</a:t>
            </a:r>
            <a:br>
              <a:rPr lang="en-US" sz="4000" dirty="0">
                <a:latin typeface="Arial" charset="0"/>
                <a:ea typeface="ＭＳ Ｐゴシック" charset="0"/>
                <a:cs typeface="ＭＳ Ｐゴシック" charset="0"/>
              </a:rPr>
            </a:br>
            <a:r>
              <a:rPr lang="en-US" sz="3600" dirty="0">
                <a:latin typeface="Arial" charset="0"/>
                <a:ea typeface="ＭＳ Ｐゴシック" charset="0"/>
                <a:cs typeface="ＭＳ Ｐゴシック" charset="0"/>
              </a:rPr>
              <a:t>Finding Existing and Related Solutions</a:t>
            </a:r>
          </a:p>
        </p:txBody>
      </p:sp>
      <p:sp>
        <p:nvSpPr>
          <p:cNvPr id="7" name="Rounded Rectangle 6"/>
          <p:cNvSpPr/>
          <p:nvPr/>
        </p:nvSpPr>
        <p:spPr bwMode="auto">
          <a:xfrm>
            <a:off x="36588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Market</a:t>
            </a:r>
          </a:p>
        </p:txBody>
      </p:sp>
      <p:sp>
        <p:nvSpPr>
          <p:cNvPr id="8" name="TextBox 7"/>
          <p:cNvSpPr txBox="1">
            <a:spLocks noChangeArrowheads="1"/>
          </p:cNvSpPr>
          <p:nvPr/>
        </p:nvSpPr>
        <p:spPr bwMode="auto">
          <a:xfrm>
            <a:off x="3657915" y="2895600"/>
            <a:ext cx="205708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Benchmarking</a:t>
            </a:r>
          </a:p>
          <a:p>
            <a:pPr marL="192024" indent="-192024">
              <a:buFont typeface="Arial"/>
              <a:buChar char="•"/>
            </a:pPr>
            <a:r>
              <a:rPr lang="en-US" sz="1800" dirty="0">
                <a:latin typeface="+mj-lt"/>
              </a:rPr>
              <a:t>Competition</a:t>
            </a:r>
          </a:p>
        </p:txBody>
      </p:sp>
      <p:pic>
        <p:nvPicPr>
          <p:cNvPr id="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91000"/>
            <a:ext cx="1447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ounded Rectangle 10"/>
          <p:cNvSpPr/>
          <p:nvPr/>
        </p:nvSpPr>
        <p:spPr bwMode="auto">
          <a:xfrm>
            <a:off x="64255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Users</a:t>
            </a:r>
          </a:p>
        </p:txBody>
      </p:sp>
      <p:sp>
        <p:nvSpPr>
          <p:cNvPr id="12" name="TextBox 8"/>
          <p:cNvSpPr txBox="1">
            <a:spLocks noChangeArrowheads="1"/>
          </p:cNvSpPr>
          <p:nvPr/>
        </p:nvSpPr>
        <p:spPr bwMode="auto">
          <a:xfrm>
            <a:off x="6438668" y="2895915"/>
            <a:ext cx="205708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Lead users</a:t>
            </a:r>
          </a:p>
          <a:p>
            <a:pPr marL="192024" indent="-192024">
              <a:buFont typeface="Arial"/>
              <a:buChar char="•"/>
            </a:pPr>
            <a:r>
              <a:rPr lang="en-US" sz="1800" dirty="0">
                <a:latin typeface="+mj-lt"/>
              </a:rPr>
              <a:t>Extreme users</a:t>
            </a:r>
          </a:p>
        </p:txBody>
      </p:sp>
      <p:sp>
        <p:nvSpPr>
          <p:cNvPr id="14" name="Rounded Rectangle 13"/>
          <p:cNvSpPr/>
          <p:nvPr/>
        </p:nvSpPr>
        <p:spPr bwMode="auto">
          <a:xfrm>
            <a:off x="8921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Patents</a:t>
            </a:r>
          </a:p>
        </p:txBody>
      </p:sp>
      <p:sp>
        <p:nvSpPr>
          <p:cNvPr id="15" name="TextBox 6"/>
          <p:cNvSpPr txBox="1">
            <a:spLocks noChangeArrowheads="1"/>
          </p:cNvSpPr>
          <p:nvPr/>
        </p:nvSpPr>
        <p:spPr bwMode="auto">
          <a:xfrm>
            <a:off x="892175" y="2895546"/>
            <a:ext cx="2057793" cy="646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Search</a:t>
            </a:r>
          </a:p>
          <a:p>
            <a:pPr marL="192024" indent="-192024">
              <a:buFont typeface="Arial"/>
              <a:buChar char="•"/>
            </a:pPr>
            <a:r>
              <a:rPr lang="en-US" sz="1800" dirty="0">
                <a:latin typeface="+mj-lt"/>
              </a:rPr>
              <a:t>Licensing</a:t>
            </a:r>
          </a:p>
        </p:txBody>
      </p:sp>
      <p:pic>
        <p:nvPicPr>
          <p:cNvPr id="16" name="Picture 16" descr="http://www.blogcdn.com/www.engadget.com/media/2010/09/roomba-patent-1.jpg"/>
          <p:cNvPicPr>
            <a:picLocks noChangeAspect="1" noChangeArrowheads="1"/>
          </p:cNvPicPr>
          <p:nvPr/>
        </p:nvPicPr>
        <p:blipFill>
          <a:blip r:embed="rId4">
            <a:extLst>
              <a:ext uri="{28A0092B-C50C-407E-A947-70E740481C1C}">
                <a14:useLocalDpi xmlns:a14="http://schemas.microsoft.com/office/drawing/2010/main" val="0"/>
              </a:ext>
            </a:extLst>
          </a:blip>
          <a:srcRect l="39345" b="7877"/>
          <a:stretch>
            <a:fillRect/>
          </a:stretch>
        </p:blipFill>
        <p:spPr bwMode="auto">
          <a:xfrm>
            <a:off x="641350" y="3733715"/>
            <a:ext cx="2635250" cy="2597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6438275" y="3733800"/>
            <a:ext cx="2248525" cy="2743200"/>
          </a:xfrm>
          <a:prstGeom prst="rect">
            <a:avLst/>
          </a:prstGeom>
        </p:spPr>
      </p:pic>
      <p:sp>
        <p:nvSpPr>
          <p:cNvPr id="2" name="TextBox 1"/>
          <p:cNvSpPr txBox="1"/>
          <p:nvPr/>
        </p:nvSpPr>
        <p:spPr>
          <a:xfrm>
            <a:off x="1770612" y="6209088"/>
            <a:ext cx="5602776" cy="707886"/>
          </a:xfrm>
          <a:prstGeom prst="rect">
            <a:avLst/>
          </a:prstGeom>
          <a:noFill/>
        </p:spPr>
        <p:txBody>
          <a:bodyPr wrap="square" rtlCol="0">
            <a:spAutoFit/>
          </a:bodyPr>
          <a:lstStyle/>
          <a:p>
            <a:pPr indent="4763" algn="ctr">
              <a:defRPr/>
            </a:pPr>
            <a:r>
              <a:rPr lang="en-US" sz="1000" i="1" kern="0" dirty="0"/>
              <a:t>Product Design and Development</a:t>
            </a:r>
            <a:br>
              <a:rPr lang="en-US" sz="1000" i="1" kern="0" dirty="0"/>
            </a:br>
            <a:r>
              <a:rPr lang="en-US" sz="1000" i="1" kern="0" dirty="0"/>
              <a:t>Chapter 7</a:t>
            </a:r>
          </a:p>
          <a:p>
            <a:pPr indent="4763" algn="ctr">
              <a:defRPr/>
            </a:pPr>
            <a:r>
              <a:rPr lang="en-US" sz="1000" kern="0" dirty="0"/>
              <a:t>Karl T. Ulrich, Steven D. Eppinger, Maria C. Yang</a:t>
            </a:r>
            <a:br>
              <a:rPr lang="en-US" sz="1000" kern="0" dirty="0"/>
            </a:br>
            <a:r>
              <a:rPr lang="en-US" sz="1000" kern="0" dirty="0"/>
              <a:t>7th Edition, McGraw-Hill, 2020.</a:t>
            </a:r>
          </a:p>
        </p:txBody>
      </p:sp>
      <p:sp>
        <p:nvSpPr>
          <p:cNvPr id="13" name="Slide Number Placeholder 4"/>
          <p:cNvSpPr>
            <a:spLocks noGrp="1"/>
          </p:cNvSpPr>
          <p:nvPr>
            <p:ph type="sldNum" sz="quarter" idx="12"/>
          </p:nvPr>
        </p:nvSpPr>
        <p:spPr>
          <a:xfrm>
            <a:off x="6457950" y="6356351"/>
            <a:ext cx="2057400" cy="365125"/>
          </a:xfrm>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227454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8" name="Group 43007"/>
          <p:cNvGrpSpPr/>
          <p:nvPr/>
        </p:nvGrpSpPr>
        <p:grpSpPr>
          <a:xfrm>
            <a:off x="1888648" y="3850239"/>
            <a:ext cx="928202" cy="1102761"/>
            <a:chOff x="1967398" y="3850239"/>
            <a:chExt cx="928202" cy="1102761"/>
          </a:xfrm>
        </p:grpSpPr>
        <p:pic>
          <p:nvPicPr>
            <p:cNvPr id="17" name="Picture 16"/>
            <p:cNvPicPr>
              <a:picLocks noChangeAspect="1"/>
            </p:cNvPicPr>
            <p:nvPr/>
          </p:nvPicPr>
          <p:blipFill rotWithShape="1">
            <a:blip r:embed="rId3"/>
            <a:srcRect t="13432" b="25533"/>
            <a:stretch/>
          </p:blipFill>
          <p:spPr>
            <a:xfrm>
              <a:off x="1967398" y="3912573"/>
              <a:ext cx="928202" cy="1040427"/>
            </a:xfrm>
            <a:prstGeom prst="rect">
              <a:avLst/>
            </a:prstGeom>
          </p:spPr>
        </p:pic>
        <p:sp>
          <p:nvSpPr>
            <p:cNvPr id="30" name="Oval 29"/>
            <p:cNvSpPr/>
            <p:nvPr/>
          </p:nvSpPr>
          <p:spPr bwMode="auto">
            <a:xfrm rot="20239958">
              <a:off x="2206478" y="4399245"/>
              <a:ext cx="332112" cy="10375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pic>
          <p:nvPicPr>
            <p:cNvPr id="32" name="Picture 31"/>
            <p:cNvPicPr>
              <a:picLocks noChangeAspect="1"/>
            </p:cNvPicPr>
            <p:nvPr/>
          </p:nvPicPr>
          <p:blipFill rotWithShape="1">
            <a:blip r:embed="rId4" cstate="print">
              <a:extLst>
                <a:ext uri="{28A0092B-C50C-407E-A947-70E740481C1C}">
                  <a14:useLocalDpi xmlns:a14="http://schemas.microsoft.com/office/drawing/2010/main" val="0"/>
                </a:ext>
              </a:extLst>
            </a:blip>
            <a:srcRect l="10935" r="10935"/>
            <a:stretch/>
          </p:blipFill>
          <p:spPr>
            <a:xfrm rot="1133949">
              <a:off x="2107127" y="3850239"/>
              <a:ext cx="458132" cy="329669"/>
            </a:xfrm>
            <a:prstGeom prst="rect">
              <a:avLst/>
            </a:prstGeom>
            <a:ln cmpd="dbl">
              <a:solidFill>
                <a:schemeClr val="bg2"/>
              </a:solidFill>
            </a:ln>
          </p:spPr>
        </p:pic>
        <p:pic>
          <p:nvPicPr>
            <p:cNvPr id="29" name="Picture 28"/>
            <p:cNvPicPr>
              <a:picLocks noChangeAspect="1"/>
            </p:cNvPicPr>
            <p:nvPr/>
          </p:nvPicPr>
          <p:blipFill rotWithShape="1">
            <a:blip r:embed="rId5" cstate="print">
              <a:extLst>
                <a:ext uri="{28A0092B-C50C-407E-A947-70E740481C1C}">
                  <a14:useLocalDpi xmlns:a14="http://schemas.microsoft.com/office/drawing/2010/main" val="0"/>
                </a:ext>
              </a:extLst>
            </a:blip>
            <a:srcRect t="9029" b="4569"/>
            <a:stretch/>
          </p:blipFill>
          <p:spPr>
            <a:xfrm rot="21205086">
              <a:off x="2110061" y="4023470"/>
              <a:ext cx="336812" cy="436529"/>
            </a:xfrm>
            <a:prstGeom prst="rect">
              <a:avLst/>
            </a:prstGeom>
            <a:ln cmpd="dbl">
              <a:solidFill>
                <a:schemeClr val="bg2"/>
              </a:solidFill>
            </a:ln>
          </p:spPr>
        </p:pic>
      </p:grpSp>
      <p:sp>
        <p:nvSpPr>
          <p:cNvPr id="43010" name="Rectangle 2"/>
          <p:cNvSpPr>
            <a:spLocks noGrp="1" noChangeArrowheads="1"/>
          </p:cNvSpPr>
          <p:nvPr>
            <p:ph type="title"/>
          </p:nvPr>
        </p:nvSpPr>
        <p:spPr>
          <a:xfrm>
            <a:off x="381000" y="190500"/>
            <a:ext cx="8382000" cy="1143000"/>
          </a:xfrm>
          <a:noFill/>
        </p:spPr>
        <p:txBody>
          <a:bodyPr lIns="90487" tIns="44450" rIns="90487" bIns="44450"/>
          <a:lstStyle/>
          <a:p>
            <a:r>
              <a:rPr lang="en-US" sz="4000" dirty="0">
                <a:latin typeface="Arial" charset="0"/>
                <a:ea typeface="ＭＳ Ｐゴシック" charset="0"/>
                <a:cs typeface="ＭＳ Ｐゴシック" charset="0"/>
              </a:rPr>
              <a:t>Internal Search:</a:t>
            </a:r>
            <a:br>
              <a:rPr lang="en-US" sz="4000" dirty="0">
                <a:latin typeface="Arial" charset="0"/>
                <a:ea typeface="ＭＳ Ｐゴシック" charset="0"/>
                <a:cs typeface="ＭＳ Ｐゴシック" charset="0"/>
              </a:rPr>
            </a:br>
            <a:r>
              <a:rPr lang="en-US" sz="3200" dirty="0">
                <a:latin typeface="Arial" charset="0"/>
                <a:ea typeface="ＭＳ Ｐゴシック" charset="0"/>
                <a:cs typeface="ＭＳ Ｐゴシック" charset="0"/>
              </a:rPr>
              <a:t>Brainstorming to Explore the Solution Space</a:t>
            </a:r>
          </a:p>
        </p:txBody>
      </p:sp>
      <p:sp>
        <p:nvSpPr>
          <p:cNvPr id="7" name="Rounded Rectangle 6"/>
          <p:cNvSpPr/>
          <p:nvPr/>
        </p:nvSpPr>
        <p:spPr bwMode="auto">
          <a:xfrm>
            <a:off x="3377574"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Connection</a:t>
            </a:r>
          </a:p>
        </p:txBody>
      </p:sp>
      <p:sp>
        <p:nvSpPr>
          <p:cNvPr id="8" name="TextBox 7"/>
          <p:cNvSpPr txBox="1">
            <a:spLocks noChangeArrowheads="1"/>
          </p:cNvSpPr>
          <p:nvPr/>
        </p:nvSpPr>
        <p:spPr bwMode="auto">
          <a:xfrm>
            <a:off x="3505201" y="2895600"/>
            <a:ext cx="2209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Build on ideas</a:t>
            </a:r>
          </a:p>
          <a:p>
            <a:pPr marL="192024" indent="-192024">
              <a:buFont typeface="Arial"/>
              <a:buChar char="•"/>
            </a:pPr>
            <a:r>
              <a:rPr lang="en-US" sz="1800" dirty="0">
                <a:latin typeface="+mj-lt"/>
              </a:rPr>
              <a:t>Gallery method</a:t>
            </a:r>
          </a:p>
        </p:txBody>
      </p:sp>
      <p:sp>
        <p:nvSpPr>
          <p:cNvPr id="11" name="Rounded Rectangle 10"/>
          <p:cNvSpPr/>
          <p:nvPr/>
        </p:nvSpPr>
        <p:spPr bwMode="auto">
          <a:xfrm>
            <a:off x="6221750"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Transformation</a:t>
            </a:r>
          </a:p>
        </p:txBody>
      </p:sp>
      <p:sp>
        <p:nvSpPr>
          <p:cNvPr id="12" name="TextBox 8"/>
          <p:cNvSpPr txBox="1">
            <a:spLocks noChangeArrowheads="1"/>
          </p:cNvSpPr>
          <p:nvPr/>
        </p:nvSpPr>
        <p:spPr bwMode="auto">
          <a:xfrm>
            <a:off x="6400800" y="2895915"/>
            <a:ext cx="2438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Refinement</a:t>
            </a:r>
          </a:p>
          <a:p>
            <a:pPr marL="192024" indent="-192024">
              <a:buFont typeface="Arial"/>
              <a:buChar char="•"/>
            </a:pPr>
            <a:r>
              <a:rPr lang="en-US" sz="1800" dirty="0">
                <a:latin typeface="+mj-lt"/>
              </a:rPr>
              <a:t>SCAMPER method</a:t>
            </a:r>
          </a:p>
        </p:txBody>
      </p:sp>
      <p:sp>
        <p:nvSpPr>
          <p:cNvPr id="14" name="Rounded Rectangle 13"/>
          <p:cNvSpPr/>
          <p:nvPr/>
        </p:nvSpPr>
        <p:spPr bwMode="auto">
          <a:xfrm>
            <a:off x="533400"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Stimulation</a:t>
            </a:r>
          </a:p>
        </p:txBody>
      </p:sp>
      <p:sp>
        <p:nvSpPr>
          <p:cNvPr id="15" name="TextBox 6"/>
          <p:cNvSpPr txBox="1">
            <a:spLocks noChangeArrowheads="1"/>
          </p:cNvSpPr>
          <p:nvPr/>
        </p:nvSpPr>
        <p:spPr bwMode="auto">
          <a:xfrm>
            <a:off x="683251" y="2895546"/>
            <a:ext cx="218796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Related stimuli</a:t>
            </a:r>
          </a:p>
          <a:p>
            <a:pPr marL="192024" indent="-192024">
              <a:buFont typeface="Arial"/>
              <a:buChar char="•"/>
            </a:pPr>
            <a:r>
              <a:rPr lang="en-US" sz="1800" dirty="0">
                <a:latin typeface="+mj-lt"/>
              </a:rPr>
              <a:t>Unrelated stimuli</a:t>
            </a:r>
          </a:p>
        </p:txBody>
      </p:sp>
      <p:pic>
        <p:nvPicPr>
          <p:cNvPr id="2" name="Picture 1"/>
          <p:cNvPicPr>
            <a:picLocks noChangeAspect="1"/>
          </p:cNvPicPr>
          <p:nvPr/>
        </p:nvPicPr>
        <p:blipFill>
          <a:blip r:embed="rId6"/>
          <a:stretch>
            <a:fillRect/>
          </a:stretch>
        </p:blipFill>
        <p:spPr>
          <a:xfrm>
            <a:off x="6400800" y="3605355"/>
            <a:ext cx="2135350" cy="2566845"/>
          </a:xfrm>
          <a:prstGeom prst="rect">
            <a:avLst/>
          </a:prstGeom>
        </p:spPr>
      </p:pic>
      <p:pic>
        <p:nvPicPr>
          <p:cNvPr id="13" name="Picture 3" descr="SSRsecond_Sketch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3605356"/>
            <a:ext cx="2590800" cy="2946646"/>
          </a:xfrm>
          <a:prstGeom prst="rect">
            <a:avLst/>
          </a:prstGeom>
          <a:noFill/>
          <a:ln w="28575">
            <a:noFill/>
            <a:miter lim="800000"/>
            <a:headEnd/>
            <a:tailEnd/>
          </a:ln>
          <a:extLst>
            <a:ext uri="{909E8E84-426E-40dd-AFC4-6F175D3DCCD1}">
              <a14:hiddenFill xmlns:a14="http://schemas.microsoft.com/office/drawing/2010/main" xmlns="">
                <a:solidFill>
                  <a:srgbClr val="FFFFFF"/>
                </a:solidFill>
              </a14:hiddenFill>
            </a:ext>
          </a:extLst>
        </p:spPr>
      </p:pic>
      <p:grpSp>
        <p:nvGrpSpPr>
          <p:cNvPr id="10" name="Group 9"/>
          <p:cNvGrpSpPr/>
          <p:nvPr/>
        </p:nvGrpSpPr>
        <p:grpSpPr>
          <a:xfrm>
            <a:off x="683250" y="4797623"/>
            <a:ext cx="1066800" cy="1374577"/>
            <a:chOff x="612150" y="4583466"/>
            <a:chExt cx="1066800" cy="1374577"/>
          </a:xfrm>
        </p:grpSpPr>
        <p:pic>
          <p:nvPicPr>
            <p:cNvPr id="3" name="Picture 2"/>
            <p:cNvPicPr>
              <a:picLocks noChangeAspect="1"/>
            </p:cNvPicPr>
            <p:nvPr/>
          </p:nvPicPr>
          <p:blipFill rotWithShape="1">
            <a:blip r:embed="rId8"/>
            <a:srcRect r="52778"/>
            <a:stretch/>
          </p:blipFill>
          <p:spPr>
            <a:xfrm>
              <a:off x="612150" y="4800600"/>
              <a:ext cx="1066800" cy="1157443"/>
            </a:xfrm>
            <a:prstGeom prst="rect">
              <a:avLst/>
            </a:prstGeom>
          </p:spPr>
        </p:pic>
        <p:sp>
          <p:nvSpPr>
            <p:cNvPr id="5" name="TextBox 4"/>
            <p:cNvSpPr txBox="1"/>
            <p:nvPr/>
          </p:nvSpPr>
          <p:spPr>
            <a:xfrm>
              <a:off x="730211" y="4583466"/>
              <a:ext cx="830677" cy="307777"/>
            </a:xfrm>
            <a:prstGeom prst="rect">
              <a:avLst/>
            </a:prstGeom>
            <a:noFill/>
          </p:spPr>
          <p:txBody>
            <a:bodyPr wrap="none" rtlCol="0">
              <a:spAutoFit/>
            </a:bodyPr>
            <a:lstStyle/>
            <a:p>
              <a:r>
                <a:rPr lang="en-US" sz="1400" dirty="0">
                  <a:solidFill>
                    <a:srgbClr val="008080"/>
                  </a:solidFill>
                  <a:latin typeface="Helvetica Neue Light" charset="0"/>
                  <a:ea typeface="Helvetica Neue Light" charset="0"/>
                  <a:cs typeface="Helvetica Neue Light" charset="0"/>
                </a:rPr>
                <a:t>persona</a:t>
              </a:r>
            </a:p>
          </p:txBody>
        </p:sp>
      </p:grpSp>
      <p:grpSp>
        <p:nvGrpSpPr>
          <p:cNvPr id="23" name="Group 22"/>
          <p:cNvGrpSpPr/>
          <p:nvPr/>
        </p:nvGrpSpPr>
        <p:grpSpPr>
          <a:xfrm>
            <a:off x="1941680" y="5078679"/>
            <a:ext cx="929539" cy="1024541"/>
            <a:chOff x="2020430" y="4931808"/>
            <a:chExt cx="929539" cy="1024541"/>
          </a:xfrm>
        </p:grpSpPr>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20430" y="4931808"/>
              <a:ext cx="929539" cy="1024541"/>
            </a:xfrm>
            <a:prstGeom prst="rect">
              <a:avLst/>
            </a:prstGeom>
          </p:spPr>
        </p:pic>
        <p:sp>
          <p:nvSpPr>
            <p:cNvPr id="21" name="TextBox 20"/>
            <p:cNvSpPr txBox="1"/>
            <p:nvPr/>
          </p:nvSpPr>
          <p:spPr>
            <a:xfrm rot="20666235">
              <a:off x="2104582" y="5079878"/>
              <a:ext cx="675460" cy="430887"/>
            </a:xfrm>
            <a:prstGeom prst="rect">
              <a:avLst/>
            </a:prstGeom>
            <a:noFill/>
          </p:spPr>
          <p:txBody>
            <a:bodyPr wrap="square" rtlCol="0">
              <a:spAutoFit/>
            </a:bodyPr>
            <a:lstStyle/>
            <a:p>
              <a:pPr algn="ctr"/>
              <a:r>
                <a:rPr lang="en-US" sz="1100" b="1" dirty="0">
                  <a:latin typeface="Marker Felt Thin" charset="0"/>
                  <a:ea typeface="Marker Felt Thin" charset="0"/>
                  <a:cs typeface="Marker Felt Thin" charset="0"/>
                </a:rPr>
                <a:t>FIELD</a:t>
              </a:r>
              <a:br>
                <a:rPr lang="en-US" sz="1100" b="1" dirty="0">
                  <a:latin typeface="Marker Felt Thin" charset="0"/>
                  <a:ea typeface="Marker Felt Thin" charset="0"/>
                  <a:cs typeface="Marker Felt Thin" charset="0"/>
                </a:rPr>
              </a:br>
              <a:r>
                <a:rPr lang="en-US" sz="1100" b="1" dirty="0">
                  <a:latin typeface="Marker Felt Thin" charset="0"/>
                  <a:ea typeface="Marker Felt Thin" charset="0"/>
                  <a:cs typeface="Marker Felt Thin" charset="0"/>
                </a:rPr>
                <a:t>NOTES</a:t>
              </a:r>
            </a:p>
          </p:txBody>
        </p:sp>
      </p:grpSp>
      <p:pic>
        <p:nvPicPr>
          <p:cNvPr id="25" name="Picture 24"/>
          <p:cNvPicPr>
            <a:picLocks noChangeAspect="1"/>
          </p:cNvPicPr>
          <p:nvPr/>
        </p:nvPicPr>
        <p:blipFill>
          <a:blip r:embed="rId10"/>
          <a:stretch>
            <a:fillRect/>
          </a:stretch>
        </p:blipFill>
        <p:spPr>
          <a:xfrm>
            <a:off x="594660" y="3962400"/>
            <a:ext cx="1210211" cy="725454"/>
          </a:xfrm>
          <a:prstGeom prst="rect">
            <a:avLst/>
          </a:prstGeom>
        </p:spPr>
      </p:pic>
      <p:sp>
        <p:nvSpPr>
          <p:cNvPr id="43009" name="Cross 43008"/>
          <p:cNvSpPr/>
          <p:nvPr/>
        </p:nvSpPr>
        <p:spPr bwMode="auto">
          <a:xfrm>
            <a:off x="3037187" y="1941088"/>
            <a:ext cx="301650" cy="308824"/>
          </a:xfrm>
          <a:prstGeom prst="plus">
            <a:avLst>
              <a:gd name="adj" fmla="val 3794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36" name="Cross 35"/>
          <p:cNvSpPr/>
          <p:nvPr/>
        </p:nvSpPr>
        <p:spPr bwMode="auto">
          <a:xfrm>
            <a:off x="5881362" y="1941088"/>
            <a:ext cx="301650" cy="308824"/>
          </a:xfrm>
          <a:prstGeom prst="plus">
            <a:avLst>
              <a:gd name="adj" fmla="val 3794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6" name="TextBox 25"/>
          <p:cNvSpPr txBox="1"/>
          <p:nvPr/>
        </p:nvSpPr>
        <p:spPr>
          <a:xfrm>
            <a:off x="-912740" y="6150114"/>
            <a:ext cx="5602776" cy="707886"/>
          </a:xfrm>
          <a:prstGeom prst="rect">
            <a:avLst/>
          </a:prstGeom>
          <a:noFill/>
        </p:spPr>
        <p:txBody>
          <a:bodyPr wrap="square" rtlCol="0">
            <a:spAutoFit/>
          </a:bodyPr>
          <a:lstStyle/>
          <a:p>
            <a:pPr indent="4763" algn="ctr">
              <a:defRPr/>
            </a:pPr>
            <a:r>
              <a:rPr lang="en-US" sz="1000" i="1" kern="0" dirty="0"/>
              <a:t>Product Design and Development</a:t>
            </a:r>
            <a:br>
              <a:rPr lang="en-US" sz="1000" i="1" kern="0" dirty="0"/>
            </a:br>
            <a:r>
              <a:rPr lang="en-US" sz="1000" i="1" kern="0" dirty="0"/>
              <a:t>Chapter 7</a:t>
            </a:r>
          </a:p>
          <a:p>
            <a:pPr indent="4763" algn="ctr">
              <a:defRPr/>
            </a:pPr>
            <a:r>
              <a:rPr lang="en-US" sz="1000" kern="0" dirty="0"/>
              <a:t>Karl T. Ulrich, Steven D. Eppinger, Maria C. Yang</a:t>
            </a:r>
            <a:br>
              <a:rPr lang="en-US" sz="1000" kern="0" dirty="0"/>
            </a:br>
            <a:r>
              <a:rPr lang="en-US" sz="1000" kern="0" dirty="0"/>
              <a:t>7th Edition, McGraw-Hill, 2020.</a:t>
            </a:r>
          </a:p>
        </p:txBody>
      </p:sp>
      <p:sp>
        <p:nvSpPr>
          <p:cNvPr id="27" name="Slide Number Placeholder 4"/>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5570926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85</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827575" y="5804992"/>
            <a:ext cx="7709546" cy="461665"/>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description, template, and rubric</a:t>
            </a:r>
          </a:p>
        </p:txBody>
      </p:sp>
    </p:spTree>
    <p:extLst>
      <p:ext uri="{BB962C8B-B14F-4D97-AF65-F5344CB8AC3E}">
        <p14:creationId xmlns:p14="http://schemas.microsoft.com/office/powerpoint/2010/main" val="6083852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447800"/>
            <a:ext cx="7886700" cy="5029199"/>
          </a:xfrm>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Repository</a:t>
            </a:r>
          </a:p>
          <a:p>
            <a:pPr lvl="1"/>
            <a:r>
              <a:rPr lang="en-US" dirty="0">
                <a:ea typeface="+mn-lt"/>
                <a:cs typeface="+mn-lt"/>
              </a:rPr>
              <a:t>Ongoing project – Merge new work into existing documentation</a:t>
            </a:r>
          </a:p>
          <a:p>
            <a:r>
              <a:rPr lang="en-US" dirty="0">
                <a:ea typeface="+mn-lt"/>
                <a:cs typeface="+mn-lt"/>
              </a:rPr>
              <a:t>Team generates </a:t>
            </a:r>
            <a:r>
              <a:rPr lang="en-US" dirty="0">
                <a:ea typeface="+mn-lt"/>
                <a:cs typeface="+mn-lt"/>
                <a:hlinkClick r:id="rId2"/>
              </a:rPr>
              <a:t>Benchmarking Memo </a:t>
            </a:r>
            <a:r>
              <a:rPr lang="en-US" dirty="0">
                <a:ea typeface="+mn-lt"/>
                <a:cs typeface="+mn-lt"/>
              </a:rPr>
              <a:t>topic list</a:t>
            </a:r>
          </a:p>
          <a:p>
            <a:pPr lvl="1"/>
            <a:r>
              <a:rPr lang="en-US" dirty="0">
                <a:ea typeface="+mn-lt"/>
                <a:cs typeface="+mn-lt"/>
              </a:rPr>
              <a:t>Post to </a:t>
            </a:r>
            <a:r>
              <a:rPr lang="en-US" dirty="0"/>
              <a:t>Background Info forum</a:t>
            </a:r>
            <a:endParaRPr lang="en-US" dirty="0">
              <a:ea typeface="+mn-lt"/>
              <a:cs typeface="+mn-lt"/>
            </a:endParaRP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830" y="1743756"/>
            <a:ext cx="7274338" cy="3234759"/>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142999"/>
            <a:ext cx="7886700" cy="5410201"/>
          </a:xfrm>
        </p:spPr>
        <p:txBody>
          <a:bodyPr vert="horz" lIns="91440" tIns="45720" rIns="91440" bIns="45720" rtlCol="0" anchor="t">
            <a:normAutofit fontScale="925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2" indent="-285750"/>
            <a:endParaRPr lang="en-US"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400" dirty="0">
                <a:solidFill>
                  <a:srgbClr val="000000"/>
                </a:solidFill>
                <a:ea typeface="+mn-lt"/>
                <a:cs typeface="+mn-lt"/>
                <a:hlinkClick r:id="rId4"/>
              </a:rPr>
              <a:t>https://designlab.eng.rpi.edu/edn/projects/capstone-support-dev/repository/changes/template%20documents/BM_Memo-Topic-RCSid.docx</a:t>
            </a:r>
            <a:r>
              <a:rPr lang="en-US" sz="1400" dirty="0">
                <a:solidFill>
                  <a:srgbClr val="000000"/>
                </a:solidFill>
                <a:ea typeface="+mn-lt"/>
                <a:cs typeface="+mn-lt"/>
              </a:rPr>
              <a:t> </a:t>
            </a:r>
          </a:p>
          <a:p>
            <a:pPr lvl="1" indent="-285750"/>
            <a:r>
              <a:rPr lang="en-US" dirty="0">
                <a:solidFill>
                  <a:srgbClr val="000000"/>
                </a:solidFill>
                <a:ea typeface="+mn-lt"/>
                <a:cs typeface="+mn-lt"/>
              </a:rPr>
              <a:t>Memo Rubric: </a:t>
            </a:r>
            <a:r>
              <a:rPr lang="en-US" sz="1400" dirty="0">
                <a:solidFill>
                  <a:srgbClr val="000000"/>
                </a:solidFill>
                <a:ea typeface="+mn-lt"/>
                <a:cs typeface="+mn-lt"/>
                <a:hlinkClick r:id="rId5"/>
              </a:rPr>
              <a:t>https://designlab.eng.rpi.edu/edn/projects/capstone-support-dev/repository/changes/Rubrics/BM%20Memo%20Rubric.docx</a:t>
            </a:r>
            <a:r>
              <a:rPr lang="en-US" sz="1400" dirty="0">
                <a:solidFill>
                  <a:srgbClr val="000000"/>
                </a:solidFill>
                <a:ea typeface="+mn-lt"/>
                <a:cs typeface="+mn-lt"/>
              </a:rPr>
              <a:t> </a:t>
            </a:r>
            <a:endParaRPr lang="en-US" sz="14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lnSpcReduction="10000"/>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733" y="1825625"/>
            <a:ext cx="6346532" cy="311925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p:cNvSpPr txBox="1"/>
          <p:nvPr/>
        </p:nvSpPr>
        <p:spPr>
          <a:xfrm>
            <a:off x="4724400" y="3200400"/>
            <a:ext cx="3200400" cy="2585323"/>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https://forms.gle/pPHLdBH1PmDVAoTw9</a:t>
            </a:r>
            <a:r>
              <a:rPr lang="en-US"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7890</Words>
  <Application>Microsoft Office PowerPoint</Application>
  <PresentationFormat>On-screen Show (4:3)</PresentationFormat>
  <Paragraphs>1297</Paragraphs>
  <Slides>100</Slides>
  <Notes>17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100</vt:i4>
      </vt:variant>
    </vt:vector>
  </HeadingPairs>
  <TitlesOfParts>
    <vt:vector size="112" baseType="lpstr">
      <vt:lpstr>MS Mincho</vt:lpstr>
      <vt:lpstr>ＭＳ Ｐゴシック</vt:lpstr>
      <vt:lpstr>Algerian</vt:lpstr>
      <vt:lpstr>Arial</vt:lpstr>
      <vt:lpstr>Calibri</vt:lpstr>
      <vt:lpstr>Calibri Light</vt:lpstr>
      <vt:lpstr>Helvetica Neue Light</vt:lpstr>
      <vt:lpstr>Marker Felt Thin</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Accountability Step #1</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Documentation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Engineering Design Process</vt:lpstr>
      <vt:lpstr>55 Min - Project Work </vt:lpstr>
      <vt:lpstr>30 min - CE Meeting with Team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Engineering Design Process</vt:lpstr>
      <vt:lpstr>10 min – Concept Generation Q&amp;A</vt:lpstr>
      <vt:lpstr>External Search: Finding Existing and Related Solutions</vt:lpstr>
      <vt:lpstr>Internal Search: Brainstorming to Explore the Solution Space</vt:lpstr>
      <vt:lpstr>15 min – CE Time</vt:lpstr>
      <vt:lpstr>65 Min - Concept Generation</vt:lpstr>
      <vt:lpstr>10 min – Create Forum Threads</vt:lpstr>
      <vt:lpstr>15 min – Project Work</vt:lpstr>
      <vt:lpstr>Benchmarking Memo</vt:lpstr>
      <vt:lpstr>Out of Class Task / Action Items:</vt:lpstr>
      <vt:lpstr>Class 7 Agenda</vt:lpstr>
      <vt:lpstr>Engineering Design Process</vt:lpstr>
      <vt:lpstr>10 min - Project Planning</vt:lpstr>
      <vt:lpstr>95 min - ‘Post It Note’ Project Planning Exercise</vt:lpstr>
      <vt:lpstr>Out of Class Task / Action Items:</vt:lpstr>
      <vt:lpstr>Class 8 Agenda</vt:lpstr>
      <vt:lpstr>Engineering Design Process</vt:lpstr>
      <vt:lpstr>Out of Class Task / Action Items:</vt:lpstr>
      <vt:lpstr>Class 9 Agenda</vt:lpstr>
      <vt:lpstr>Engineering Design Process</vt:lpstr>
      <vt:lpstr>15 min – Preliminary Design Review        Introduction</vt:lpstr>
      <vt:lpstr>95 min – Poster Creation</vt:lpstr>
      <vt:lpstr>Out of Class Task / Action Items:</vt:lpstr>
      <vt:lpstr>Preliminary Design Review (10/7 Th or 10/8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2021-07-28T20:56:04Z</dcterms:modified>
</cp:coreProperties>
</file>