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103"/>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359" r:id="rId36"/>
    <p:sldId id="285" r:id="rId37"/>
    <p:sldId id="362" r:id="rId38"/>
    <p:sldId id="363" r:id="rId39"/>
    <p:sldId id="360" r:id="rId40"/>
    <p:sldId id="326" r:id="rId41"/>
    <p:sldId id="327" r:id="rId42"/>
    <p:sldId id="328" r:id="rId43"/>
    <p:sldId id="329" r:id="rId44"/>
    <p:sldId id="330" r:id="rId45"/>
    <p:sldId id="331" r:id="rId46"/>
    <p:sldId id="284" r:id="rId47"/>
    <p:sldId id="291" r:id="rId48"/>
    <p:sldId id="287" r:id="rId49"/>
    <p:sldId id="336" r:id="rId50"/>
    <p:sldId id="333" r:id="rId51"/>
    <p:sldId id="334" r:id="rId52"/>
    <p:sldId id="337" r:id="rId53"/>
    <p:sldId id="356" r:id="rId54"/>
    <p:sldId id="340" r:id="rId55"/>
    <p:sldId id="289" r:id="rId56"/>
    <p:sldId id="288" r:id="rId57"/>
    <p:sldId id="290" r:id="rId58"/>
    <p:sldId id="307" r:id="rId59"/>
    <p:sldId id="293" r:id="rId60"/>
    <p:sldId id="372" r:id="rId61"/>
    <p:sldId id="342" r:id="rId62"/>
    <p:sldId id="341" r:id="rId63"/>
    <p:sldId id="294" r:id="rId64"/>
    <p:sldId id="298" r:id="rId65"/>
    <p:sldId id="373" r:id="rId66"/>
    <p:sldId id="365" r:id="rId67"/>
    <p:sldId id="332" r:id="rId68"/>
    <p:sldId id="324" r:id="rId69"/>
    <p:sldId id="325" r:id="rId70"/>
    <p:sldId id="370" r:id="rId71"/>
    <p:sldId id="313" r:id="rId72"/>
    <p:sldId id="355" r:id="rId73"/>
    <p:sldId id="366" r:id="rId74"/>
    <p:sldId id="367" r:id="rId75"/>
    <p:sldId id="309" r:id="rId76"/>
    <p:sldId id="297" r:id="rId77"/>
    <p:sldId id="300" r:id="rId78"/>
    <p:sldId id="374" r:id="rId79"/>
    <p:sldId id="346" r:id="rId80"/>
    <p:sldId id="379" r:id="rId81"/>
    <p:sldId id="380" r:id="rId82"/>
    <p:sldId id="382" r:id="rId83"/>
    <p:sldId id="343" r:id="rId84"/>
    <p:sldId id="344" r:id="rId85"/>
    <p:sldId id="345" r:id="rId86"/>
    <p:sldId id="381" r:id="rId87"/>
    <p:sldId id="299" r:id="rId88"/>
    <p:sldId id="302" r:id="rId89"/>
    <p:sldId id="375" r:id="rId90"/>
    <p:sldId id="347" r:id="rId91"/>
    <p:sldId id="348" r:id="rId92"/>
    <p:sldId id="368" r:id="rId93"/>
    <p:sldId id="304" r:id="rId94"/>
    <p:sldId id="376" r:id="rId95"/>
    <p:sldId id="303" r:id="rId96"/>
    <p:sldId id="306" r:id="rId97"/>
    <p:sldId id="378" r:id="rId98"/>
    <p:sldId id="349" r:id="rId99"/>
    <p:sldId id="350" r:id="rId100"/>
    <p:sldId id="305" r:id="rId101"/>
    <p:sldId id="369" r:id="rId10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93" autoAdjust="0"/>
  </p:normalViewPr>
  <p:slideViewPr>
    <p:cSldViewPr>
      <p:cViewPr varScale="1">
        <p:scale>
          <a:sx n="74" d="100"/>
          <a:sy n="74" d="100"/>
        </p:scale>
        <p:origin x="164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notesMaster" Target="notesMasters/notesMaster1.xml"/><Relationship Id="rId108"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microsoft.com/office/2015/10/relationships/revisionInfo" Target="revisionInfo.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7/29/2021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40</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defRPr>
            </a:lvl2pPr>
            <a:lvl3pPr>
              <a:defRPr sz="16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defRPr>
            </a:lvl9pPr>
          </a:lstStyle>
          <a:p>
            <a:fld id="{798F06EA-79AE-934D-BF11-23B7615C903E}" type="slidenum">
              <a:rPr lang="en-US" sz="1200"/>
              <a:pPr/>
              <a:t>79</a:t>
            </a:fld>
            <a:endParaRPr lang="en-US" sz="1200" dirty="0"/>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iRobot celestial guidance system</a:t>
            </a:r>
          </a:p>
          <a:p>
            <a:r>
              <a:rPr lang="en-US" dirty="0">
                <a:ea typeface="ＭＳ Ｐゴシック" charset="0"/>
                <a:cs typeface="ＭＳ Ｐゴシック" charset="0"/>
              </a:rPr>
              <a:t>Samsung</a:t>
            </a:r>
            <a:r>
              <a:rPr lang="en-US" baseline="0" dirty="0">
                <a:ea typeface="ＭＳ Ｐゴシック" charset="0"/>
                <a:cs typeface="ＭＳ Ｐゴシック" charset="0"/>
              </a:rPr>
              <a:t> famously copied Apple’s patented innovations</a:t>
            </a:r>
          </a:p>
          <a:p>
            <a:r>
              <a:rPr lang="en-US" baseline="0" dirty="0">
                <a:ea typeface="ＭＳ Ｐゴシック" charset="0"/>
                <a:cs typeface="ＭＳ Ｐゴシック" charset="0"/>
              </a:rPr>
              <a:t>GorillaPod developed by students in a design class at Stanford</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3783821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defRPr>
            </a:lvl2pPr>
            <a:lvl3pPr>
              <a:defRPr sz="16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defRPr>
            </a:lvl9pPr>
          </a:lstStyle>
          <a:p>
            <a:fld id="{798F06EA-79AE-934D-BF11-23B7615C903E}" type="slidenum">
              <a:rPr lang="en-US" sz="1200"/>
              <a:pPr/>
              <a:t>80</a:t>
            </a:fld>
            <a:endParaRPr lang="en-US" sz="1200" dirty="0"/>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987178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7/29/2021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7/29/2021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7/29/2021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7/29/2021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7/29/2021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7/29/2021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7/29/2021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7/29/2021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7/29/2021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7/29/2021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7/29/2021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7/29/2021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7/29/2021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7/29/2021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7/29/2021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7/29/2021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7/29/2021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7/29/2021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7/29/2021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7/29/2021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7/29/2021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7/29/2021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7/29/2021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7/29/2021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hyperlink" Target="https://designlab.eng.rpi.edu/edn/projects/capstone-support-dev/wiki/Capstone_Playbook"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changes/training/EDN%20Guidance%20for%20Out%20of%20Class%20Tasks%20-%20Initial%20Postings.mp4"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5" Type="http://schemas.openxmlformats.org/officeDocument/2006/relationships/hyperlink" Target="https://mediasite.mms.rpi.edu/Mediasite5/Channel/anderm8winrpiedu-engr-2050/watch/96dceab44ae7447d812f5a216afa97cf1d" TargetMode="External"/><Relationship Id="rId4" Type="http://schemas.openxmlformats.org/officeDocument/2006/relationships/hyperlink" Target="https://mediasite.mms.rpi.edu/Mediasite5/Channel/anderm8winrpiedu-engr-2050/watch/87d950eccc2942038b1d06530e9217841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Capstone_Playbook" TargetMode="External"/><Relationship Id="rId4" Type="http://schemas.openxmlformats.org/officeDocument/2006/relationships/hyperlink" Target="https://designlab.eng.rpi.edu/edn/projects/capstone-support-dev/wiki/Subversio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slide" Target="slide27.xml"/><Relationship Id="rId7" Type="http://schemas.openxmlformats.org/officeDocument/2006/relationships/slide" Target="slide76.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slide" Target="slide58.xml"/><Relationship Id="rId10" Type="http://schemas.openxmlformats.org/officeDocument/2006/relationships/slide" Target="slide95.xml"/><Relationship Id="rId4" Type="http://schemas.openxmlformats.org/officeDocument/2006/relationships/slide" Target="slide47.xml"/><Relationship Id="rId9" Type="http://schemas.openxmlformats.org/officeDocument/2006/relationships/slide" Target="slide9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forms.gle/QcsmZ5qAhS9L9Sdr5"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hyperlink" Target="https://designlab.eng.rpi.edu/edn/projects/capstone-support-dev/wiki/Capstone_Playbook" TargetMode="External"/><Relationship Id="rId4" Type="http://schemas.openxmlformats.org/officeDocument/2006/relationships/hyperlink" Target="https://designlab.eng.rpi.edu/edn/projects/capstone-support-dev/wiki/Subversion"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Capstone_Playbook"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0.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53.jpeg"/></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8" Type="http://schemas.openxmlformats.org/officeDocument/2006/relationships/image" Target="../media/image60.tiff"/><Relationship Id="rId3" Type="http://schemas.openxmlformats.org/officeDocument/2006/relationships/image" Target="../media/image55.tiff"/><Relationship Id="rId7"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8.tiff"/><Relationship Id="rId5" Type="http://schemas.openxmlformats.org/officeDocument/2006/relationships/image" Target="../media/image57.jpeg"/><Relationship Id="rId10" Type="http://schemas.openxmlformats.org/officeDocument/2006/relationships/image" Target="../media/image62.tiff"/><Relationship Id="rId4" Type="http://schemas.openxmlformats.org/officeDocument/2006/relationships/image" Target="../media/image56.jpeg"/><Relationship Id="rId9" Type="http://schemas.openxmlformats.org/officeDocument/2006/relationships/image" Target="../media/image6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5" Type="http://schemas.openxmlformats.org/officeDocument/2006/relationships/hyperlink" Target="https://designlab.eng.rpi.edu/edn/projects/capstone-support-dev/repository/changes/Rubrics/BM%20Memo%20Rubric.docx" TargetMode="External"/><Relationship Id="rId4" Type="http://schemas.openxmlformats.org/officeDocument/2006/relationships/hyperlink" Target="https://designlab.eng.rpi.edu/edn/projects/capstone-support-dev/repository/changes/template%20documents/BM_Memo-Topic-RCSid.docx"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3257583595"/>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100</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42296412"/>
              </p:ext>
            </p:extLst>
          </p:nvPr>
        </p:nvGraphicFramePr>
        <p:xfrm>
          <a:off x="381000" y="846138"/>
          <a:ext cx="8382000" cy="530754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5/18/21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 couple slides</a:t>
                      </a: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6/28/21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Added Design Process image after agenda slides</a:t>
                      </a:r>
                    </a:p>
                    <a:p>
                      <a:pPr marL="0" marR="0" algn="l">
                        <a:spcBef>
                          <a:spcPts val="0"/>
                        </a:spcBef>
                        <a:spcAft>
                          <a:spcPts val="0"/>
                        </a:spcAft>
                      </a:pPr>
                      <a:r>
                        <a:rPr lang="en-US" sz="1200" b="0" baseline="0" dirty="0">
                          <a:effectLst/>
                          <a:latin typeface="+mj-lt"/>
                          <a:ea typeface="MS Mincho"/>
                        </a:rPr>
                        <a:t>Font change p44</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7/2/21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Updated all web links to F21 Ticket Outs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7/8/21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External &amp; Internal concept search slides from IED textbook</a:t>
                      </a:r>
                      <a:r>
                        <a:rPr lang="en-US" sz="1200" b="0" baseline="0" dirty="0">
                          <a:effectLst/>
                          <a:latin typeface="+mj-lt"/>
                          <a:ea typeface="MS Mincho"/>
                        </a:rPr>
                        <a:t> p 79+80</a:t>
                      </a:r>
                    </a:p>
                    <a:p>
                      <a:pPr marL="0" marR="0" algn="l">
                        <a:spcBef>
                          <a:spcPts val="0"/>
                        </a:spcBef>
                        <a:spcAft>
                          <a:spcPts val="0"/>
                        </a:spcAft>
                      </a:pPr>
                      <a:r>
                        <a:rPr lang="en-US" sz="1200" b="0" baseline="0" dirty="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7/13/21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Removed mention of Risk</a:t>
                      </a:r>
                      <a:r>
                        <a:rPr lang="en-US" sz="1200" kern="1200" baseline="0" dirty="0">
                          <a:solidFill>
                            <a:schemeClr val="dk1"/>
                          </a:solidFill>
                          <a:effectLst/>
                          <a:latin typeface="+mn-lt"/>
                          <a:ea typeface="MS Mincho"/>
                          <a:cs typeface="+mn-cs"/>
                        </a:rPr>
                        <a:t> Analysis Memo</a:t>
                      </a:r>
                      <a:endParaRPr lang="en-US" sz="1200" kern="1200" dirty="0">
                        <a:solidFill>
                          <a:schemeClr val="dk1"/>
                        </a:solidFill>
                        <a:effectLst/>
                        <a:latin typeface="+mn-lt"/>
                        <a:ea typeface="MS Mincho"/>
                        <a:cs typeface="+mn-cs"/>
                      </a:endParaRPr>
                    </a:p>
                    <a:p>
                      <a:pPr marL="0" marR="0" algn="l">
                        <a:spcBef>
                          <a:spcPts val="0"/>
                        </a:spcBef>
                        <a:spcAft>
                          <a:spcPts val="0"/>
                        </a:spcAft>
                      </a:pPr>
                      <a:r>
                        <a:rPr lang="en-US" sz="1200" dirty="0">
                          <a:effectLst/>
                          <a:latin typeface="+mj-lt"/>
                          <a:ea typeface="MS Mincho"/>
                        </a:rPr>
                        <a:t>Added content and reference to Benchmarking Memo</a:t>
                      </a:r>
                    </a:p>
                    <a:p>
                      <a:pPr marL="0" marR="0" algn="l">
                        <a:spcBef>
                          <a:spcPts val="0"/>
                        </a:spcBef>
                        <a:spcAft>
                          <a:spcPts val="0"/>
                        </a:spcAft>
                      </a:pPr>
                      <a:r>
                        <a:rPr lang="en-US" sz="1200" dirty="0">
                          <a:effectLst/>
                          <a:latin typeface="+mj-lt"/>
                          <a:ea typeface="MS Mincho"/>
                        </a:rPr>
                        <a:t>Updated dates for PDR and Memo submission</a:t>
                      </a:r>
                    </a:p>
                    <a:p>
                      <a:pPr marL="0" marR="0" algn="l">
                        <a:spcBef>
                          <a:spcPts val="0"/>
                        </a:spcBef>
                        <a:spcAft>
                          <a:spcPts val="0"/>
                        </a:spcAft>
                      </a:pPr>
                      <a:r>
                        <a:rPr lang="en-US" sz="1200" dirty="0">
                          <a:effectLst/>
                          <a:latin typeface="+mj-lt"/>
                          <a:ea typeface="MS Mincho"/>
                        </a:rPr>
                        <a:t>s/’Midterm forum’/‘PDR forum’</a:t>
                      </a:r>
                    </a:p>
                    <a:p>
                      <a:pPr marL="0" marR="0" algn="l">
                        <a:spcBef>
                          <a:spcPts val="0"/>
                        </a:spcBef>
                        <a:spcAft>
                          <a:spcPts val="0"/>
                        </a:spcAft>
                      </a:pPr>
                      <a:r>
                        <a:rPr lang="en-US" sz="1200" dirty="0">
                          <a:effectLst/>
                          <a:latin typeface="+mj-lt"/>
                          <a:ea typeface="MS Mincho"/>
                        </a:rPr>
                        <a:t>Updated most Agenda slides to add CE time and fix formatting</a:t>
                      </a:r>
                    </a:p>
                    <a:p>
                      <a:pPr marL="0" marR="0" algn="l">
                        <a:spcBef>
                          <a:spcPts val="0"/>
                        </a:spcBef>
                        <a:spcAft>
                          <a:spcPts val="0"/>
                        </a:spcAft>
                      </a:pPr>
                      <a:r>
                        <a:rPr lang="en-US" sz="1200" dirty="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7/15/21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Benchmarking Memo introduced – p84</a:t>
                      </a:r>
                    </a:p>
                    <a:p>
                      <a:pPr marL="0" marR="0" algn="l">
                        <a:spcBef>
                          <a:spcPts val="0"/>
                        </a:spcBef>
                        <a:spcAft>
                          <a:spcPts val="0"/>
                        </a:spcAft>
                      </a:pPr>
                      <a:r>
                        <a:rPr lang="en-US" sz="1200" dirty="0">
                          <a:effectLst/>
                          <a:latin typeface="+mj-lt"/>
                          <a:ea typeface="MS Mincho"/>
                        </a:rPr>
                        <a:t>Related</a:t>
                      </a:r>
                      <a:r>
                        <a:rPr lang="en-US" sz="1200" baseline="0" dirty="0">
                          <a:effectLst/>
                          <a:latin typeface="+mj-lt"/>
                          <a:ea typeface="MS Mincho"/>
                        </a:rPr>
                        <a:t> Out Of Class tasks  &amp; link to rubric added</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7/23/21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CE Time </a:t>
                      </a:r>
                      <a:r>
                        <a:rPr lang="en-US" sz="1200" baseline="0" dirty="0">
                          <a:effectLst/>
                          <a:latin typeface="+mj-lt"/>
                          <a:ea typeface="MS Mincho"/>
                        </a:rPr>
                        <a:t>to Day 6 – p81</a:t>
                      </a:r>
                    </a:p>
                    <a:p>
                      <a:pPr marL="0" marR="0" algn="l">
                        <a:spcBef>
                          <a:spcPts val="0"/>
                        </a:spcBef>
                        <a:spcAft>
                          <a:spcPts val="0"/>
                        </a:spcAft>
                      </a:pPr>
                      <a:r>
                        <a:rPr lang="en-US" sz="1200" baseline="0" dirty="0">
                          <a:effectLst/>
                          <a:latin typeface="+mj-lt"/>
                          <a:ea typeface="MS Mincho"/>
                        </a:rPr>
                        <a:t>Added </a:t>
                      </a:r>
                      <a:r>
                        <a:rPr lang="en-US" sz="1200" baseline="0" dirty="0" err="1">
                          <a:effectLst/>
                          <a:latin typeface="+mj-lt"/>
                          <a:ea typeface="MS Mincho"/>
                        </a:rPr>
                        <a:t>‘Re</a:t>
                      </a:r>
                      <a:r>
                        <a:rPr lang="en-US" sz="1200" baseline="0" dirty="0">
                          <a:effectLst/>
                          <a:latin typeface="+mj-lt"/>
                          <a:ea typeface="MS Mincho"/>
                        </a:rPr>
                        <a:t>-read project description’ as task after Day 1</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7/26/21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Semester</a:t>
                      </a:r>
                      <a:r>
                        <a:rPr lang="en-US" sz="1200" baseline="0" dirty="0">
                          <a:effectLst/>
                          <a:latin typeface="+mj-lt"/>
                          <a:ea typeface="MS Mincho"/>
                        </a:rPr>
                        <a:t> removed from filename to make document ‘evergreen’</a:t>
                      </a:r>
                    </a:p>
                    <a:p>
                      <a:pPr marL="0" marR="0" algn="l">
                        <a:spcBef>
                          <a:spcPts val="0"/>
                        </a:spcBef>
                        <a:spcAft>
                          <a:spcPts val="0"/>
                        </a:spcAft>
                      </a:pPr>
                      <a:r>
                        <a:rPr lang="en-US" sz="1200" baseline="0" dirty="0">
                          <a:effectLst/>
                          <a:latin typeface="+mj-lt"/>
                          <a:ea typeface="MS Mincho"/>
                        </a:rPr>
                        <a:t>Updated link to Capstone Playbook on agenda slides</a:t>
                      </a:r>
                    </a:p>
                    <a:p>
                      <a:pPr marL="0" marR="0" algn="l">
                        <a:spcBef>
                          <a:spcPts val="0"/>
                        </a:spcBef>
                        <a:spcAft>
                          <a:spcPts val="0"/>
                        </a:spcAft>
                      </a:pPr>
                      <a:r>
                        <a:rPr lang="en-US" sz="1200" baseline="0" dirty="0">
                          <a:effectLst/>
                          <a:latin typeface="+mj-lt"/>
                          <a:ea typeface="MS Mincho"/>
                        </a:rPr>
                        <a:t>Added TBD link to </a:t>
                      </a:r>
                      <a:r>
                        <a:rPr lang="en-US" sz="1200" baseline="0">
                          <a:effectLst/>
                          <a:latin typeface="+mj-lt"/>
                          <a:ea typeface="MS Mincho"/>
                        </a:rPr>
                        <a:t>EDN posting video - p46</a:t>
                      </a:r>
                      <a:endParaRPr lang="en-US" sz="1200" baseline="0" dirty="0">
                        <a:effectLst/>
                        <a:latin typeface="+mj-lt"/>
                        <a:ea typeface="MS Mincho"/>
                      </a:endParaRPr>
                    </a:p>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a:t>
            </a:r>
            <a:r>
              <a:rPr lang="en-US"/>
              <a:t>group task </a:t>
            </a:r>
            <a:r>
              <a:rPr lang="en-US" dirty="0"/>
              <a:t>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6121174"/>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https://forms.gle/kT3iYxnPDvwJjSVu7</a:t>
            </a:r>
            <a:r>
              <a:rPr lang="en-US" dirty="0"/>
              <a:t> </a:t>
            </a:r>
          </a:p>
          <a:p>
            <a:pPr marL="800100" lvl="1" indent="-342900">
              <a:buChar char="•"/>
            </a:pP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 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sz="1800"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1146175" lvl="2" indent="-346075"/>
            <a:endParaRPr lang="en-US" sz="1800" dirty="0">
              <a:cs typeface="Calibri"/>
            </a:endParaRPr>
          </a:p>
          <a:p>
            <a:pPr marL="346075" indent="-346075"/>
            <a:r>
              <a:rPr lang="en-US" dirty="0"/>
              <a:t>Re-read the Project Description with today's Ideation Exercise in mind</a:t>
            </a:r>
          </a:p>
          <a:p>
            <a:pPr marL="346075" indent="-346075"/>
            <a:endParaRPr lang="en-US" sz="1800"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hlinkClick r:id="rId4"/>
              </a:rPr>
              <a:t>https://designlab.eng.rpi.edu/edn/projects/capstone-support-dev/wiki/Capstone_Playbook</a:t>
            </a:r>
            <a:r>
              <a:rPr lang="en-US" sz="1200" dirty="0"/>
              <a:t>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4552"/>
            <a:ext cx="9144000" cy="2948895"/>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6610423"/>
              </p:ext>
            </p:extLst>
          </p:nvPr>
        </p:nvGraphicFramePr>
        <p:xfrm>
          <a:off x="381000" y="846138"/>
          <a:ext cx="8382000" cy="378969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3644593"/>
              </p:ext>
            </p:extLst>
          </p:nvPr>
        </p:nvGraphicFramePr>
        <p:xfrm>
          <a:off x="628650" y="1825625"/>
          <a:ext cx="78867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34</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20 min Project Engineer Meeting</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to check on team status / welfare</a:t>
            </a:r>
          </a:p>
          <a:p>
            <a:pPr lvl="2"/>
            <a:r>
              <a:rPr lang="en-US" sz="2550" dirty="0">
                <a:ea typeface="+mn-lt"/>
                <a:cs typeface="+mn-lt"/>
              </a:rPr>
              <a:t>to discuss project, review question &amp; categories, and confirm/correct. When not meeting with your PE, team members generate/discuss questions.</a:t>
            </a:r>
            <a:endParaRPr lang="en-US" sz="25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8174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 (week 1 - 4)</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447800"/>
            <a:ext cx="7886700" cy="4908551"/>
          </a:xfrm>
        </p:spPr>
        <p:txBody>
          <a:bodyPr vert="horz" lIns="91440" tIns="45720" rIns="91440" bIns="45720" rtlCol="0" anchor="t">
            <a:normAutofit fontScale="77500" lnSpcReduction="20000"/>
          </a:bodyPr>
          <a:lstStyle/>
          <a:p>
            <a:r>
              <a:rPr lang="en-US" dirty="0">
                <a:ea typeface="+mn-lt"/>
                <a:cs typeface="+mn-lt"/>
              </a:rPr>
              <a:t>Complete Class 2 Ticket Out</a:t>
            </a:r>
          </a:p>
          <a:p>
            <a:pPr lvl="1"/>
            <a:r>
              <a:rPr lang="en-US" u="sng" dirty="0">
                <a:hlinkClick r:id="rId2"/>
              </a:rPr>
              <a:t>https://forms.gle/3pGX1JgYy5nYnnep8</a:t>
            </a:r>
            <a:r>
              <a:rPr lang="en-US" dirty="0"/>
              <a:t> </a:t>
            </a:r>
          </a:p>
          <a:p>
            <a:r>
              <a:rPr lang="en-US" dirty="0"/>
              <a:t>Watch EDN Guidance for Out of Class Tasks - Initial Postings Video (7.5 min)</a:t>
            </a:r>
          </a:p>
          <a:p>
            <a:pPr lvl="1"/>
            <a:r>
              <a:rPr lang="en-US" dirty="0">
                <a:hlinkClick r:id="rId3"/>
              </a:rPr>
              <a:t>https://designlab.eng.rpi.edu/edn/projects/capstone-support-dev/repository/changes/training/EDN%20Guidance%20for%20Out%20of%20Class%20Tasks%20-%20Initial%20Postings</a:t>
            </a:r>
            <a:r>
              <a:rPr lang="en-US">
                <a:hlinkClick r:id="rId3"/>
              </a:rPr>
              <a:t>.mp4</a:t>
            </a:r>
            <a:r>
              <a:rPr lang="en-US"/>
              <a:t> </a:t>
            </a:r>
            <a:endParaRPr lang="en-US" dirty="0"/>
          </a:p>
          <a:p>
            <a:pPr lvl="1"/>
            <a:r>
              <a:rPr lang="en-US" dirty="0">
                <a:ea typeface="+mn-lt"/>
                <a:cs typeface="+mn-lt"/>
              </a:rPr>
              <a:t>Post personal contact info (name, major, RPI email, phone #) to one thread in the EDN Background Info Forum (start new thread titled “Team Contact Info”, then reply for subsequent entries)</a:t>
            </a:r>
          </a:p>
          <a:p>
            <a:pPr lvl="1"/>
            <a:r>
              <a:rPr lang="en-US" dirty="0">
                <a:ea typeface="+mn-lt"/>
                <a:cs typeface="+mn-lt"/>
              </a:rPr>
              <a:t>Find answer(s) to assigned question(s) &amp; post to new thread titled “Class 2 Questions and Answers” in EDN Background Info Forum </a:t>
            </a:r>
          </a:p>
          <a:p>
            <a:pPr lvl="1"/>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Watch Customer Needs video (9 min) </a:t>
            </a:r>
          </a:p>
          <a:p>
            <a:pPr lvl="1" indent="-285750"/>
            <a:r>
              <a:rPr lang="en-US" dirty="0">
                <a:ea typeface="+mn-lt"/>
                <a:cs typeface="+mn-lt"/>
                <a:hlinkClick r:id="rId4"/>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5"/>
              </a:rPr>
              <a:t>https://mediasite.mms.rpi.edu/Mediasite5/Channel/anderm8winrpiedu-engr-2050/watch/96dceab44ae7447d812f5a216afa97cf1d</a:t>
            </a:r>
            <a:r>
              <a:rPr lang="en-US" dirty="0">
                <a:ea typeface="+mn-lt"/>
                <a:cs typeface="+mn-lt"/>
              </a:rPr>
              <a:t> </a:t>
            </a:r>
          </a:p>
          <a:p>
            <a:r>
              <a:rPr lang="en-US" dirty="0">
                <a:ea typeface="+mn-lt"/>
                <a:cs typeface="+mn-lt"/>
              </a:rPr>
              <a:t>For ongoing projects, review prior semesters’ final presentations in accordance with PE instructions for class discussion in Class ¾</a:t>
            </a:r>
          </a:p>
          <a:p>
            <a:r>
              <a:rPr lang="en-US" dirty="0">
                <a:ea typeface="+mn-lt"/>
                <a:cs typeface="+mn-lt"/>
              </a:rPr>
              <a:t>Follow Subversion instructions to download and install it and to checkout a copy of your project’s repository. Visit your PE’s office hours for assistance.</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1280"/>
            <a:ext cx="9144000" cy="2351506"/>
          </a:xfrm>
          <a:prstGeom prst="rect">
            <a:avLst/>
          </a:prstGeom>
        </p:spPr>
      </p:pic>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a:p>
            <a:pPr algn="ctr"/>
            <a:r>
              <a:rPr lang="en-US" sz="1600" dirty="0"/>
              <a:t>Playbook - </a:t>
            </a:r>
            <a:r>
              <a:rPr lang="en-US" sz="1200" dirty="0">
                <a:hlinkClick r:id="rId5"/>
              </a:rPr>
              <a:t>https://designlab.eng.rpi.edu/edn/projects/capstone-support-dev/wiki/Capstone_Playbook</a:t>
            </a:r>
            <a:r>
              <a:rPr lang="en-US" sz="1200" dirty="0"/>
              <a:t> </a:t>
            </a:r>
          </a:p>
        </p:txBody>
      </p:sp>
    </p:spTree>
    <p:extLst>
      <p:ext uri="{BB962C8B-B14F-4D97-AF65-F5344CB8AC3E}">
        <p14:creationId xmlns:p14="http://schemas.microsoft.com/office/powerpoint/2010/main" val="2399133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Feature 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295400"/>
            <a:ext cx="7886700" cy="5257800"/>
          </a:xfrm>
        </p:spPr>
        <p:txBody>
          <a:bodyPr vert="horz" lIns="91440" tIns="45720" rIns="91440" bIns="45720" rtlCol="0" anchor="t">
            <a:normAutofit fontScale="92500" lnSpcReduction="1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p>
          <a:p>
            <a:r>
              <a:rPr lang="en-US" dirty="0">
                <a:ea typeface="+mn-lt"/>
                <a:cs typeface="+mn-lt"/>
              </a:rPr>
              <a:t>Complete Class 3 Ticket Out</a:t>
            </a:r>
          </a:p>
          <a:p>
            <a:pPr lvl="1"/>
            <a:r>
              <a:rPr lang="en-US" u="sng" dirty="0">
                <a:hlinkClick r:id="rId4"/>
              </a:rPr>
              <a:t>https://forms.gle/QcsmZ5qAhS9L9Sdr5</a:t>
            </a:r>
            <a:r>
              <a:rPr lang="en-US" dirty="0"/>
              <a:t> </a:t>
            </a:r>
          </a:p>
          <a:p>
            <a:r>
              <a:rPr lang="en-US" dirty="0">
                <a:ea typeface="+mn-lt"/>
                <a:cs typeface="+mn-lt"/>
              </a:rPr>
              <a:t>Complete the Online Safety Training in Percipio by end of 3rd week</a:t>
            </a:r>
          </a:p>
          <a:p>
            <a:pPr lvl="1" indent="-285750"/>
            <a:r>
              <a:rPr lang="en-US" dirty="0">
                <a:ea typeface="+mn-lt"/>
                <a:cs typeface="+mn-lt"/>
                <a:hlinkClick r:id="rId5"/>
              </a:rPr>
              <a:t>https://www.percipio.com</a:t>
            </a:r>
            <a:endParaRPr lang="en-US"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a:p>
            <a:pPr algn="ctr"/>
            <a:r>
              <a:rPr lang="en-US" sz="1600" dirty="0"/>
              <a:t>Playbook - </a:t>
            </a:r>
            <a:r>
              <a:rPr lang="en-US" sz="1200" dirty="0">
                <a:hlinkClick r:id="rId5"/>
              </a:rPr>
              <a:t>https://designlab.eng.rpi.edu/edn/projects/capstone-support-dev/wiki/Capstone_Playbook</a:t>
            </a:r>
            <a:r>
              <a:rPr lang="en-US" sz="1200" dirty="0"/>
              <a:t> </a:t>
            </a:r>
          </a:p>
        </p:txBody>
      </p:sp>
    </p:spTree>
    <p:extLst>
      <p:ext uri="{BB962C8B-B14F-4D97-AF65-F5344CB8AC3E}">
        <p14:creationId xmlns:p14="http://schemas.microsoft.com/office/powerpoint/2010/main" val="331843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2401" y="1569246"/>
            <a:ext cx="6619198" cy="4635495"/>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60</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https://forms.gle/9oFPZF4a2r3uZv1v7</a:t>
            </a:r>
            <a:r>
              <a:rPr lang="en-US" dirty="0"/>
              <a:t> </a:t>
            </a:r>
          </a:p>
          <a:p>
            <a:r>
              <a:rPr lang="en-US" dirty="0">
                <a:cs typeface="Calibri"/>
              </a:rPr>
              <a:t>Update 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63</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hlinkClick r:id="rId4"/>
              </a:rPr>
              <a:t>https://designlab.eng.rpi.edu/edn/projects/capstone-support-dev/wiki/Capstone_Playbook</a:t>
            </a:r>
            <a:r>
              <a:rPr lang="en-US" sz="1200" dirty="0"/>
              <a:t> </a:t>
            </a:r>
          </a:p>
        </p:txBody>
      </p:sp>
    </p:spTree>
    <p:extLst>
      <p:ext uri="{BB962C8B-B14F-4D97-AF65-F5344CB8AC3E}">
        <p14:creationId xmlns:p14="http://schemas.microsoft.com/office/powerpoint/2010/main" val="29261530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cxnSp>
        <p:nvCxnSpPr>
          <p:cNvPr id="11" name="Straight Arrow Connector 10"/>
          <p:cNvCxnSpPr>
            <a:stCxn id="7" idx="1"/>
            <a:endCxn id="6" idx="2"/>
          </p:cNvCxnSpPr>
          <p:nvPr/>
        </p:nvCxnSpPr>
        <p:spPr>
          <a:xfrm flipH="1">
            <a:off x="2238866" y="3534019"/>
            <a:ext cx="2485534" cy="28592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Spring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67</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68</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 Usage</a:t>
            </a:r>
          </a:p>
        </p:txBody>
      </p:sp>
      <p:sp>
        <p:nvSpPr>
          <p:cNvPr id="3" name="Content Placeholder 2"/>
          <p:cNvSpPr>
            <a:spLocks noGrp="1"/>
          </p:cNvSpPr>
          <p:nvPr>
            <p:ph idx="1"/>
          </p:nvPr>
        </p:nvSpPr>
        <p:spPr>
          <a:xfrm>
            <a:off x="457200" y="1177270"/>
            <a:ext cx="8229600" cy="4756150"/>
          </a:xfrm>
        </p:spPr>
        <p:txBody>
          <a:bodyPr/>
          <a:lstStyle/>
          <a:p>
            <a:r>
              <a:rPr lang="en-US" dirty="0"/>
              <a:t>Using the EDN effectively will contribute </a:t>
            </a:r>
            <a:r>
              <a:rPr lang="en-US" b="1" dirty="0"/>
              <a:t>greatly</a:t>
            </a:r>
            <a:r>
              <a:rPr lang="en-US" dirty="0"/>
              <a:t> to you and your team’s success in this course. Both for getting work accomplished and for documenting that work! </a:t>
            </a:r>
          </a:p>
          <a:p>
            <a:pPr lvl="1"/>
            <a:r>
              <a:rPr lang="en-US" dirty="0"/>
              <a:t>Issues to track and direct effort</a:t>
            </a:r>
          </a:p>
          <a:p>
            <a:pPr lvl="1"/>
            <a:r>
              <a:rPr lang="en-US" dirty="0"/>
              <a:t>Forums to document and discuss the output of that effort</a:t>
            </a:r>
          </a:p>
          <a:p>
            <a:pPr lvl="1"/>
            <a:r>
              <a:rPr lang="en-US" dirty="0"/>
              <a:t>Visibility for instructors to assign credit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
        <p:nvSpPr>
          <p:cNvPr id="6" name="TextBox 5"/>
          <p:cNvSpPr txBox="1"/>
          <p:nvPr/>
        </p:nvSpPr>
        <p:spPr>
          <a:xfrm>
            <a:off x="2743200" y="5621665"/>
            <a:ext cx="3810000" cy="523220"/>
          </a:xfrm>
          <a:prstGeom prst="rect">
            <a:avLst/>
          </a:prstGeom>
          <a:noFill/>
          <a:ln w="28575">
            <a:solidFill>
              <a:srgbClr val="FF0000"/>
            </a:solidFill>
          </a:ln>
        </p:spPr>
        <p:txBody>
          <a:bodyPr wrap="square" rtlCol="0">
            <a:spAutoFit/>
          </a:bodyPr>
          <a:lstStyle/>
          <a:p>
            <a:r>
              <a:rPr lang="en-US" sz="2800" dirty="0">
                <a:solidFill>
                  <a:srgbClr val="FF0000"/>
                </a:solidFill>
              </a:rPr>
              <a:t>Post or it didn’t happen!</a:t>
            </a:r>
          </a:p>
        </p:txBody>
      </p:sp>
    </p:spTree>
    <p:extLst>
      <p:ext uri="{BB962C8B-B14F-4D97-AF65-F5344CB8AC3E}">
        <p14:creationId xmlns:p14="http://schemas.microsoft.com/office/powerpoint/2010/main" val="845012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F21-sec1-Paster)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https://designlab.eng.rpi.edu/edn/projects/capstone-support-dev/repository/changes/playbook/Capstone%20Playbook.pptx</a:t>
            </a:r>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70</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71</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72</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55"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73</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690689"/>
            <a:ext cx="7886700" cy="4665662"/>
          </a:xfrm>
        </p:spPr>
        <p:txBody>
          <a:bodyPr>
            <a:normAutofit fontScale="77500" lnSpcReduction="20000"/>
          </a:bodyPr>
          <a:lstStyle/>
          <a:p>
            <a:pPr marL="0" indent="0">
              <a:buNone/>
            </a:pPr>
            <a:r>
              <a:rPr lang="en-US" sz="2600" dirty="0"/>
              <a:t>Design Report Template </a:t>
            </a:r>
            <a:r>
              <a:rPr lang="en-US" dirty="0"/>
              <a:t>– S</a:t>
            </a:r>
            <a:r>
              <a:rPr lang="en-US" sz="2300" dirty="0"/>
              <a:t>oW is phase 1 of this document</a:t>
            </a:r>
          </a:p>
          <a:p>
            <a:pPr marL="0" indent="0">
              <a:buNone/>
            </a:pPr>
            <a:r>
              <a:rPr lang="en-US" dirty="0">
                <a:hlinkClick r:id="rId2"/>
              </a:rPr>
              <a:t>https://designlab.eng.rpi.edu/edn/projects/capstone-support-dev/repository/changes/template%20documents/Design%20Report.docx</a:t>
            </a:r>
            <a:r>
              <a:rPr lang="en-US" dirty="0"/>
              <a:t> </a:t>
            </a:r>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https://forms.gle/Af4Bfe47Q9u5SBsh7</a:t>
            </a:r>
            <a:r>
              <a:rPr lang="en-US" dirty="0"/>
              <a:t> </a:t>
            </a: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p>
          <a:p>
            <a:pPr marL="342900" lvl="1" indent="0">
              <a:buNone/>
            </a:pPr>
            <a:r>
              <a:rPr lang="en-US" dirty="0">
                <a:solidFill>
                  <a:srgbClr val="C00000"/>
                </a:solidFill>
                <a:ea typeface="+mn-lt"/>
                <a:cs typeface="+mn-lt"/>
              </a:rPr>
              <a:t>working/Reports/Design 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21" y="1295768"/>
            <a:ext cx="7210555" cy="404756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pPr marL="0" indent="0">
              <a:buNone/>
            </a:pPr>
            <a:r>
              <a:rPr lang="en-US" b="1" dirty="0"/>
              <a:t>Returning to vehicle example discussed last class:</a:t>
            </a:r>
          </a:p>
          <a:p>
            <a:r>
              <a:rPr lang="en-US" dirty="0"/>
              <a:t>What were the needs? The requirements?</a:t>
            </a:r>
          </a:p>
          <a:p>
            <a:r>
              <a:rPr lang="en-US" dirty="0"/>
              <a:t>What concepts address the needs/reqs identified?</a:t>
            </a:r>
          </a:p>
          <a:p>
            <a:pPr marL="0" indent="0">
              <a:buNone/>
            </a:pPr>
            <a:r>
              <a:rPr lang="en-US" b="1" dirty="0"/>
              <a:t>Where do concepts come from?</a:t>
            </a:r>
          </a:p>
          <a:p>
            <a:r>
              <a:rPr lang="en-US" dirty="0"/>
              <a:t>External</a:t>
            </a:r>
          </a:p>
          <a:p>
            <a:pPr lvl="1"/>
            <a:r>
              <a:rPr lang="en-US" dirty="0"/>
              <a:t>Literature / Internet search to identify how others have addressed related topics. This is part of “benchmarking”</a:t>
            </a:r>
          </a:p>
          <a:p>
            <a:r>
              <a:rPr lang="en-US" dirty="0"/>
              <a:t>Internal</a:t>
            </a:r>
          </a:p>
          <a:p>
            <a:pPr lvl="1"/>
            <a:r>
              <a:rPr lang="en-US" dirty="0"/>
              <a:t>Ideas from within the team</a:t>
            </a:r>
          </a:p>
          <a:p>
            <a:pPr marL="342900" lvl="1" indent="0">
              <a:buNone/>
            </a:pPr>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TextBox 5">
            <a:extLst>
              <a:ext uri="{FF2B5EF4-FFF2-40B4-BE49-F238E27FC236}">
                <a16:creationId xmlns:a16="http://schemas.microsoft.com/office/drawing/2014/main" id="{70789870-1925-432F-A716-F74A55752186}"/>
              </a:ext>
            </a:extLst>
          </p:cNvPr>
          <p:cNvSpPr txBox="1"/>
          <p:nvPr/>
        </p:nvSpPr>
        <p:spPr>
          <a:xfrm>
            <a:off x="2044706" y="5562600"/>
            <a:ext cx="5054589" cy="830997"/>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a:t>Effective Concept Generation Requires </a:t>
            </a:r>
          </a:p>
          <a:p>
            <a:pPr algn="ctr"/>
            <a:r>
              <a:rPr lang="en-US" sz="2400" dirty="0"/>
              <a:t>both Internal AND External Sources</a:t>
            </a:r>
          </a:p>
        </p:txBody>
      </p:sp>
    </p:spTree>
    <p:extLst>
      <p:ext uri="{BB962C8B-B14F-4D97-AF65-F5344CB8AC3E}">
        <p14:creationId xmlns:p14="http://schemas.microsoft.com/office/powerpoint/2010/main" val="34001438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190500"/>
            <a:ext cx="8382000" cy="1143000"/>
          </a:xfrm>
          <a:noFill/>
        </p:spPr>
        <p:txBody>
          <a:bodyPr lIns="90487" tIns="44450" rIns="90487" bIns="44450"/>
          <a:lstStyle/>
          <a:p>
            <a:r>
              <a:rPr lang="en-US" sz="4000" dirty="0">
                <a:latin typeface="Arial" charset="0"/>
                <a:ea typeface="ＭＳ Ｐゴシック" charset="0"/>
                <a:cs typeface="ＭＳ Ｐゴシック" charset="0"/>
              </a:rPr>
              <a:t>External Search:</a:t>
            </a:r>
            <a:br>
              <a:rPr lang="en-US" sz="4000" dirty="0">
                <a:latin typeface="Arial" charset="0"/>
                <a:ea typeface="ＭＳ Ｐゴシック" charset="0"/>
                <a:cs typeface="ＭＳ Ｐゴシック" charset="0"/>
              </a:rPr>
            </a:br>
            <a:r>
              <a:rPr lang="en-US" sz="3600" dirty="0">
                <a:latin typeface="Arial" charset="0"/>
                <a:ea typeface="ＭＳ Ｐゴシック" charset="0"/>
                <a:cs typeface="ＭＳ Ｐゴシック" charset="0"/>
              </a:rPr>
              <a:t>Finding Existing and Related Solutions</a:t>
            </a:r>
          </a:p>
        </p:txBody>
      </p:sp>
      <p:sp>
        <p:nvSpPr>
          <p:cNvPr id="7" name="Rounded Rectangle 6"/>
          <p:cNvSpPr/>
          <p:nvPr/>
        </p:nvSpPr>
        <p:spPr bwMode="auto">
          <a:xfrm>
            <a:off x="3658875" y="1600200"/>
            <a:ext cx="1905000" cy="11430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Market</a:t>
            </a:r>
          </a:p>
        </p:txBody>
      </p:sp>
      <p:sp>
        <p:nvSpPr>
          <p:cNvPr id="8" name="TextBox 7"/>
          <p:cNvSpPr txBox="1">
            <a:spLocks noChangeArrowheads="1"/>
          </p:cNvSpPr>
          <p:nvPr/>
        </p:nvSpPr>
        <p:spPr bwMode="auto">
          <a:xfrm>
            <a:off x="3657915" y="2895600"/>
            <a:ext cx="205708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Benchmarking</a:t>
            </a:r>
          </a:p>
          <a:p>
            <a:pPr marL="192024" indent="-192024">
              <a:buFont typeface="Arial"/>
              <a:buChar char="•"/>
            </a:pPr>
            <a:r>
              <a:rPr lang="en-US" sz="1800" dirty="0">
                <a:latin typeface="+mj-lt"/>
              </a:rPr>
              <a:t>Competition</a:t>
            </a:r>
          </a:p>
        </p:txBody>
      </p:sp>
      <p:pic>
        <p:nvPicPr>
          <p:cNvPr id="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191000"/>
            <a:ext cx="14478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ounded Rectangle 10"/>
          <p:cNvSpPr/>
          <p:nvPr/>
        </p:nvSpPr>
        <p:spPr bwMode="auto">
          <a:xfrm>
            <a:off x="6425575" y="1600200"/>
            <a:ext cx="1905000" cy="11430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Users</a:t>
            </a:r>
          </a:p>
        </p:txBody>
      </p:sp>
      <p:sp>
        <p:nvSpPr>
          <p:cNvPr id="12" name="TextBox 8"/>
          <p:cNvSpPr txBox="1">
            <a:spLocks noChangeArrowheads="1"/>
          </p:cNvSpPr>
          <p:nvPr/>
        </p:nvSpPr>
        <p:spPr bwMode="auto">
          <a:xfrm>
            <a:off x="6438668" y="2895915"/>
            <a:ext cx="205708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Lead users</a:t>
            </a:r>
          </a:p>
          <a:p>
            <a:pPr marL="192024" indent="-192024">
              <a:buFont typeface="Arial"/>
              <a:buChar char="•"/>
            </a:pPr>
            <a:r>
              <a:rPr lang="en-US" sz="1800" dirty="0">
                <a:latin typeface="+mj-lt"/>
              </a:rPr>
              <a:t>Extreme users</a:t>
            </a:r>
          </a:p>
        </p:txBody>
      </p:sp>
      <p:sp>
        <p:nvSpPr>
          <p:cNvPr id="14" name="Rounded Rectangle 13"/>
          <p:cNvSpPr/>
          <p:nvPr/>
        </p:nvSpPr>
        <p:spPr bwMode="auto">
          <a:xfrm>
            <a:off x="892175" y="1600200"/>
            <a:ext cx="1905000" cy="11430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Patents</a:t>
            </a:r>
          </a:p>
        </p:txBody>
      </p:sp>
      <p:sp>
        <p:nvSpPr>
          <p:cNvPr id="15" name="TextBox 6"/>
          <p:cNvSpPr txBox="1">
            <a:spLocks noChangeArrowheads="1"/>
          </p:cNvSpPr>
          <p:nvPr/>
        </p:nvSpPr>
        <p:spPr bwMode="auto">
          <a:xfrm>
            <a:off x="892175" y="2895546"/>
            <a:ext cx="2057793" cy="646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Search</a:t>
            </a:r>
          </a:p>
          <a:p>
            <a:pPr marL="192024" indent="-192024">
              <a:buFont typeface="Arial"/>
              <a:buChar char="•"/>
            </a:pPr>
            <a:r>
              <a:rPr lang="en-US" sz="1800" dirty="0">
                <a:latin typeface="+mj-lt"/>
              </a:rPr>
              <a:t>Licensing</a:t>
            </a:r>
          </a:p>
        </p:txBody>
      </p:sp>
      <p:pic>
        <p:nvPicPr>
          <p:cNvPr id="16" name="Picture 16" descr="http://www.blogcdn.com/www.engadget.com/media/2010/09/roomba-patent-1.jpg"/>
          <p:cNvPicPr>
            <a:picLocks noChangeAspect="1" noChangeArrowheads="1"/>
          </p:cNvPicPr>
          <p:nvPr/>
        </p:nvPicPr>
        <p:blipFill>
          <a:blip r:embed="rId4">
            <a:extLst>
              <a:ext uri="{28A0092B-C50C-407E-A947-70E740481C1C}">
                <a14:useLocalDpi xmlns:a14="http://schemas.microsoft.com/office/drawing/2010/main" val="0"/>
              </a:ext>
            </a:extLst>
          </a:blip>
          <a:srcRect l="39345" b="7877"/>
          <a:stretch>
            <a:fillRect/>
          </a:stretch>
        </p:blipFill>
        <p:spPr bwMode="auto">
          <a:xfrm>
            <a:off x="641350" y="3733715"/>
            <a:ext cx="2635250" cy="2597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6438275" y="3733800"/>
            <a:ext cx="2248525" cy="2743200"/>
          </a:xfrm>
          <a:prstGeom prst="rect">
            <a:avLst/>
          </a:prstGeom>
        </p:spPr>
      </p:pic>
      <p:sp>
        <p:nvSpPr>
          <p:cNvPr id="2" name="TextBox 1"/>
          <p:cNvSpPr txBox="1"/>
          <p:nvPr/>
        </p:nvSpPr>
        <p:spPr>
          <a:xfrm>
            <a:off x="1770612" y="6209088"/>
            <a:ext cx="5602776" cy="707886"/>
          </a:xfrm>
          <a:prstGeom prst="rect">
            <a:avLst/>
          </a:prstGeom>
          <a:noFill/>
        </p:spPr>
        <p:txBody>
          <a:bodyPr wrap="square" rtlCol="0">
            <a:spAutoFit/>
          </a:bodyPr>
          <a:lstStyle/>
          <a:p>
            <a:pPr indent="4763" algn="ctr">
              <a:defRPr/>
            </a:pPr>
            <a:r>
              <a:rPr lang="en-US" sz="1000" i="1" kern="0" dirty="0"/>
              <a:t>Product Design and Development</a:t>
            </a:r>
            <a:br>
              <a:rPr lang="en-US" sz="1000" i="1" kern="0" dirty="0"/>
            </a:br>
            <a:r>
              <a:rPr lang="en-US" sz="1000" i="1" kern="0" dirty="0"/>
              <a:t>Chapter 7</a:t>
            </a:r>
          </a:p>
          <a:p>
            <a:pPr indent="4763" algn="ctr">
              <a:defRPr/>
            </a:pPr>
            <a:r>
              <a:rPr lang="en-US" sz="1000" kern="0" dirty="0"/>
              <a:t>Karl T. Ulrich, Steven D. Eppinger, Maria C. Yang</a:t>
            </a:r>
            <a:br>
              <a:rPr lang="en-US" sz="1000" kern="0" dirty="0"/>
            </a:br>
            <a:r>
              <a:rPr lang="en-US" sz="1000" kern="0" dirty="0"/>
              <a:t>7th Edition, McGraw-Hill, 2020.</a:t>
            </a:r>
          </a:p>
        </p:txBody>
      </p:sp>
      <p:sp>
        <p:nvSpPr>
          <p:cNvPr id="13" name="Slide Number Placeholder 4"/>
          <p:cNvSpPr>
            <a:spLocks noGrp="1"/>
          </p:cNvSpPr>
          <p:nvPr>
            <p:ph type="sldNum" sz="quarter" idx="12"/>
          </p:nvPr>
        </p:nvSpPr>
        <p:spPr>
          <a:xfrm>
            <a:off x="6457950" y="6356351"/>
            <a:ext cx="2057400" cy="365125"/>
          </a:xfrm>
        </p:spPr>
        <p:txBody>
          <a:bodyPr/>
          <a:lstStyle/>
          <a:p>
            <a:fld id="{028FE254-016A-4E51-98AE-D4B4E3F12C32}" type="slidenum">
              <a:rPr lang="en-US" sz="1200" smtClean="0"/>
              <a:t>79</a:t>
            </a:fld>
            <a:endParaRPr lang="en-US" sz="1200" dirty="0"/>
          </a:p>
        </p:txBody>
      </p:sp>
    </p:spTree>
    <p:extLst>
      <p:ext uri="{BB962C8B-B14F-4D97-AF65-F5344CB8AC3E}">
        <p14:creationId xmlns:p14="http://schemas.microsoft.com/office/powerpoint/2010/main" val="227454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or West side), Exit @ JEC 3232 door (15</a:t>
            </a:r>
            <a:r>
              <a:rPr lang="en-US" baseline="30000" dirty="0">
                <a:cs typeface="Calibri"/>
              </a:rPr>
              <a:t>th</a:t>
            </a:r>
            <a:r>
              <a:rPr lang="en-US" dirty="0">
                <a:cs typeface="Calibri"/>
              </a:rPr>
              <a:t> St or East side)</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8" name="Group 43007"/>
          <p:cNvGrpSpPr/>
          <p:nvPr/>
        </p:nvGrpSpPr>
        <p:grpSpPr>
          <a:xfrm>
            <a:off x="1888648" y="3850239"/>
            <a:ext cx="928202" cy="1102761"/>
            <a:chOff x="1967398" y="3850239"/>
            <a:chExt cx="928202" cy="1102761"/>
          </a:xfrm>
        </p:grpSpPr>
        <p:pic>
          <p:nvPicPr>
            <p:cNvPr id="17" name="Picture 16"/>
            <p:cNvPicPr>
              <a:picLocks noChangeAspect="1"/>
            </p:cNvPicPr>
            <p:nvPr/>
          </p:nvPicPr>
          <p:blipFill rotWithShape="1">
            <a:blip r:embed="rId3"/>
            <a:srcRect t="13432" b="25533"/>
            <a:stretch/>
          </p:blipFill>
          <p:spPr>
            <a:xfrm>
              <a:off x="1967398" y="3912573"/>
              <a:ext cx="928202" cy="1040427"/>
            </a:xfrm>
            <a:prstGeom prst="rect">
              <a:avLst/>
            </a:prstGeom>
          </p:spPr>
        </p:pic>
        <p:sp>
          <p:nvSpPr>
            <p:cNvPr id="30" name="Oval 29"/>
            <p:cNvSpPr/>
            <p:nvPr/>
          </p:nvSpPr>
          <p:spPr bwMode="auto">
            <a:xfrm rot="20239958">
              <a:off x="2206478" y="4399245"/>
              <a:ext cx="332112" cy="10375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pic>
          <p:nvPicPr>
            <p:cNvPr id="32" name="Picture 31"/>
            <p:cNvPicPr>
              <a:picLocks noChangeAspect="1"/>
            </p:cNvPicPr>
            <p:nvPr/>
          </p:nvPicPr>
          <p:blipFill rotWithShape="1">
            <a:blip r:embed="rId4" cstate="print">
              <a:extLst>
                <a:ext uri="{28A0092B-C50C-407E-A947-70E740481C1C}">
                  <a14:useLocalDpi xmlns:a14="http://schemas.microsoft.com/office/drawing/2010/main" val="0"/>
                </a:ext>
              </a:extLst>
            </a:blip>
            <a:srcRect l="10935" r="10935"/>
            <a:stretch/>
          </p:blipFill>
          <p:spPr>
            <a:xfrm rot="1133949">
              <a:off x="2107127" y="3850239"/>
              <a:ext cx="458132" cy="329669"/>
            </a:xfrm>
            <a:prstGeom prst="rect">
              <a:avLst/>
            </a:prstGeom>
            <a:ln cmpd="dbl">
              <a:solidFill>
                <a:schemeClr val="bg2"/>
              </a:solidFill>
            </a:ln>
          </p:spPr>
        </p:pic>
        <p:pic>
          <p:nvPicPr>
            <p:cNvPr id="29" name="Picture 28"/>
            <p:cNvPicPr>
              <a:picLocks noChangeAspect="1"/>
            </p:cNvPicPr>
            <p:nvPr/>
          </p:nvPicPr>
          <p:blipFill rotWithShape="1">
            <a:blip r:embed="rId5" cstate="print">
              <a:extLst>
                <a:ext uri="{28A0092B-C50C-407E-A947-70E740481C1C}">
                  <a14:useLocalDpi xmlns:a14="http://schemas.microsoft.com/office/drawing/2010/main" val="0"/>
                </a:ext>
              </a:extLst>
            </a:blip>
            <a:srcRect t="9029" b="4569"/>
            <a:stretch/>
          </p:blipFill>
          <p:spPr>
            <a:xfrm rot="21205086">
              <a:off x="2110061" y="4023470"/>
              <a:ext cx="336812" cy="436529"/>
            </a:xfrm>
            <a:prstGeom prst="rect">
              <a:avLst/>
            </a:prstGeom>
            <a:ln cmpd="dbl">
              <a:solidFill>
                <a:schemeClr val="bg2"/>
              </a:solidFill>
            </a:ln>
          </p:spPr>
        </p:pic>
      </p:grpSp>
      <p:sp>
        <p:nvSpPr>
          <p:cNvPr id="43010" name="Rectangle 2"/>
          <p:cNvSpPr>
            <a:spLocks noGrp="1" noChangeArrowheads="1"/>
          </p:cNvSpPr>
          <p:nvPr>
            <p:ph type="title"/>
          </p:nvPr>
        </p:nvSpPr>
        <p:spPr>
          <a:xfrm>
            <a:off x="381000" y="190500"/>
            <a:ext cx="8382000" cy="1143000"/>
          </a:xfrm>
          <a:noFill/>
        </p:spPr>
        <p:txBody>
          <a:bodyPr lIns="90487" tIns="44450" rIns="90487" bIns="44450"/>
          <a:lstStyle/>
          <a:p>
            <a:r>
              <a:rPr lang="en-US" sz="4000" dirty="0">
                <a:latin typeface="Arial" charset="0"/>
                <a:ea typeface="ＭＳ Ｐゴシック" charset="0"/>
                <a:cs typeface="ＭＳ Ｐゴシック" charset="0"/>
              </a:rPr>
              <a:t>Internal Search:</a:t>
            </a:r>
            <a:br>
              <a:rPr lang="en-US" sz="4000" dirty="0">
                <a:latin typeface="Arial" charset="0"/>
                <a:ea typeface="ＭＳ Ｐゴシック" charset="0"/>
                <a:cs typeface="ＭＳ Ｐゴシック" charset="0"/>
              </a:rPr>
            </a:br>
            <a:r>
              <a:rPr lang="en-US" sz="3200" dirty="0">
                <a:latin typeface="Arial" charset="0"/>
                <a:ea typeface="ＭＳ Ｐゴシック" charset="0"/>
                <a:cs typeface="ＭＳ Ｐゴシック" charset="0"/>
              </a:rPr>
              <a:t>Brainstorming to Explore the Solution Space</a:t>
            </a:r>
          </a:p>
        </p:txBody>
      </p:sp>
      <p:sp>
        <p:nvSpPr>
          <p:cNvPr id="7" name="Rounded Rectangle 6"/>
          <p:cNvSpPr/>
          <p:nvPr/>
        </p:nvSpPr>
        <p:spPr bwMode="auto">
          <a:xfrm>
            <a:off x="3377574" y="1447800"/>
            <a:ext cx="2465050" cy="12954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Connection</a:t>
            </a:r>
          </a:p>
        </p:txBody>
      </p:sp>
      <p:sp>
        <p:nvSpPr>
          <p:cNvPr id="8" name="TextBox 7"/>
          <p:cNvSpPr txBox="1">
            <a:spLocks noChangeArrowheads="1"/>
          </p:cNvSpPr>
          <p:nvPr/>
        </p:nvSpPr>
        <p:spPr bwMode="auto">
          <a:xfrm>
            <a:off x="3505201" y="2895600"/>
            <a:ext cx="22098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Build on ideas</a:t>
            </a:r>
          </a:p>
          <a:p>
            <a:pPr marL="192024" indent="-192024">
              <a:buFont typeface="Arial"/>
              <a:buChar char="•"/>
            </a:pPr>
            <a:r>
              <a:rPr lang="en-US" sz="1800" dirty="0">
                <a:latin typeface="+mj-lt"/>
              </a:rPr>
              <a:t>Gallery method</a:t>
            </a:r>
          </a:p>
        </p:txBody>
      </p:sp>
      <p:sp>
        <p:nvSpPr>
          <p:cNvPr id="11" name="Rounded Rectangle 10"/>
          <p:cNvSpPr/>
          <p:nvPr/>
        </p:nvSpPr>
        <p:spPr bwMode="auto">
          <a:xfrm>
            <a:off x="6221750" y="1447800"/>
            <a:ext cx="2465050" cy="12954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Transformation</a:t>
            </a:r>
          </a:p>
        </p:txBody>
      </p:sp>
      <p:sp>
        <p:nvSpPr>
          <p:cNvPr id="12" name="TextBox 8"/>
          <p:cNvSpPr txBox="1">
            <a:spLocks noChangeArrowheads="1"/>
          </p:cNvSpPr>
          <p:nvPr/>
        </p:nvSpPr>
        <p:spPr bwMode="auto">
          <a:xfrm>
            <a:off x="6400800" y="2895915"/>
            <a:ext cx="24384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Refinement</a:t>
            </a:r>
          </a:p>
          <a:p>
            <a:pPr marL="192024" indent="-192024">
              <a:buFont typeface="Arial"/>
              <a:buChar char="•"/>
            </a:pPr>
            <a:r>
              <a:rPr lang="en-US" sz="1800" dirty="0">
                <a:latin typeface="+mj-lt"/>
              </a:rPr>
              <a:t>SCAMPER method</a:t>
            </a:r>
          </a:p>
        </p:txBody>
      </p:sp>
      <p:sp>
        <p:nvSpPr>
          <p:cNvPr id="14" name="Rounded Rectangle 13"/>
          <p:cNvSpPr/>
          <p:nvPr/>
        </p:nvSpPr>
        <p:spPr bwMode="auto">
          <a:xfrm>
            <a:off x="533400" y="1447800"/>
            <a:ext cx="2465050" cy="12954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Stimulation</a:t>
            </a:r>
          </a:p>
        </p:txBody>
      </p:sp>
      <p:sp>
        <p:nvSpPr>
          <p:cNvPr id="15" name="TextBox 6"/>
          <p:cNvSpPr txBox="1">
            <a:spLocks noChangeArrowheads="1"/>
          </p:cNvSpPr>
          <p:nvPr/>
        </p:nvSpPr>
        <p:spPr bwMode="auto">
          <a:xfrm>
            <a:off x="683251" y="2895546"/>
            <a:ext cx="218796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Related stimuli</a:t>
            </a:r>
          </a:p>
          <a:p>
            <a:pPr marL="192024" indent="-192024">
              <a:buFont typeface="Arial"/>
              <a:buChar char="•"/>
            </a:pPr>
            <a:r>
              <a:rPr lang="en-US" sz="1800" dirty="0">
                <a:latin typeface="+mj-lt"/>
              </a:rPr>
              <a:t>Unrelated stimuli</a:t>
            </a:r>
          </a:p>
        </p:txBody>
      </p:sp>
      <p:pic>
        <p:nvPicPr>
          <p:cNvPr id="2" name="Picture 1"/>
          <p:cNvPicPr>
            <a:picLocks noChangeAspect="1"/>
          </p:cNvPicPr>
          <p:nvPr/>
        </p:nvPicPr>
        <p:blipFill>
          <a:blip r:embed="rId6"/>
          <a:stretch>
            <a:fillRect/>
          </a:stretch>
        </p:blipFill>
        <p:spPr>
          <a:xfrm>
            <a:off x="6400800" y="3605355"/>
            <a:ext cx="2135350" cy="2566845"/>
          </a:xfrm>
          <a:prstGeom prst="rect">
            <a:avLst/>
          </a:prstGeom>
        </p:spPr>
      </p:pic>
      <p:pic>
        <p:nvPicPr>
          <p:cNvPr id="13" name="Picture 3" descr="SSRsecond_Sketch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3605356"/>
            <a:ext cx="2590800" cy="2946646"/>
          </a:xfrm>
          <a:prstGeom prst="rect">
            <a:avLst/>
          </a:prstGeom>
          <a:noFill/>
          <a:ln w="28575">
            <a:noFill/>
            <a:miter lim="800000"/>
            <a:headEnd/>
            <a:tailEnd/>
          </a:ln>
          <a:extLst>
            <a:ext uri="{909E8E84-426E-40dd-AFC4-6F175D3DCCD1}">
              <a14:hiddenFill xmlns="" xmlns:a14="http://schemas.microsoft.com/office/drawing/2010/main">
                <a:solidFill>
                  <a:srgbClr val="FFFFFF"/>
                </a:solidFill>
              </a14:hiddenFill>
            </a:ext>
          </a:extLst>
        </p:spPr>
      </p:pic>
      <p:grpSp>
        <p:nvGrpSpPr>
          <p:cNvPr id="10" name="Group 9"/>
          <p:cNvGrpSpPr/>
          <p:nvPr/>
        </p:nvGrpSpPr>
        <p:grpSpPr>
          <a:xfrm>
            <a:off x="683250" y="4797623"/>
            <a:ext cx="1066800" cy="1374577"/>
            <a:chOff x="612150" y="4583466"/>
            <a:chExt cx="1066800" cy="1374577"/>
          </a:xfrm>
        </p:grpSpPr>
        <p:pic>
          <p:nvPicPr>
            <p:cNvPr id="3" name="Picture 2"/>
            <p:cNvPicPr>
              <a:picLocks noChangeAspect="1"/>
            </p:cNvPicPr>
            <p:nvPr/>
          </p:nvPicPr>
          <p:blipFill rotWithShape="1">
            <a:blip r:embed="rId8"/>
            <a:srcRect r="52778"/>
            <a:stretch/>
          </p:blipFill>
          <p:spPr>
            <a:xfrm>
              <a:off x="612150" y="4800600"/>
              <a:ext cx="1066800" cy="1157443"/>
            </a:xfrm>
            <a:prstGeom prst="rect">
              <a:avLst/>
            </a:prstGeom>
          </p:spPr>
        </p:pic>
        <p:sp>
          <p:nvSpPr>
            <p:cNvPr id="5" name="TextBox 4"/>
            <p:cNvSpPr txBox="1"/>
            <p:nvPr/>
          </p:nvSpPr>
          <p:spPr>
            <a:xfrm>
              <a:off x="730211" y="4583466"/>
              <a:ext cx="830677" cy="307777"/>
            </a:xfrm>
            <a:prstGeom prst="rect">
              <a:avLst/>
            </a:prstGeom>
            <a:noFill/>
          </p:spPr>
          <p:txBody>
            <a:bodyPr wrap="none" rtlCol="0">
              <a:spAutoFit/>
            </a:bodyPr>
            <a:lstStyle/>
            <a:p>
              <a:r>
                <a:rPr lang="en-US" sz="1400" dirty="0">
                  <a:solidFill>
                    <a:srgbClr val="008080"/>
                  </a:solidFill>
                  <a:latin typeface="Helvetica Neue Light" charset="0"/>
                  <a:ea typeface="Helvetica Neue Light" charset="0"/>
                  <a:cs typeface="Helvetica Neue Light" charset="0"/>
                </a:rPr>
                <a:t>persona</a:t>
              </a:r>
            </a:p>
          </p:txBody>
        </p:sp>
      </p:grpSp>
      <p:grpSp>
        <p:nvGrpSpPr>
          <p:cNvPr id="23" name="Group 22"/>
          <p:cNvGrpSpPr/>
          <p:nvPr/>
        </p:nvGrpSpPr>
        <p:grpSpPr>
          <a:xfrm>
            <a:off x="1941680" y="5078679"/>
            <a:ext cx="929539" cy="1024541"/>
            <a:chOff x="2020430" y="4931808"/>
            <a:chExt cx="929539" cy="1024541"/>
          </a:xfrm>
        </p:grpSpPr>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20430" y="4931808"/>
              <a:ext cx="929539" cy="1024541"/>
            </a:xfrm>
            <a:prstGeom prst="rect">
              <a:avLst/>
            </a:prstGeom>
          </p:spPr>
        </p:pic>
        <p:sp>
          <p:nvSpPr>
            <p:cNvPr id="21" name="TextBox 20"/>
            <p:cNvSpPr txBox="1"/>
            <p:nvPr/>
          </p:nvSpPr>
          <p:spPr>
            <a:xfrm rot="20666235">
              <a:off x="2104582" y="5079878"/>
              <a:ext cx="675460" cy="430887"/>
            </a:xfrm>
            <a:prstGeom prst="rect">
              <a:avLst/>
            </a:prstGeom>
            <a:noFill/>
          </p:spPr>
          <p:txBody>
            <a:bodyPr wrap="square" rtlCol="0">
              <a:spAutoFit/>
            </a:bodyPr>
            <a:lstStyle/>
            <a:p>
              <a:pPr algn="ctr"/>
              <a:r>
                <a:rPr lang="en-US" sz="1100" b="1" dirty="0">
                  <a:latin typeface="Marker Felt Thin" charset="0"/>
                  <a:ea typeface="Marker Felt Thin" charset="0"/>
                  <a:cs typeface="Marker Felt Thin" charset="0"/>
                </a:rPr>
                <a:t>FIELD</a:t>
              </a:r>
              <a:br>
                <a:rPr lang="en-US" sz="1100" b="1" dirty="0">
                  <a:latin typeface="Marker Felt Thin" charset="0"/>
                  <a:ea typeface="Marker Felt Thin" charset="0"/>
                  <a:cs typeface="Marker Felt Thin" charset="0"/>
                </a:rPr>
              </a:br>
              <a:r>
                <a:rPr lang="en-US" sz="1100" b="1" dirty="0">
                  <a:latin typeface="Marker Felt Thin" charset="0"/>
                  <a:ea typeface="Marker Felt Thin" charset="0"/>
                  <a:cs typeface="Marker Felt Thin" charset="0"/>
                </a:rPr>
                <a:t>NOTES</a:t>
              </a:r>
            </a:p>
          </p:txBody>
        </p:sp>
      </p:grpSp>
      <p:pic>
        <p:nvPicPr>
          <p:cNvPr id="25" name="Picture 24"/>
          <p:cNvPicPr>
            <a:picLocks noChangeAspect="1"/>
          </p:cNvPicPr>
          <p:nvPr/>
        </p:nvPicPr>
        <p:blipFill>
          <a:blip r:embed="rId10"/>
          <a:stretch>
            <a:fillRect/>
          </a:stretch>
        </p:blipFill>
        <p:spPr>
          <a:xfrm>
            <a:off x="594660" y="3962400"/>
            <a:ext cx="1210211" cy="725454"/>
          </a:xfrm>
          <a:prstGeom prst="rect">
            <a:avLst/>
          </a:prstGeom>
        </p:spPr>
      </p:pic>
      <p:sp>
        <p:nvSpPr>
          <p:cNvPr id="43009" name="Cross 43008"/>
          <p:cNvSpPr/>
          <p:nvPr/>
        </p:nvSpPr>
        <p:spPr bwMode="auto">
          <a:xfrm>
            <a:off x="3037187" y="1941088"/>
            <a:ext cx="301650" cy="308824"/>
          </a:xfrm>
          <a:prstGeom prst="plus">
            <a:avLst>
              <a:gd name="adj" fmla="val 3794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36" name="Cross 35"/>
          <p:cNvSpPr/>
          <p:nvPr/>
        </p:nvSpPr>
        <p:spPr bwMode="auto">
          <a:xfrm>
            <a:off x="5881362" y="1941088"/>
            <a:ext cx="301650" cy="308824"/>
          </a:xfrm>
          <a:prstGeom prst="plus">
            <a:avLst>
              <a:gd name="adj" fmla="val 3794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6" name="TextBox 25"/>
          <p:cNvSpPr txBox="1"/>
          <p:nvPr/>
        </p:nvSpPr>
        <p:spPr>
          <a:xfrm>
            <a:off x="-912740" y="6150114"/>
            <a:ext cx="5602776" cy="707886"/>
          </a:xfrm>
          <a:prstGeom prst="rect">
            <a:avLst/>
          </a:prstGeom>
          <a:noFill/>
        </p:spPr>
        <p:txBody>
          <a:bodyPr wrap="square" rtlCol="0">
            <a:spAutoFit/>
          </a:bodyPr>
          <a:lstStyle/>
          <a:p>
            <a:pPr indent="4763" algn="ctr">
              <a:defRPr/>
            </a:pPr>
            <a:r>
              <a:rPr lang="en-US" sz="1000" i="1" kern="0" dirty="0"/>
              <a:t>Product Design and Development</a:t>
            </a:r>
            <a:br>
              <a:rPr lang="en-US" sz="1000" i="1" kern="0" dirty="0"/>
            </a:br>
            <a:r>
              <a:rPr lang="en-US" sz="1000" i="1" kern="0" dirty="0"/>
              <a:t>Chapter 7</a:t>
            </a:r>
          </a:p>
          <a:p>
            <a:pPr indent="4763" algn="ctr">
              <a:defRPr/>
            </a:pPr>
            <a:r>
              <a:rPr lang="en-US" sz="1000" kern="0" dirty="0"/>
              <a:t>Karl T. Ulrich, Steven D. Eppinger, Maria C. Yang</a:t>
            </a:r>
            <a:br>
              <a:rPr lang="en-US" sz="1000" kern="0" dirty="0"/>
            </a:br>
            <a:r>
              <a:rPr lang="en-US" sz="1000" kern="0" dirty="0"/>
              <a:t>7th Edition, McGraw-Hill, 2020.</a:t>
            </a:r>
          </a:p>
        </p:txBody>
      </p:sp>
      <p:sp>
        <p:nvSpPr>
          <p:cNvPr id="27" name="Slide Number Placeholder 4"/>
          <p:cNvSpPr>
            <a:spLocks noGrp="1"/>
          </p:cNvSpPr>
          <p:nvPr>
            <p:ph type="sldNum" sz="quarter" idx="12"/>
          </p:nvPr>
        </p:nvSpPr>
        <p:spPr>
          <a:xfrm>
            <a:off x="6457950" y="6356351"/>
            <a:ext cx="2057400" cy="365125"/>
          </a:xfrm>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5570926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in CE’s Webex Personal Room</a:t>
            </a:r>
          </a:p>
          <a:p>
            <a:r>
              <a:rPr lang="en-US" dirty="0"/>
              <a:t>This will take place at some point during Concept Generation exercise depending on CE’s schedule</a:t>
            </a:r>
          </a:p>
        </p:txBody>
      </p:sp>
      <p:sp>
        <p:nvSpPr>
          <p:cNvPr id="4" name="Footer Placeholder 3"/>
          <p:cNvSpPr>
            <a:spLocks noGrp="1"/>
          </p:cNvSpPr>
          <p:nvPr>
            <p:ph type="ftr" sz="quarter" idx="11"/>
          </p:nvPr>
        </p:nvSpPr>
        <p:spPr/>
        <p:txBody>
          <a:bodyPr/>
          <a:lstStyle/>
          <a:p>
            <a:r>
              <a:rPr lang="en-US" sz="1200" dirty="0"/>
              <a:t>CE’s Webex Personal Room</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Everyone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85</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827575" y="5804992"/>
            <a:ext cx="7709546" cy="461665"/>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description, template, and rubric</a:t>
            </a:r>
          </a:p>
        </p:txBody>
      </p:sp>
    </p:spTree>
    <p:extLst>
      <p:ext uri="{BB962C8B-B14F-4D97-AF65-F5344CB8AC3E}">
        <p14:creationId xmlns:p14="http://schemas.microsoft.com/office/powerpoint/2010/main" val="6083852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447800"/>
            <a:ext cx="7886700" cy="5029199"/>
          </a:xfrm>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Upload Needs and Requirements Worksheet to Repository</a:t>
            </a:r>
          </a:p>
          <a:p>
            <a:pPr lvl="1"/>
            <a:r>
              <a:rPr lang="en-US" dirty="0">
                <a:ea typeface="+mn-lt"/>
                <a:cs typeface="+mn-lt"/>
              </a:rPr>
              <a:t>Ongoing project – Merge new work into existing documentation</a:t>
            </a:r>
          </a:p>
          <a:p>
            <a:r>
              <a:rPr lang="en-US" dirty="0">
                <a:ea typeface="+mn-lt"/>
                <a:cs typeface="+mn-lt"/>
              </a:rPr>
              <a:t>Team generates </a:t>
            </a:r>
            <a:r>
              <a:rPr lang="en-US" dirty="0">
                <a:ea typeface="+mn-lt"/>
                <a:cs typeface="+mn-lt"/>
                <a:hlinkClick r:id="rId2"/>
              </a:rPr>
              <a:t>Benchmarking Memo </a:t>
            </a:r>
            <a:r>
              <a:rPr lang="en-US" dirty="0">
                <a:ea typeface="+mn-lt"/>
                <a:cs typeface="+mn-lt"/>
              </a:rPr>
              <a:t>topic list</a:t>
            </a:r>
          </a:p>
          <a:p>
            <a:pPr lvl="1"/>
            <a:r>
              <a:rPr lang="en-US" dirty="0">
                <a:ea typeface="+mn-lt"/>
                <a:cs typeface="+mn-lt"/>
              </a:rPr>
              <a:t>Post to </a:t>
            </a:r>
            <a:r>
              <a:rPr lang="en-US" dirty="0"/>
              <a:t>Background Info forum</a:t>
            </a:r>
            <a:endParaRPr lang="en-US" dirty="0">
              <a:ea typeface="+mn-lt"/>
              <a:cs typeface="+mn-lt"/>
            </a:endParaRPr>
          </a:p>
          <a:p>
            <a:r>
              <a:rPr lang="en-US" dirty="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830" y="1743756"/>
            <a:ext cx="7274338" cy="3234759"/>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20000"/>
          </a:bodyPr>
          <a:lstStyle/>
          <a:p>
            <a:pPr marL="0" indent="0">
              <a:buNone/>
            </a:pPr>
            <a:r>
              <a:rPr lang="en-US" dirty="0"/>
              <a:t>10 min – (individually silently) generate list of TEN tasks which team must accomplish to meet deliverables</a:t>
            </a:r>
          </a:p>
          <a:p>
            <a:pPr lvl="1"/>
            <a:r>
              <a:rPr lang="en-US" dirty="0"/>
              <a:t>Out of Class Task was to post 6 to EDN, so start with those. Then create 4 more.</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142999"/>
            <a:ext cx="7886700" cy="5410201"/>
          </a:xfrm>
        </p:spPr>
        <p:txBody>
          <a:bodyPr vert="horz" lIns="91440" tIns="45720" rIns="91440" bIns="45720" rtlCol="0" anchor="t">
            <a:normAutofit fontScale="925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2" indent="-285750"/>
            <a:endParaRPr lang="en-US" dirty="0">
              <a:solidFill>
                <a:srgbClr val="000000"/>
              </a:solidFill>
              <a:ea typeface="+mn-lt"/>
              <a:cs typeface="+mn-lt"/>
            </a:endParaRPr>
          </a:p>
          <a:p>
            <a:pPr indent="-285750"/>
            <a:r>
              <a:rPr lang="en-US" b="1" dirty="0">
                <a:solidFill>
                  <a:srgbClr val="000000"/>
                </a:solidFill>
                <a:ea typeface="+mn-lt"/>
                <a:cs typeface="+mn-lt"/>
              </a:rPr>
              <a:t>Benchmarking Memo due on 9/23 (9/28)</a:t>
            </a:r>
          </a:p>
          <a:p>
            <a:pPr lvl="1" indent="-285750"/>
            <a:r>
              <a:rPr lang="en-US" dirty="0">
                <a:solidFill>
                  <a:srgbClr val="000000"/>
                </a:solidFill>
                <a:ea typeface="+mn-lt"/>
                <a:cs typeface="+mn-lt"/>
              </a:rPr>
              <a:t>Memo Template: </a:t>
            </a:r>
            <a:r>
              <a:rPr lang="en-US" sz="1400" dirty="0">
                <a:solidFill>
                  <a:srgbClr val="000000"/>
                </a:solidFill>
                <a:ea typeface="+mn-lt"/>
                <a:cs typeface="+mn-lt"/>
                <a:hlinkClick r:id="rId4"/>
              </a:rPr>
              <a:t>https://designlab.eng.rpi.edu/edn/projects/capstone-support-dev/repository/changes/template%20documents/BM_Memo-Topic-RCSid.docx</a:t>
            </a:r>
            <a:r>
              <a:rPr lang="en-US" sz="1400" dirty="0">
                <a:solidFill>
                  <a:srgbClr val="000000"/>
                </a:solidFill>
                <a:ea typeface="+mn-lt"/>
                <a:cs typeface="+mn-lt"/>
              </a:rPr>
              <a:t> </a:t>
            </a:r>
          </a:p>
          <a:p>
            <a:pPr lvl="1" indent="-285750"/>
            <a:r>
              <a:rPr lang="en-US" dirty="0">
                <a:solidFill>
                  <a:srgbClr val="000000"/>
                </a:solidFill>
                <a:ea typeface="+mn-lt"/>
                <a:cs typeface="+mn-lt"/>
              </a:rPr>
              <a:t>Memo Rubric: </a:t>
            </a:r>
            <a:r>
              <a:rPr lang="en-US" sz="1400" dirty="0">
                <a:solidFill>
                  <a:srgbClr val="000000"/>
                </a:solidFill>
                <a:ea typeface="+mn-lt"/>
                <a:cs typeface="+mn-lt"/>
                <a:hlinkClick r:id="rId5"/>
              </a:rPr>
              <a:t>https://designlab.eng.rpi.edu/edn/projects/capstone-support-dev/repository/changes/Rubrics/BM%20Memo%20Rubric.docx</a:t>
            </a:r>
            <a:r>
              <a:rPr lang="en-US" sz="1400" dirty="0">
                <a:solidFill>
                  <a:srgbClr val="000000"/>
                </a:solidFill>
                <a:ea typeface="+mn-lt"/>
                <a:cs typeface="+mn-lt"/>
              </a:rPr>
              <a:t> </a:t>
            </a:r>
            <a:endParaRPr lang="en-US" sz="1400" i="1" dirty="0">
              <a:ea typeface="+mn-lt"/>
              <a:cs typeface="+mn-lt"/>
            </a:endParaRPr>
          </a:p>
          <a:p>
            <a:pPr lvl="1" indent="-285750"/>
            <a:r>
              <a:rPr lang="en-US" dirty="0">
                <a:ea typeface="+mn-lt"/>
                <a:cs typeface="+mn-lt"/>
              </a:rPr>
              <a:t>Submit your memo in the Background Info </a:t>
            </a:r>
            <a:r>
              <a:rPr lang="en-US" dirty="0">
                <a:solidFill>
                  <a:srgbClr val="000000"/>
                </a:solidFill>
                <a:ea typeface="+mn-lt"/>
                <a:cs typeface="+mn-lt"/>
              </a:rPr>
              <a:t>forum</a:t>
            </a:r>
          </a:p>
          <a:p>
            <a:pPr lvl="2" indent="-285750"/>
            <a:r>
              <a:rPr lang="en-US" dirty="0">
                <a:solidFill>
                  <a:srgbClr val="000000"/>
                </a:solidFill>
                <a:ea typeface="+mn-lt"/>
                <a:cs typeface="+mn-lt"/>
              </a:rPr>
              <a:t>Include your RCSID and topic in filename!</a:t>
            </a:r>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6059295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93</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lnSpcReduction="10000"/>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PDR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733" y="1825625"/>
            <a:ext cx="6346532" cy="3119254"/>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p:cNvSpPr txBox="1"/>
          <p:nvPr/>
        </p:nvSpPr>
        <p:spPr>
          <a:xfrm>
            <a:off x="4724400" y="3200400"/>
            <a:ext cx="3200400" cy="2585323"/>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(Test Plan)</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https://forms.gle/pPHLdBH1PmDVAoTw9</a:t>
            </a:r>
            <a:r>
              <a:rPr lang="en-US" dirty="0"/>
              <a:t> </a:t>
            </a:r>
          </a:p>
          <a:p>
            <a:r>
              <a:rPr lang="en-US" dirty="0">
                <a:ea typeface="+mn-lt"/>
                <a:cs typeface="+mn-lt"/>
              </a:rPr>
              <a:t>Upload poster draft to EDN</a:t>
            </a:r>
          </a:p>
          <a:p>
            <a:pPr lvl="1"/>
            <a:r>
              <a:rPr lang="en-US" dirty="0">
                <a:ea typeface="+mn-lt"/>
                <a:cs typeface="+mn-lt"/>
              </a:rPr>
              <a:t>File in the Repository – working/Reports/Report + Poster/Poster.pptx</a:t>
            </a:r>
          </a:p>
          <a:p>
            <a:pPr lvl="1"/>
            <a:r>
              <a:rPr lang="en-US" dirty="0">
                <a:ea typeface="+mn-lt"/>
                <a:cs typeface="+mn-lt"/>
              </a:rPr>
              <a:t>Discuss in PDR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7939</Words>
  <Application>Microsoft Office PowerPoint</Application>
  <PresentationFormat>On-screen Show (4:3)</PresentationFormat>
  <Paragraphs>1297</Paragraphs>
  <Slides>100</Slides>
  <Notes>17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100</vt:i4>
      </vt:variant>
    </vt:vector>
  </HeadingPairs>
  <TitlesOfParts>
    <vt:vector size="112" baseType="lpstr">
      <vt:lpstr>MS Mincho</vt:lpstr>
      <vt:lpstr>ＭＳ Ｐゴシック</vt:lpstr>
      <vt:lpstr>Algerian</vt:lpstr>
      <vt:lpstr>Arial</vt:lpstr>
      <vt:lpstr>Calibri</vt:lpstr>
      <vt:lpstr>Calibri Light</vt:lpstr>
      <vt:lpstr>Helvetica Neue Light</vt:lpstr>
      <vt:lpstr>Marker Felt Thin</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Accountability Step #1</vt:lpstr>
      <vt:lpstr>Collaboration Logistics</vt:lpstr>
      <vt:lpstr>30 min - Team Ideation Presentation</vt:lpstr>
      <vt:lpstr>20 min - Team Ideation Presentation Summary</vt:lpstr>
      <vt:lpstr>5 min - Team Meeting</vt:lpstr>
      <vt:lpstr>10 min – Questions about IED and Capstone Readiness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Classify and Assign Questions</vt:lpstr>
      <vt:lpstr>20 min Project Engineer Meeting</vt:lpstr>
      <vt:lpstr>Go back to PE space for  Engineering Documentation discussion</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Documentation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Engineering Design Process</vt:lpstr>
      <vt:lpstr>55 Min - Project Work </vt:lpstr>
      <vt:lpstr>30 min - CE Meeting with Team (Class 3 or 4)</vt:lpstr>
      <vt:lpstr>Out of Class Task / Action Items:</vt:lpstr>
      <vt:lpstr>Class 5 Agenda</vt:lpstr>
      <vt:lpstr>Engineering Design Process</vt:lpstr>
      <vt:lpstr>     TA Introduction – Jim Olson</vt:lpstr>
      <vt:lpstr>30 min - Documentation &amp; EDN Usage</vt:lpstr>
      <vt:lpstr>Where to put information?</vt:lpstr>
      <vt:lpstr>How to post</vt:lpstr>
      <vt:lpstr>EDN Usage</vt:lpstr>
      <vt:lpstr>10 min - Engineering Tools and Methods</vt:lpstr>
      <vt:lpstr>Phases of the Design Report</vt:lpstr>
      <vt:lpstr>Design Report.docx - Table of Contents</vt:lpstr>
      <vt:lpstr>Design Report Section Progress</vt:lpstr>
      <vt:lpstr>10 min - Statement of Work Introduction  60 min - Statement of Work Exercise</vt:lpstr>
      <vt:lpstr>Out of Class Task / Action Items:</vt:lpstr>
      <vt:lpstr>Class 6 Agenda</vt:lpstr>
      <vt:lpstr>Engineering Design Process</vt:lpstr>
      <vt:lpstr>10 min – Concept Generation Q&amp;A</vt:lpstr>
      <vt:lpstr>External Search: Finding Existing and Related Solutions</vt:lpstr>
      <vt:lpstr>Internal Search: Brainstorming to Explore the Solution Space</vt:lpstr>
      <vt:lpstr>15 min – CE Time</vt:lpstr>
      <vt:lpstr>65 Min - Concept Generation</vt:lpstr>
      <vt:lpstr>10 min – Create Forum Threads</vt:lpstr>
      <vt:lpstr>15 min – Project Work</vt:lpstr>
      <vt:lpstr>Benchmarking Memo</vt:lpstr>
      <vt:lpstr>Out of Class Task / Action Items:</vt:lpstr>
      <vt:lpstr>Class 7 Agenda</vt:lpstr>
      <vt:lpstr>Engineering Design Process</vt:lpstr>
      <vt:lpstr>10 min - Project Planning</vt:lpstr>
      <vt:lpstr>95 min - ‘Post It Note’ Project Planning Exercise</vt:lpstr>
      <vt:lpstr>Out of Class Task / Action Items:</vt:lpstr>
      <vt:lpstr>Class 8 Agenda</vt:lpstr>
      <vt:lpstr>Engineering Design Process</vt:lpstr>
      <vt:lpstr>Out of Class Task / Action Items:</vt:lpstr>
      <vt:lpstr>Class 9 Agenda</vt:lpstr>
      <vt:lpstr>Engineering Design Process</vt:lpstr>
      <vt:lpstr>15 min – Preliminary Design Review        Introduction</vt:lpstr>
      <vt:lpstr>95 min – Poster Creation</vt:lpstr>
      <vt:lpstr>Out of Class Task / Action Items:</vt:lpstr>
      <vt:lpstr>Preliminary Design Review (10/7 Th or 10/8 Fri) Presentation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2021-07-29T14:40:52Z</dcterms:modified>
</cp:coreProperties>
</file>