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103"/>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274" r:id="rId17"/>
    <p:sldId id="270" r:id="rId18"/>
    <p:sldId id="262" r:id="rId19"/>
    <p:sldId id="258" r:id="rId20"/>
    <p:sldId id="265" r:id="rId21"/>
    <p:sldId id="311" r:id="rId22"/>
    <p:sldId id="281" r:id="rId23"/>
    <p:sldId id="279" r:id="rId24"/>
    <p:sldId id="354" r:id="rId25"/>
    <p:sldId id="280" r:id="rId26"/>
    <p:sldId id="292" r:id="rId27"/>
    <p:sldId id="283" r:id="rId28"/>
    <p:sldId id="264" r:id="rId29"/>
    <p:sldId id="335" r:id="rId30"/>
    <p:sldId id="263" r:id="rId31"/>
    <p:sldId id="259" r:id="rId32"/>
    <p:sldId id="260" r:id="rId33"/>
    <p:sldId id="266" r:id="rId34"/>
    <p:sldId id="318" r:id="rId35"/>
    <p:sldId id="359" r:id="rId36"/>
    <p:sldId id="285" r:id="rId37"/>
    <p:sldId id="362" r:id="rId38"/>
    <p:sldId id="363" r:id="rId39"/>
    <p:sldId id="360" r:id="rId40"/>
    <p:sldId id="326" r:id="rId41"/>
    <p:sldId id="327" r:id="rId42"/>
    <p:sldId id="328" r:id="rId43"/>
    <p:sldId id="329" r:id="rId44"/>
    <p:sldId id="330" r:id="rId45"/>
    <p:sldId id="331" r:id="rId46"/>
    <p:sldId id="284" r:id="rId47"/>
    <p:sldId id="291" r:id="rId48"/>
    <p:sldId id="287" r:id="rId49"/>
    <p:sldId id="336" r:id="rId50"/>
    <p:sldId id="333" r:id="rId51"/>
    <p:sldId id="334" r:id="rId52"/>
    <p:sldId id="337" r:id="rId53"/>
    <p:sldId id="356" r:id="rId54"/>
    <p:sldId id="340" r:id="rId55"/>
    <p:sldId id="289" r:id="rId56"/>
    <p:sldId id="288" r:id="rId57"/>
    <p:sldId id="290" r:id="rId58"/>
    <p:sldId id="307" r:id="rId59"/>
    <p:sldId id="293" r:id="rId60"/>
    <p:sldId id="372" r:id="rId61"/>
    <p:sldId id="342" r:id="rId62"/>
    <p:sldId id="341" r:id="rId63"/>
    <p:sldId id="294" r:id="rId64"/>
    <p:sldId id="298" r:id="rId65"/>
    <p:sldId id="373" r:id="rId66"/>
    <p:sldId id="365" r:id="rId67"/>
    <p:sldId id="332" r:id="rId68"/>
    <p:sldId id="324" r:id="rId69"/>
    <p:sldId id="325" r:id="rId70"/>
    <p:sldId id="370" r:id="rId71"/>
    <p:sldId id="313" r:id="rId72"/>
    <p:sldId id="355" r:id="rId73"/>
    <p:sldId id="366" r:id="rId74"/>
    <p:sldId id="367" r:id="rId75"/>
    <p:sldId id="309" r:id="rId76"/>
    <p:sldId id="297" r:id="rId77"/>
    <p:sldId id="300" r:id="rId78"/>
    <p:sldId id="374" r:id="rId79"/>
    <p:sldId id="346" r:id="rId80"/>
    <p:sldId id="379" r:id="rId81"/>
    <p:sldId id="380" r:id="rId82"/>
    <p:sldId id="382" r:id="rId83"/>
    <p:sldId id="343" r:id="rId84"/>
    <p:sldId id="344" r:id="rId85"/>
    <p:sldId id="345" r:id="rId86"/>
    <p:sldId id="381" r:id="rId87"/>
    <p:sldId id="299" r:id="rId88"/>
    <p:sldId id="302" r:id="rId89"/>
    <p:sldId id="375" r:id="rId90"/>
    <p:sldId id="347" r:id="rId91"/>
    <p:sldId id="348" r:id="rId92"/>
    <p:sldId id="368" r:id="rId93"/>
    <p:sldId id="304" r:id="rId94"/>
    <p:sldId id="376" r:id="rId95"/>
    <p:sldId id="303" r:id="rId96"/>
    <p:sldId id="306" r:id="rId97"/>
    <p:sldId id="378" r:id="rId98"/>
    <p:sldId id="349" r:id="rId99"/>
    <p:sldId id="350" r:id="rId100"/>
    <p:sldId id="305" r:id="rId101"/>
    <p:sldId id="369" r:id="rId10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459FB2ED-ABA0-48F6-A8F0-CB4BC97699F1}" v="593" dt="2020-08-18T16:01:24.726"/>
    <p1510:client id="{24F331D8-10B4-49F8-9C4A-A84148BBE140}" v="14" dt="2020-08-10T17:56:58.327"/>
    <p1510:client id="{70A8E117-50DA-47A8-AEC1-E93904120080}" v="795" dt="2020-08-19T20:05:20.611"/>
    <p1510:client id="{3178F9A1-EFA8-4C4D-BB8A-A30A1B9E0B8A}" v="168" dt="2020-07-28T19:17:45.056"/>
    <p1510:client id="{3E2663B0-A35B-4459-A017-40CFF2F35260}" v="1017" dt="2020-08-20T19:54:14.003"/>
    <p1510:client id="{5D5CC065-74D4-42D2-9CCC-3D9A44FD9D62}" v="1666" dt="2020-08-28T18:59:58.958"/>
    <p1510:client id="{43DD23A0-7480-4EAC-AF77-94275ACAC052}" v="10" dt="2020-08-10T18:49:28.503"/>
    <p1510:client id="{50BB1936-0D87-4A11-87EB-554C7D1B873E}" v="197" dt="2020-08-11T14:06:11.929"/>
    <p1510:client id="{800C4647-BD70-4737-BF0C-44F77A27DBBA}" v="2442" dt="2020-08-10T19:57:45.949"/>
    <p1510:client id="{BC051E09-CB16-47FB-B00F-822AA1CD5111}" v="83" dt="2020-08-28T18:52:54.273"/>
    <p1510:client id="{C333B064-4BB1-4714-8A02-D0FCB101106D}" v="60" dt="2020-08-25T23:15:47.659"/>
    <p1510:client id="{F6828B9F-513B-41D7-892B-5FEECA0E1027}" v="367" dt="2020-08-10T18:29:37.799"/>
    <p1510:client id="{D1082EDD-4600-4B4E-9CDA-5618E8F96443}" v="3323" dt="2020-08-19T15:22:55.026"/>
    <p1510:client id="{D9F74A4E-AB0C-49F7-8B88-95F65F818E85}" v="498" dt="2020-08-19T13:31:1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993" autoAdjust="0"/>
  </p:normalViewPr>
  <p:slideViewPr>
    <p:cSldViewPr>
      <p:cViewPr varScale="1">
        <p:scale>
          <a:sx n="81" d="100"/>
          <a:sy n="81" d="100"/>
        </p:scale>
        <p:origin x="1426"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80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theme" Target="theme/theme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notesMaster" Target="notesMasters/notesMaster1.xml"/><Relationship Id="rId108" Type="http://schemas.openxmlformats.org/officeDocument/2006/relationships/tableStyles" Target="tableStyle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microsoft.com/office/2015/10/relationships/revisionInfo" Target="revisionInfo.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1-06-21T13:32:55.270" idx="1">
    <p:pos x="10" y="10"/>
    <p:text>New NEXT SLIDE could explain the flipped aspects of the course</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t>
        <a:bodyPr/>
        <a:lstStyle/>
        <a:p>
          <a:endParaRPr lang="en-US"/>
        </a:p>
      </dgm:t>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t>
        <a:bodyPr/>
        <a:lstStyle/>
        <a:p>
          <a:endParaRPr lang="en-US"/>
        </a:p>
      </dgm:t>
    </dgm:pt>
    <dgm:pt modelId="{64DA26E8-615F-43BF-80DE-A04E3A185889}" type="pres">
      <dgm:prSet presAssocID="{2A90C21E-1BA4-4C56-B33F-FF8FD313D573}" presName="sibTrans" presStyleLbl="sibTrans2D1" presStyleIdx="0" presStyleCnt="2" custLinFactNeighborX="-23831" custLinFactNeighborY="0"/>
      <dgm:spPr/>
      <dgm:t>
        <a:bodyPr/>
        <a:lstStyle/>
        <a:p>
          <a:endParaRPr lang="en-US"/>
        </a:p>
      </dgm:t>
    </dgm:pt>
    <dgm:pt modelId="{7E8B19BC-BEA4-43B7-A43D-3C86AE120D38}" type="pres">
      <dgm:prSet presAssocID="{2A90C21E-1BA4-4C56-B33F-FF8FD313D573}" presName="connTx" presStyleLbl="sibTrans2D1" presStyleIdx="0" presStyleCnt="2"/>
      <dgm:spPr/>
      <dgm:t>
        <a:bodyPr/>
        <a:lstStyle/>
        <a:p>
          <a:endParaRPr lang="en-US"/>
        </a:p>
      </dgm:t>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t>
        <a:bodyPr/>
        <a:lstStyle/>
        <a:p>
          <a:endParaRPr lang="en-US"/>
        </a:p>
      </dgm:t>
    </dgm:pt>
    <dgm:pt modelId="{D0F4E070-3314-4AB3-AA0E-016754E3A79E}" type="pres">
      <dgm:prSet presAssocID="{8DBE0E98-9306-4FAC-864C-F5F9D7826A6E}" presName="sibTrans" presStyleLbl="sibTrans2D1" presStyleIdx="1" presStyleCnt="2"/>
      <dgm:spPr/>
      <dgm:t>
        <a:bodyPr/>
        <a:lstStyle/>
        <a:p>
          <a:endParaRPr lang="en-US"/>
        </a:p>
      </dgm:t>
    </dgm:pt>
    <dgm:pt modelId="{02551E02-946E-4976-8AE0-6DBE97996596}" type="pres">
      <dgm:prSet presAssocID="{8DBE0E98-9306-4FAC-864C-F5F9D7826A6E}" presName="connTx" presStyleLbl="sibTrans2D1" presStyleIdx="1" presStyleCnt="2"/>
      <dgm:spPr/>
      <dgm:t>
        <a:bodyPr/>
        <a:lstStyle/>
        <a:p>
          <a:endParaRPr lang="en-US"/>
        </a:p>
      </dgm:t>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t>
        <a:bodyPr/>
        <a:lstStyle/>
        <a:p>
          <a:endParaRPr lang="en-US"/>
        </a:p>
      </dgm:t>
    </dgm:pt>
  </dgm:ptLst>
  <dgm:cxnLst>
    <dgm:cxn modelId="{C5254C6F-E0AC-494C-816E-7AB73BEB2A48}" srcId="{D1D102AF-B7EE-4ABA-818B-966774740422}" destId="{F00F1D8C-B58F-449B-994E-20E961E308E6}" srcOrd="1" destOrd="0" parTransId="{5D5CEC23-C140-4DCB-912C-B4D1FA5C856A}" sibTransId="{EDF8BA88-30E9-4F44-88AA-261D5891C0DB}"/>
    <dgm:cxn modelId="{F742C7BB-EBBF-45C3-A141-3776C9323EB5}" srcId="{63E1802C-C9C0-4148-AC7C-3AE81545D912}" destId="{EE1EF569-9F29-434C-9ACB-0F2D2A5E2B53}" srcOrd="0" destOrd="0" parTransId="{A4336810-3FB2-4A91-8902-4FAC120449EE}" sibTransId="{85444A9F-EB7C-4ED1-A57C-596ECCF6D19F}"/>
    <dgm:cxn modelId="{D9997BD9-3495-4EF1-9BB1-CDB842261B3D}" srcId="{84B730F6-E6CE-4099-8451-9D6448D55025}" destId="{80F49431-FABB-4465-B476-A9EE3392E46B}" srcOrd="1" destOrd="0" parTransId="{55F85078-C7F7-41C7-AF8E-C4C9A05AE2F5}" sibTransId="{C4618B19-E5C9-4C72-8C60-624683EC996C}"/>
    <dgm:cxn modelId="{4B553B37-A07C-4F01-AD67-63C284B28C90}" type="presOf" srcId="{025E694E-134A-40E3-84F2-5229D754EE85}" destId="{9952CBE2-7F7D-46A3-9580-2FF4860630A6}" srcOrd="0" destOrd="2" presId="urn:microsoft.com/office/officeart/2005/8/layout/hProcess10"/>
    <dgm:cxn modelId="{FB3B6770-6908-417E-BFA4-DB0884BB1F88}" type="presOf" srcId="{EE1EF569-9F29-434C-9ACB-0F2D2A5E2B53}" destId="{9952CBE2-7F7D-46A3-9580-2FF4860630A6}"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7678042B-FFA1-4C5F-A50E-D4A170559C58}" type="presOf" srcId="{8DBE0E98-9306-4FAC-864C-F5F9D7826A6E}" destId="{02551E02-946E-4976-8AE0-6DBE97996596}" srcOrd="1" destOrd="0"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C531BD17-709E-499A-A5D8-4DD4C76D8358}" srcId="{63E1802C-C9C0-4148-AC7C-3AE81545D912}" destId="{025E694E-134A-40E3-84F2-5229D754EE85}" srcOrd="1" destOrd="0" parTransId="{58C6126D-F09D-4434-98B2-F2E17FDA91BC}" sibTransId="{11DA280C-A3F3-4769-A36A-680A41656C84}"/>
    <dgm:cxn modelId="{6B331428-D1D0-45BC-8D13-43C8256A27CB}" type="presOf" srcId="{8DBE0E98-9306-4FAC-864C-F5F9D7826A6E}" destId="{D0F4E070-3314-4AB3-AA0E-016754E3A79E}" srcOrd="0" destOrd="0" presId="urn:microsoft.com/office/officeart/2005/8/layout/hProcess10"/>
    <dgm:cxn modelId="{8EA8A9FA-F6B7-49C6-8854-735B88312893}" type="presOf" srcId="{D1D102AF-B7EE-4ABA-818B-966774740422}" destId="{FFD19A52-441B-410C-B072-FF11A597BD73}" srcOrd="0" destOrd="0" presId="urn:microsoft.com/office/officeart/2005/8/layout/hProcess10"/>
    <dgm:cxn modelId="{B369AD8C-70F6-48F3-9B42-2AF5D98B7F02}" srcId="{84B730F6-E6CE-4099-8451-9D6448D55025}" destId="{9618C81A-3A42-4191-95BE-9151987F60EA}" srcOrd="0" destOrd="0" parTransId="{A8F404D2-7B2D-466B-AC6C-D36D46E289C3}" sibTransId="{CBBEAC84-FBF3-47AE-AE9F-55C13504B1C8}"/>
    <dgm:cxn modelId="{CF05124C-742D-485B-BB96-C62E3B700B6F}" type="presOf" srcId="{F00F1D8C-B58F-449B-994E-20E961E308E6}" destId="{FFD19A52-441B-410C-B072-FF11A597BD73}" srcOrd="0" destOrd="2" presId="urn:microsoft.com/office/officeart/2005/8/layout/hProcess10"/>
    <dgm:cxn modelId="{22C427F1-B0DE-4577-8259-A01A5147F97E}" srcId="{81F6A475-8832-49A5-9610-840C77F585D9}" destId="{63E1802C-C9C0-4148-AC7C-3AE81545D912}" srcOrd="1" destOrd="0" parTransId="{D5A23646-AE0A-4D4F-A87B-3AE7CB653CBE}" sibTransId="{8DBE0E98-9306-4FAC-864C-F5F9D7826A6E}"/>
    <dgm:cxn modelId="{217D31D4-FD80-4748-BE4D-AE207277F590}" srcId="{81F6A475-8832-49A5-9610-840C77F585D9}" destId="{84B730F6-E6CE-4099-8451-9D6448D55025}" srcOrd="2" destOrd="0" parTransId="{6DC99785-FA92-432C-AA88-F6A55F09339B}" sibTransId="{BAEC9C96-BA54-477A-9AEA-A06A06DDCBD9}"/>
    <dgm:cxn modelId="{B06B0F25-0B95-489F-A7E5-D16A410D4044}" type="presOf" srcId="{CA732D00-E1D9-46E0-AB25-0369BA0ED5BB}" destId="{FFD19A52-441B-410C-B072-FF11A597BD73}" srcOrd="0" destOrd="1"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A1B7EC96-438A-4E2D-BDD9-D8CAA1395AAF}" type="presOf" srcId="{81F6A475-8832-49A5-9610-840C77F585D9}" destId="{98F3DA5C-672D-4BDE-86CE-99214DE0EDBE}" srcOrd="0" destOrd="0" presId="urn:microsoft.com/office/officeart/2005/8/layout/hProcess10"/>
    <dgm:cxn modelId="{B4466F8D-E25C-4BF4-BE59-52FDBF7EA60D}" type="presOf" srcId="{84B730F6-E6CE-4099-8451-9D6448D55025}" destId="{78CC00FE-30CD-4BA9-B030-2F32FAD5032C}" srcOrd="0" destOrd="0"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D0FE861C-486B-4E18-A0E9-A790238A915C}" type="datetimeFigureOut">
              <a:rPr lang="en-US" smtClean="0"/>
              <a:t>7/29/2021</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1467497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40</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 B, or D</a:t>
            </a:r>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58</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73370" indent="-173370">
              <a:buFontTx/>
              <a:buChar char="-"/>
            </a:pPr>
            <a:r>
              <a:rPr lang="en-US" dirty="0"/>
              <a:t>On your desk</a:t>
            </a:r>
          </a:p>
          <a:p>
            <a:pPr marL="173370" indent="-173370">
              <a:buFontTx/>
              <a:buChar char="-"/>
            </a:pPr>
            <a:r>
              <a:rPr lang="en-US" dirty="0"/>
              <a:t>-on your PC</a:t>
            </a:r>
          </a:p>
          <a:p>
            <a:pPr marL="173370" indent="-173370">
              <a:buFontTx/>
              <a:buChar char="-"/>
            </a:pPr>
            <a:r>
              <a:rPr lang="en-US" dirty="0"/>
              <a:t>In text messages</a:t>
            </a:r>
          </a:p>
          <a:p>
            <a:pPr marL="173370" indent="-173370">
              <a:buFontTx/>
              <a:buChar char="-"/>
            </a:pPr>
            <a:r>
              <a:rPr lang="en-US" dirty="0"/>
              <a:t>In emails</a:t>
            </a:r>
          </a:p>
          <a:p>
            <a:pPr marL="173370" indent="-173370">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defRPr>
            </a:lvl2pPr>
            <a:lvl3pPr>
              <a:defRPr sz="1600">
                <a:solidFill>
                  <a:schemeClr val="tx1"/>
                </a:solidFill>
                <a:latin typeface="Arial" charset="0"/>
                <a:ea typeface="ＭＳ Ｐゴシック" charset="0"/>
              </a:defRPr>
            </a:lvl3pPr>
            <a:lvl4pPr>
              <a:defRPr sz="1600">
                <a:solidFill>
                  <a:schemeClr val="tx1"/>
                </a:solidFill>
                <a:latin typeface="Arial" charset="0"/>
                <a:ea typeface="ＭＳ Ｐゴシック" charset="0"/>
              </a:defRPr>
            </a:lvl4pPr>
            <a:lvl5pPr>
              <a:defRPr sz="1600">
                <a:solidFill>
                  <a:schemeClr val="tx1"/>
                </a:solidFill>
                <a:latin typeface="Arial" charset="0"/>
                <a:ea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defRPr>
            </a:lvl9pPr>
          </a:lstStyle>
          <a:p>
            <a:fld id="{798F06EA-79AE-934D-BF11-23B7615C903E}" type="slidenum">
              <a:rPr lang="en-US" sz="1200"/>
              <a:pPr/>
              <a:t>79</a:t>
            </a:fld>
            <a:endParaRPr lang="en-US" sz="1200" dirty="0"/>
          </a:p>
        </p:txBody>
      </p:sp>
      <p:sp>
        <p:nvSpPr>
          <p:cNvPr id="44035" name="Rectangle 1026"/>
          <p:cNvSpPr>
            <a:spLocks noGrp="1" noRot="1" noChangeAspect="1" noChangeArrowheads="1" noTextEdit="1"/>
          </p:cNvSpPr>
          <p:nvPr>
            <p:ph type="sldImg"/>
          </p:nvPr>
        </p:nvSpPr>
        <p:spPr>
          <a:ln/>
        </p:spPr>
      </p:sp>
      <p:sp>
        <p:nvSpPr>
          <p:cNvPr id="44036" name="Rectangle 1027"/>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ＭＳ Ｐゴシック" charset="0"/>
                <a:cs typeface="ＭＳ Ｐゴシック" charset="0"/>
              </a:rPr>
              <a:t>iRobot celestial guidance system</a:t>
            </a:r>
          </a:p>
          <a:p>
            <a:r>
              <a:rPr lang="en-US" dirty="0">
                <a:ea typeface="ＭＳ Ｐゴシック" charset="0"/>
                <a:cs typeface="ＭＳ Ｐゴシック" charset="0"/>
              </a:rPr>
              <a:t>Samsung</a:t>
            </a:r>
            <a:r>
              <a:rPr lang="en-US" baseline="0" dirty="0">
                <a:ea typeface="ＭＳ Ｐゴシック" charset="0"/>
                <a:cs typeface="ＭＳ Ｐゴシック" charset="0"/>
              </a:rPr>
              <a:t> famously copied Apple’s patented innovations</a:t>
            </a:r>
          </a:p>
          <a:p>
            <a:r>
              <a:rPr lang="en-US" baseline="0" dirty="0">
                <a:ea typeface="ＭＳ Ｐゴシック" charset="0"/>
                <a:cs typeface="ＭＳ Ｐゴシック" charset="0"/>
              </a:rPr>
              <a:t>GorillaPod developed by students in a design class at Stanford</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3783821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defRPr>
            </a:lvl2pPr>
            <a:lvl3pPr>
              <a:defRPr sz="1600">
                <a:solidFill>
                  <a:schemeClr val="tx1"/>
                </a:solidFill>
                <a:latin typeface="Arial" charset="0"/>
                <a:ea typeface="ＭＳ Ｐゴシック" charset="0"/>
              </a:defRPr>
            </a:lvl3pPr>
            <a:lvl4pPr>
              <a:defRPr sz="1600">
                <a:solidFill>
                  <a:schemeClr val="tx1"/>
                </a:solidFill>
                <a:latin typeface="Arial" charset="0"/>
                <a:ea typeface="ＭＳ Ｐゴシック" charset="0"/>
              </a:defRPr>
            </a:lvl4pPr>
            <a:lvl5pPr>
              <a:defRPr sz="1600">
                <a:solidFill>
                  <a:schemeClr val="tx1"/>
                </a:solidFill>
                <a:latin typeface="Arial" charset="0"/>
                <a:ea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defRPr>
            </a:lvl9pPr>
          </a:lstStyle>
          <a:p>
            <a:fld id="{798F06EA-79AE-934D-BF11-23B7615C903E}" type="slidenum">
              <a:rPr lang="en-US" sz="1200"/>
              <a:pPr/>
              <a:t>80</a:t>
            </a:fld>
            <a:endParaRPr lang="en-US" sz="1200" dirty="0"/>
          </a:p>
        </p:txBody>
      </p:sp>
      <p:sp>
        <p:nvSpPr>
          <p:cNvPr id="44035" name="Rectangle 1026"/>
          <p:cNvSpPr>
            <a:spLocks noGrp="1" noRot="1" noChangeAspect="1" noChangeArrowheads="1" noTextEdit="1"/>
          </p:cNvSpPr>
          <p:nvPr>
            <p:ph type="sldImg"/>
          </p:nvPr>
        </p:nvSpPr>
        <p:spPr>
          <a:ln/>
        </p:spPr>
      </p:sp>
      <p:sp>
        <p:nvSpPr>
          <p:cNvPr id="44036" name="Rectangle 1027"/>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2987178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3000375" y="3886200"/>
            <a:ext cx="13985875" cy="10488613"/>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r>
              <a:rPr lang="en-US" baseline="0" dirty="0"/>
              <a:t> – Track C is for projects with lots of history or content wholly unfamiliar to students.</a:t>
            </a:r>
          </a:p>
          <a:p>
            <a:r>
              <a:rPr lang="en-US" baseline="0" dirty="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7/29/2021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7/29/2021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7/29/2021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7/29/2021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7/29/2021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7/29/2021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7/29/2021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7/29/2021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7/29/2021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7/29/2021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7/29/2021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7/29/2021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7/29/2021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7/29/2021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7/29/2021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7/29/2021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7/29/2021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7/29/2021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7/29/2021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7/29/2021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7/29/2021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7/29/2021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7/29/2021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7/29/2021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microsoft.com/office/2007/relationships/hdphoto" Target="../media/hdphoto4.wdp"/><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pn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1.jpe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30.jp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jpg"/><Relationship Id="rId27" Type="http://schemas.openxmlformats.org/officeDocument/2006/relationships/image" Target="../media/image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orms.gle/kT3iYxnPDvwJjSVu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esignlab.eng.rpi.edu/ed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hyperlink" Target="https://designlab.eng.rpi.edu/edn/projects/capstone-support-dev/wiki/Capstone_Playbook"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changes/training/EDN%20Guidance%20for%20Out%20of%20Class%20Tasks%20-%20Initial%20Postings.mp4" TargetMode="External"/><Relationship Id="rId2" Type="http://schemas.openxmlformats.org/officeDocument/2006/relationships/hyperlink" Target="https://forms.gle/3pGX1JgYy5nYnnep8" TargetMode="External"/><Relationship Id="rId1" Type="http://schemas.openxmlformats.org/officeDocument/2006/relationships/slideLayout" Target="../slideLayouts/slideLayout13.xml"/><Relationship Id="rId5" Type="http://schemas.openxmlformats.org/officeDocument/2006/relationships/hyperlink" Target="https://mediasite.mms.rpi.edu/Mediasite5/Channel/anderm8winrpiedu-engr-2050/watch/96dceab44ae7447d812f5a216afa97cf1d" TargetMode="External"/><Relationship Id="rId4" Type="http://schemas.openxmlformats.org/officeDocument/2006/relationships/hyperlink" Target="https://mediasite.mms.rpi.edu/Mediasite5/Channel/anderm8winrpiedu-engr-2050/watch/87d950eccc2942038b1d06530e9217841d"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Capstone_Playbook" TargetMode="External"/><Relationship Id="rId4" Type="http://schemas.openxmlformats.org/officeDocument/2006/relationships/hyperlink" Target="https://designlab.eng.rpi.edu/edn/projects/capstone-support-dev/wiki/Subversion"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87.xml"/><Relationship Id="rId3" Type="http://schemas.openxmlformats.org/officeDocument/2006/relationships/slide" Target="slide27.xml"/><Relationship Id="rId7" Type="http://schemas.openxmlformats.org/officeDocument/2006/relationships/slide" Target="slide76.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3.xml"/><Relationship Id="rId5" Type="http://schemas.openxmlformats.org/officeDocument/2006/relationships/slide" Target="slide58.xml"/><Relationship Id="rId10" Type="http://schemas.openxmlformats.org/officeDocument/2006/relationships/slide" Target="slide95.xml"/><Relationship Id="rId4" Type="http://schemas.openxmlformats.org/officeDocument/2006/relationships/slide" Target="slide47.xml"/><Relationship Id="rId9" Type="http://schemas.openxmlformats.org/officeDocument/2006/relationships/slide" Target="slide9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forms.gle/QcsmZ5qAhS9L9Sdr5"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hyperlink" Target="https://designlab.eng.rpi.edu/edn/projects/capstone-support-dev/wiki/Capstone_Playbook" TargetMode="External"/><Relationship Id="rId4" Type="http://schemas.openxmlformats.org/officeDocument/2006/relationships/hyperlink" Target="https://designlab.eng.rpi.edu/edn/projects/capstone-support-dev/wiki/Subversion"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9oFPZF4a2r3uZv1v7"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43.PNG"/><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Capstone_Playbook"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hyperlink" Target="mailto:olsonj5@rpi.edu"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Intro%20to%20the%20EDN.mp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raw/playbook/2021%20Spring%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50.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changes/template%20documents/Design%20Report.docx" TargetMode="Externa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Af4Bfe47Q9u5SBsh7" TargetMode="Externa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53.jpeg"/></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8" Type="http://schemas.openxmlformats.org/officeDocument/2006/relationships/image" Target="../media/image60.tiff"/><Relationship Id="rId3" Type="http://schemas.openxmlformats.org/officeDocument/2006/relationships/image" Target="../media/image55.tiff"/><Relationship Id="rId7" Type="http://schemas.openxmlformats.org/officeDocument/2006/relationships/image" Target="../media/image59.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58.tiff"/><Relationship Id="rId5" Type="http://schemas.openxmlformats.org/officeDocument/2006/relationships/image" Target="../media/image57.jpeg"/><Relationship Id="rId10" Type="http://schemas.openxmlformats.org/officeDocument/2006/relationships/image" Target="../media/image62.tiff"/><Relationship Id="rId4" Type="http://schemas.openxmlformats.org/officeDocument/2006/relationships/image" Target="../media/image56.jpeg"/><Relationship Id="rId9" Type="http://schemas.openxmlformats.org/officeDocument/2006/relationships/image" Target="../media/image61.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designlab.eng.rpi.edu/edn/projects/capstone-support-dev/wiki/Benchmarking_Memo" TargetMode="Externa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 Id="rId5" Type="http://schemas.openxmlformats.org/officeDocument/2006/relationships/hyperlink" Target="https://designlab.eng.rpi.edu/edn/projects/capstone-support-dev/repository/changes/Rubrics/BM%20Memo%20Rubric.docx" TargetMode="External"/><Relationship Id="rId4" Type="http://schemas.openxmlformats.org/officeDocument/2006/relationships/hyperlink" Target="https://designlab.eng.rpi.edu/edn/projects/capstone-support-dev/repository/changes/template%20documents/BM_Memo-Topic-RCSid.docx"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hyperlink" Target="mailto:olsonj5@rpi.edu" TargetMode="External"/><Relationship Id="rId2" Type="http://schemas.openxmlformats.org/officeDocument/2006/relationships/hyperlink" Target="https://forms.gle/pPHLdBH1PmDVAoTw9"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Introduction and Expectations</a:t>
            </a:r>
          </a:p>
          <a:p>
            <a:r>
              <a:rPr lang="en-US" dirty="0">
                <a:cs typeface="Calibri"/>
              </a:rPr>
              <a:t>First Class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92500" lnSpcReduction="1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normAutofit fontScale="90000"/>
          </a:bodyPr>
          <a:lstStyle/>
          <a:p>
            <a:r>
              <a:rPr lang="en-US" dirty="0"/>
              <a:t>Preliminary Design Review (10/7 Th or 10/8 Fri)</a:t>
            </a:r>
            <a:br>
              <a:rPr lang="en-US" dirty="0"/>
            </a:br>
            <a:r>
              <a:rPr lang="en-US" dirty="0"/>
              <a:t>Presentation 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3257583595"/>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100</a:t>
            </a:fld>
            <a:endParaRPr lang="en-US" dirty="0"/>
          </a:p>
        </p:txBody>
      </p:sp>
    </p:spTree>
    <p:extLst>
      <p:ext uri="{BB962C8B-B14F-4D97-AF65-F5344CB8AC3E}">
        <p14:creationId xmlns:p14="http://schemas.microsoft.com/office/powerpoint/2010/main" val="2538152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tar: 12 Points 4">
            <a:extLst>
              <a:ext uri="{FF2B5EF4-FFF2-40B4-BE49-F238E27FC236}">
                <a16:creationId xmlns:a16="http://schemas.microsoft.com/office/drawing/2014/main" id="{074F9EF1-A16C-4626-AB90-16D7889D0AC7}"/>
              </a:ext>
            </a:extLst>
          </p:cNvPr>
          <p:cNvSpPr/>
          <p:nvPr/>
        </p:nvSpPr>
        <p:spPr>
          <a:xfrm>
            <a:off x="7391400" y="228600"/>
            <a:ext cx="1752600" cy="11430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TBD</a:t>
            </a:r>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85000" lnSpcReduction="1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class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3104822"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39775" y="2810950"/>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738957" y="4916450"/>
            <a:ext cx="514886" cy="369332"/>
          </a:xfrm>
          <a:prstGeom prst="rect">
            <a:avLst/>
          </a:prstGeom>
          <a:solidFill>
            <a:schemeClr val="bg1"/>
          </a:solidFill>
        </p:spPr>
        <p:txBody>
          <a:bodyPr wrap="square" rtlCol="0">
            <a:spAutoFit/>
          </a:bodyPr>
          <a:lstStyle/>
          <a:p>
            <a:r>
              <a:rPr lang="en-US" b="1" dirty="0"/>
              <a:t>ISE</a:t>
            </a:r>
          </a:p>
        </p:txBody>
      </p:sp>
      <p:sp>
        <p:nvSpPr>
          <p:cNvPr id="66" name="TextBox 65"/>
          <p:cNvSpPr txBox="1"/>
          <p:nvPr/>
        </p:nvSpPr>
        <p:spPr>
          <a:xfrm>
            <a:off x="4040682" y="5012629"/>
            <a:ext cx="613219" cy="369332"/>
          </a:xfrm>
          <a:prstGeom prst="rect">
            <a:avLst/>
          </a:prstGeom>
          <a:solidFill>
            <a:schemeClr val="bg1"/>
          </a:solidFill>
        </p:spPr>
        <p:txBody>
          <a:bodyPr wrap="square" rtlCol="0">
            <a:spAutoFit/>
          </a:bodyPr>
          <a:lstStyle/>
          <a:p>
            <a:r>
              <a:rPr lang="en-US" b="1" dirty="0"/>
              <a:t>MSE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1311053"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grpSp>
        <p:nvGrpSpPr>
          <p:cNvPr id="74" name="Group 73"/>
          <p:cNvGrpSpPr/>
          <p:nvPr/>
        </p:nvGrpSpPr>
        <p:grpSpPr>
          <a:xfrm>
            <a:off x="4686419" y="4396198"/>
            <a:ext cx="4043796" cy="1622205"/>
            <a:chOff x="6242050" y="5855493"/>
            <a:chExt cx="5386112" cy="2160687"/>
          </a:xfrm>
        </p:grpSpPr>
        <p:grpSp>
          <p:nvGrpSpPr>
            <p:cNvPr id="68" name="Group 67"/>
            <p:cNvGrpSpPr/>
            <p:nvPr/>
          </p:nvGrpSpPr>
          <p:grpSpPr>
            <a:xfrm>
              <a:off x="6242050" y="5862637"/>
              <a:ext cx="5386112" cy="2153543"/>
              <a:chOff x="6242050" y="5862637"/>
              <a:chExt cx="5386112" cy="2153543"/>
            </a:xfrm>
          </p:grpSpPr>
          <p:grpSp>
            <p:nvGrpSpPr>
              <p:cNvPr id="9" name="Group 8"/>
              <p:cNvGrpSpPr/>
              <p:nvPr/>
            </p:nvGrpSpPr>
            <p:grpSpPr>
              <a:xfrm>
                <a:off x="10356850" y="5876074"/>
                <a:ext cx="1271312" cy="1974543"/>
                <a:chOff x="7081182" y="6974405"/>
                <a:chExt cx="1542231" cy="2808153"/>
              </a:xfrm>
            </p:grpSpPr>
            <p:pic>
              <p:nvPicPr>
                <p:cNvPr id="62" name="Picture 6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6242050" y="7541844"/>
                <a:ext cx="1250489" cy="474336"/>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8985250" y="5876074"/>
                <a:ext cx="1229586" cy="1973140"/>
                <a:chOff x="8985250" y="5876074"/>
                <a:chExt cx="1229586" cy="1973140"/>
              </a:xfrm>
            </p:grpSpPr>
            <p:pic>
              <p:nvPicPr>
                <p:cNvPr id="44" name="Picture 4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7613650" y="5862637"/>
                <a:ext cx="1273782" cy="2150735"/>
                <a:chOff x="7742757" y="5862637"/>
                <a:chExt cx="1273782" cy="2150735"/>
              </a:xfrm>
            </p:grpSpPr>
            <p:pic>
              <p:nvPicPr>
                <p:cNvPr id="2050" name="Picture 2" descr="David J. Duquett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grpSp>
        <p:pic>
          <p:nvPicPr>
            <p:cNvPr id="90" name="Picture 89"/>
            <p:cNvPicPr>
              <a:picLocks noChangeAspect="1"/>
            </p:cNvPicPr>
            <p:nvPr/>
          </p:nvPicPr>
          <p:blipFill rotWithShape="1">
            <a:blip r:embed="rId25" cstate="print">
              <a:extLst>
                <a:ext uri="{BEBA8EAE-BF5A-486C-A8C5-ECC9F3942E4B}">
                  <a14:imgProps xmlns:a14="http://schemas.microsoft.com/office/drawing/2010/main">
                    <a14:imgLayer r:embed="rId26">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6263291" y="5855493"/>
              <a:ext cx="1233995" cy="1674019"/>
            </a:xfrm>
            <a:prstGeom prst="rect">
              <a:avLst/>
            </a:prstGeom>
          </p:spPr>
        </p:pic>
      </p:grpSp>
      <p:pic>
        <p:nvPicPr>
          <p:cNvPr id="75" name="Picture 7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cameras when on Webex</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https://designlab.eng.rpi.edu/edn/attachments/download/109925/Common%20Course%20Syllabus.pdf</a:t>
            </a:r>
            <a:r>
              <a:rPr lang="en-US" sz="14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via email the Capstone Orientation Packet:</a:t>
            </a:r>
            <a:endParaRPr lang="en-US" sz="2400" dirty="0"/>
          </a:p>
          <a:p>
            <a:pPr marL="285750" indent="-285750" fontAlgn="t">
              <a:buFont typeface="Arial" panose="020B0604020202020204" pitchFamily="34" charset="0"/>
              <a:buChar char="•"/>
            </a:pPr>
            <a:endParaRPr lang="en-US" sz="2400" dirty="0"/>
          </a:p>
          <a:p>
            <a:pPr marL="285750" indent="-285750" fontAlgn="t">
              <a:buFont typeface="Arial" panose="020B0604020202020204" pitchFamily="34" charset="0"/>
              <a:buChar char="•"/>
            </a:pPr>
            <a:r>
              <a:rPr lang="en-US" sz="2400" dirty="0"/>
              <a:t>Director’s Introduction letter</a:t>
            </a:r>
          </a:p>
          <a:p>
            <a:pPr marL="285750" indent="-285750" fontAlgn="ctr">
              <a:buFont typeface="Arial" panose="020B0604020202020204" pitchFamily="34" charset="0"/>
              <a:buChar char="•"/>
            </a:pPr>
            <a:r>
              <a:rPr lang="en-US" sz="2400" dirty="0"/>
              <a:t>Project Description			- Will guide work today</a:t>
            </a:r>
          </a:p>
          <a:p>
            <a:pPr marL="285750" indent="-285750" fontAlgn="ctr">
              <a:buFont typeface="Arial" panose="020B0604020202020204" pitchFamily="34" charset="0"/>
              <a:buChar char="•"/>
            </a:pPr>
            <a:r>
              <a:rPr lang="en-US" sz="2400" dirty="0"/>
              <a:t>Instructions for electronic signatures in Adobe</a:t>
            </a:r>
          </a:p>
          <a:p>
            <a:pPr marL="285750" indent="-285750" fontAlgn="ctr">
              <a:buFont typeface="Arial" panose="020B0604020202020204" pitchFamily="34" charset="0"/>
              <a:buChar char="•"/>
            </a:pPr>
            <a:r>
              <a:rPr lang="en-US" sz="2400" dirty="0"/>
              <a:t>Recognition Waiver and Release	- SIGN &amp; return by end of day</a:t>
            </a:r>
          </a:p>
          <a:p>
            <a:pPr marL="285750" indent="-285750" fontAlgn="t">
              <a:buFont typeface="Arial" panose="020B0604020202020204" pitchFamily="34" charset="0"/>
              <a:buChar char="•"/>
            </a:pPr>
            <a:r>
              <a:rPr lang="en-US" sz="2400" dirty="0"/>
              <a:t>Sponsorship Agreement		- SIGN &amp; return by end of day</a:t>
            </a:r>
          </a:p>
          <a:p>
            <a:pPr fontAlgn="t"/>
            <a:endParaRPr lang="en-US" sz="2400" dirty="0"/>
          </a:p>
          <a:p>
            <a:pPr fontAlgn="t"/>
            <a:r>
              <a:rPr lang="en-US" sz="2400" dirty="0"/>
              <a:t>Now we’re done talking about it.</a:t>
            </a:r>
          </a:p>
        </p:txBody>
      </p:sp>
    </p:spTree>
    <p:extLst>
      <p:ext uri="{BB962C8B-B14F-4D97-AF65-F5344CB8AC3E}">
        <p14:creationId xmlns:p14="http://schemas.microsoft.com/office/powerpoint/2010/main" val="42779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75996914"/>
              </p:ext>
            </p:extLst>
          </p:nvPr>
        </p:nvGraphicFramePr>
        <p:xfrm>
          <a:off x="381000" y="846138"/>
          <a:ext cx="8382000" cy="5307542"/>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1.0</a:t>
                      </a:r>
                    </a:p>
                  </a:txBody>
                  <a:tcPr marL="68580" marR="68580" marT="0" marB="0"/>
                </a:tc>
                <a:tc>
                  <a:txBody>
                    <a:bodyPr/>
                    <a:lstStyle/>
                    <a:p>
                      <a:pPr marL="0" marR="0" algn="l">
                        <a:spcBef>
                          <a:spcPts val="0"/>
                        </a:spcBef>
                        <a:spcAft>
                          <a:spcPts val="0"/>
                        </a:spcAft>
                      </a:pPr>
                      <a:r>
                        <a:rPr lang="en-US" sz="1200" dirty="0">
                          <a:effectLst/>
                          <a:latin typeface="+mj-lt"/>
                          <a:ea typeface="MS Mincho"/>
                        </a:rPr>
                        <a:t>5/17/21</a:t>
                      </a:r>
                    </a:p>
                  </a:txBody>
                  <a:tcPr marL="68580" marR="68580" marT="0" marB="0"/>
                </a:tc>
                <a:tc>
                  <a:txBody>
                    <a:bodyPr/>
                    <a:lstStyle/>
                    <a:p>
                      <a:pPr marL="0" marR="0" algn="l">
                        <a:spcBef>
                          <a:spcPts val="0"/>
                        </a:spcBef>
                        <a:spcAft>
                          <a:spcPts val="0"/>
                        </a:spcAft>
                      </a:pPr>
                      <a:r>
                        <a:rPr lang="en-US" sz="1200" baseline="0" dirty="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Copy created from S21 Playbook</a:t>
                      </a:r>
                    </a:p>
                    <a:p>
                      <a:pPr marL="0" marR="0" algn="l">
                        <a:spcBef>
                          <a:spcPts val="0"/>
                        </a:spcBef>
                        <a:spcAft>
                          <a:spcPts val="0"/>
                        </a:spcAft>
                      </a:pPr>
                      <a:r>
                        <a:rPr lang="en-US" sz="1200" dirty="0">
                          <a:effectLst/>
                          <a:latin typeface="+mj-lt"/>
                          <a:ea typeface="MS Mincho"/>
                        </a:rPr>
                        <a:t>Revision history cleared</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1.1</a:t>
                      </a:r>
                    </a:p>
                  </a:txBody>
                  <a:tcPr marL="68580" marR="68580" marT="0" marB="0"/>
                </a:tc>
                <a:tc>
                  <a:txBody>
                    <a:bodyPr/>
                    <a:lstStyle/>
                    <a:p>
                      <a:pPr marL="0" marR="0" algn="l">
                        <a:spcBef>
                          <a:spcPts val="0"/>
                        </a:spcBef>
                        <a:spcAft>
                          <a:spcPts val="0"/>
                        </a:spcAft>
                      </a:pPr>
                      <a:r>
                        <a:rPr lang="en-US" sz="1200" b="0" dirty="0">
                          <a:effectLst/>
                          <a:latin typeface="+mj-lt"/>
                          <a:ea typeface="MS Mincho"/>
                        </a:rPr>
                        <a:t>5/18/21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“disposable </a:t>
                      </a:r>
                      <a:r>
                        <a:rPr lang="en-US" sz="1200" b="0" baseline="0" dirty="0">
                          <a:effectLst/>
                          <a:latin typeface="+mj-lt"/>
                          <a:ea typeface="MS Mincho"/>
                        </a:rPr>
                        <a:t>mask” clarified p9</a:t>
                      </a:r>
                    </a:p>
                    <a:p>
                      <a:pPr marL="0" marR="0" algn="l">
                        <a:spcBef>
                          <a:spcPts val="0"/>
                        </a:spcBef>
                        <a:spcAft>
                          <a:spcPts val="0"/>
                        </a:spcAft>
                      </a:pPr>
                      <a:r>
                        <a:rPr lang="en-US" sz="1200" b="0" dirty="0">
                          <a:effectLst/>
                          <a:latin typeface="+mj-lt"/>
                          <a:ea typeface="MS Mincho"/>
                        </a:rPr>
                        <a:t>Orientation Packet p19</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1.2</a:t>
                      </a:r>
                    </a:p>
                  </a:txBody>
                  <a:tcPr marL="68580" marR="68580" marT="0" marB="0"/>
                </a:tc>
                <a:tc>
                  <a:txBody>
                    <a:bodyPr/>
                    <a:lstStyle/>
                    <a:p>
                      <a:pPr marL="0" marR="0" algn="l">
                        <a:spcBef>
                          <a:spcPts val="0"/>
                        </a:spcBef>
                        <a:spcAft>
                          <a:spcPts val="0"/>
                        </a:spcAft>
                      </a:pPr>
                      <a:r>
                        <a:rPr lang="en-US" sz="1200" b="0" dirty="0">
                          <a:effectLst/>
                          <a:latin typeface="+mj-lt"/>
                          <a:ea typeface="MS Mincho"/>
                        </a:rPr>
                        <a:t>6/8/21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EDN usage p67</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1.3</a:t>
                      </a:r>
                    </a:p>
                  </a:txBody>
                  <a:tcPr marL="68580" marR="68580" marT="0" marB="0"/>
                </a:tc>
                <a:tc>
                  <a:txBody>
                    <a:bodyPr/>
                    <a:lstStyle/>
                    <a:p>
                      <a:pPr marL="0" marR="0" algn="l">
                        <a:spcBef>
                          <a:spcPts val="0"/>
                        </a:spcBef>
                        <a:spcAft>
                          <a:spcPts val="0"/>
                        </a:spcAft>
                      </a:pPr>
                      <a:r>
                        <a:rPr lang="en-US" sz="1200" b="0" dirty="0">
                          <a:effectLst/>
                          <a:latin typeface="+mj-lt"/>
                          <a:ea typeface="MS Mincho"/>
                        </a:rPr>
                        <a:t>6/21/21</a:t>
                      </a:r>
                    </a:p>
                  </a:txBody>
                  <a:tcPr marL="68580" marR="68580" marT="0" marB="0"/>
                </a:tc>
                <a:tc>
                  <a:txBody>
                    <a:bodyPr/>
                    <a:lstStyle/>
                    <a:p>
                      <a:pPr marL="0" marR="0" algn="l">
                        <a:spcBef>
                          <a:spcPts val="0"/>
                        </a:spcBef>
                        <a:spcAft>
                          <a:spcPts val="0"/>
                        </a:spcAft>
                      </a:pPr>
                      <a:r>
                        <a:rPr lang="en-US" sz="1200" b="0" dirty="0">
                          <a:effectLst/>
                          <a:latin typeface="+mj-lt"/>
                          <a:ea typeface="MS Mincho"/>
                        </a:rPr>
                        <a:t>Anderson</a:t>
                      </a:r>
                    </a:p>
                  </a:txBody>
                  <a:tcPr marL="68580" marR="68580" marT="0" marB="0"/>
                </a:tc>
                <a:tc>
                  <a:txBody>
                    <a:bodyPr/>
                    <a:lstStyle/>
                    <a:p>
                      <a:pPr marL="0" marR="0" algn="l">
                        <a:spcBef>
                          <a:spcPts val="0"/>
                        </a:spcBef>
                        <a:spcAft>
                          <a:spcPts val="0"/>
                        </a:spcAft>
                      </a:pPr>
                      <a:r>
                        <a:rPr lang="en-US" sz="1200" b="0" dirty="0">
                          <a:effectLst/>
                          <a:latin typeface="+mj-lt"/>
                          <a:ea typeface="MS Mincho"/>
                        </a:rPr>
                        <a:t>COVID page. Mentioned flipped on slide 12. Added comment about where to discussed flipped, fixed some grammar / increased font size-formatting on a couple slides</a:t>
                      </a:r>
                    </a:p>
                  </a:txBody>
                  <a:tcPr marL="68580" marR="68580" marT="0" marB="0"/>
                </a:tc>
                <a:extLst>
                  <a:ext uri="{0D108BD9-81ED-4DB2-BD59-A6C34878D82A}">
                    <a16:rowId xmlns:a16="http://schemas.microsoft.com/office/drawing/2014/main" val="1445296702"/>
                  </a:ext>
                </a:extLst>
              </a:tr>
              <a:tr h="93645">
                <a:tc>
                  <a:txBody>
                    <a:bodyPr/>
                    <a:lstStyle/>
                    <a:p>
                      <a:pPr marL="0" marR="0" algn="l">
                        <a:spcBef>
                          <a:spcPts val="0"/>
                        </a:spcBef>
                        <a:spcAft>
                          <a:spcPts val="0"/>
                        </a:spcAft>
                      </a:pPr>
                      <a:r>
                        <a:rPr lang="en-US" sz="1200" b="0" dirty="0">
                          <a:effectLst/>
                          <a:latin typeface="+mj-lt"/>
                          <a:ea typeface="MS Mincho"/>
                        </a:rPr>
                        <a:t>1.4</a:t>
                      </a:r>
                    </a:p>
                  </a:txBody>
                  <a:tcPr marL="68580" marR="68580" marT="0" marB="0"/>
                </a:tc>
                <a:tc>
                  <a:txBody>
                    <a:bodyPr/>
                    <a:lstStyle/>
                    <a:p>
                      <a:pPr marL="0" marR="0" algn="l">
                        <a:spcBef>
                          <a:spcPts val="0"/>
                        </a:spcBef>
                        <a:spcAft>
                          <a:spcPts val="0"/>
                        </a:spcAft>
                      </a:pPr>
                      <a:r>
                        <a:rPr lang="en-US" sz="1200" b="0" dirty="0">
                          <a:effectLst/>
                          <a:latin typeface="+mj-lt"/>
                          <a:ea typeface="MS Mincho"/>
                        </a:rPr>
                        <a:t>6/28/21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Added Design Process image after agenda slides</a:t>
                      </a:r>
                    </a:p>
                    <a:p>
                      <a:pPr marL="0" marR="0" algn="l">
                        <a:spcBef>
                          <a:spcPts val="0"/>
                        </a:spcBef>
                        <a:spcAft>
                          <a:spcPts val="0"/>
                        </a:spcAft>
                      </a:pPr>
                      <a:r>
                        <a:rPr lang="en-US" sz="1200" b="0" baseline="0" dirty="0">
                          <a:effectLst/>
                          <a:latin typeface="+mj-lt"/>
                          <a:ea typeface="MS Mincho"/>
                        </a:rPr>
                        <a:t>Font change p44</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1.5</a:t>
                      </a:r>
                    </a:p>
                  </a:txBody>
                  <a:tcPr marL="68580" marR="68580" marT="0" marB="0"/>
                </a:tc>
                <a:tc>
                  <a:txBody>
                    <a:bodyPr/>
                    <a:lstStyle/>
                    <a:p>
                      <a:pPr marL="0" marR="0" algn="l">
                        <a:spcBef>
                          <a:spcPts val="0"/>
                        </a:spcBef>
                        <a:spcAft>
                          <a:spcPts val="0"/>
                        </a:spcAft>
                      </a:pPr>
                      <a:r>
                        <a:rPr lang="en-US" sz="1200" b="0" dirty="0">
                          <a:effectLst/>
                          <a:latin typeface="+mj-lt"/>
                          <a:ea typeface="MS Mincho"/>
                        </a:rPr>
                        <a:t>7/2/21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Updated all web links to F21 Ticket Outs</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1.6</a:t>
                      </a:r>
                    </a:p>
                  </a:txBody>
                  <a:tcPr marL="68580" marR="68580" marT="0" marB="0"/>
                </a:tc>
                <a:tc>
                  <a:txBody>
                    <a:bodyPr/>
                    <a:lstStyle/>
                    <a:p>
                      <a:pPr marL="0" marR="0" algn="l">
                        <a:spcBef>
                          <a:spcPts val="0"/>
                        </a:spcBef>
                        <a:spcAft>
                          <a:spcPts val="0"/>
                        </a:spcAft>
                      </a:pPr>
                      <a:r>
                        <a:rPr lang="en-US" sz="1200" b="0" dirty="0">
                          <a:effectLst/>
                          <a:latin typeface="+mj-lt"/>
                          <a:ea typeface="MS Mincho"/>
                        </a:rPr>
                        <a:t>7/8/21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Added External &amp; Internal concept search slides from IED textbook</a:t>
                      </a:r>
                      <a:r>
                        <a:rPr lang="en-US" sz="1200" b="0" baseline="0" dirty="0">
                          <a:effectLst/>
                          <a:latin typeface="+mj-lt"/>
                          <a:ea typeface="MS Mincho"/>
                        </a:rPr>
                        <a:t> p 79+80</a:t>
                      </a:r>
                    </a:p>
                    <a:p>
                      <a:pPr marL="0" marR="0" algn="l">
                        <a:spcBef>
                          <a:spcPts val="0"/>
                        </a:spcBef>
                        <a:spcAft>
                          <a:spcPts val="0"/>
                        </a:spcAft>
                      </a:pPr>
                      <a:r>
                        <a:rPr lang="en-US" sz="1200" b="0" baseline="0" dirty="0">
                          <a:effectLst/>
                          <a:latin typeface="+mj-lt"/>
                          <a:ea typeface="MS Mincho"/>
                        </a:rPr>
                        <a:t>Improved task description on daily Design Process poster callback</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1.7</a:t>
                      </a:r>
                    </a:p>
                  </a:txBody>
                  <a:tcPr marL="68580" marR="68580" marT="0" marB="0"/>
                </a:tc>
                <a:tc>
                  <a:txBody>
                    <a:bodyPr/>
                    <a:lstStyle/>
                    <a:p>
                      <a:pPr marL="0" marR="0" algn="l">
                        <a:spcBef>
                          <a:spcPts val="0"/>
                        </a:spcBef>
                        <a:spcAft>
                          <a:spcPts val="0"/>
                        </a:spcAft>
                      </a:pPr>
                      <a:r>
                        <a:rPr lang="en-US" sz="1200" dirty="0">
                          <a:effectLst/>
                          <a:latin typeface="+mj-lt"/>
                          <a:ea typeface="MS Mincho"/>
                        </a:rPr>
                        <a:t>7/13/21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Removed mention of Risk</a:t>
                      </a:r>
                      <a:r>
                        <a:rPr lang="en-US" sz="1200" kern="1200" baseline="0" dirty="0">
                          <a:solidFill>
                            <a:schemeClr val="dk1"/>
                          </a:solidFill>
                          <a:effectLst/>
                          <a:latin typeface="+mn-lt"/>
                          <a:ea typeface="MS Mincho"/>
                          <a:cs typeface="+mn-cs"/>
                        </a:rPr>
                        <a:t> Analysis Memo</a:t>
                      </a:r>
                      <a:endParaRPr lang="en-US" sz="1200" kern="1200" dirty="0">
                        <a:solidFill>
                          <a:schemeClr val="dk1"/>
                        </a:solidFill>
                        <a:effectLst/>
                        <a:latin typeface="+mn-lt"/>
                        <a:ea typeface="MS Mincho"/>
                        <a:cs typeface="+mn-cs"/>
                      </a:endParaRPr>
                    </a:p>
                    <a:p>
                      <a:pPr marL="0" marR="0" algn="l">
                        <a:spcBef>
                          <a:spcPts val="0"/>
                        </a:spcBef>
                        <a:spcAft>
                          <a:spcPts val="0"/>
                        </a:spcAft>
                      </a:pPr>
                      <a:r>
                        <a:rPr lang="en-US" sz="1200" dirty="0">
                          <a:effectLst/>
                          <a:latin typeface="+mj-lt"/>
                          <a:ea typeface="MS Mincho"/>
                        </a:rPr>
                        <a:t>Added content and reference to Benchmarking Memo</a:t>
                      </a:r>
                    </a:p>
                    <a:p>
                      <a:pPr marL="0" marR="0" algn="l">
                        <a:spcBef>
                          <a:spcPts val="0"/>
                        </a:spcBef>
                        <a:spcAft>
                          <a:spcPts val="0"/>
                        </a:spcAft>
                      </a:pPr>
                      <a:r>
                        <a:rPr lang="en-US" sz="1200" dirty="0">
                          <a:effectLst/>
                          <a:latin typeface="+mj-lt"/>
                          <a:ea typeface="MS Mincho"/>
                        </a:rPr>
                        <a:t>Updated dates for PDR and Memo submission</a:t>
                      </a:r>
                    </a:p>
                    <a:p>
                      <a:pPr marL="0" marR="0" algn="l">
                        <a:spcBef>
                          <a:spcPts val="0"/>
                        </a:spcBef>
                        <a:spcAft>
                          <a:spcPts val="0"/>
                        </a:spcAft>
                      </a:pPr>
                      <a:r>
                        <a:rPr lang="en-US" sz="1200" dirty="0">
                          <a:effectLst/>
                          <a:latin typeface="+mj-lt"/>
                          <a:ea typeface="MS Mincho"/>
                        </a:rPr>
                        <a:t>s/’Midterm forum’/‘PDR forum’</a:t>
                      </a:r>
                    </a:p>
                    <a:p>
                      <a:pPr marL="0" marR="0" algn="l">
                        <a:spcBef>
                          <a:spcPts val="0"/>
                        </a:spcBef>
                        <a:spcAft>
                          <a:spcPts val="0"/>
                        </a:spcAft>
                      </a:pPr>
                      <a:r>
                        <a:rPr lang="en-US" sz="1200" dirty="0">
                          <a:effectLst/>
                          <a:latin typeface="+mj-lt"/>
                          <a:ea typeface="MS Mincho"/>
                        </a:rPr>
                        <a:t>Updated most Agenda slides to add CE time and fix formatting</a:t>
                      </a:r>
                    </a:p>
                    <a:p>
                      <a:pPr marL="0" marR="0" algn="l">
                        <a:spcBef>
                          <a:spcPts val="0"/>
                        </a:spcBef>
                        <a:spcAft>
                          <a:spcPts val="0"/>
                        </a:spcAft>
                      </a:pPr>
                      <a:r>
                        <a:rPr lang="en-US" sz="1200" dirty="0">
                          <a:effectLst/>
                          <a:latin typeface="+mj-lt"/>
                          <a:ea typeface="MS Mincho"/>
                        </a:rPr>
                        <a:t>Added Class 3 Ticket Out</a:t>
                      </a: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a:effectLst/>
                          <a:latin typeface="+mj-lt"/>
                          <a:ea typeface="MS Mincho"/>
                        </a:rPr>
                        <a:t>1.8</a:t>
                      </a:r>
                    </a:p>
                  </a:txBody>
                  <a:tcPr marL="68580" marR="68580" marT="0" marB="0"/>
                </a:tc>
                <a:tc>
                  <a:txBody>
                    <a:bodyPr/>
                    <a:lstStyle/>
                    <a:p>
                      <a:pPr marL="0" marR="0" algn="l">
                        <a:spcBef>
                          <a:spcPts val="0"/>
                        </a:spcBef>
                        <a:spcAft>
                          <a:spcPts val="0"/>
                        </a:spcAft>
                      </a:pPr>
                      <a:r>
                        <a:rPr lang="en-US" sz="1200" dirty="0">
                          <a:effectLst/>
                          <a:latin typeface="+mj-lt"/>
                          <a:ea typeface="MS Mincho"/>
                        </a:rPr>
                        <a:t>7/15/21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Benchmarking Memo introduced – p84</a:t>
                      </a:r>
                    </a:p>
                    <a:p>
                      <a:pPr marL="0" marR="0" algn="l">
                        <a:spcBef>
                          <a:spcPts val="0"/>
                        </a:spcBef>
                        <a:spcAft>
                          <a:spcPts val="0"/>
                        </a:spcAft>
                      </a:pPr>
                      <a:r>
                        <a:rPr lang="en-US" sz="1200" dirty="0">
                          <a:effectLst/>
                          <a:latin typeface="+mj-lt"/>
                          <a:ea typeface="MS Mincho"/>
                        </a:rPr>
                        <a:t>Related</a:t>
                      </a:r>
                      <a:r>
                        <a:rPr lang="en-US" sz="1200" baseline="0" dirty="0">
                          <a:effectLst/>
                          <a:latin typeface="+mj-lt"/>
                          <a:ea typeface="MS Mincho"/>
                        </a:rPr>
                        <a:t> Out Of Class tasks  &amp; link to rubric added</a:t>
                      </a: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1.9</a:t>
                      </a:r>
                    </a:p>
                  </a:txBody>
                  <a:tcPr marL="68580" marR="68580" marT="0" marB="0"/>
                </a:tc>
                <a:tc>
                  <a:txBody>
                    <a:bodyPr/>
                    <a:lstStyle/>
                    <a:p>
                      <a:pPr marL="0" marR="0" algn="l">
                        <a:spcBef>
                          <a:spcPts val="0"/>
                        </a:spcBef>
                        <a:spcAft>
                          <a:spcPts val="0"/>
                        </a:spcAft>
                      </a:pPr>
                      <a:r>
                        <a:rPr lang="en-US" sz="1200" dirty="0">
                          <a:effectLst/>
                          <a:latin typeface="+mj-lt"/>
                          <a:ea typeface="MS Mincho"/>
                        </a:rPr>
                        <a:t>7/23/21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CE Time </a:t>
                      </a:r>
                      <a:r>
                        <a:rPr lang="en-US" sz="1200" baseline="0" dirty="0">
                          <a:effectLst/>
                          <a:latin typeface="+mj-lt"/>
                          <a:ea typeface="MS Mincho"/>
                        </a:rPr>
                        <a:t>to Day 6 – p81</a:t>
                      </a:r>
                    </a:p>
                    <a:p>
                      <a:pPr marL="0" marR="0" algn="l">
                        <a:spcBef>
                          <a:spcPts val="0"/>
                        </a:spcBef>
                        <a:spcAft>
                          <a:spcPts val="0"/>
                        </a:spcAft>
                      </a:pPr>
                      <a:r>
                        <a:rPr lang="en-US" sz="1200" baseline="0" dirty="0">
                          <a:effectLst/>
                          <a:latin typeface="+mj-lt"/>
                          <a:ea typeface="MS Mincho"/>
                        </a:rPr>
                        <a:t>Added </a:t>
                      </a:r>
                      <a:r>
                        <a:rPr lang="en-US" sz="1200" baseline="0" dirty="0" err="1">
                          <a:effectLst/>
                          <a:latin typeface="+mj-lt"/>
                          <a:ea typeface="MS Mincho"/>
                        </a:rPr>
                        <a:t>‘Re</a:t>
                      </a:r>
                      <a:r>
                        <a:rPr lang="en-US" sz="1200" baseline="0" dirty="0">
                          <a:effectLst/>
                          <a:latin typeface="+mj-lt"/>
                          <a:ea typeface="MS Mincho"/>
                        </a:rPr>
                        <a:t>-read project description’ as task after Day 1</a:t>
                      </a: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r>
                        <a:rPr lang="en-US" sz="1200" dirty="0">
                          <a:effectLst/>
                          <a:latin typeface="+mj-lt"/>
                          <a:ea typeface="MS Mincho"/>
                        </a:rPr>
                        <a:t>2.0</a:t>
                      </a:r>
                    </a:p>
                  </a:txBody>
                  <a:tcPr marL="68580" marR="68580" marT="0" marB="0"/>
                </a:tc>
                <a:tc>
                  <a:txBody>
                    <a:bodyPr/>
                    <a:lstStyle/>
                    <a:p>
                      <a:pPr marL="0" marR="0" algn="l">
                        <a:spcBef>
                          <a:spcPts val="0"/>
                        </a:spcBef>
                        <a:spcAft>
                          <a:spcPts val="0"/>
                        </a:spcAft>
                      </a:pPr>
                      <a:r>
                        <a:rPr lang="en-US" sz="1200" dirty="0">
                          <a:effectLst/>
                          <a:latin typeface="+mj-lt"/>
                          <a:ea typeface="MS Mincho"/>
                        </a:rPr>
                        <a:t>7/26/21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Semester</a:t>
                      </a:r>
                      <a:r>
                        <a:rPr lang="en-US" sz="1200" baseline="0" dirty="0">
                          <a:effectLst/>
                          <a:latin typeface="+mj-lt"/>
                          <a:ea typeface="MS Mincho"/>
                        </a:rPr>
                        <a:t> removed from filename to make document ‘evergreen’</a:t>
                      </a:r>
                    </a:p>
                    <a:p>
                      <a:pPr marL="0" marR="0" algn="l">
                        <a:spcBef>
                          <a:spcPts val="0"/>
                        </a:spcBef>
                        <a:spcAft>
                          <a:spcPts val="0"/>
                        </a:spcAft>
                      </a:pPr>
                      <a:r>
                        <a:rPr lang="en-US" sz="1200" baseline="0" dirty="0">
                          <a:effectLst/>
                          <a:latin typeface="+mj-lt"/>
                          <a:ea typeface="MS Mincho"/>
                        </a:rPr>
                        <a:t>Updated link to Capstone Playbook on agenda slides</a:t>
                      </a:r>
                    </a:p>
                    <a:p>
                      <a:pPr marL="0" marR="0" algn="l">
                        <a:spcBef>
                          <a:spcPts val="0"/>
                        </a:spcBef>
                        <a:spcAft>
                          <a:spcPts val="0"/>
                        </a:spcAft>
                      </a:pPr>
                      <a:r>
                        <a:rPr lang="en-US" sz="1200" baseline="0" dirty="0">
                          <a:effectLst/>
                          <a:latin typeface="+mj-lt"/>
                          <a:ea typeface="MS Mincho"/>
                        </a:rPr>
                        <a:t>Added TBD link to EDN posting video - p46</a:t>
                      </a:r>
                    </a:p>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sz="1200" dirty="0"/>
          </a:p>
        </p:txBody>
      </p:sp>
    </p:spTree>
    <p:extLst>
      <p:ext uri="{BB962C8B-B14F-4D97-AF65-F5344CB8AC3E}">
        <p14:creationId xmlns:p14="http://schemas.microsoft.com/office/powerpoint/2010/main" val="1158563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Presentation</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Presentation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a:t>
            </a:r>
            <a:r>
              <a:rPr lang="en-US"/>
              <a:t>group task </a:t>
            </a:r>
            <a:r>
              <a:rPr lang="en-US" dirty="0"/>
              <a:t>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23</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24</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889226"/>
            <a:ext cx="8229600" cy="6121174"/>
          </a:xfrm>
        </p:spPr>
        <p:txBody>
          <a:bodyPr vert="horz" lIns="91440" tIns="45720" rIns="91440" bIns="45720" rtlCol="0" anchor="t">
            <a:normAutofit fontScale="550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u="sng" dirty="0">
                <a:hlinkClick r:id="rId3"/>
              </a:rPr>
              <a:t>https://forms.gle/kT3iYxnPDvwJjSVu7</a:t>
            </a:r>
            <a:r>
              <a:rPr lang="en-US" dirty="0"/>
              <a:t> </a:t>
            </a:r>
          </a:p>
          <a:p>
            <a:pPr marL="800100" lvl="1" indent="-342900">
              <a:buChar char="•"/>
            </a:pP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700" dirty="0"/>
              <a:t>Registration button in upper right hand corner</a:t>
            </a:r>
            <a:endParaRPr lang="en-US" sz="2700" dirty="0">
              <a:cs typeface="Calibri"/>
            </a:endParaRPr>
          </a:p>
          <a:p>
            <a:pPr marL="857250" lvl="1" indent="-457200">
              <a:buChar char="•"/>
            </a:pPr>
            <a:r>
              <a:rPr lang="en-US" dirty="0"/>
              <a:t>Login must be your </a:t>
            </a:r>
            <a:r>
              <a:rPr lang="en-US" dirty="0" smtClean="0"/>
              <a:t>RCSID </a:t>
            </a:r>
            <a:r>
              <a:rPr lang="en-US" dirty="0"/>
              <a:t>(RPI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sz="1800"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1146175" lvl="2" indent="-346075"/>
            <a:endParaRPr lang="en-US" sz="1800" dirty="0">
              <a:cs typeface="Calibri"/>
            </a:endParaRPr>
          </a:p>
          <a:p>
            <a:pPr marL="346075" indent="-346075"/>
            <a:r>
              <a:rPr lang="en-US" dirty="0"/>
              <a:t>Re-read the Project Description with today's Ideation Exercise in mind</a:t>
            </a:r>
          </a:p>
          <a:p>
            <a:pPr marL="346075" indent="-346075"/>
            <a:endParaRPr lang="en-US" sz="1800"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6" name="Slide Number Placeholder 5"/>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sp>
        <p:nvSpPr>
          <p:cNvPr id="6" name="TextBox 5"/>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dirty="0">
                <a:hlinkClick r:id="rId4"/>
              </a:rPr>
              <a:t>https://designlab.eng.rpi.edu/edn/projects/capstone-support-dev/wiki/Capstone_Playbook</a:t>
            </a:r>
            <a:r>
              <a:rPr lang="en-US" sz="1200" dirty="0"/>
              <a:t> </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4552"/>
            <a:ext cx="9144000" cy="2948895"/>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1734699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sz="1200"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z="1200" smtClean="0"/>
              <a:t>29</a:t>
            </a:fld>
            <a:endParaRPr lang="en-US" sz="1200" dirty="0"/>
          </a:p>
        </p:txBody>
      </p:sp>
    </p:spTree>
    <p:extLst>
      <p:ext uri="{BB962C8B-B14F-4D97-AF65-F5344CB8AC3E}">
        <p14:creationId xmlns:p14="http://schemas.microsoft.com/office/powerpoint/2010/main" val="276817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87306593"/>
              </p:ext>
            </p:extLst>
          </p:nvPr>
        </p:nvGraphicFramePr>
        <p:xfrm>
          <a:off x="381000" y="846138"/>
          <a:ext cx="8382000" cy="3882405"/>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smtClean="0">
                          <a:effectLst/>
                          <a:latin typeface="+mj-lt"/>
                          <a:ea typeface="MS Mincho"/>
                        </a:rPr>
                        <a:t>2.1</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7/29/21</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smtClean="0">
                          <a:effectLst/>
                          <a:latin typeface="+mj-lt"/>
                          <a:ea typeface="MS Mincho"/>
                        </a:rPr>
                        <a:t>Anderson &amp; 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Updated EDN posting video class 2 tasks – p46</a:t>
                      </a:r>
                    </a:p>
                    <a:p>
                      <a:pPr marL="0" marR="0" algn="l">
                        <a:spcBef>
                          <a:spcPts val="0"/>
                        </a:spcBef>
                        <a:spcAft>
                          <a:spcPts val="0"/>
                        </a:spcAft>
                      </a:pPr>
                      <a:r>
                        <a:rPr lang="en-US" sz="1200" dirty="0" smtClean="0">
                          <a:effectLst/>
                          <a:latin typeface="+mj-lt"/>
                          <a:ea typeface="MS Mincho"/>
                        </a:rPr>
                        <a:t>Standardized formatting on RCSID</a:t>
                      </a:r>
                      <a:r>
                        <a:rPr lang="en-US" sz="1200" baseline="0" dirty="0" smtClean="0">
                          <a:effectLst/>
                          <a:latin typeface="+mj-lt"/>
                          <a:ea typeface="MS Mincho"/>
                        </a:rPr>
                        <a:t> throughout document</a:t>
                      </a: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954424722"/>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sz="1200"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z="1200" smtClean="0"/>
              <a:t>30</a:t>
            </a:fld>
            <a:endParaRPr lang="en-US" sz="1200" dirty="0"/>
          </a:p>
        </p:txBody>
      </p:sp>
    </p:spTree>
    <p:extLst>
      <p:ext uri="{BB962C8B-B14F-4D97-AF65-F5344CB8AC3E}">
        <p14:creationId xmlns:p14="http://schemas.microsoft.com/office/powerpoint/2010/main" val="2911858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2260689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32</a:t>
            </a:fld>
            <a:endParaRPr lang="en-US" sz="1200"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coaches &amp; mentors, 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sz="1200"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z="1200" smtClean="0"/>
              <a:t>33</a:t>
            </a:fld>
            <a:endParaRPr lang="en-US" sz="1200" dirty="0"/>
          </a:p>
        </p:txBody>
      </p:sp>
    </p:spTree>
    <p:extLst>
      <p:ext uri="{BB962C8B-B14F-4D97-AF65-F5344CB8AC3E}">
        <p14:creationId xmlns:p14="http://schemas.microsoft.com/office/powerpoint/2010/main" val="1993272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93644593"/>
              </p:ext>
            </p:extLst>
          </p:nvPr>
        </p:nvGraphicFramePr>
        <p:xfrm>
          <a:off x="628650" y="1825625"/>
          <a:ext cx="7886700" cy="18542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34</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35</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36</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20 min Project Engineer Meeting</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to check on team status / welfare</a:t>
            </a:r>
          </a:p>
          <a:p>
            <a:pPr lvl="2"/>
            <a:r>
              <a:rPr lang="en-US" sz="2550" dirty="0">
                <a:ea typeface="+mn-lt"/>
                <a:cs typeface="+mn-lt"/>
              </a:rPr>
              <a:t>to discuss project, review question &amp; categories, and confirm/correct. When not meeting with your PE, team members generate/discuss questions.</a:t>
            </a:r>
            <a:endParaRPr lang="en-US" sz="25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37</a:t>
            </a:fld>
            <a:endParaRPr lang="en-US" sz="1200" dirty="0"/>
          </a:p>
        </p:txBody>
      </p:sp>
    </p:spTree>
    <p:extLst>
      <p:ext uri="{BB962C8B-B14F-4D97-AF65-F5344CB8AC3E}">
        <p14:creationId xmlns:p14="http://schemas.microsoft.com/office/powerpoint/2010/main" val="1281746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38</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39</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40</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work (week 1 - 4)</a:t>
            </a:r>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 e.g. diagrams.net,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42</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43</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44</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Documentation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447800"/>
            <a:ext cx="7886700" cy="5273676"/>
          </a:xfrm>
        </p:spPr>
        <p:txBody>
          <a:bodyPr vert="horz" lIns="91440" tIns="45720" rIns="91440" bIns="45720" rtlCol="0" anchor="t">
            <a:normAutofit fontScale="85000" lnSpcReduction="20000"/>
          </a:bodyPr>
          <a:lstStyle/>
          <a:p>
            <a:r>
              <a:rPr lang="en-US" dirty="0">
                <a:ea typeface="+mn-lt"/>
                <a:cs typeface="+mn-lt"/>
              </a:rPr>
              <a:t>Complete Class 2 Ticket Out</a:t>
            </a:r>
          </a:p>
          <a:p>
            <a:pPr lvl="1"/>
            <a:r>
              <a:rPr lang="en-US" u="sng" dirty="0">
                <a:hlinkClick r:id="rId2"/>
              </a:rPr>
              <a:t>https://forms.gle/3pGX1JgYy5nYnnep8</a:t>
            </a:r>
            <a:r>
              <a:rPr lang="en-US" dirty="0"/>
              <a:t> </a:t>
            </a:r>
          </a:p>
          <a:p>
            <a:r>
              <a:rPr lang="en-US" dirty="0"/>
              <a:t>Watch EDN Guidance for Out of Class Tasks - Initial Postings Video (7.5 min)</a:t>
            </a:r>
          </a:p>
          <a:p>
            <a:pPr lvl="1"/>
            <a:r>
              <a:rPr lang="en-US" dirty="0">
                <a:hlinkClick r:id="rId3"/>
              </a:rPr>
              <a:t>https://designlab.eng.rpi.edu/edn/projects/capstone-support-dev/repository/changes/training/EDN%20Guidance%20for%20Out%20of%20Class%20Tasks%20-%20Initial%20Postings.mp4</a:t>
            </a:r>
            <a:r>
              <a:rPr lang="en-US" dirty="0"/>
              <a:t> </a:t>
            </a:r>
          </a:p>
          <a:p>
            <a:pPr lvl="1"/>
            <a:r>
              <a:rPr lang="en-US" dirty="0">
                <a:ea typeface="+mn-lt"/>
                <a:cs typeface="+mn-lt"/>
              </a:rPr>
              <a:t>Post personal contact info (name, major, RPI email, phone #) to one thread in the EDN Background Info Forum (start new thread titled “Team Contact Info”, then reply for subsequent entries)</a:t>
            </a:r>
          </a:p>
          <a:p>
            <a:pPr lvl="1"/>
            <a:r>
              <a:rPr lang="en-US" dirty="0">
                <a:ea typeface="+mn-lt"/>
                <a:cs typeface="+mn-lt"/>
              </a:rPr>
              <a:t>Find answer(s) to assigned question(s) &amp; post to new thread titled “Class 2 Questions and Answers” in EDN Background Info Forum </a:t>
            </a:r>
          </a:p>
          <a:p>
            <a:pPr lvl="1"/>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r>
              <a:rPr lang="en-US" dirty="0">
                <a:ea typeface="+mn-lt"/>
                <a:cs typeface="+mn-lt"/>
              </a:rPr>
              <a:t> Post to new thread in EDN Design Forum titled “Initial Needs and Requirements”</a:t>
            </a:r>
            <a:endParaRPr lang="en-US" b="1" dirty="0">
              <a:ea typeface="+mn-lt"/>
              <a:cs typeface="+mn-lt"/>
            </a:endParaRPr>
          </a:p>
          <a:p>
            <a:r>
              <a:rPr lang="en-US" dirty="0">
                <a:ea typeface="+mn-lt"/>
                <a:cs typeface="+mn-lt"/>
              </a:rPr>
              <a:t>Watch Customer Needs video (9 min) </a:t>
            </a:r>
          </a:p>
          <a:p>
            <a:pPr lvl="1" indent="-285750"/>
            <a:r>
              <a:rPr lang="en-US" dirty="0">
                <a:ea typeface="+mn-lt"/>
                <a:cs typeface="+mn-lt"/>
                <a:hlinkClick r:id="rId4"/>
              </a:rPr>
              <a:t>https://mediasite.mms.rpi.edu/Mediasite5/Channel/anderm8winrpiedu-engr-2050/watch/87d950eccc2942038b1d06530e9217841d</a:t>
            </a:r>
            <a:r>
              <a:rPr lang="en-US" dirty="0">
                <a:ea typeface="+mn-lt"/>
                <a:cs typeface="+mn-lt"/>
              </a:rPr>
              <a:t> </a:t>
            </a:r>
            <a:endParaRPr lang="en-US" dirty="0">
              <a:cs typeface="Calibri"/>
            </a:endParaRPr>
          </a:p>
          <a:p>
            <a:r>
              <a:rPr lang="en-US" dirty="0">
                <a:ea typeface="+mn-lt"/>
                <a:cs typeface="+mn-lt"/>
              </a:rPr>
              <a:t>Watch Requirements video (11 min)</a:t>
            </a:r>
          </a:p>
          <a:p>
            <a:pPr lvl="1" indent="-285750"/>
            <a:r>
              <a:rPr lang="en-US" dirty="0">
                <a:ea typeface="+mn-lt"/>
                <a:cs typeface="+mn-lt"/>
                <a:hlinkClick r:id="rId5"/>
              </a:rPr>
              <a:t>https://mediasite.mms.rpi.edu/Mediasite5/Channel/anderm8winrpiedu-engr-2050/watch/96dceab44ae7447d812f5a216afa97cf1d</a:t>
            </a:r>
            <a:r>
              <a:rPr lang="en-US" dirty="0">
                <a:ea typeface="+mn-lt"/>
                <a:cs typeface="+mn-lt"/>
              </a:rPr>
              <a:t> </a:t>
            </a:r>
          </a:p>
          <a:p>
            <a:r>
              <a:rPr lang="en-US" dirty="0">
                <a:ea typeface="+mn-lt"/>
                <a:cs typeface="+mn-lt"/>
              </a:rPr>
              <a:t>For ongoing projects, review prior semesters’ final presentations in accordance with PE instructions for class discussion in Class ¾</a:t>
            </a:r>
          </a:p>
          <a:p>
            <a:r>
              <a:rPr lang="en-US" dirty="0">
                <a:ea typeface="+mn-lt"/>
                <a:cs typeface="+mn-lt"/>
              </a:rPr>
              <a:t>Follow Subversion instructions to download and install </a:t>
            </a:r>
            <a:r>
              <a:rPr lang="en-US" dirty="0" smtClean="0">
                <a:ea typeface="+mn-lt"/>
                <a:cs typeface="+mn-lt"/>
              </a:rPr>
              <a:t>client, then </a:t>
            </a:r>
            <a:r>
              <a:rPr lang="en-US" dirty="0">
                <a:ea typeface="+mn-lt"/>
                <a:cs typeface="+mn-lt"/>
              </a:rPr>
              <a:t>checkout a copy of your project’s repository. Visit your PE’s office hours for assistance.</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46</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47</a:t>
            </a:fld>
            <a:endParaRPr lang="en-US" dirty="0"/>
          </a:p>
        </p:txBody>
      </p:sp>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1280"/>
            <a:ext cx="9144000" cy="2351506"/>
          </a:xfrm>
          <a:prstGeom prst="rect">
            <a:avLst/>
          </a:prstGeom>
        </p:spPr>
      </p:pic>
      <p:sp>
        <p:nvSpPr>
          <p:cNvPr id="10" name="TextBox 9"/>
          <p:cNvSpPr txBox="1"/>
          <p:nvPr/>
        </p:nvSpPr>
        <p:spPr>
          <a:xfrm>
            <a:off x="180252" y="5499831"/>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4"/>
              </a:rPr>
              <a:t>https://designlab.eng.rpi.edu/edn/projects/capstone-support-dev/wiki/Subversion</a:t>
            </a:r>
            <a:r>
              <a:rPr lang="en-US" sz="1200" dirty="0"/>
              <a:t> </a:t>
            </a:r>
          </a:p>
          <a:p>
            <a:pPr algn="ctr"/>
            <a:r>
              <a:rPr lang="en-US" sz="1600" dirty="0"/>
              <a:t>Playbook - </a:t>
            </a:r>
            <a:r>
              <a:rPr lang="en-US" sz="1200" dirty="0">
                <a:hlinkClick r:id="rId5"/>
              </a:rPr>
              <a:t>https://designlab.eng.rpi.edu/edn/projects/capstone-support-dev/wiki/Capstone_Playbook</a:t>
            </a:r>
            <a:r>
              <a:rPr lang="en-US" sz="1200" dirty="0"/>
              <a:t> </a:t>
            </a:r>
          </a:p>
        </p:txBody>
      </p:sp>
    </p:spTree>
    <p:extLst>
      <p:ext uri="{BB962C8B-B14F-4D97-AF65-F5344CB8AC3E}">
        <p14:creationId xmlns:p14="http://schemas.microsoft.com/office/powerpoint/2010/main" val="2399133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min - Engineering Design Process</a:t>
            </a:r>
          </a:p>
        </p:txBody>
      </p:sp>
      <p:sp>
        <p:nvSpPr>
          <p:cNvPr id="3" name="Content Placeholder 2"/>
          <p:cNvSpPr>
            <a:spLocks noGrp="1"/>
          </p:cNvSpPr>
          <p:nvPr>
            <p:ph idx="1"/>
          </p:nvPr>
        </p:nvSpPr>
        <p:spPr/>
        <p:txBody>
          <a:bodyPr/>
          <a:lstStyle/>
          <a:p>
            <a:r>
              <a:rPr lang="en-US" dirty="0"/>
              <a:t>We will use the </a:t>
            </a:r>
            <a:r>
              <a:rPr lang="en-US" b="1" dirty="0"/>
              <a:t>Engineering Design Process</a:t>
            </a:r>
          </a:p>
          <a:p>
            <a:r>
              <a:rPr lang="en-US" dirty="0"/>
              <a:t>This is INTENTIONALLY a quick refresher of the Design Process as covered in IED.</a:t>
            </a:r>
          </a:p>
          <a:p>
            <a:r>
              <a:rPr lang="en-US" dirty="0"/>
              <a:t>This may help you understand what it means and how your team can apply it to your Capstone project</a:t>
            </a:r>
          </a:p>
          <a:p>
            <a:r>
              <a:rPr lang="en-US" dirty="0"/>
              <a:t>If you remember it well – please help your team mates!</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1281349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TextBox 6"/>
          <p:cNvSpPr txBox="1"/>
          <p:nvPr/>
        </p:nvSpPr>
        <p:spPr>
          <a:xfrm>
            <a:off x="4724400" y="2379857"/>
            <a:ext cx="3429000" cy="2031325"/>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r>
              <a:rPr lang="en-US" dirty="0"/>
              <a:t>Team will create/review/improve project’s list of:</a:t>
            </a:r>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4"/>
            <a:ext cx="1981200" cy="15667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4"/>
            <a:ext cx="1828800" cy="873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10 mins - Customer Needs &amp; Engineering Requirements Example</a:t>
            </a:r>
          </a:p>
        </p:txBody>
      </p:sp>
      <p:sp>
        <p:nvSpPr>
          <p:cNvPr id="3" name="Content Placeholder 2"/>
          <p:cNvSpPr>
            <a:spLocks noGrp="1"/>
          </p:cNvSpPr>
          <p:nvPr>
            <p:ph idx="1"/>
          </p:nvPr>
        </p:nvSpPr>
        <p:spPr/>
        <p:txBody>
          <a:bodyPr>
            <a:normAutofit/>
          </a:bodyPr>
          <a:lstStyle/>
          <a:p>
            <a:r>
              <a:rPr lang="en-US" dirty="0"/>
              <a:t>Discuss a </a:t>
            </a:r>
            <a:r>
              <a:rPr lang="en-US" b="1" dirty="0"/>
              <a:t>Vehicle</a:t>
            </a:r>
          </a:p>
          <a:p>
            <a:pPr lvl="1"/>
            <a:r>
              <a:rPr lang="en-US" dirty="0"/>
              <a:t>What are Customer Needs?</a:t>
            </a:r>
          </a:p>
          <a:p>
            <a:pPr lvl="1"/>
            <a:r>
              <a:rPr lang="en-US" dirty="0"/>
              <a:t>Translate those to Engineering Requirements</a:t>
            </a:r>
          </a:p>
          <a:p>
            <a:endParaRPr lang="en-US" dirty="0"/>
          </a:p>
          <a:p>
            <a:r>
              <a:rPr lang="en-US" dirty="0"/>
              <a:t>With Needs and Reqs in mind - an informed customer could go to a dealership and talk about “product specifications” and choose the ‘right’ car for themselves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53594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Stories</a:t>
            </a:r>
            <a:endParaRPr lang="en-US" sz="2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Alternative method to Needs/Reqs to document how users/customers will interact with a system, website, program</a:t>
            </a:r>
          </a:p>
          <a:p>
            <a:r>
              <a:rPr lang="en-US" dirty="0"/>
              <a:t>User Story (who, what, and why of system use)</a:t>
            </a:r>
          </a:p>
          <a:p>
            <a:pPr lvl="1"/>
            <a:r>
              <a:rPr lang="en-US" dirty="0"/>
              <a:t>As a [type of user], I want to [perform some task] so that I can [achieve some goal].</a:t>
            </a:r>
          </a:p>
          <a:p>
            <a:r>
              <a:rPr lang="en-US" dirty="0"/>
              <a:t>Acceptance Criteria (how to judge success)</a:t>
            </a:r>
          </a:p>
          <a:p>
            <a:pPr lvl="1"/>
            <a:r>
              <a:rPr lang="en-US" dirty="0"/>
              <a:t>Given that [some context], when [some action is carried out], then [a set of observable outcomes should occur].</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541840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E056-C962-4913-9972-7C71E1944B05}"/>
              </a:ext>
            </a:extLst>
          </p:cNvPr>
          <p:cNvSpPr>
            <a:spLocks noGrp="1"/>
          </p:cNvSpPr>
          <p:nvPr>
            <p:ph type="title"/>
          </p:nvPr>
        </p:nvSpPr>
        <p:spPr>
          <a:xfrm>
            <a:off x="628650" y="365127"/>
            <a:ext cx="7886700" cy="625474"/>
          </a:xfrm>
        </p:spPr>
        <p:txBody>
          <a:bodyPr>
            <a:normAutofit fontScale="90000"/>
          </a:bodyPr>
          <a:lstStyle/>
          <a:p>
            <a:r>
              <a:rPr lang="en-US" dirty="0"/>
              <a:t>All teams are in a different place</a:t>
            </a:r>
          </a:p>
        </p:txBody>
      </p:sp>
      <p:sp>
        <p:nvSpPr>
          <p:cNvPr id="3" name="Content Placeholder 2">
            <a:extLst>
              <a:ext uri="{FF2B5EF4-FFF2-40B4-BE49-F238E27FC236}">
                <a16:creationId xmlns:a16="http://schemas.microsoft.com/office/drawing/2014/main" id="{03DEC894-8E5F-44E6-BC8E-020B17FF5C49}"/>
              </a:ext>
            </a:extLst>
          </p:cNvPr>
          <p:cNvSpPr>
            <a:spLocks noGrp="1"/>
          </p:cNvSpPr>
          <p:nvPr>
            <p:ph idx="1"/>
          </p:nvPr>
        </p:nvSpPr>
        <p:spPr>
          <a:xfrm>
            <a:off x="533400" y="1066800"/>
            <a:ext cx="7886700" cy="4351338"/>
          </a:xfrm>
        </p:spPr>
        <p:txBody>
          <a:bodyPr>
            <a:normAutofit fontScale="62500" lnSpcReduction="20000"/>
          </a:bodyPr>
          <a:lstStyle/>
          <a:p>
            <a:r>
              <a:rPr lang="en-US" dirty="0"/>
              <a:t>Project Age</a:t>
            </a:r>
          </a:p>
          <a:p>
            <a:pPr lvl="1"/>
            <a:r>
              <a:rPr lang="en-US" dirty="0"/>
              <a:t>New project</a:t>
            </a:r>
          </a:p>
          <a:p>
            <a:pPr lvl="1"/>
            <a:r>
              <a:rPr lang="en-US" dirty="0"/>
              <a:t>Continuing project</a:t>
            </a:r>
          </a:p>
          <a:p>
            <a:r>
              <a:rPr lang="en-US" dirty="0"/>
              <a:t>Goal</a:t>
            </a:r>
          </a:p>
          <a:p>
            <a:pPr lvl="1"/>
            <a:r>
              <a:rPr lang="en-US" dirty="0"/>
              <a:t>New product/process</a:t>
            </a:r>
          </a:p>
          <a:p>
            <a:pPr lvl="1"/>
            <a:r>
              <a:rPr lang="en-US" dirty="0"/>
              <a:t>Improvement of existing product/process</a:t>
            </a:r>
          </a:p>
          <a:p>
            <a:pPr lvl="1"/>
            <a:r>
              <a:rPr lang="en-US" dirty="0"/>
              <a:t>Investigation of new technology</a:t>
            </a:r>
          </a:p>
          <a:p>
            <a:pPr lvl="1"/>
            <a:r>
              <a:rPr lang="en-US" dirty="0"/>
              <a:t>System integration</a:t>
            </a:r>
          </a:p>
          <a:p>
            <a:r>
              <a:rPr lang="en-US" dirty="0"/>
              <a:t>Product Life cycle</a:t>
            </a:r>
          </a:p>
          <a:p>
            <a:pPr lvl="1"/>
            <a:r>
              <a:rPr lang="en-US" dirty="0"/>
              <a:t>Research and Development</a:t>
            </a:r>
          </a:p>
          <a:p>
            <a:pPr lvl="1"/>
            <a:r>
              <a:rPr lang="en-US" dirty="0"/>
              <a:t>Feature Growth</a:t>
            </a:r>
          </a:p>
          <a:p>
            <a:pPr lvl="1"/>
            <a:r>
              <a:rPr lang="en-US" dirty="0"/>
              <a:t>Repair &amp; Maintenance</a:t>
            </a:r>
          </a:p>
          <a:p>
            <a:r>
              <a:rPr lang="en-US" dirty="0"/>
              <a:t>Team</a:t>
            </a:r>
          </a:p>
          <a:p>
            <a:pPr lvl="1"/>
            <a:r>
              <a:rPr lang="en-US" dirty="0"/>
              <a:t>Multidisciplinary vs single discipline</a:t>
            </a:r>
          </a:p>
          <a:p>
            <a:pPr lvl="1"/>
            <a:r>
              <a:rPr lang="en-US" dirty="0"/>
              <a:t>Remote vs on-campus</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52</a:t>
            </a:fld>
            <a:endParaRPr lang="en-US" sz="1200" dirty="0"/>
          </a:p>
        </p:txBody>
      </p:sp>
      <p:sp>
        <p:nvSpPr>
          <p:cNvPr id="6" name="Title 1">
            <a:extLst>
              <a:ext uri="{FF2B5EF4-FFF2-40B4-BE49-F238E27FC236}">
                <a16:creationId xmlns:a16="http://schemas.microsoft.com/office/drawing/2014/main" id="{A817E056-C962-4913-9972-7C71E1944B05}"/>
              </a:ext>
            </a:extLst>
          </p:cNvPr>
          <p:cNvSpPr txBox="1">
            <a:spLocks/>
          </p:cNvSpPr>
          <p:nvPr/>
        </p:nvSpPr>
        <p:spPr>
          <a:xfrm>
            <a:off x="628650" y="5418138"/>
            <a:ext cx="7886700" cy="981593"/>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That’s OK and expected. </a:t>
            </a:r>
          </a:p>
          <a:p>
            <a:r>
              <a:rPr lang="en-US" dirty="0"/>
              <a:t>The Engineering Design Process still applies.</a:t>
            </a:r>
          </a:p>
        </p:txBody>
      </p:sp>
    </p:spTree>
    <p:extLst>
      <p:ext uri="{BB962C8B-B14F-4D97-AF65-F5344CB8AC3E}">
        <p14:creationId xmlns:p14="http://schemas.microsoft.com/office/powerpoint/2010/main" val="31936389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53</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295400"/>
            <a:ext cx="7886700" cy="5257800"/>
          </a:xfrm>
        </p:spPr>
        <p:txBody>
          <a:bodyPr vert="horz" lIns="91440" tIns="45720" rIns="91440" bIns="45720" rtlCol="0" anchor="t">
            <a:normAutofit fontScale="92500" lnSpcReduction="10000"/>
          </a:bodyPr>
          <a:lstStyle/>
          <a:p>
            <a:r>
              <a:rPr lang="en-US" dirty="0">
                <a:ea typeface="+mn-lt"/>
                <a:cs typeface="+mn-lt"/>
              </a:rPr>
              <a:t>Update Needs/Reqs Workbook based on feedback (in Box folder)</a:t>
            </a:r>
          </a:p>
          <a:p>
            <a:r>
              <a:rPr lang="en-US" dirty="0"/>
              <a:t>Post class notes taken during PPT review to Project Management Forum</a:t>
            </a:r>
            <a:endParaRPr lang="en-US" dirty="0">
              <a:solidFill>
                <a:srgbClr val="C00000"/>
              </a:solidFill>
              <a:ea typeface="+mn-lt"/>
              <a:cs typeface="+mn-lt"/>
            </a:endParaRP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a:t>
            </a:r>
            <a:endParaRPr lang="en-US" dirty="0">
              <a:solidFill>
                <a:srgbClr val="FF0000"/>
              </a:solidFill>
              <a:ea typeface="+mn-lt"/>
              <a:cs typeface="+mn-lt"/>
            </a:endParaRPr>
          </a:p>
          <a:p>
            <a:pPr lvl="1"/>
            <a:r>
              <a:rPr lang="en-US" sz="1500" dirty="0">
                <a:ea typeface="+mn-lt"/>
                <a:cs typeface="+mn-lt"/>
                <a:hlinkClick r:id="rId2"/>
              </a:rPr>
              <a:t>https://designlab.eng.rpi.edu/edn/projects/capstone-support-dev/repository/raw/training/Intro%20to%20the%20EDN.mp4</a:t>
            </a:r>
            <a:r>
              <a:rPr lang="en-US" sz="1500" dirty="0">
                <a:ea typeface="+mn-lt"/>
                <a:cs typeface="+mn-lt"/>
              </a:rPr>
              <a:t> </a:t>
            </a:r>
            <a:endParaRPr lang="en-US" sz="1500" dirty="0">
              <a:solidFill>
                <a:srgbClr val="FF0000"/>
              </a:solidFill>
              <a:ea typeface="+mn-lt"/>
              <a:cs typeface="+mn-lt"/>
            </a:endParaRPr>
          </a:p>
          <a:p>
            <a:r>
              <a:rPr lang="en-US" dirty="0"/>
              <a:t>Read Project Documentation page </a:t>
            </a:r>
            <a:endParaRPr lang="en-US" dirty="0">
              <a:ea typeface="+mn-lt"/>
              <a:cs typeface="+mn-lt"/>
            </a:endParaRPr>
          </a:p>
          <a:p>
            <a:pPr lvl="1"/>
            <a:r>
              <a:rPr lang="en-US" sz="1500" dirty="0">
                <a:ea typeface="+mn-lt"/>
                <a:cs typeface="+mn-lt"/>
                <a:hlinkClick r:id="rId3"/>
              </a:rPr>
              <a:t>https://designlab.eng.rpi.edu/edn/projects/capstone-support-dev/wiki/Project_Documentation</a:t>
            </a:r>
            <a:r>
              <a:rPr lang="en-US" sz="1500" dirty="0">
                <a:ea typeface="+mn-lt"/>
                <a:cs typeface="+mn-lt"/>
              </a:rPr>
              <a:t> </a:t>
            </a:r>
          </a:p>
          <a:p>
            <a:r>
              <a:rPr lang="en-US" dirty="0">
                <a:ea typeface="+mn-lt"/>
                <a:cs typeface="+mn-lt"/>
              </a:rPr>
              <a:t>Complete Class 3 Ticket Out</a:t>
            </a:r>
          </a:p>
          <a:p>
            <a:pPr lvl="1"/>
            <a:r>
              <a:rPr lang="en-US" sz="1500" u="sng" dirty="0">
                <a:hlinkClick r:id="rId4"/>
              </a:rPr>
              <a:t>https://forms.gle/QcsmZ5qAhS9L9Sdr5</a:t>
            </a:r>
            <a:r>
              <a:rPr lang="en-US" sz="1500" dirty="0"/>
              <a:t> </a:t>
            </a:r>
          </a:p>
          <a:p>
            <a:r>
              <a:rPr lang="en-US" dirty="0">
                <a:ea typeface="+mn-lt"/>
                <a:cs typeface="+mn-lt"/>
              </a:rPr>
              <a:t>Complete the Online Safety Training in Percipio by end of 3rd week</a:t>
            </a:r>
          </a:p>
          <a:p>
            <a:pPr lvl="1" indent="-285750"/>
            <a:r>
              <a:rPr lang="en-US" sz="1500" dirty="0">
                <a:ea typeface="+mn-lt"/>
                <a:cs typeface="+mn-lt"/>
                <a:hlinkClick r:id="rId5"/>
              </a:rPr>
              <a:t>https://www.percipio.com</a:t>
            </a:r>
            <a:endParaRPr lang="en-US" sz="1500"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57</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58</a:t>
            </a:fld>
            <a:endParaRPr lang="en-US" sz="1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80259"/>
            <a:ext cx="9144000" cy="2497481"/>
          </a:xfrm>
          <a:prstGeom prst="rect">
            <a:avLst/>
          </a:prstGeom>
        </p:spPr>
      </p:pic>
      <p:sp>
        <p:nvSpPr>
          <p:cNvPr id="9" name="TextBox 8"/>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4"/>
              </a:rPr>
              <a:t>https://designlab.eng.rpi.edu/edn/projects/capstone-support-dev/wiki/Subversion</a:t>
            </a:r>
            <a:r>
              <a:rPr lang="en-US" sz="1200" dirty="0"/>
              <a:t> </a:t>
            </a:r>
          </a:p>
          <a:p>
            <a:pPr algn="ctr"/>
            <a:r>
              <a:rPr lang="en-US" sz="1600" dirty="0"/>
              <a:t>Playbook - </a:t>
            </a:r>
            <a:r>
              <a:rPr lang="en-US" sz="1200" dirty="0">
                <a:hlinkClick r:id="rId5"/>
              </a:rPr>
              <a:t>https://designlab.eng.rpi.edu/edn/projects/capstone-support-dev/wiki/Capstone_Playbook</a:t>
            </a:r>
            <a:r>
              <a:rPr lang="en-US" sz="1200" dirty="0"/>
              <a:t> </a:t>
            </a:r>
          </a:p>
        </p:txBody>
      </p:sp>
    </p:spTree>
    <p:extLst>
      <p:ext uri="{BB962C8B-B14F-4D97-AF65-F5344CB8AC3E}">
        <p14:creationId xmlns:p14="http://schemas.microsoft.com/office/powerpoint/2010/main" val="33184344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7" name="TextBox 6"/>
          <p:cNvSpPr txBox="1"/>
          <p:nvPr/>
        </p:nvSpPr>
        <p:spPr>
          <a:xfrm>
            <a:off x="4648200" y="1837732"/>
            <a:ext cx="3352800" cy="2585323"/>
          </a:xfrm>
          <a:prstGeom prst="rect">
            <a:avLst/>
          </a:prstGeom>
          <a:noFill/>
        </p:spPr>
        <p:txBody>
          <a:bodyPr wrap="square" rtlCol="0">
            <a:spAutoFit/>
          </a:bodyPr>
          <a:lstStyle/>
          <a:p>
            <a:r>
              <a:rPr lang="en-US" dirty="0"/>
              <a:t>Today is Day Four of class</a:t>
            </a:r>
          </a:p>
          <a:p>
            <a:endParaRPr lang="en-US" dirty="0"/>
          </a:p>
          <a:p>
            <a:r>
              <a:rPr lang="en-US" dirty="0"/>
              <a:t>Team should be working towards student agreement, and PE/CE/sponsor review/approval of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981201"/>
            <a:ext cx="1905000" cy="11491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743200" y="2667001"/>
            <a:ext cx="1905000" cy="4633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59443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2401" y="1569246"/>
            <a:ext cx="6619198" cy="4635495"/>
          </a:xfrm>
        </p:spPr>
      </p:pic>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60</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61</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4 Ticket Out</a:t>
            </a:r>
          </a:p>
          <a:p>
            <a:pPr lvl="1"/>
            <a:r>
              <a:rPr lang="en-US" u="sng" dirty="0">
                <a:hlinkClick r:id="rId2"/>
              </a:rPr>
              <a:t>https://forms.gle/9oFPZF4a2r3uZv1v7</a:t>
            </a:r>
            <a:r>
              <a:rPr lang="en-US" dirty="0"/>
              <a:t> </a:t>
            </a:r>
          </a:p>
          <a:p>
            <a:r>
              <a:rPr lang="en-US" dirty="0">
                <a:cs typeface="Calibri"/>
              </a:rPr>
              <a:t>Update Needs/Reqs Workbook - post to EDN Design forum</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62</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63</a:t>
            </a:fld>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352" y="1638216"/>
            <a:ext cx="5807294" cy="3382536"/>
          </a:xfrm>
          <a:prstGeom prst="rect">
            <a:avLst/>
          </a:prstGeom>
        </p:spPr>
      </p:pic>
      <p:sp>
        <p:nvSpPr>
          <p:cNvPr id="9" name="TextBox 8"/>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dirty="0">
                <a:hlinkClick r:id="rId4"/>
              </a:rPr>
              <a:t>https://designlab.eng.rpi.edu/edn/projects/capstone-support-dev/wiki/Capstone_Playbook</a:t>
            </a:r>
            <a:r>
              <a:rPr lang="en-US" sz="1200" dirty="0"/>
              <a:t> </a:t>
            </a:r>
          </a:p>
        </p:txBody>
      </p:sp>
    </p:spTree>
    <p:extLst>
      <p:ext uri="{BB962C8B-B14F-4D97-AF65-F5344CB8AC3E}">
        <p14:creationId xmlns:p14="http://schemas.microsoft.com/office/powerpoint/2010/main" val="29261530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Five of class</a:t>
            </a:r>
          </a:p>
          <a:p>
            <a:endParaRPr lang="en-US" dirty="0"/>
          </a:p>
          <a:p>
            <a:r>
              <a:rPr lang="en-US" dirty="0"/>
              <a:t>Team will develop Statement of Work (SoW). </a:t>
            </a:r>
          </a:p>
          <a:p>
            <a:r>
              <a:rPr lang="en-US" dirty="0"/>
              <a:t>This puts into clear words &amp; pictures what the FINAL output will look like, and the tools required to get there.</a:t>
            </a:r>
          </a:p>
        </p:txBody>
      </p:sp>
      <p:cxnSp>
        <p:nvCxnSpPr>
          <p:cNvPr id="11" name="Straight Arrow Connector 10"/>
          <p:cNvCxnSpPr>
            <a:stCxn id="7" idx="1"/>
            <a:endCxn id="6" idx="2"/>
          </p:cNvCxnSpPr>
          <p:nvPr/>
        </p:nvCxnSpPr>
        <p:spPr>
          <a:xfrm flipH="1">
            <a:off x="2238866" y="3534019"/>
            <a:ext cx="2485534" cy="285925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32701720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65</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457200" y="274638"/>
            <a:ext cx="82296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Role Spring 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fontScale="77500" lnSpcReduction="20000"/>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30995577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66</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67</a:t>
            </a:fld>
            <a:endParaRPr lang="en-US" dirty="0"/>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4946" y="390921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cxnSpLocks/>
            <a:stCxn id="11" idx="1"/>
          </p:cNvCxnSpPr>
          <p:nvPr/>
        </p:nvCxnSpPr>
        <p:spPr>
          <a:xfrm flipH="1" flipV="1">
            <a:off x="1752600" y="3909219"/>
            <a:ext cx="4342346" cy="20774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6" name="TextBox 15">
            <a:extLst>
              <a:ext uri="{FF2B5EF4-FFF2-40B4-BE49-F238E27FC236}">
                <a16:creationId xmlns:a16="http://schemas.microsoft.com/office/drawing/2014/main" id="{01CB1363-029A-47C6-BA6A-FBF8F5185620}"/>
              </a:ext>
            </a:extLst>
          </p:cNvPr>
          <p:cNvSpPr txBox="1"/>
          <p:nvPr/>
        </p:nvSpPr>
        <p:spPr>
          <a:xfrm>
            <a:off x="5847114" y="4763301"/>
            <a:ext cx="2326571" cy="415498"/>
          </a:xfrm>
          <a:prstGeom prst="rect">
            <a:avLst/>
          </a:prstGeom>
          <a:noFill/>
        </p:spPr>
        <p:txBody>
          <a:bodyPr wrap="square" rtlCol="0">
            <a:spAutoFit/>
          </a:bodyPr>
          <a:lstStyle/>
          <a:p>
            <a:r>
              <a:rPr lang="en-US" sz="2100" dirty="0"/>
              <a:t>Statement of Work</a:t>
            </a:r>
          </a:p>
        </p:txBody>
      </p:sp>
      <p:cxnSp>
        <p:nvCxnSpPr>
          <p:cNvPr id="17" name="Straight Arrow Connector 16">
            <a:extLst>
              <a:ext uri="{FF2B5EF4-FFF2-40B4-BE49-F238E27FC236}">
                <a16:creationId xmlns:a16="http://schemas.microsoft.com/office/drawing/2014/main" id="{E1344EA9-F616-4459-B3D1-2EF26FD9ED96}"/>
              </a:ext>
            </a:extLst>
          </p:cNvPr>
          <p:cNvCxnSpPr>
            <a:cxnSpLocks/>
            <a:stCxn id="16" idx="1"/>
          </p:cNvCxnSpPr>
          <p:nvPr/>
        </p:nvCxnSpPr>
        <p:spPr>
          <a:xfrm flipH="1" flipV="1">
            <a:off x="2057400" y="4142086"/>
            <a:ext cx="3789714" cy="82896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704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68</a:t>
            </a:fld>
            <a:endParaRPr lang="en-US" dirty="0"/>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EDN Usage</a:t>
            </a:r>
          </a:p>
        </p:txBody>
      </p:sp>
      <p:sp>
        <p:nvSpPr>
          <p:cNvPr id="3" name="Content Placeholder 2"/>
          <p:cNvSpPr>
            <a:spLocks noGrp="1"/>
          </p:cNvSpPr>
          <p:nvPr>
            <p:ph idx="1"/>
          </p:nvPr>
        </p:nvSpPr>
        <p:spPr>
          <a:xfrm>
            <a:off x="457200" y="1177270"/>
            <a:ext cx="8229600" cy="4756150"/>
          </a:xfrm>
        </p:spPr>
        <p:txBody>
          <a:bodyPr/>
          <a:lstStyle/>
          <a:p>
            <a:r>
              <a:rPr lang="en-US" dirty="0"/>
              <a:t>Using the EDN effectively will contribute </a:t>
            </a:r>
            <a:r>
              <a:rPr lang="en-US" b="1" dirty="0"/>
              <a:t>greatly</a:t>
            </a:r>
            <a:r>
              <a:rPr lang="en-US" dirty="0"/>
              <a:t> to you and your team’s success in this course. Both for getting work accomplished and for documenting that work! </a:t>
            </a:r>
          </a:p>
          <a:p>
            <a:pPr lvl="1"/>
            <a:r>
              <a:rPr lang="en-US" dirty="0"/>
              <a:t>Issues to track and direct effort</a:t>
            </a:r>
          </a:p>
          <a:p>
            <a:pPr lvl="1"/>
            <a:r>
              <a:rPr lang="en-US" dirty="0"/>
              <a:t>Forums to document and discuss the output of that effort</a:t>
            </a:r>
          </a:p>
          <a:p>
            <a:pPr lvl="1"/>
            <a:r>
              <a:rPr lang="en-US" dirty="0"/>
              <a:t>Visibility for instructors to assign credit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69</a:t>
            </a:fld>
            <a:endParaRPr lang="en-US" dirty="0"/>
          </a:p>
        </p:txBody>
      </p:sp>
      <p:sp>
        <p:nvSpPr>
          <p:cNvPr id="6" name="TextBox 5"/>
          <p:cNvSpPr txBox="1"/>
          <p:nvPr/>
        </p:nvSpPr>
        <p:spPr>
          <a:xfrm>
            <a:off x="2743200" y="5621665"/>
            <a:ext cx="3810000" cy="523220"/>
          </a:xfrm>
          <a:prstGeom prst="rect">
            <a:avLst/>
          </a:prstGeom>
          <a:noFill/>
          <a:ln w="28575">
            <a:solidFill>
              <a:srgbClr val="FF0000"/>
            </a:solidFill>
          </a:ln>
        </p:spPr>
        <p:txBody>
          <a:bodyPr wrap="square" rtlCol="0">
            <a:spAutoFit/>
          </a:bodyPr>
          <a:lstStyle/>
          <a:p>
            <a:r>
              <a:rPr lang="en-US" sz="2800" dirty="0">
                <a:solidFill>
                  <a:srgbClr val="FF0000"/>
                </a:solidFill>
              </a:rPr>
              <a:t>Post or it didn’t happen!</a:t>
            </a:r>
          </a:p>
        </p:txBody>
      </p:sp>
    </p:spTree>
    <p:extLst>
      <p:ext uri="{BB962C8B-B14F-4D97-AF65-F5344CB8AC3E}">
        <p14:creationId xmlns:p14="http://schemas.microsoft.com/office/powerpoint/2010/main" val="845012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F21-sec1-Paster)</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https://designlab.eng.rpi.edu/edn/projects/capstone-support-dev/repository/changes/playbook/Capstone%20Playbook.pptx</a:t>
            </a:r>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70</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71</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72</a:t>
            </a:fld>
            <a:endParaRPr lang="en-US" dirty="0"/>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3157447988"/>
              </p:ext>
            </p:extLst>
          </p:nvPr>
        </p:nvGraphicFramePr>
        <p:xfrm>
          <a:off x="539166" y="1190626"/>
          <a:ext cx="6376744" cy="4943393"/>
        </p:xfrm>
        <a:graphic>
          <a:graphicData uri="http://schemas.openxmlformats.org/presentationml/2006/ole">
            <mc:AlternateContent xmlns:mc="http://schemas.openxmlformats.org/markup-compatibility/2006">
              <mc:Choice xmlns:v="urn:schemas-microsoft-com:vml" Requires="v">
                <p:oleObj spid="_x0000_s1057" name="Worksheet" r:id="rId3" imgW="5821538" imgH="4663299" progId="Excel.Sheet.12">
                  <p:embed/>
                </p:oleObj>
              </mc:Choice>
              <mc:Fallback>
                <p:oleObj name="Worksheet" r:id="rId3" imgW="5821538" imgH="4663299" progId="Excel.Sheet.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66" y="1190626"/>
                        <a:ext cx="6376744" cy="4943393"/>
                      </a:xfrm>
                      <a:prstGeom prst="rect">
                        <a:avLst/>
                      </a:prstGeom>
                      <a:noFill/>
                    </p:spPr>
                  </p:pic>
                </p:oleObj>
              </mc:Fallback>
            </mc:AlternateContent>
          </a:graphicData>
        </a:graphic>
      </p:graphicFrame>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Tree>
    <p:extLst>
      <p:ext uri="{BB962C8B-B14F-4D97-AF65-F5344CB8AC3E}">
        <p14:creationId xmlns:p14="http://schemas.microsoft.com/office/powerpoint/2010/main" val="39568140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73</a:t>
            </a:fld>
            <a:endParaRPr lang="en-US" dirty="0"/>
          </a:p>
        </p:txBody>
      </p:sp>
      <p:sp>
        <p:nvSpPr>
          <p:cNvPr id="6" name="TextBox 5"/>
          <p:cNvSpPr txBox="1"/>
          <p:nvPr/>
        </p:nvSpPr>
        <p:spPr>
          <a:xfrm>
            <a:off x="1219200" y="5433021"/>
            <a:ext cx="7086600" cy="923330"/>
          </a:xfrm>
          <a:prstGeom prst="rect">
            <a:avLst/>
          </a:prstGeom>
          <a:noFill/>
          <a:ln>
            <a:solidFill>
              <a:schemeClr val="tx1"/>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Tree>
    <p:extLst>
      <p:ext uri="{BB962C8B-B14F-4D97-AF65-F5344CB8AC3E}">
        <p14:creationId xmlns:p14="http://schemas.microsoft.com/office/powerpoint/2010/main" val="25740501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10 min - Statement of Work Introduction </a:t>
            </a:r>
            <a:br>
              <a:rPr lang="en-US" b="1" dirty="0"/>
            </a:br>
            <a:r>
              <a:rPr lang="en-US" b="1" dirty="0"/>
              <a:t>60 min - Statement of Work Exercise</a:t>
            </a:r>
          </a:p>
        </p:txBody>
      </p:sp>
      <p:sp>
        <p:nvSpPr>
          <p:cNvPr id="3" name="Content Placeholder 2"/>
          <p:cNvSpPr>
            <a:spLocks noGrp="1"/>
          </p:cNvSpPr>
          <p:nvPr>
            <p:ph idx="1"/>
          </p:nvPr>
        </p:nvSpPr>
        <p:spPr>
          <a:xfrm>
            <a:off x="628650" y="1690689"/>
            <a:ext cx="7886700" cy="4665662"/>
          </a:xfrm>
        </p:spPr>
        <p:txBody>
          <a:bodyPr>
            <a:normAutofit fontScale="77500" lnSpcReduction="20000"/>
          </a:bodyPr>
          <a:lstStyle/>
          <a:p>
            <a:pPr marL="0" indent="0">
              <a:buNone/>
            </a:pPr>
            <a:r>
              <a:rPr lang="en-US" sz="2600" dirty="0"/>
              <a:t>Design Report Template </a:t>
            </a:r>
            <a:r>
              <a:rPr lang="en-US" dirty="0"/>
              <a:t>– S</a:t>
            </a:r>
            <a:r>
              <a:rPr lang="en-US" sz="2300" dirty="0"/>
              <a:t>oW is phase 1 of this document</a:t>
            </a:r>
          </a:p>
          <a:p>
            <a:pPr marL="0" indent="0">
              <a:buNone/>
            </a:pPr>
            <a:r>
              <a:rPr lang="en-US" dirty="0">
                <a:hlinkClick r:id="rId2"/>
              </a:rPr>
              <a:t>https://designlab.eng.rpi.edu/edn/projects/capstone-support-dev/repository/changes/template%20documents/Design%20Report.docx</a:t>
            </a:r>
            <a:r>
              <a:rPr lang="en-US" dirty="0"/>
              <a:t> </a:t>
            </a:r>
          </a:p>
          <a:p>
            <a:pPr marL="0" indent="0">
              <a:buNone/>
            </a:pPr>
            <a:endParaRPr lang="en-US" dirty="0"/>
          </a:p>
          <a:p>
            <a:r>
              <a:rPr lang="en-US" dirty="0"/>
              <a:t>10 min – Break into 3 groups (</a:t>
            </a:r>
            <a:r>
              <a:rPr lang="en-US" dirty="0">
                <a:solidFill>
                  <a:srgbClr val="FF0000"/>
                </a:solidFill>
              </a:rPr>
              <a:t>meet in subteam spaces A/B/C</a:t>
            </a:r>
            <a:r>
              <a:rPr lang="en-US" dirty="0"/>
              <a:t>)</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5 Ticket Out</a:t>
            </a:r>
          </a:p>
          <a:p>
            <a:pPr lvl="1"/>
            <a:r>
              <a:rPr lang="en-US" u="sng" dirty="0">
                <a:hlinkClick r:id="rId2"/>
              </a:rPr>
              <a:t>https://forms.gle/Af4Bfe47Q9u5SBsh7</a:t>
            </a:r>
            <a:r>
              <a:rPr lang="en-US" dirty="0"/>
              <a:t> </a:t>
            </a:r>
          </a:p>
          <a:p>
            <a:r>
              <a:rPr lang="en-US" dirty="0">
                <a:ea typeface="+mn-lt"/>
                <a:cs typeface="+mn-lt"/>
              </a:rPr>
              <a:t>Wordsmith and polish Statement of Work</a:t>
            </a:r>
            <a:endParaRPr lang="en-US" dirty="0">
              <a:solidFill>
                <a:srgbClr val="C00000"/>
              </a:solidFill>
              <a:ea typeface="+mn-lt"/>
              <a:cs typeface="+mn-lt"/>
            </a:endParaRPr>
          </a:p>
          <a:p>
            <a:r>
              <a:rPr lang="en-US" dirty="0">
                <a:ea typeface="+mn-lt"/>
                <a:cs typeface="+mn-lt"/>
              </a:rPr>
              <a:t>Post Statement of Work (Phase 1 of Design Report.docx) to EDN Repository prior to class 6 in the folder: </a:t>
            </a:r>
            <a:endParaRPr lang="en-US" dirty="0" smtClean="0">
              <a:ea typeface="+mn-lt"/>
              <a:cs typeface="+mn-lt"/>
            </a:endParaRPr>
          </a:p>
          <a:p>
            <a:pPr lvl="1"/>
            <a:r>
              <a:rPr lang="en-US" dirty="0" smtClean="0">
                <a:ea typeface="+mn-lt"/>
                <a:cs typeface="+mn-lt"/>
              </a:rPr>
              <a:t>Location - working/Reports/Design </a:t>
            </a:r>
            <a:r>
              <a:rPr lang="en-US" dirty="0">
                <a:ea typeface="+mn-lt"/>
                <a:cs typeface="+mn-lt"/>
              </a:rPr>
              <a:t>Report + Poster</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721" y="1295768"/>
            <a:ext cx="7210555" cy="404756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77</a:t>
            </a:fld>
            <a:endParaRPr lang="en-US" dirty="0"/>
          </a:p>
        </p:txBody>
      </p:sp>
      <p:sp>
        <p:nvSpPr>
          <p:cNvPr id="7" name="TextBox 6"/>
          <p:cNvSpPr txBox="1"/>
          <p:nvPr/>
        </p:nvSpPr>
        <p:spPr>
          <a:xfrm>
            <a:off x="4724400" y="2379857"/>
            <a:ext cx="3200400" cy="1754326"/>
          </a:xfrm>
          <a:prstGeom prst="rect">
            <a:avLst/>
          </a:prstGeom>
          <a:noFill/>
        </p:spPr>
        <p:txBody>
          <a:bodyPr wrap="square" rtlCol="0">
            <a:spAutoFit/>
          </a:bodyPr>
          <a:lstStyle/>
          <a:p>
            <a:r>
              <a:rPr lang="en-US" dirty="0"/>
              <a:t>Today is Day Six of class</a:t>
            </a:r>
          </a:p>
          <a:p>
            <a:endParaRPr lang="en-US" dirty="0"/>
          </a:p>
          <a:p>
            <a:r>
              <a:rPr lang="en-US" dirty="0"/>
              <a:t>Team will generate AND document concepts to address and meet the Needs &amp; Requirements of the project.</a:t>
            </a:r>
          </a:p>
        </p:txBody>
      </p:sp>
      <p:cxnSp>
        <p:nvCxnSpPr>
          <p:cNvPr id="11" name="Straight Arrow Connector 10"/>
          <p:cNvCxnSpPr>
            <a:stCxn id="7" idx="1"/>
          </p:cNvCxnSpPr>
          <p:nvPr/>
        </p:nvCxnSpPr>
        <p:spPr>
          <a:xfrm flipH="1" flipV="1">
            <a:off x="2743200" y="3048001"/>
            <a:ext cx="1981200" cy="2090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243014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Concept Generation Q&amp;A</a:t>
            </a:r>
          </a:p>
        </p:txBody>
      </p:sp>
      <p:sp>
        <p:nvSpPr>
          <p:cNvPr id="3" name="Content Placeholder 2"/>
          <p:cNvSpPr>
            <a:spLocks noGrp="1"/>
          </p:cNvSpPr>
          <p:nvPr>
            <p:ph idx="1"/>
          </p:nvPr>
        </p:nvSpPr>
        <p:spPr/>
        <p:txBody>
          <a:bodyPr/>
          <a:lstStyle/>
          <a:p>
            <a:pPr marL="0" indent="0">
              <a:buNone/>
            </a:pPr>
            <a:r>
              <a:rPr lang="en-US" b="1" dirty="0"/>
              <a:t>Returning to vehicle example discussed last class:</a:t>
            </a:r>
          </a:p>
          <a:p>
            <a:r>
              <a:rPr lang="en-US" dirty="0"/>
              <a:t>What were the needs? The requirements?</a:t>
            </a:r>
          </a:p>
          <a:p>
            <a:r>
              <a:rPr lang="en-US" dirty="0"/>
              <a:t>What concepts address the needs/reqs identified?</a:t>
            </a:r>
          </a:p>
          <a:p>
            <a:pPr marL="0" indent="0">
              <a:buNone/>
            </a:pPr>
            <a:r>
              <a:rPr lang="en-US" b="1" dirty="0"/>
              <a:t>Where do concepts come from?</a:t>
            </a:r>
          </a:p>
          <a:p>
            <a:r>
              <a:rPr lang="en-US" dirty="0"/>
              <a:t>External</a:t>
            </a:r>
          </a:p>
          <a:p>
            <a:pPr lvl="1"/>
            <a:r>
              <a:rPr lang="en-US" dirty="0"/>
              <a:t>Literature / Internet search to identify how others have addressed related topics. This is part of “benchmarking”</a:t>
            </a:r>
          </a:p>
          <a:p>
            <a:r>
              <a:rPr lang="en-US" dirty="0"/>
              <a:t>Internal</a:t>
            </a:r>
          </a:p>
          <a:p>
            <a:pPr lvl="1"/>
            <a:r>
              <a:rPr lang="en-US" dirty="0"/>
              <a:t>Ideas from within the team</a:t>
            </a:r>
          </a:p>
          <a:p>
            <a:pPr marL="342900" lvl="1" indent="0">
              <a:buNone/>
            </a:pPr>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
        <p:nvSpPr>
          <p:cNvPr id="6" name="TextBox 5">
            <a:extLst>
              <a:ext uri="{FF2B5EF4-FFF2-40B4-BE49-F238E27FC236}">
                <a16:creationId xmlns:a16="http://schemas.microsoft.com/office/drawing/2014/main" id="{70789870-1925-432F-A716-F74A55752186}"/>
              </a:ext>
            </a:extLst>
          </p:cNvPr>
          <p:cNvSpPr txBox="1"/>
          <p:nvPr/>
        </p:nvSpPr>
        <p:spPr>
          <a:xfrm>
            <a:off x="2044706" y="5562600"/>
            <a:ext cx="5054589" cy="830997"/>
          </a:xfrm>
          <a:prstGeom prst="rect">
            <a:avLst/>
          </a:prstGeom>
          <a:ln w="57150"/>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2400" dirty="0"/>
              <a:t>Effective Concept Generation Requires </a:t>
            </a:r>
          </a:p>
          <a:p>
            <a:pPr algn="ctr"/>
            <a:r>
              <a:rPr lang="en-US" sz="2400" dirty="0"/>
              <a:t>both Internal AND External Sources</a:t>
            </a:r>
          </a:p>
        </p:txBody>
      </p:sp>
    </p:spTree>
    <p:extLst>
      <p:ext uri="{BB962C8B-B14F-4D97-AF65-F5344CB8AC3E}">
        <p14:creationId xmlns:p14="http://schemas.microsoft.com/office/powerpoint/2010/main" val="34001438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1000" y="190500"/>
            <a:ext cx="8382000" cy="1143000"/>
          </a:xfrm>
          <a:noFill/>
        </p:spPr>
        <p:txBody>
          <a:bodyPr lIns="90487" tIns="44450" rIns="90487" bIns="44450"/>
          <a:lstStyle/>
          <a:p>
            <a:r>
              <a:rPr lang="en-US" sz="4000" dirty="0">
                <a:latin typeface="Arial" charset="0"/>
                <a:ea typeface="ＭＳ Ｐゴシック" charset="0"/>
                <a:cs typeface="ＭＳ Ｐゴシック" charset="0"/>
              </a:rPr>
              <a:t>External Search:</a:t>
            </a:r>
            <a:br>
              <a:rPr lang="en-US" sz="4000" dirty="0">
                <a:latin typeface="Arial" charset="0"/>
                <a:ea typeface="ＭＳ Ｐゴシック" charset="0"/>
                <a:cs typeface="ＭＳ Ｐゴシック" charset="0"/>
              </a:rPr>
            </a:br>
            <a:r>
              <a:rPr lang="en-US" sz="3600" dirty="0">
                <a:latin typeface="Arial" charset="0"/>
                <a:ea typeface="ＭＳ Ｐゴシック" charset="0"/>
                <a:cs typeface="ＭＳ Ｐゴシック" charset="0"/>
              </a:rPr>
              <a:t>Finding Existing and Related Solutions</a:t>
            </a:r>
          </a:p>
        </p:txBody>
      </p:sp>
      <p:sp>
        <p:nvSpPr>
          <p:cNvPr id="7" name="Rounded Rectangle 6"/>
          <p:cNvSpPr/>
          <p:nvPr/>
        </p:nvSpPr>
        <p:spPr bwMode="auto">
          <a:xfrm>
            <a:off x="3658875" y="1600200"/>
            <a:ext cx="1905000" cy="11430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Market</a:t>
            </a:r>
          </a:p>
        </p:txBody>
      </p:sp>
      <p:sp>
        <p:nvSpPr>
          <p:cNvPr id="8" name="TextBox 7"/>
          <p:cNvSpPr txBox="1">
            <a:spLocks noChangeArrowheads="1"/>
          </p:cNvSpPr>
          <p:nvPr/>
        </p:nvSpPr>
        <p:spPr bwMode="auto">
          <a:xfrm>
            <a:off x="3657915" y="2895600"/>
            <a:ext cx="205708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Benchmarking</a:t>
            </a:r>
          </a:p>
          <a:p>
            <a:pPr marL="192024" indent="-192024">
              <a:buFont typeface="Arial"/>
              <a:buChar char="•"/>
            </a:pPr>
            <a:r>
              <a:rPr lang="en-US" sz="1800" dirty="0">
                <a:latin typeface="+mj-lt"/>
              </a:rPr>
              <a:t>Competition</a:t>
            </a:r>
          </a:p>
        </p:txBody>
      </p:sp>
      <p:pic>
        <p:nvPicPr>
          <p:cNvPr id="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191000"/>
            <a:ext cx="14478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ounded Rectangle 10"/>
          <p:cNvSpPr/>
          <p:nvPr/>
        </p:nvSpPr>
        <p:spPr bwMode="auto">
          <a:xfrm>
            <a:off x="6425575" y="1600200"/>
            <a:ext cx="1905000" cy="11430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Users</a:t>
            </a:r>
          </a:p>
        </p:txBody>
      </p:sp>
      <p:sp>
        <p:nvSpPr>
          <p:cNvPr id="12" name="TextBox 8"/>
          <p:cNvSpPr txBox="1">
            <a:spLocks noChangeArrowheads="1"/>
          </p:cNvSpPr>
          <p:nvPr/>
        </p:nvSpPr>
        <p:spPr bwMode="auto">
          <a:xfrm>
            <a:off x="6438668" y="2895915"/>
            <a:ext cx="205708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Lead users</a:t>
            </a:r>
          </a:p>
          <a:p>
            <a:pPr marL="192024" indent="-192024">
              <a:buFont typeface="Arial"/>
              <a:buChar char="•"/>
            </a:pPr>
            <a:r>
              <a:rPr lang="en-US" sz="1800" dirty="0">
                <a:latin typeface="+mj-lt"/>
              </a:rPr>
              <a:t>Extreme users</a:t>
            </a:r>
          </a:p>
        </p:txBody>
      </p:sp>
      <p:sp>
        <p:nvSpPr>
          <p:cNvPr id="14" name="Rounded Rectangle 13"/>
          <p:cNvSpPr/>
          <p:nvPr/>
        </p:nvSpPr>
        <p:spPr bwMode="auto">
          <a:xfrm>
            <a:off x="892175" y="1600200"/>
            <a:ext cx="1905000" cy="11430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Patents</a:t>
            </a:r>
          </a:p>
        </p:txBody>
      </p:sp>
      <p:sp>
        <p:nvSpPr>
          <p:cNvPr id="15" name="TextBox 6"/>
          <p:cNvSpPr txBox="1">
            <a:spLocks noChangeArrowheads="1"/>
          </p:cNvSpPr>
          <p:nvPr/>
        </p:nvSpPr>
        <p:spPr bwMode="auto">
          <a:xfrm>
            <a:off x="892175" y="2895546"/>
            <a:ext cx="2057793" cy="646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Search</a:t>
            </a:r>
          </a:p>
          <a:p>
            <a:pPr marL="192024" indent="-192024">
              <a:buFont typeface="Arial"/>
              <a:buChar char="•"/>
            </a:pPr>
            <a:r>
              <a:rPr lang="en-US" sz="1800" dirty="0">
                <a:latin typeface="+mj-lt"/>
              </a:rPr>
              <a:t>Licensing</a:t>
            </a:r>
          </a:p>
        </p:txBody>
      </p:sp>
      <p:pic>
        <p:nvPicPr>
          <p:cNvPr id="16" name="Picture 16" descr="http://www.blogcdn.com/www.engadget.com/media/2010/09/roomba-patent-1.jpg"/>
          <p:cNvPicPr>
            <a:picLocks noChangeAspect="1" noChangeArrowheads="1"/>
          </p:cNvPicPr>
          <p:nvPr/>
        </p:nvPicPr>
        <p:blipFill>
          <a:blip r:embed="rId4">
            <a:extLst>
              <a:ext uri="{28A0092B-C50C-407E-A947-70E740481C1C}">
                <a14:useLocalDpi xmlns:a14="http://schemas.microsoft.com/office/drawing/2010/main" val="0"/>
              </a:ext>
            </a:extLst>
          </a:blip>
          <a:srcRect l="39345" b="7877"/>
          <a:stretch>
            <a:fillRect/>
          </a:stretch>
        </p:blipFill>
        <p:spPr bwMode="auto">
          <a:xfrm>
            <a:off x="641350" y="3733715"/>
            <a:ext cx="2635250" cy="25972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5"/>
          <a:stretch>
            <a:fillRect/>
          </a:stretch>
        </p:blipFill>
        <p:spPr>
          <a:xfrm>
            <a:off x="6438275" y="3733800"/>
            <a:ext cx="2248525" cy="2743200"/>
          </a:xfrm>
          <a:prstGeom prst="rect">
            <a:avLst/>
          </a:prstGeom>
        </p:spPr>
      </p:pic>
      <p:sp>
        <p:nvSpPr>
          <p:cNvPr id="2" name="TextBox 1"/>
          <p:cNvSpPr txBox="1"/>
          <p:nvPr/>
        </p:nvSpPr>
        <p:spPr>
          <a:xfrm>
            <a:off x="1770612" y="6209088"/>
            <a:ext cx="5602776" cy="707886"/>
          </a:xfrm>
          <a:prstGeom prst="rect">
            <a:avLst/>
          </a:prstGeom>
          <a:noFill/>
        </p:spPr>
        <p:txBody>
          <a:bodyPr wrap="square" rtlCol="0">
            <a:spAutoFit/>
          </a:bodyPr>
          <a:lstStyle/>
          <a:p>
            <a:pPr indent="4763" algn="ctr">
              <a:defRPr/>
            </a:pPr>
            <a:r>
              <a:rPr lang="en-US" sz="1000" i="1" kern="0" dirty="0"/>
              <a:t>Product Design and Development</a:t>
            </a:r>
            <a:br>
              <a:rPr lang="en-US" sz="1000" i="1" kern="0" dirty="0"/>
            </a:br>
            <a:r>
              <a:rPr lang="en-US" sz="1000" i="1" kern="0" dirty="0"/>
              <a:t>Chapter 7</a:t>
            </a:r>
          </a:p>
          <a:p>
            <a:pPr indent="4763" algn="ctr">
              <a:defRPr/>
            </a:pPr>
            <a:r>
              <a:rPr lang="en-US" sz="1000" kern="0" dirty="0"/>
              <a:t>Karl T. Ulrich, Steven D. Eppinger, Maria C. Yang</a:t>
            </a:r>
            <a:br>
              <a:rPr lang="en-US" sz="1000" kern="0" dirty="0"/>
            </a:br>
            <a:r>
              <a:rPr lang="en-US" sz="1000" kern="0" dirty="0"/>
              <a:t>7th Edition, McGraw-Hill, 2020.</a:t>
            </a:r>
          </a:p>
        </p:txBody>
      </p:sp>
      <p:sp>
        <p:nvSpPr>
          <p:cNvPr id="13" name="Slide Number Placeholder 4"/>
          <p:cNvSpPr>
            <a:spLocks noGrp="1"/>
          </p:cNvSpPr>
          <p:nvPr>
            <p:ph type="sldNum" sz="quarter" idx="12"/>
          </p:nvPr>
        </p:nvSpPr>
        <p:spPr>
          <a:xfrm>
            <a:off x="6457950" y="6356351"/>
            <a:ext cx="2057400" cy="365125"/>
          </a:xfrm>
        </p:spPr>
        <p:txBody>
          <a:bodyPr/>
          <a:lstStyle/>
          <a:p>
            <a:fld id="{028FE254-016A-4E51-98AE-D4B4E3F12C32}" type="slidenum">
              <a:rPr lang="en-US" sz="1200" smtClean="0"/>
              <a:t>79</a:t>
            </a:fld>
            <a:endParaRPr lang="en-US" sz="1200" dirty="0"/>
          </a:p>
        </p:txBody>
      </p:sp>
    </p:spTree>
    <p:extLst>
      <p:ext uri="{BB962C8B-B14F-4D97-AF65-F5344CB8AC3E}">
        <p14:creationId xmlns:p14="http://schemas.microsoft.com/office/powerpoint/2010/main" val="2274544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with some or all students being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If any team member is remote, then ALL interactions will take place via Webex. If a team is entirely local, then some interactions will be via Webex.</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or West side), Exit @ JEC 3232 door (15</a:t>
            </a:r>
            <a:r>
              <a:rPr lang="en-US" baseline="30000" dirty="0">
                <a:cs typeface="Calibri"/>
              </a:rPr>
              <a:t>th</a:t>
            </a:r>
            <a:r>
              <a:rPr lang="en-US" dirty="0">
                <a:cs typeface="Calibri"/>
              </a:rPr>
              <a:t> St or East side)</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8" name="Group 43007"/>
          <p:cNvGrpSpPr/>
          <p:nvPr/>
        </p:nvGrpSpPr>
        <p:grpSpPr>
          <a:xfrm>
            <a:off x="1888648" y="3850239"/>
            <a:ext cx="928202" cy="1102761"/>
            <a:chOff x="1967398" y="3850239"/>
            <a:chExt cx="928202" cy="1102761"/>
          </a:xfrm>
        </p:grpSpPr>
        <p:pic>
          <p:nvPicPr>
            <p:cNvPr id="17" name="Picture 16"/>
            <p:cNvPicPr>
              <a:picLocks noChangeAspect="1"/>
            </p:cNvPicPr>
            <p:nvPr/>
          </p:nvPicPr>
          <p:blipFill rotWithShape="1">
            <a:blip r:embed="rId3"/>
            <a:srcRect t="13432" b="25533"/>
            <a:stretch/>
          </p:blipFill>
          <p:spPr>
            <a:xfrm>
              <a:off x="1967398" y="3912573"/>
              <a:ext cx="928202" cy="1040427"/>
            </a:xfrm>
            <a:prstGeom prst="rect">
              <a:avLst/>
            </a:prstGeom>
          </p:spPr>
        </p:pic>
        <p:sp>
          <p:nvSpPr>
            <p:cNvPr id="30" name="Oval 29"/>
            <p:cNvSpPr/>
            <p:nvPr/>
          </p:nvSpPr>
          <p:spPr bwMode="auto">
            <a:xfrm rot="20239958">
              <a:off x="2206478" y="4399245"/>
              <a:ext cx="332112" cy="10375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pic>
          <p:nvPicPr>
            <p:cNvPr id="32" name="Picture 31"/>
            <p:cNvPicPr>
              <a:picLocks noChangeAspect="1"/>
            </p:cNvPicPr>
            <p:nvPr/>
          </p:nvPicPr>
          <p:blipFill rotWithShape="1">
            <a:blip r:embed="rId4" cstate="print">
              <a:extLst>
                <a:ext uri="{28A0092B-C50C-407E-A947-70E740481C1C}">
                  <a14:useLocalDpi xmlns:a14="http://schemas.microsoft.com/office/drawing/2010/main" val="0"/>
                </a:ext>
              </a:extLst>
            </a:blip>
            <a:srcRect l="10935" r="10935"/>
            <a:stretch/>
          </p:blipFill>
          <p:spPr>
            <a:xfrm rot="1133949">
              <a:off x="2107127" y="3850239"/>
              <a:ext cx="458132" cy="329669"/>
            </a:xfrm>
            <a:prstGeom prst="rect">
              <a:avLst/>
            </a:prstGeom>
            <a:ln cmpd="dbl">
              <a:solidFill>
                <a:schemeClr val="bg2"/>
              </a:solidFill>
            </a:ln>
          </p:spPr>
        </p:pic>
        <p:pic>
          <p:nvPicPr>
            <p:cNvPr id="29" name="Picture 28"/>
            <p:cNvPicPr>
              <a:picLocks noChangeAspect="1"/>
            </p:cNvPicPr>
            <p:nvPr/>
          </p:nvPicPr>
          <p:blipFill rotWithShape="1">
            <a:blip r:embed="rId5" cstate="print">
              <a:extLst>
                <a:ext uri="{28A0092B-C50C-407E-A947-70E740481C1C}">
                  <a14:useLocalDpi xmlns:a14="http://schemas.microsoft.com/office/drawing/2010/main" val="0"/>
                </a:ext>
              </a:extLst>
            </a:blip>
            <a:srcRect t="9029" b="4569"/>
            <a:stretch/>
          </p:blipFill>
          <p:spPr>
            <a:xfrm rot="21205086">
              <a:off x="2110061" y="4023470"/>
              <a:ext cx="336812" cy="436529"/>
            </a:xfrm>
            <a:prstGeom prst="rect">
              <a:avLst/>
            </a:prstGeom>
            <a:ln cmpd="dbl">
              <a:solidFill>
                <a:schemeClr val="bg2"/>
              </a:solidFill>
            </a:ln>
          </p:spPr>
        </p:pic>
      </p:grpSp>
      <p:sp>
        <p:nvSpPr>
          <p:cNvPr id="43010" name="Rectangle 2"/>
          <p:cNvSpPr>
            <a:spLocks noGrp="1" noChangeArrowheads="1"/>
          </p:cNvSpPr>
          <p:nvPr>
            <p:ph type="title"/>
          </p:nvPr>
        </p:nvSpPr>
        <p:spPr>
          <a:xfrm>
            <a:off x="381000" y="190500"/>
            <a:ext cx="8382000" cy="1143000"/>
          </a:xfrm>
          <a:noFill/>
        </p:spPr>
        <p:txBody>
          <a:bodyPr lIns="90487" tIns="44450" rIns="90487" bIns="44450"/>
          <a:lstStyle/>
          <a:p>
            <a:r>
              <a:rPr lang="en-US" sz="4000" dirty="0">
                <a:latin typeface="Arial" charset="0"/>
                <a:ea typeface="ＭＳ Ｐゴシック" charset="0"/>
                <a:cs typeface="ＭＳ Ｐゴシック" charset="0"/>
              </a:rPr>
              <a:t>Internal Search:</a:t>
            </a:r>
            <a:br>
              <a:rPr lang="en-US" sz="4000" dirty="0">
                <a:latin typeface="Arial" charset="0"/>
                <a:ea typeface="ＭＳ Ｐゴシック" charset="0"/>
                <a:cs typeface="ＭＳ Ｐゴシック" charset="0"/>
              </a:rPr>
            </a:br>
            <a:r>
              <a:rPr lang="en-US" sz="3200" dirty="0">
                <a:latin typeface="Arial" charset="0"/>
                <a:ea typeface="ＭＳ Ｐゴシック" charset="0"/>
                <a:cs typeface="ＭＳ Ｐゴシック" charset="0"/>
              </a:rPr>
              <a:t>Brainstorming to Explore the Solution Space</a:t>
            </a:r>
          </a:p>
        </p:txBody>
      </p:sp>
      <p:sp>
        <p:nvSpPr>
          <p:cNvPr id="7" name="Rounded Rectangle 6"/>
          <p:cNvSpPr/>
          <p:nvPr/>
        </p:nvSpPr>
        <p:spPr bwMode="auto">
          <a:xfrm>
            <a:off x="3377574" y="1447800"/>
            <a:ext cx="2465050" cy="12954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Connection</a:t>
            </a:r>
          </a:p>
        </p:txBody>
      </p:sp>
      <p:sp>
        <p:nvSpPr>
          <p:cNvPr id="8" name="TextBox 7"/>
          <p:cNvSpPr txBox="1">
            <a:spLocks noChangeArrowheads="1"/>
          </p:cNvSpPr>
          <p:nvPr/>
        </p:nvSpPr>
        <p:spPr bwMode="auto">
          <a:xfrm>
            <a:off x="3505201" y="2895600"/>
            <a:ext cx="22098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Build on ideas</a:t>
            </a:r>
          </a:p>
          <a:p>
            <a:pPr marL="192024" indent="-192024">
              <a:buFont typeface="Arial"/>
              <a:buChar char="•"/>
            </a:pPr>
            <a:r>
              <a:rPr lang="en-US" sz="1800" dirty="0">
                <a:latin typeface="+mj-lt"/>
              </a:rPr>
              <a:t>Gallery method</a:t>
            </a:r>
          </a:p>
        </p:txBody>
      </p:sp>
      <p:sp>
        <p:nvSpPr>
          <p:cNvPr id="11" name="Rounded Rectangle 10"/>
          <p:cNvSpPr/>
          <p:nvPr/>
        </p:nvSpPr>
        <p:spPr bwMode="auto">
          <a:xfrm>
            <a:off x="6221750" y="1447800"/>
            <a:ext cx="2465050" cy="12954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Transformation</a:t>
            </a:r>
          </a:p>
        </p:txBody>
      </p:sp>
      <p:sp>
        <p:nvSpPr>
          <p:cNvPr id="12" name="TextBox 8"/>
          <p:cNvSpPr txBox="1">
            <a:spLocks noChangeArrowheads="1"/>
          </p:cNvSpPr>
          <p:nvPr/>
        </p:nvSpPr>
        <p:spPr bwMode="auto">
          <a:xfrm>
            <a:off x="6400800" y="2895915"/>
            <a:ext cx="24384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Refinement</a:t>
            </a:r>
          </a:p>
          <a:p>
            <a:pPr marL="192024" indent="-192024">
              <a:buFont typeface="Arial"/>
              <a:buChar char="•"/>
            </a:pPr>
            <a:r>
              <a:rPr lang="en-US" sz="1800" dirty="0">
                <a:latin typeface="+mj-lt"/>
              </a:rPr>
              <a:t>SCAMPER method</a:t>
            </a:r>
          </a:p>
        </p:txBody>
      </p:sp>
      <p:sp>
        <p:nvSpPr>
          <p:cNvPr id="14" name="Rounded Rectangle 13"/>
          <p:cNvSpPr/>
          <p:nvPr/>
        </p:nvSpPr>
        <p:spPr bwMode="auto">
          <a:xfrm>
            <a:off x="533400" y="1447800"/>
            <a:ext cx="2465050" cy="12954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Stimulation</a:t>
            </a:r>
          </a:p>
        </p:txBody>
      </p:sp>
      <p:sp>
        <p:nvSpPr>
          <p:cNvPr id="15" name="TextBox 6"/>
          <p:cNvSpPr txBox="1">
            <a:spLocks noChangeArrowheads="1"/>
          </p:cNvSpPr>
          <p:nvPr/>
        </p:nvSpPr>
        <p:spPr bwMode="auto">
          <a:xfrm>
            <a:off x="683251" y="2895546"/>
            <a:ext cx="218796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Related stimuli</a:t>
            </a:r>
          </a:p>
          <a:p>
            <a:pPr marL="192024" indent="-192024">
              <a:buFont typeface="Arial"/>
              <a:buChar char="•"/>
            </a:pPr>
            <a:r>
              <a:rPr lang="en-US" sz="1800" dirty="0">
                <a:latin typeface="+mj-lt"/>
              </a:rPr>
              <a:t>Unrelated stimuli</a:t>
            </a:r>
          </a:p>
        </p:txBody>
      </p:sp>
      <p:pic>
        <p:nvPicPr>
          <p:cNvPr id="2" name="Picture 1"/>
          <p:cNvPicPr>
            <a:picLocks noChangeAspect="1"/>
          </p:cNvPicPr>
          <p:nvPr/>
        </p:nvPicPr>
        <p:blipFill>
          <a:blip r:embed="rId6"/>
          <a:stretch>
            <a:fillRect/>
          </a:stretch>
        </p:blipFill>
        <p:spPr>
          <a:xfrm>
            <a:off x="6400800" y="3605355"/>
            <a:ext cx="2135350" cy="2566845"/>
          </a:xfrm>
          <a:prstGeom prst="rect">
            <a:avLst/>
          </a:prstGeom>
        </p:spPr>
      </p:pic>
      <p:pic>
        <p:nvPicPr>
          <p:cNvPr id="13" name="Picture 3" descr="SSRsecond_Sketch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2800" y="3605356"/>
            <a:ext cx="2590800" cy="2946646"/>
          </a:xfrm>
          <a:prstGeom prst="rect">
            <a:avLst/>
          </a:prstGeom>
          <a:noFill/>
          <a:ln w="28575">
            <a:noFill/>
            <a:miter lim="800000"/>
            <a:headEnd/>
            <a:tailEnd/>
          </a:ln>
          <a:extLst>
            <a:ext uri="{909E8E84-426E-40dd-AFC4-6F175D3DCCD1}">
              <a14:hiddenFill xmlns:a14="http://schemas.microsoft.com/office/drawing/2010/main" xmlns="">
                <a:solidFill>
                  <a:srgbClr val="FFFFFF"/>
                </a:solidFill>
              </a14:hiddenFill>
            </a:ext>
          </a:extLst>
        </p:spPr>
      </p:pic>
      <p:grpSp>
        <p:nvGrpSpPr>
          <p:cNvPr id="10" name="Group 9"/>
          <p:cNvGrpSpPr/>
          <p:nvPr/>
        </p:nvGrpSpPr>
        <p:grpSpPr>
          <a:xfrm>
            <a:off x="683250" y="4797623"/>
            <a:ext cx="1066800" cy="1374577"/>
            <a:chOff x="612150" y="4583466"/>
            <a:chExt cx="1066800" cy="1374577"/>
          </a:xfrm>
        </p:grpSpPr>
        <p:pic>
          <p:nvPicPr>
            <p:cNvPr id="3" name="Picture 2"/>
            <p:cNvPicPr>
              <a:picLocks noChangeAspect="1"/>
            </p:cNvPicPr>
            <p:nvPr/>
          </p:nvPicPr>
          <p:blipFill rotWithShape="1">
            <a:blip r:embed="rId8"/>
            <a:srcRect r="52778"/>
            <a:stretch/>
          </p:blipFill>
          <p:spPr>
            <a:xfrm>
              <a:off x="612150" y="4800600"/>
              <a:ext cx="1066800" cy="1157443"/>
            </a:xfrm>
            <a:prstGeom prst="rect">
              <a:avLst/>
            </a:prstGeom>
          </p:spPr>
        </p:pic>
        <p:sp>
          <p:nvSpPr>
            <p:cNvPr id="5" name="TextBox 4"/>
            <p:cNvSpPr txBox="1"/>
            <p:nvPr/>
          </p:nvSpPr>
          <p:spPr>
            <a:xfrm>
              <a:off x="730211" y="4583466"/>
              <a:ext cx="830677" cy="307777"/>
            </a:xfrm>
            <a:prstGeom prst="rect">
              <a:avLst/>
            </a:prstGeom>
            <a:noFill/>
          </p:spPr>
          <p:txBody>
            <a:bodyPr wrap="none" rtlCol="0">
              <a:spAutoFit/>
            </a:bodyPr>
            <a:lstStyle/>
            <a:p>
              <a:r>
                <a:rPr lang="en-US" sz="1400" dirty="0">
                  <a:solidFill>
                    <a:srgbClr val="008080"/>
                  </a:solidFill>
                  <a:latin typeface="Helvetica Neue Light" charset="0"/>
                  <a:ea typeface="Helvetica Neue Light" charset="0"/>
                  <a:cs typeface="Helvetica Neue Light" charset="0"/>
                </a:rPr>
                <a:t>persona</a:t>
              </a:r>
            </a:p>
          </p:txBody>
        </p:sp>
      </p:grpSp>
      <p:grpSp>
        <p:nvGrpSpPr>
          <p:cNvPr id="23" name="Group 22"/>
          <p:cNvGrpSpPr/>
          <p:nvPr/>
        </p:nvGrpSpPr>
        <p:grpSpPr>
          <a:xfrm>
            <a:off x="1941680" y="5078679"/>
            <a:ext cx="929539" cy="1024541"/>
            <a:chOff x="2020430" y="4931808"/>
            <a:chExt cx="929539" cy="1024541"/>
          </a:xfrm>
        </p:grpSpPr>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20430" y="4931808"/>
              <a:ext cx="929539" cy="1024541"/>
            </a:xfrm>
            <a:prstGeom prst="rect">
              <a:avLst/>
            </a:prstGeom>
          </p:spPr>
        </p:pic>
        <p:sp>
          <p:nvSpPr>
            <p:cNvPr id="21" name="TextBox 20"/>
            <p:cNvSpPr txBox="1"/>
            <p:nvPr/>
          </p:nvSpPr>
          <p:spPr>
            <a:xfrm rot="20666235">
              <a:off x="2104582" y="5079878"/>
              <a:ext cx="675460" cy="430887"/>
            </a:xfrm>
            <a:prstGeom prst="rect">
              <a:avLst/>
            </a:prstGeom>
            <a:noFill/>
          </p:spPr>
          <p:txBody>
            <a:bodyPr wrap="square" rtlCol="0">
              <a:spAutoFit/>
            </a:bodyPr>
            <a:lstStyle/>
            <a:p>
              <a:pPr algn="ctr"/>
              <a:r>
                <a:rPr lang="en-US" sz="1100" b="1" dirty="0">
                  <a:latin typeface="Marker Felt Thin" charset="0"/>
                  <a:ea typeface="Marker Felt Thin" charset="0"/>
                  <a:cs typeface="Marker Felt Thin" charset="0"/>
                </a:rPr>
                <a:t>FIELD</a:t>
              </a:r>
              <a:br>
                <a:rPr lang="en-US" sz="1100" b="1" dirty="0">
                  <a:latin typeface="Marker Felt Thin" charset="0"/>
                  <a:ea typeface="Marker Felt Thin" charset="0"/>
                  <a:cs typeface="Marker Felt Thin" charset="0"/>
                </a:rPr>
              </a:br>
              <a:r>
                <a:rPr lang="en-US" sz="1100" b="1" dirty="0">
                  <a:latin typeface="Marker Felt Thin" charset="0"/>
                  <a:ea typeface="Marker Felt Thin" charset="0"/>
                  <a:cs typeface="Marker Felt Thin" charset="0"/>
                </a:rPr>
                <a:t>NOTES</a:t>
              </a:r>
            </a:p>
          </p:txBody>
        </p:sp>
      </p:grpSp>
      <p:pic>
        <p:nvPicPr>
          <p:cNvPr id="25" name="Picture 24"/>
          <p:cNvPicPr>
            <a:picLocks noChangeAspect="1"/>
          </p:cNvPicPr>
          <p:nvPr/>
        </p:nvPicPr>
        <p:blipFill>
          <a:blip r:embed="rId10"/>
          <a:stretch>
            <a:fillRect/>
          </a:stretch>
        </p:blipFill>
        <p:spPr>
          <a:xfrm>
            <a:off x="594660" y="3962400"/>
            <a:ext cx="1210211" cy="725454"/>
          </a:xfrm>
          <a:prstGeom prst="rect">
            <a:avLst/>
          </a:prstGeom>
        </p:spPr>
      </p:pic>
      <p:sp>
        <p:nvSpPr>
          <p:cNvPr id="43009" name="Cross 43008"/>
          <p:cNvSpPr/>
          <p:nvPr/>
        </p:nvSpPr>
        <p:spPr bwMode="auto">
          <a:xfrm>
            <a:off x="3037187" y="1941088"/>
            <a:ext cx="301650" cy="308824"/>
          </a:xfrm>
          <a:prstGeom prst="plus">
            <a:avLst>
              <a:gd name="adj" fmla="val 3794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36" name="Cross 35"/>
          <p:cNvSpPr/>
          <p:nvPr/>
        </p:nvSpPr>
        <p:spPr bwMode="auto">
          <a:xfrm>
            <a:off x="5881362" y="1941088"/>
            <a:ext cx="301650" cy="308824"/>
          </a:xfrm>
          <a:prstGeom prst="plus">
            <a:avLst>
              <a:gd name="adj" fmla="val 3794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26" name="TextBox 25"/>
          <p:cNvSpPr txBox="1"/>
          <p:nvPr/>
        </p:nvSpPr>
        <p:spPr>
          <a:xfrm>
            <a:off x="-912740" y="6150114"/>
            <a:ext cx="5602776" cy="707886"/>
          </a:xfrm>
          <a:prstGeom prst="rect">
            <a:avLst/>
          </a:prstGeom>
          <a:noFill/>
        </p:spPr>
        <p:txBody>
          <a:bodyPr wrap="square" rtlCol="0">
            <a:spAutoFit/>
          </a:bodyPr>
          <a:lstStyle/>
          <a:p>
            <a:pPr indent="4763" algn="ctr">
              <a:defRPr/>
            </a:pPr>
            <a:r>
              <a:rPr lang="en-US" sz="1000" i="1" kern="0" dirty="0"/>
              <a:t>Product Design and Development</a:t>
            </a:r>
            <a:br>
              <a:rPr lang="en-US" sz="1000" i="1" kern="0" dirty="0"/>
            </a:br>
            <a:r>
              <a:rPr lang="en-US" sz="1000" i="1" kern="0" dirty="0"/>
              <a:t>Chapter 7</a:t>
            </a:r>
          </a:p>
          <a:p>
            <a:pPr indent="4763" algn="ctr">
              <a:defRPr/>
            </a:pPr>
            <a:r>
              <a:rPr lang="en-US" sz="1000" kern="0" dirty="0"/>
              <a:t>Karl T. Ulrich, Steven D. Eppinger, Maria C. Yang</a:t>
            </a:r>
            <a:br>
              <a:rPr lang="en-US" sz="1000" kern="0" dirty="0"/>
            </a:br>
            <a:r>
              <a:rPr lang="en-US" sz="1000" kern="0" dirty="0"/>
              <a:t>7th Edition, McGraw-Hill, 2020.</a:t>
            </a:r>
          </a:p>
        </p:txBody>
      </p:sp>
      <p:sp>
        <p:nvSpPr>
          <p:cNvPr id="27" name="Slide Number Placeholder 4"/>
          <p:cNvSpPr>
            <a:spLocks noGrp="1"/>
          </p:cNvSpPr>
          <p:nvPr>
            <p:ph type="sldNum" sz="quarter" idx="12"/>
          </p:nvPr>
        </p:nvSpPr>
        <p:spPr>
          <a:xfrm>
            <a:off x="6457950" y="6356351"/>
            <a:ext cx="2057400" cy="365125"/>
          </a:xfrm>
        </p:spPr>
        <p:txBody>
          <a:bodyPr/>
          <a:lstStyle/>
          <a:p>
            <a:fld id="{028FE254-016A-4E51-98AE-D4B4E3F12C32}" type="slidenum">
              <a:rPr lang="en-US" sz="1200" smtClean="0"/>
              <a:t>80</a:t>
            </a:fld>
            <a:endParaRPr lang="en-US" sz="1200" dirty="0"/>
          </a:p>
        </p:txBody>
      </p:sp>
    </p:spTree>
    <p:extLst>
      <p:ext uri="{BB962C8B-B14F-4D97-AF65-F5344CB8AC3E}">
        <p14:creationId xmlns:p14="http://schemas.microsoft.com/office/powerpoint/2010/main" val="5570926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in CE’s Webex Personal Room</a:t>
            </a:r>
          </a:p>
          <a:p>
            <a:r>
              <a:rPr lang="en-US" dirty="0"/>
              <a:t>This will take place at some point during Concept Generation exercise depending on CE’s schedule</a:t>
            </a:r>
          </a:p>
        </p:txBody>
      </p:sp>
      <p:sp>
        <p:nvSpPr>
          <p:cNvPr id="4" name="Footer Placeholder 3"/>
          <p:cNvSpPr>
            <a:spLocks noGrp="1"/>
          </p:cNvSpPr>
          <p:nvPr>
            <p:ph type="ftr" sz="quarter" idx="11"/>
          </p:nvPr>
        </p:nvSpPr>
        <p:spPr/>
        <p:txBody>
          <a:bodyPr/>
          <a:lstStyle/>
          <a:p>
            <a:r>
              <a:rPr lang="en-US" sz="1200" dirty="0"/>
              <a:t>CE’s Webex Personal Room</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
        <p:nvSpPr>
          <p:cNvPr id="6" name="Down Arrow 5"/>
          <p:cNvSpPr/>
          <p:nvPr/>
        </p:nvSpPr>
        <p:spPr>
          <a:xfrm rot="18214931">
            <a:off x="3586239" y="5905505"/>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57038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Everyone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82</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r>
              <a:rPr lang="en-US" dirty="0"/>
              <a:t>Post to Forums –&gt; Project Mgmt</a:t>
            </a:r>
          </a:p>
          <a:p>
            <a:pPr lvl="1"/>
            <a:r>
              <a:rPr lang="en-US" dirty="0"/>
              <a:t>NOT as Word document, simply as plain text in Forum post.</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Memo</a:t>
            </a:r>
          </a:p>
        </p:txBody>
      </p:sp>
      <p:sp>
        <p:nvSpPr>
          <p:cNvPr id="3" name="Content Placeholder 2"/>
          <p:cNvSpPr>
            <a:spLocks noGrp="1"/>
          </p:cNvSpPr>
          <p:nvPr>
            <p:ph idx="1"/>
          </p:nvPr>
        </p:nvSpPr>
        <p:spPr>
          <a:xfrm>
            <a:off x="628650" y="1295400"/>
            <a:ext cx="7886700" cy="4881563"/>
          </a:xfrm>
        </p:spPr>
        <p:txBody>
          <a:bodyPr>
            <a:normAutofit/>
          </a:bodyPr>
          <a:lstStyle/>
          <a:p>
            <a:r>
              <a:rPr lang="en-US" dirty="0"/>
              <a:t>What is current state of the art? How is problem currently solved?</a:t>
            </a:r>
          </a:p>
          <a:p>
            <a:r>
              <a:rPr lang="en-US" dirty="0"/>
              <a:t>What will team members NEED to know to move forwards?</a:t>
            </a:r>
          </a:p>
          <a:p>
            <a:r>
              <a:rPr lang="en-US" dirty="0"/>
              <a:t>What has already been accomplished by prior team?</a:t>
            </a:r>
          </a:p>
          <a:p>
            <a:endParaRPr lang="en-US" dirty="0"/>
          </a:p>
          <a:p>
            <a:r>
              <a:rPr lang="en-US" dirty="0"/>
              <a:t>Team creates topic list</a:t>
            </a:r>
          </a:p>
          <a:p>
            <a:pPr lvl="1"/>
            <a:r>
              <a:rPr lang="en-US" dirty="0"/>
              <a:t>Literature search</a:t>
            </a:r>
          </a:p>
          <a:p>
            <a:pPr lvl="1"/>
            <a:r>
              <a:rPr lang="en-US" dirty="0"/>
              <a:t>User interviews</a:t>
            </a:r>
          </a:p>
          <a:p>
            <a:pPr lvl="1"/>
            <a:r>
              <a:rPr lang="en-US" dirty="0"/>
              <a:t>Identifying / installing / practicing software or techniques which will be required for the project</a:t>
            </a:r>
          </a:p>
          <a:p>
            <a:pPr lvl="1"/>
            <a:r>
              <a:rPr lang="en-US" dirty="0"/>
              <a:t>Install existing project software</a:t>
            </a:r>
          </a:p>
          <a:p>
            <a:pPr lvl="1"/>
            <a:r>
              <a:rPr lang="en-US" dirty="0"/>
              <a:t>Verify work done by past Capstone team</a:t>
            </a:r>
          </a:p>
          <a:p>
            <a:pPr lvl="1"/>
            <a:r>
              <a:rPr lang="en-US" dirty="0"/>
              <a:t>Conduct testing or system operation described by prior team</a:t>
            </a:r>
          </a:p>
          <a:p>
            <a:r>
              <a:rPr lang="en-US" dirty="0"/>
              <a:t>PE/CE approve list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85</a:t>
            </a:fld>
            <a:endParaRPr lang="en-US" dirty="0"/>
          </a:p>
        </p:txBody>
      </p:sp>
      <p:sp>
        <p:nvSpPr>
          <p:cNvPr id="7" name="TextBox 6">
            <a:extLst>
              <a:ext uri="{FF2B5EF4-FFF2-40B4-BE49-F238E27FC236}">
                <a16:creationId xmlns:a16="http://schemas.microsoft.com/office/drawing/2014/main" id="{70789870-1925-432F-A716-F74A55752186}"/>
              </a:ext>
            </a:extLst>
          </p:cNvPr>
          <p:cNvSpPr txBox="1"/>
          <p:nvPr/>
        </p:nvSpPr>
        <p:spPr>
          <a:xfrm>
            <a:off x="827575" y="5804992"/>
            <a:ext cx="7709546" cy="461665"/>
          </a:xfrm>
          <a:prstGeom prst="rect">
            <a:avLst/>
          </a:prstGeom>
          <a:ln w="57150"/>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a:solidFill>
                  <a:schemeClr val="tx1"/>
                </a:solidFill>
              </a:rPr>
              <a:t>Capstone Support Wiki has description, template, and rubric</a:t>
            </a:r>
          </a:p>
        </p:txBody>
      </p:sp>
    </p:spTree>
    <p:extLst>
      <p:ext uri="{BB962C8B-B14F-4D97-AF65-F5344CB8AC3E}">
        <p14:creationId xmlns:p14="http://schemas.microsoft.com/office/powerpoint/2010/main" val="6083852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447800"/>
            <a:ext cx="7886700" cy="5029199"/>
          </a:xfrm>
        </p:spPr>
        <p:txBody>
          <a:bodyPr vert="horz" lIns="91440" tIns="45720" rIns="91440" bIns="45720" rtlCol="0" anchor="t">
            <a:normAutofit/>
          </a:bodyPr>
          <a:lstStyle/>
          <a:p>
            <a:r>
              <a:rPr lang="en-US" dirty="0">
                <a:ea typeface="+mn-lt"/>
                <a:cs typeface="+mn-lt"/>
              </a:rPr>
              <a:t>Continue technical work</a:t>
            </a:r>
            <a:endParaRPr lang="en-US" dirty="0">
              <a:solidFill>
                <a:srgbClr val="C00000"/>
              </a:solidFill>
              <a:ea typeface="+mn-lt"/>
              <a:cs typeface="+mn-lt"/>
            </a:endParaRPr>
          </a:p>
          <a:p>
            <a:r>
              <a:rPr lang="en-US" dirty="0">
                <a:ea typeface="+mn-lt"/>
                <a:cs typeface="+mn-lt"/>
              </a:rPr>
              <a:t>Post progress to Design Forum threads</a:t>
            </a:r>
          </a:p>
          <a:p>
            <a:r>
              <a:rPr lang="en-US" dirty="0">
                <a:ea typeface="+mn-lt"/>
                <a:cs typeface="+mn-lt"/>
              </a:rPr>
              <a:t>Upload Needs and Requirements Worksheet to Repository</a:t>
            </a:r>
          </a:p>
          <a:p>
            <a:pPr lvl="1"/>
            <a:r>
              <a:rPr lang="en-US" dirty="0">
                <a:ea typeface="+mn-lt"/>
                <a:cs typeface="+mn-lt"/>
              </a:rPr>
              <a:t>Ongoing project – Merge new work into existing documentation</a:t>
            </a:r>
          </a:p>
          <a:p>
            <a:r>
              <a:rPr lang="en-US" dirty="0">
                <a:ea typeface="+mn-lt"/>
                <a:cs typeface="+mn-lt"/>
              </a:rPr>
              <a:t>Team generates </a:t>
            </a:r>
            <a:r>
              <a:rPr lang="en-US" u="sng" dirty="0">
                <a:ea typeface="+mn-lt"/>
                <a:cs typeface="+mn-lt"/>
                <a:hlinkClick r:id="rId2"/>
              </a:rPr>
              <a:t>Benchmarking Memo </a:t>
            </a:r>
            <a:r>
              <a:rPr lang="en-US" dirty="0">
                <a:ea typeface="+mn-lt"/>
                <a:cs typeface="+mn-lt"/>
              </a:rPr>
              <a:t>topic list</a:t>
            </a:r>
          </a:p>
          <a:p>
            <a:pPr lvl="1"/>
            <a:r>
              <a:rPr lang="en-US" dirty="0">
                <a:ea typeface="+mn-lt"/>
                <a:cs typeface="+mn-lt"/>
              </a:rPr>
              <a:t>Post to </a:t>
            </a:r>
            <a:r>
              <a:rPr lang="en-US" dirty="0"/>
              <a:t>Background Info forum</a:t>
            </a:r>
            <a:endParaRPr lang="en-US" dirty="0">
              <a:ea typeface="+mn-lt"/>
              <a:cs typeface="+mn-lt"/>
            </a:endParaRPr>
          </a:p>
          <a:p>
            <a:r>
              <a:rPr lang="en-US" dirty="0">
                <a:ea typeface="+mn-lt"/>
                <a:cs typeface="+mn-lt"/>
              </a:rPr>
              <a:t>Brainstorm </a:t>
            </a:r>
            <a:r>
              <a:rPr lang="en-US" b="1" dirty="0">
                <a:ea typeface="+mn-lt"/>
                <a:cs typeface="+mn-lt"/>
              </a:rPr>
              <a:t>6</a:t>
            </a:r>
            <a:r>
              <a:rPr lang="en-US" dirty="0">
                <a:ea typeface="+mn-lt"/>
                <a:cs typeface="+mn-lt"/>
              </a:rPr>
              <a:t> individual tasks which need to be accomplished to reach project goals, post to a thread in the Project Mgt. Forum</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b="1" dirty="0">
                <a:solidFill>
                  <a:srgbClr val="FF0000"/>
                </a:solidFill>
                <a:cs typeface="Calibri"/>
              </a:rPr>
              <a:t>RIGHT NOW</a:t>
            </a:r>
            <a:endParaRPr lang="en-US" sz="2800" b="1" dirty="0">
              <a:solidFill>
                <a:srgbClr val="FF0000"/>
              </a:solidFill>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830" y="1743756"/>
            <a:ext cx="7274338" cy="3234759"/>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88</a:t>
            </a:fld>
            <a:endParaRPr lang="en-US" dirty="0"/>
          </a:p>
        </p:txBody>
      </p:sp>
      <p:sp>
        <p:nvSpPr>
          <p:cNvPr id="7" name="TextBox 6"/>
          <p:cNvSpPr txBox="1"/>
          <p:nvPr/>
        </p:nvSpPr>
        <p:spPr>
          <a:xfrm>
            <a:off x="4724400" y="3992698"/>
            <a:ext cx="3200400" cy="1754326"/>
          </a:xfrm>
          <a:prstGeom prst="rect">
            <a:avLst/>
          </a:prstGeom>
          <a:noFill/>
        </p:spPr>
        <p:txBody>
          <a:bodyPr wrap="square" rtlCol="0">
            <a:spAutoFit/>
          </a:bodyPr>
          <a:lstStyle/>
          <a:p>
            <a:r>
              <a:rPr lang="en-US" dirty="0"/>
              <a:t>Today is Day Seven of class</a:t>
            </a:r>
          </a:p>
          <a:p>
            <a:endParaRPr lang="en-US" dirty="0"/>
          </a:p>
          <a:p>
            <a:r>
              <a:rPr lang="en-US" dirty="0"/>
              <a:t>Team will develop list of the tasks necessary to complete the project, and schedule them over the remainder of the semester.</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886200" y="3657600"/>
            <a:ext cx="595256" cy="24245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6326205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a:t>
            </a:r>
          </a:p>
        </p:txBody>
      </p:sp>
      <p:sp>
        <p:nvSpPr>
          <p:cNvPr id="3" name="Content Placeholder 2"/>
          <p:cNvSpPr>
            <a:spLocks noGrp="1"/>
          </p:cNvSpPr>
          <p:nvPr>
            <p:ph idx="1"/>
          </p:nvPr>
        </p:nvSpPr>
        <p:spPr/>
        <p:txBody>
          <a:bodyPr/>
          <a:lstStyle/>
          <a:p>
            <a:pPr marL="0" indent="0">
              <a:buNone/>
            </a:pPr>
            <a:r>
              <a:rPr lang="en-US" dirty="0"/>
              <a:t>To improve odds of success having a plan ALWAYS helps.</a:t>
            </a:r>
          </a:p>
          <a:p>
            <a:pPr marL="0" indent="0">
              <a:buNone/>
            </a:pPr>
            <a:endParaRPr lang="en-US" dirty="0"/>
          </a:p>
          <a:p>
            <a:pPr marL="0" indent="0">
              <a:buNone/>
            </a:pPr>
            <a:r>
              <a:rPr lang="en-US" dirty="0"/>
              <a:t>Let’s talk about building a house.</a:t>
            </a:r>
          </a:p>
          <a:p>
            <a:pPr marL="0" indent="0">
              <a:buNone/>
            </a:pPr>
            <a:endParaRPr lang="en-US" dirty="0"/>
          </a:p>
          <a:p>
            <a:r>
              <a:rPr lang="en-US" dirty="0"/>
              <a:t>How is ‘plan’ communicated?</a:t>
            </a:r>
          </a:p>
          <a:p>
            <a:r>
              <a:rPr lang="en-US" dirty="0"/>
              <a:t>What are the milestones?</a:t>
            </a:r>
          </a:p>
          <a:p>
            <a:r>
              <a:rPr lang="en-US" dirty="0"/>
              <a:t>How is timing/scheduling/order important?</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Tree>
    <p:extLst>
      <p:ext uri="{BB962C8B-B14F-4D97-AF65-F5344CB8AC3E}">
        <p14:creationId xmlns:p14="http://schemas.microsoft.com/office/powerpoint/2010/main" val="562639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a:t>
            </a:r>
            <a:r>
              <a:rPr lang="en-US" b="1" dirty="0">
                <a:cs typeface="Calibri"/>
              </a:rPr>
              <a:t>disposable</a:t>
            </a:r>
            <a:r>
              <a:rPr lang="en-US" dirty="0">
                <a:cs typeface="Calibri"/>
              </a:rPr>
              <a:t> mask at all times</a:t>
            </a:r>
          </a:p>
          <a:p>
            <a:r>
              <a:rPr lang="en-US" dirty="0">
                <a:cs typeface="Calibri"/>
              </a:rPr>
              <a:t>Teams may wish to use Webex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95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20000"/>
          </a:bodyPr>
          <a:lstStyle/>
          <a:p>
            <a:pPr marL="0" indent="0">
              <a:buNone/>
            </a:pPr>
            <a:r>
              <a:rPr lang="en-US" dirty="0"/>
              <a:t>10 min – (individually silently) generate list of TEN tasks which team must accomplish to meet deliverables</a:t>
            </a:r>
          </a:p>
          <a:p>
            <a:pPr lvl="1"/>
            <a:r>
              <a:rPr lang="en-US" dirty="0"/>
              <a:t>Out of Class Task was to post 6 to EDN, so start with those. Then create 4 more.</a:t>
            </a:r>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15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460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142999"/>
            <a:ext cx="7886700" cy="5410201"/>
          </a:xfrm>
        </p:spPr>
        <p:txBody>
          <a:bodyPr vert="horz" lIns="91440" tIns="45720" rIns="91440" bIns="45720" rtlCol="0" anchor="t">
            <a:normAutofit fontScale="92500" lnSpcReduction="2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sz="1400" dirty="0">
                <a:ea typeface="+mn-lt"/>
                <a:cs typeface="+mn-lt"/>
                <a:hlinkClick r:id="rId2"/>
              </a:rPr>
              <a:t>https://designlab.eng.rpi.edu/edn/projects/capstone-support-dev/wiki/Templates_and_Forms</a:t>
            </a:r>
            <a:r>
              <a:rPr lang="en-US" sz="1400" dirty="0">
                <a:ea typeface="+mn-lt"/>
                <a:cs typeface="+mn-lt"/>
              </a:rPr>
              <a:t> </a:t>
            </a:r>
            <a:endParaRPr lang="en-US" sz="1400" dirty="0">
              <a:solidFill>
                <a:srgbClr val="C00000"/>
              </a:solidFill>
              <a:ea typeface="+mn-lt"/>
              <a:cs typeface="+mn-lt"/>
            </a:endParaRPr>
          </a:p>
          <a:p>
            <a:r>
              <a:rPr lang="en-US" dirty="0">
                <a:ea typeface="+mn-lt"/>
                <a:cs typeface="+mn-lt"/>
              </a:rPr>
              <a:t>Create agenda for 60 mins of Class 8</a:t>
            </a:r>
          </a:p>
          <a:p>
            <a:r>
              <a:rPr lang="en-US" dirty="0">
                <a:ea typeface="+mn-lt"/>
                <a:cs typeface="+mn-lt"/>
              </a:rPr>
              <a:t>EDN Gantt Chart Creation</a:t>
            </a:r>
          </a:p>
          <a:p>
            <a:pPr lvl="1"/>
            <a:r>
              <a:rPr lang="en-US" dirty="0">
                <a:ea typeface="+mn-lt"/>
                <a:cs typeface="+mn-lt"/>
              </a:rPr>
              <a:t>Create </a:t>
            </a:r>
            <a:r>
              <a:rPr lang="en-US" i="1" dirty="0">
                <a:ea typeface="+mn-lt"/>
                <a:cs typeface="+mn-lt"/>
              </a:rPr>
              <a:t>Versions</a:t>
            </a:r>
            <a:r>
              <a:rPr lang="en-US" dirty="0">
                <a:ea typeface="+mn-lt"/>
                <a:cs typeface="+mn-lt"/>
              </a:rPr>
              <a:t> for each deliverable</a:t>
            </a:r>
          </a:p>
          <a:p>
            <a:pPr lvl="1"/>
            <a:r>
              <a:rPr lang="en-US" dirty="0">
                <a:ea typeface="+mn-lt"/>
                <a:cs typeface="+mn-lt"/>
              </a:rPr>
              <a:t>Add your personal tasks identified in Gantt Chart exercise as </a:t>
            </a:r>
            <a:r>
              <a:rPr lang="en-US" i="1" dirty="0" smtClean="0">
                <a:ea typeface="+mn-lt"/>
                <a:cs typeface="+mn-lt"/>
              </a:rPr>
              <a:t>Issues</a:t>
            </a:r>
          </a:p>
          <a:p>
            <a:pPr marL="342900" lvl="1" indent="0">
              <a:buNone/>
            </a:pPr>
            <a:endParaRPr lang="en-US" i="1" dirty="0">
              <a:ea typeface="+mn-lt"/>
              <a:cs typeface="+mn-lt"/>
            </a:endParaRP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dirty="0">
                <a:solidFill>
                  <a:srgbClr val="FF0000"/>
                </a:solidFill>
                <a:cs typeface="Calibri"/>
              </a:rPr>
              <a:t>          </a:t>
            </a:r>
            <a:r>
              <a:rPr lang="en-US" sz="2800" b="1" dirty="0">
                <a:solidFill>
                  <a:srgbClr val="FF0000"/>
                </a:solidFill>
                <a:cs typeface="Calibri"/>
              </a:rPr>
              <a:t>RIGHT NOW !!</a:t>
            </a:r>
            <a:endParaRPr lang="en-US" sz="2800" b="1" dirty="0">
              <a:solidFill>
                <a:srgbClr val="FF0000"/>
              </a:solidFill>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2" indent="-285750"/>
            <a:endParaRPr lang="en-US" dirty="0">
              <a:solidFill>
                <a:srgbClr val="000000"/>
              </a:solidFill>
              <a:ea typeface="+mn-lt"/>
              <a:cs typeface="+mn-lt"/>
            </a:endParaRPr>
          </a:p>
          <a:p>
            <a:pPr indent="-285750"/>
            <a:r>
              <a:rPr lang="en-US" b="1" dirty="0">
                <a:solidFill>
                  <a:srgbClr val="000000"/>
                </a:solidFill>
                <a:ea typeface="+mn-lt"/>
                <a:cs typeface="+mn-lt"/>
              </a:rPr>
              <a:t>Benchmarking Memo due on 9/23 (9/28)</a:t>
            </a:r>
          </a:p>
          <a:p>
            <a:pPr lvl="1" indent="-285750"/>
            <a:r>
              <a:rPr lang="en-US" dirty="0">
                <a:solidFill>
                  <a:srgbClr val="000000"/>
                </a:solidFill>
                <a:ea typeface="+mn-lt"/>
                <a:cs typeface="+mn-lt"/>
              </a:rPr>
              <a:t>Memo Template: </a:t>
            </a:r>
            <a:r>
              <a:rPr lang="en-US" sz="1400" dirty="0">
                <a:solidFill>
                  <a:srgbClr val="000000"/>
                </a:solidFill>
                <a:ea typeface="+mn-lt"/>
                <a:cs typeface="+mn-lt"/>
                <a:hlinkClick r:id="rId4"/>
              </a:rPr>
              <a:t>https://designlab.eng.rpi.edu/edn/projects/capstone-support-dev/repository/changes/template%20documents/BM_Memo-Topic-RCSid.docx</a:t>
            </a:r>
            <a:r>
              <a:rPr lang="en-US" sz="1400" dirty="0">
                <a:solidFill>
                  <a:srgbClr val="000000"/>
                </a:solidFill>
                <a:ea typeface="+mn-lt"/>
                <a:cs typeface="+mn-lt"/>
              </a:rPr>
              <a:t> </a:t>
            </a:r>
          </a:p>
          <a:p>
            <a:pPr lvl="1" indent="-285750"/>
            <a:r>
              <a:rPr lang="en-US" dirty="0">
                <a:solidFill>
                  <a:srgbClr val="000000"/>
                </a:solidFill>
                <a:ea typeface="+mn-lt"/>
                <a:cs typeface="+mn-lt"/>
              </a:rPr>
              <a:t>Memo Rubric: </a:t>
            </a:r>
            <a:r>
              <a:rPr lang="en-US" sz="1400" dirty="0">
                <a:solidFill>
                  <a:srgbClr val="000000"/>
                </a:solidFill>
                <a:ea typeface="+mn-lt"/>
                <a:cs typeface="+mn-lt"/>
                <a:hlinkClick r:id="rId5"/>
              </a:rPr>
              <a:t>https://designlab.eng.rpi.edu/edn/projects/capstone-support-dev/repository/changes/Rubrics/BM%20Memo%20Rubric.docx</a:t>
            </a:r>
            <a:r>
              <a:rPr lang="en-US" sz="1400" dirty="0">
                <a:solidFill>
                  <a:srgbClr val="000000"/>
                </a:solidFill>
                <a:ea typeface="+mn-lt"/>
                <a:cs typeface="+mn-lt"/>
              </a:rPr>
              <a:t> </a:t>
            </a:r>
            <a:endParaRPr lang="en-US" sz="1400" i="1" dirty="0">
              <a:ea typeface="+mn-lt"/>
              <a:cs typeface="+mn-lt"/>
            </a:endParaRPr>
          </a:p>
          <a:p>
            <a:pPr lvl="1" indent="-285750"/>
            <a:r>
              <a:rPr lang="en-US" dirty="0">
                <a:ea typeface="+mn-lt"/>
                <a:cs typeface="+mn-lt"/>
              </a:rPr>
              <a:t>Submit your memo in the Background Info </a:t>
            </a:r>
            <a:r>
              <a:rPr lang="en-US" dirty="0">
                <a:solidFill>
                  <a:srgbClr val="000000"/>
                </a:solidFill>
                <a:ea typeface="+mn-lt"/>
                <a:cs typeface="+mn-lt"/>
              </a:rPr>
              <a:t>forum</a:t>
            </a:r>
          </a:p>
          <a:p>
            <a:pPr lvl="2" indent="-285750"/>
            <a:r>
              <a:rPr lang="en-US" dirty="0">
                <a:solidFill>
                  <a:srgbClr val="000000"/>
                </a:solidFill>
                <a:ea typeface="+mn-lt"/>
                <a:cs typeface="+mn-lt"/>
              </a:rPr>
              <a:t>Include your RCSID and topic in filename!</a:t>
            </a:r>
            <a:endParaRPr lang="en-US" i="1"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40695997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8006"/>
            <a:ext cx="9144000" cy="2661987"/>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6059295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93</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Eight of class</a:t>
            </a:r>
          </a:p>
          <a:p>
            <a:endParaRPr lang="en-US" dirty="0"/>
          </a:p>
          <a:p>
            <a:r>
              <a:rPr lang="en-US" dirty="0"/>
              <a:t>Team is developing concepts and beginning to down select.</a:t>
            </a:r>
          </a:p>
          <a:p>
            <a:endParaRPr lang="en-US" dirty="0"/>
          </a:p>
          <a:p>
            <a:r>
              <a:rPr lang="en-US" dirty="0"/>
              <a:t>Creating poster to communicate overall project and progress made.</a:t>
            </a:r>
          </a:p>
        </p:txBody>
      </p:sp>
      <p:cxnSp>
        <p:nvCxnSpPr>
          <p:cNvPr id="11" name="Straight Arrow Connector 10"/>
          <p:cNvCxnSpPr>
            <a:stCxn id="7" idx="1"/>
          </p:cNvCxnSpPr>
          <p:nvPr/>
        </p:nvCxnSpPr>
        <p:spPr>
          <a:xfrm flipH="1" flipV="1">
            <a:off x="2743200" y="3048000"/>
            <a:ext cx="1981200" cy="705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cxnSp>
        <p:nvCxnSpPr>
          <p:cNvPr id="9" name="Straight Arrow Connector 8"/>
          <p:cNvCxnSpPr/>
          <p:nvPr/>
        </p:nvCxnSpPr>
        <p:spPr>
          <a:xfrm flipH="1" flipV="1">
            <a:off x="2895600" y="3657600"/>
            <a:ext cx="1828800"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102134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5"/>
            <a:ext cx="7886700" cy="4351338"/>
          </a:xfrm>
        </p:spPr>
        <p:txBody>
          <a:bodyPr vert="horz" lIns="91440" tIns="45720" rIns="91440" bIns="45720" rtlCol="0" anchor="t">
            <a:normAutofit lnSpcReduction="10000"/>
          </a:bodyPr>
          <a:lstStyle/>
          <a:p>
            <a:r>
              <a:rPr lang="en-US" dirty="0">
                <a:ea typeface="+mn-lt"/>
                <a:cs typeface="+mn-lt"/>
              </a:rPr>
              <a:t>Address any feedback </a:t>
            </a:r>
            <a:r>
              <a:rPr lang="en-US" dirty="0" smtClean="0">
                <a:ea typeface="+mn-lt"/>
                <a:cs typeface="+mn-lt"/>
              </a:rPr>
              <a:t>received on </a:t>
            </a:r>
            <a:r>
              <a:rPr lang="en-US" dirty="0">
                <a:ea typeface="+mn-lt"/>
                <a:cs typeface="+mn-lt"/>
              </a:rPr>
              <a:t>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endParaRPr lang="en-US"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a:p>
            <a:endParaRPr lang="en-US" dirty="0">
              <a:cs typeface="Calibri"/>
            </a:endParaRPr>
          </a:p>
          <a:p>
            <a:pPr marL="0" indent="0">
              <a:buNone/>
            </a:pPr>
            <a:r>
              <a:rPr lang="en-US" dirty="0">
                <a:cs typeface="Calibri"/>
              </a:rPr>
              <a:t>Prep for upcoming PDR - There will be THREE groups presenting</a:t>
            </a:r>
          </a:p>
          <a:p>
            <a:r>
              <a:rPr lang="en-US" dirty="0">
                <a:cs typeface="Calibri"/>
              </a:rPr>
              <a:t>Identify who will be presenting in each of the three groups</a:t>
            </a:r>
          </a:p>
          <a:p>
            <a:r>
              <a:rPr lang="en-US" dirty="0">
                <a:cs typeface="Calibri"/>
              </a:rPr>
              <a:t>Identify TWO team members for EACH session who will “host” the team’s upcoming PDR in their personal Webex space. One as “primary” and one as an alternate. Please post this information to a thread in the PDR Forum.</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7" name="TextBox 6"/>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733" y="1825625"/>
            <a:ext cx="6346532" cy="3119254"/>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96</a:t>
            </a:fld>
            <a:endParaRPr lang="en-US" dirty="0"/>
          </a:p>
        </p:txBody>
      </p:sp>
      <p:sp>
        <p:nvSpPr>
          <p:cNvPr id="7" name="TextBox 6"/>
          <p:cNvSpPr txBox="1"/>
          <p:nvPr/>
        </p:nvSpPr>
        <p:spPr>
          <a:xfrm>
            <a:off x="4724400" y="3200400"/>
            <a:ext cx="3200400" cy="2585323"/>
          </a:xfrm>
          <a:prstGeom prst="rect">
            <a:avLst/>
          </a:prstGeom>
          <a:noFill/>
        </p:spPr>
        <p:txBody>
          <a:bodyPr wrap="square" rtlCol="0">
            <a:spAutoFit/>
          </a:bodyPr>
          <a:lstStyle/>
          <a:p>
            <a:r>
              <a:rPr lang="en-US" dirty="0"/>
              <a:t>Today is Day Nine of class</a:t>
            </a:r>
          </a:p>
          <a:p>
            <a:endParaRPr lang="en-US" dirty="0"/>
          </a:p>
          <a:p>
            <a:r>
              <a:rPr lang="en-US" dirty="0"/>
              <a:t>Team is creating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(Test Plan)</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9891243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Preliminary Design Review 					  Introduction</a:t>
            </a:r>
          </a:p>
        </p:txBody>
      </p:sp>
      <p:sp>
        <p:nvSpPr>
          <p:cNvPr id="3" name="Content Placeholder 2"/>
          <p:cNvSpPr>
            <a:spLocks noGrp="1"/>
          </p:cNvSpPr>
          <p:nvPr>
            <p:ph idx="1"/>
          </p:nvPr>
        </p:nvSpPr>
        <p:spPr>
          <a:xfrm>
            <a:off x="628650" y="1569245"/>
            <a:ext cx="7886700" cy="4908551"/>
          </a:xfrm>
        </p:spPr>
        <p:txBody>
          <a:bodyPr>
            <a:normAutofit lnSpcReduction="10000"/>
          </a:bodyPr>
          <a:lstStyle/>
          <a:p>
            <a:r>
              <a:rPr lang="en-US" dirty="0"/>
              <a:t>Opportunity to share information and receive feedback</a:t>
            </a:r>
          </a:p>
          <a:p>
            <a:pPr lvl="1"/>
            <a:r>
              <a:rPr lang="en-US" dirty="0"/>
              <a:t>Tradeshows</a:t>
            </a:r>
          </a:p>
          <a:p>
            <a:pPr lvl="1"/>
            <a:r>
              <a:rPr lang="en-US" dirty="0"/>
              <a:t>Conference</a:t>
            </a:r>
          </a:p>
          <a:p>
            <a:pPr lvl="1"/>
            <a:r>
              <a:rPr lang="en-US" dirty="0"/>
              <a:t>Investor pitch</a:t>
            </a:r>
          </a:p>
          <a:p>
            <a:endParaRPr lang="en-US" dirty="0"/>
          </a:p>
          <a:p>
            <a:r>
              <a:rPr lang="en-US" dirty="0"/>
              <a:t>Tell a cohesive story to introduce project</a:t>
            </a:r>
          </a:p>
          <a:p>
            <a:pPr lvl="1"/>
            <a:r>
              <a:rPr lang="en-US" dirty="0"/>
              <a:t>Audience is educated (profs and RPI students), but may know NOTHING about your topic</a:t>
            </a:r>
          </a:p>
          <a:p>
            <a:pPr lvl="1"/>
            <a:r>
              <a:rPr lang="en-US" dirty="0"/>
              <a:t>2-3 mins to establish big picture background and history</a:t>
            </a:r>
          </a:p>
          <a:p>
            <a:r>
              <a:rPr lang="en-US" dirty="0"/>
              <a:t>You WILL be interrupted with questions</a:t>
            </a:r>
          </a:p>
          <a:p>
            <a:r>
              <a:rPr lang="en-US" dirty="0"/>
              <a:t>Use the poster as a guide</a:t>
            </a:r>
          </a:p>
          <a:p>
            <a:endParaRPr lang="en-US" dirty="0"/>
          </a:p>
          <a:p>
            <a:r>
              <a:rPr lang="en-US" dirty="0"/>
              <a:t>Logistics</a:t>
            </a:r>
          </a:p>
          <a:p>
            <a:pPr lvl="1"/>
            <a:r>
              <a:rPr lang="en-US" dirty="0"/>
              <a:t>Presentations via Webex NOT in-person</a:t>
            </a:r>
          </a:p>
          <a:p>
            <a:pPr lvl="1"/>
            <a:r>
              <a:rPr lang="en-US" dirty="0"/>
              <a:t>Students not presenting should join as audience for OTHER projects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97</a:t>
            </a:fld>
            <a:endParaRPr lang="en-US" sz="1200" dirty="0"/>
          </a:p>
        </p:txBody>
      </p:sp>
    </p:spTree>
    <p:extLst>
      <p:ext uri="{BB962C8B-B14F-4D97-AF65-F5344CB8AC3E}">
        <p14:creationId xmlns:p14="http://schemas.microsoft.com/office/powerpoint/2010/main" val="39001334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u="sng" dirty="0">
                <a:hlinkClick r:id="rId2"/>
              </a:rPr>
              <a:t>https://forms.gle/pPHLdBH1PmDVAoTw9</a:t>
            </a:r>
            <a:r>
              <a:rPr lang="en-US" dirty="0"/>
              <a:t> </a:t>
            </a:r>
          </a:p>
          <a:p>
            <a:r>
              <a:rPr lang="en-US" dirty="0">
                <a:ea typeface="+mn-lt"/>
                <a:cs typeface="+mn-lt"/>
              </a:rPr>
              <a:t>Upload poster draft to EDN</a:t>
            </a:r>
          </a:p>
          <a:p>
            <a:pPr lvl="1"/>
            <a:r>
              <a:rPr lang="en-US" dirty="0">
                <a:ea typeface="+mn-lt"/>
                <a:cs typeface="+mn-lt"/>
              </a:rPr>
              <a:t>File in the Repository – working/Reports/Report + Poster/Poster.pptx</a:t>
            </a:r>
          </a:p>
          <a:p>
            <a:pPr lvl="1"/>
            <a:r>
              <a:rPr lang="en-US" dirty="0">
                <a:ea typeface="+mn-lt"/>
                <a:cs typeface="+mn-lt"/>
              </a:rPr>
              <a:t>Discuss in PDR Forum</a:t>
            </a:r>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a:p>
            <a:r>
              <a:rPr lang="en-US" dirty="0">
                <a:cs typeface="Calibri"/>
              </a:rPr>
              <a:t>Make an appointment with James Olson (</a:t>
            </a:r>
            <a:r>
              <a:rPr lang="en-US" dirty="0">
                <a:hlinkClick r:id="rId3"/>
              </a:rPr>
              <a:t>olsonj5@rpi.edu</a:t>
            </a:r>
            <a:r>
              <a:rPr lang="en-US" dirty="0"/>
              <a:t>)</a:t>
            </a:r>
            <a:r>
              <a:rPr lang="en-US" dirty="0">
                <a:cs typeface="Calibri"/>
              </a:rPr>
              <a:t>, TA, and get feedback on your PDR poster.  Update the poster as needed.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5992</Words>
  <Application>Microsoft Office PowerPoint</Application>
  <PresentationFormat>On-screen Show (4:3)</PresentationFormat>
  <Paragraphs>1303</Paragraphs>
  <Slides>100</Slides>
  <Notes>17</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100</vt:i4>
      </vt:variant>
    </vt:vector>
  </HeadingPairs>
  <TitlesOfParts>
    <vt:vector size="112" baseType="lpstr">
      <vt:lpstr>ＭＳ Ｐゴシック</vt:lpstr>
      <vt:lpstr>Algerian</vt:lpstr>
      <vt:lpstr>Arial</vt:lpstr>
      <vt:lpstr>Calibri</vt:lpstr>
      <vt:lpstr>Calibri Light</vt:lpstr>
      <vt:lpstr>Helvetica Neue Light</vt:lpstr>
      <vt:lpstr>Marker Felt Thin</vt:lpstr>
      <vt:lpstr>MS Mincho</vt:lpstr>
      <vt:lpstr>Times New Roman</vt:lpstr>
      <vt:lpstr>Office Theme</vt:lpstr>
      <vt:lpstr>1_Office Theme</vt:lpstr>
      <vt:lpstr>Worksheet</vt:lpstr>
      <vt:lpstr>Welcome to Capstone Design</vt:lpstr>
      <vt:lpstr>Revision History </vt:lpstr>
      <vt:lpstr>Revision History - continued </vt:lpstr>
      <vt:lpstr>Revision History - continued </vt:lpstr>
      <vt:lpstr>Link to Agendas</vt:lpstr>
      <vt:lpstr>Day 1 Agenda</vt:lpstr>
      <vt:lpstr>Logistics</vt:lpstr>
      <vt:lpstr>Covid-19 related challenges</vt:lpstr>
      <vt:lpstr>Class meeting logistics</vt:lpstr>
      <vt:lpstr>Webex/Meeting Tips</vt:lpstr>
      <vt:lpstr>Class “location”</vt:lpstr>
      <vt:lpstr>RPI Design Lab </vt:lpstr>
      <vt:lpstr>Design Lab Team</vt:lpstr>
      <vt:lpstr>Faculty – Chief Engineers</vt:lpstr>
      <vt:lpstr>Participation Expectations</vt:lpstr>
      <vt:lpstr>Capstone is TEAM work not GROUP work</vt:lpstr>
      <vt:lpstr>Grading</vt:lpstr>
      <vt:lpstr>Behavior Expectations</vt:lpstr>
      <vt:lpstr>Accountability Step #1</vt:lpstr>
      <vt:lpstr>Collaboration Logistics</vt:lpstr>
      <vt:lpstr>30 min - Team Ideation Presentation</vt:lpstr>
      <vt:lpstr>20 min - Team Ideation Presentation Summary</vt:lpstr>
      <vt:lpstr>5 min - Team Meeting</vt:lpstr>
      <vt:lpstr>10 min – Questions about IED and Capstone Readiness </vt:lpstr>
      <vt:lpstr>5 min – Ticket Out</vt:lpstr>
      <vt:lpstr>Out of Class Tasks (what you might call homework, complete BEFORE Class 2)</vt:lpstr>
      <vt:lpstr>Class 2 Agenda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Follow Track A/B/C as instructed by PE</vt:lpstr>
      <vt:lpstr>15 or 20 min - Generate Project Questions</vt:lpstr>
      <vt:lpstr>15 min Classify and Assign Questions</vt:lpstr>
      <vt:lpstr>20 min Project Engineer Meeting</vt:lpstr>
      <vt:lpstr>Go back to PE space for  Engineering Documentation discussion</vt:lpstr>
      <vt:lpstr>15 min – Engineering Documentation</vt:lpstr>
      <vt:lpstr>What is Documentation? Engineering Documentation?</vt:lpstr>
      <vt:lpstr>Why Document?</vt:lpstr>
      <vt:lpstr>Capstone Course Policies - Tools</vt:lpstr>
      <vt:lpstr>What Tool Will You Use?</vt:lpstr>
      <vt:lpstr>What Should I Document?</vt:lpstr>
      <vt:lpstr>10 min – Documentation Wrap up</vt:lpstr>
      <vt:lpstr>Out of Class Tasks (what you might call homework, complete BEFORE Class 3)</vt:lpstr>
      <vt:lpstr>Day 3 Agenda</vt:lpstr>
      <vt:lpstr>15 min - Engineering Design Process</vt:lpstr>
      <vt:lpstr>Engineering Design Process</vt:lpstr>
      <vt:lpstr>10 mins - Customer Needs &amp; Engineering Requirements Example</vt:lpstr>
      <vt:lpstr>User Stories</vt:lpstr>
      <vt:lpstr>All teams are in a different place</vt:lpstr>
      <vt:lpstr>30 min - CE Meeting with Team (Class 3 or 4)</vt:lpstr>
      <vt:lpstr>45 min - Customer Needs &amp;  Engineering Requirements Generation</vt:lpstr>
      <vt:lpstr>45 min - Sponsor Kick-Off Meeting</vt:lpstr>
      <vt:lpstr>30 min - Prior Presentation (if applicable)</vt:lpstr>
      <vt:lpstr>Out of Class Tasks (what you might call homework, complete BEFORE Class 4)</vt:lpstr>
      <vt:lpstr>Class 4 Agenda</vt:lpstr>
      <vt:lpstr>Engineering Design Process</vt:lpstr>
      <vt:lpstr>55 Min - Project Work </vt:lpstr>
      <vt:lpstr>30 min - CE Meeting with Team (Class 3 or 4)</vt:lpstr>
      <vt:lpstr>Out of Class Task / Action Items:</vt:lpstr>
      <vt:lpstr>Class 5 Agenda</vt:lpstr>
      <vt:lpstr>Engineering Design Process</vt:lpstr>
      <vt:lpstr>     TA Introduction – Jim Olson</vt:lpstr>
      <vt:lpstr>30 min - Documentation &amp; EDN Usage</vt:lpstr>
      <vt:lpstr>Where to put information?</vt:lpstr>
      <vt:lpstr>How to post</vt:lpstr>
      <vt:lpstr>EDN Usage</vt:lpstr>
      <vt:lpstr>10 min - Engineering Tools and Methods</vt:lpstr>
      <vt:lpstr>Phases of the Design Report</vt:lpstr>
      <vt:lpstr>Design Report.docx - Table of Contents</vt:lpstr>
      <vt:lpstr>Design Report Section Progress</vt:lpstr>
      <vt:lpstr>10 min - Statement of Work Introduction  60 min - Statement of Work Exercise</vt:lpstr>
      <vt:lpstr>Out of Class Task / Action Items:</vt:lpstr>
      <vt:lpstr>Class 6 Agenda</vt:lpstr>
      <vt:lpstr>Engineering Design Process</vt:lpstr>
      <vt:lpstr>10 min – Concept Generation Q&amp;A</vt:lpstr>
      <vt:lpstr>External Search: Finding Existing and Related Solutions</vt:lpstr>
      <vt:lpstr>Internal Search: Brainstorming to Explore the Solution Space</vt:lpstr>
      <vt:lpstr>15 min – CE Time</vt:lpstr>
      <vt:lpstr>65 Min - Concept Generation</vt:lpstr>
      <vt:lpstr>10 min – Create Forum Threads</vt:lpstr>
      <vt:lpstr>15 min – Project Work</vt:lpstr>
      <vt:lpstr>Benchmarking Memo</vt:lpstr>
      <vt:lpstr>Out of Class Task / Action Items:</vt:lpstr>
      <vt:lpstr>Class 7 Agenda</vt:lpstr>
      <vt:lpstr>Engineering Design Process</vt:lpstr>
      <vt:lpstr>10 min - Project Planning</vt:lpstr>
      <vt:lpstr>95 min - ‘Post It Note’ Project Planning Exercise</vt:lpstr>
      <vt:lpstr>Out of Class Task / Action Items:</vt:lpstr>
      <vt:lpstr>Class 8 Agenda</vt:lpstr>
      <vt:lpstr>Engineering Design Process</vt:lpstr>
      <vt:lpstr>Out of Class Task / Action Items:</vt:lpstr>
      <vt:lpstr>Class 9 Agenda</vt:lpstr>
      <vt:lpstr>Engineering Design Process</vt:lpstr>
      <vt:lpstr>15 min – Preliminary Design Review        Introduction</vt:lpstr>
      <vt:lpstr>95 min – Poster Creation</vt:lpstr>
      <vt:lpstr>Out of Class Task / Action Items:</vt:lpstr>
      <vt:lpstr>Preliminary Design Review (10/7 Th or 10/8 Fri) Presentation Schedule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2021-07-29T15:43:26Z</dcterms:modified>
</cp:coreProperties>
</file>