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109"/>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89" r:id="rId30"/>
    <p:sldId id="335" r:id="rId31"/>
    <p:sldId id="263" r:id="rId32"/>
    <p:sldId id="259" r:id="rId33"/>
    <p:sldId id="260" r:id="rId34"/>
    <p:sldId id="266" r:id="rId35"/>
    <p:sldId id="318" r:id="rId36"/>
    <p:sldId id="359" r:id="rId37"/>
    <p:sldId id="285" r:id="rId38"/>
    <p:sldId id="362" r:id="rId39"/>
    <p:sldId id="363" r:id="rId40"/>
    <p:sldId id="390" r:id="rId41"/>
    <p:sldId id="360" r:id="rId42"/>
    <p:sldId id="388" r:id="rId43"/>
    <p:sldId id="326" r:id="rId44"/>
    <p:sldId id="327" r:id="rId45"/>
    <p:sldId id="328" r:id="rId46"/>
    <p:sldId id="329" r:id="rId47"/>
    <p:sldId id="330" r:id="rId48"/>
    <p:sldId id="331" r:id="rId49"/>
    <p:sldId id="284" r:id="rId50"/>
    <p:sldId id="291" r:id="rId51"/>
    <p:sldId id="287" r:id="rId52"/>
    <p:sldId id="387" r:id="rId53"/>
    <p:sldId id="333" r:id="rId54"/>
    <p:sldId id="356" r:id="rId55"/>
    <p:sldId id="340" r:id="rId56"/>
    <p:sldId id="289" r:id="rId57"/>
    <p:sldId id="391" r:id="rId58"/>
    <p:sldId id="288" r:id="rId59"/>
    <p:sldId id="290" r:id="rId60"/>
    <p:sldId id="307" r:id="rId61"/>
    <p:sldId id="293" r:id="rId62"/>
    <p:sldId id="372" r:id="rId63"/>
    <p:sldId id="393" r:id="rId64"/>
    <p:sldId id="394" r:id="rId65"/>
    <p:sldId id="342" r:id="rId66"/>
    <p:sldId id="341" r:id="rId67"/>
    <p:sldId id="294" r:id="rId68"/>
    <p:sldId id="298" r:id="rId69"/>
    <p:sldId id="373" r:id="rId70"/>
    <p:sldId id="365" r:id="rId71"/>
    <p:sldId id="332" r:id="rId72"/>
    <p:sldId id="324" r:id="rId73"/>
    <p:sldId id="325" r:id="rId74"/>
    <p:sldId id="370" r:id="rId75"/>
    <p:sldId id="355" r:id="rId76"/>
    <p:sldId id="366" r:id="rId77"/>
    <p:sldId id="367" r:id="rId78"/>
    <p:sldId id="386" r:id="rId79"/>
    <p:sldId id="313" r:id="rId80"/>
    <p:sldId id="309" r:id="rId81"/>
    <p:sldId id="297" r:id="rId82"/>
    <p:sldId id="300" r:id="rId83"/>
    <p:sldId id="374" r:id="rId84"/>
    <p:sldId id="385" r:id="rId85"/>
    <p:sldId id="382" r:id="rId86"/>
    <p:sldId id="343" r:id="rId87"/>
    <p:sldId id="344" r:id="rId88"/>
    <p:sldId id="345" r:id="rId89"/>
    <p:sldId id="381" r:id="rId90"/>
    <p:sldId id="299" r:id="rId91"/>
    <p:sldId id="302" r:id="rId92"/>
    <p:sldId id="375" r:id="rId93"/>
    <p:sldId id="384" r:id="rId94"/>
    <p:sldId id="348" r:id="rId95"/>
    <p:sldId id="368" r:id="rId96"/>
    <p:sldId id="304" r:id="rId97"/>
    <p:sldId id="376" r:id="rId98"/>
    <p:sldId id="395" r:id="rId99"/>
    <p:sldId id="396" r:id="rId100"/>
    <p:sldId id="397" r:id="rId101"/>
    <p:sldId id="303" r:id="rId102"/>
    <p:sldId id="306" r:id="rId103"/>
    <p:sldId id="378" r:id="rId104"/>
    <p:sldId id="383" r:id="rId105"/>
    <p:sldId id="350" r:id="rId106"/>
    <p:sldId id="305" r:id="rId107"/>
    <p:sldId id="369" r:id="rId10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41" autoAdjust="0"/>
  </p:normalViewPr>
  <p:slideViewPr>
    <p:cSldViewPr>
      <p:cViewPr varScale="1">
        <p:scale>
          <a:sx n="62" d="100"/>
          <a:sy n="62" d="100"/>
        </p:scale>
        <p:origin x="662"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commentAuthors" Target="commentAuthors.xml"/><Relationship Id="rId115"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8/10/2021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2</a:t>
            </a:r>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28</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2</a:t>
            </a:r>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41</a:t>
            </a:fld>
            <a:endParaRPr lang="en-US"/>
          </a:p>
        </p:txBody>
      </p:sp>
    </p:spTree>
    <p:extLst>
      <p:ext uri="{BB962C8B-B14F-4D97-AF65-F5344CB8AC3E}">
        <p14:creationId xmlns:p14="http://schemas.microsoft.com/office/powerpoint/2010/main" val="406842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43</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a:t>
            </a:r>
            <a:r>
              <a:rPr lang="en-US" baseline="0" dirty="0" smtClean="0"/>
              <a:t>D</a:t>
            </a:r>
          </a:p>
          <a:p>
            <a:endParaRPr lang="en-US" dirty="0" smtClean="0"/>
          </a:p>
          <a:p>
            <a:r>
              <a:rPr lang="en-US" dirty="0" smtClean="0"/>
              <a:t>Track </a:t>
            </a:r>
            <a:r>
              <a:rPr lang="en-US" dirty="0"/>
              <a:t>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3</a:t>
            </a:r>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51</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6</a:t>
            </a:r>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83</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p>
          <a:p>
            <a:r>
              <a:rPr lang="en-US" dirty="0" smtClean="0"/>
              <a:t>CE will jump in to talk for 15 </a:t>
            </a:r>
            <a:r>
              <a:rPr lang="en-US" dirty="0" err="1" smtClean="0"/>
              <a:t>mins</a:t>
            </a:r>
            <a:r>
              <a:rPr lang="en-US" dirty="0" smtClean="0"/>
              <a:t> of this time block</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7</a:t>
            </a:r>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9</a:t>
            </a:r>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103</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8/10/2021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8/10/2021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8/10/2021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8/10/2021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8/10/2021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8/10/2021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8/10/2021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8/10/2021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8/10/2021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8/10/2021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8/10/2021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8/10/2021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8/10/2021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8/10/2021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8/10/2021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8/10/2021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8/10/2021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8/10/2021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8/10/2021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8/10/2021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8/10/2021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8/10/2021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8/10/2021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8/10/2021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hyperlink" Target="https://designlab.eng.rpi.edu/edn/projects/capstone-support-dev/wiki/Capstone_Playboo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changes/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5" Type="http://schemas.openxmlformats.org/officeDocument/2006/relationships/hyperlink" Target="https://mediasite.mms.rpi.edu/Mediasite5/Channel/anderm8winrpiedu-engr-2050/watch/96dceab44ae7447d812f5a216afa97cf1d" TargetMode="External"/><Relationship Id="rId4" Type="http://schemas.openxmlformats.org/officeDocument/2006/relationships/hyperlink" Target="https://mediasite.mms.rpi.edu/Mediasite5/Channel/anderm8winrpiedu-engr-2050/watch/87d950eccc2942038b1d06530e9217841d"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90.xml"/><Relationship Id="rId3" Type="http://schemas.openxmlformats.org/officeDocument/2006/relationships/slide" Target="slide27.xml"/><Relationship Id="rId7" Type="http://schemas.openxmlformats.org/officeDocument/2006/relationships/slide" Target="slide8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slide" Target="slide60.xml"/><Relationship Id="rId10" Type="http://schemas.openxmlformats.org/officeDocument/2006/relationships/slide" Target="slide101.xml"/><Relationship Id="rId4" Type="http://schemas.openxmlformats.org/officeDocument/2006/relationships/slide" Target="slide50.xml"/><Relationship Id="rId9" Type="http://schemas.openxmlformats.org/officeDocument/2006/relationships/slide" Target="slide95.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designlab.eng.rpi.edu/edn/projects/capstone-support-dev/wiki/Capstone_Playbook"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forms.gle/QcsmZ5qAhS9L9Sdr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hyperlink" Target="https://designlab.eng.rpi.edu/edn/projects/capstone-support-dev/wiki/Capstone_Playbook"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Playbook"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BM%20Memo%20Rubric.docx" TargetMode="External"/><Relationship Id="rId4" Type="http://schemas.openxmlformats.org/officeDocument/2006/relationships/hyperlink" Target="https://designlab.eng.rpi.edu/edn/projects/capstone-support-dev/repository/changes/template%20documents/BM_Memo-Topic-RCSid.docx"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smtClean="0">
                <a:cs typeface="Calibri"/>
              </a:rPr>
              <a:t>Playbook for Class 1 to 9</a:t>
            </a:r>
          </a:p>
          <a:p>
            <a:r>
              <a:rPr lang="en-US" dirty="0" err="1" smtClean="0">
                <a:cs typeface="Calibri"/>
              </a:rPr>
              <a:t>Scaffolded</a:t>
            </a:r>
            <a:r>
              <a:rPr lang="en-US" dirty="0" smtClean="0">
                <a:cs typeface="Calibri"/>
              </a:rPr>
              <a:t>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a:t>
            </a:r>
            <a:r>
              <a:rPr lang="en-US" dirty="0" smtClean="0">
                <a:ea typeface="+mn-lt"/>
                <a:cs typeface="+mn-lt"/>
              </a:rPr>
              <a:t>received on </a:t>
            </a:r>
            <a:r>
              <a:rPr lang="en-US" dirty="0">
                <a:ea typeface="+mn-lt"/>
                <a:cs typeface="+mn-lt"/>
              </a:rPr>
              <a:t>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102</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a:t>
            </a:r>
            <a:r>
              <a:rPr lang="en-US" dirty="0" smtClean="0"/>
              <a:t>(Design, Integration, &amp; Test </a:t>
            </a:r>
            <a:r>
              <a:rPr lang="en-US" dirty="0"/>
              <a:t>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min - PDR </a:t>
            </a:r>
            <a:r>
              <a:rPr lang="en-US" dirty="0" smtClean="0"/>
              <a:t>Q&amp;A</a:t>
            </a:r>
            <a:endParaRPr lang="en-US" dirty="0"/>
          </a:p>
        </p:txBody>
      </p:sp>
      <p:sp>
        <p:nvSpPr>
          <p:cNvPr id="3" name="Content Placeholder 2"/>
          <p:cNvSpPr>
            <a:spLocks noGrp="1"/>
          </p:cNvSpPr>
          <p:nvPr>
            <p:ph idx="1"/>
          </p:nvPr>
        </p:nvSpPr>
        <p:spPr/>
        <p:txBody>
          <a:bodyPr/>
          <a:lstStyle/>
          <a:p>
            <a:r>
              <a:rPr lang="en-US" dirty="0" smtClean="0"/>
              <a:t>Out of </a:t>
            </a:r>
            <a:r>
              <a:rPr lang="en-US" dirty="0" smtClean="0"/>
              <a:t>Class Task </a:t>
            </a:r>
            <a:r>
              <a:rPr lang="en-US" dirty="0" smtClean="0"/>
              <a:t>was to watch review 1 Wiki page…</a:t>
            </a:r>
          </a:p>
          <a:p>
            <a:r>
              <a:rPr lang="en-US" dirty="0" smtClean="0"/>
              <a:t>QUESTIONS about content?</a:t>
            </a:r>
          </a:p>
          <a:p>
            <a:endParaRPr lang="en-US" dirty="0"/>
          </a:p>
          <a:p>
            <a:r>
              <a:rPr lang="en-US" dirty="0" smtClean="0"/>
              <a:t>What does PDR stand for?</a:t>
            </a:r>
          </a:p>
          <a:p>
            <a:r>
              <a:rPr lang="en-US" dirty="0" smtClean="0"/>
              <a:t>Who is audience for PDR?</a:t>
            </a:r>
          </a:p>
          <a:p>
            <a:r>
              <a:rPr lang="en-US" dirty="0" smtClean="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https://forms.gle/pPHLdBH1PmDVAoTw9</a:t>
            </a:r>
            <a:r>
              <a:rPr lang="en-US"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a:t>
            </a:r>
            <a:r>
              <a:rPr lang="en-US" dirty="0" smtClean="0">
                <a:cs typeface="Calibri Light"/>
              </a:rPr>
              <a:t>Exercise</a:t>
            </a:r>
            <a:endParaRPr lang="en-US" dirty="0">
              <a:cs typeface="Calibri Light"/>
            </a:endParaRP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a:t>
            </a:r>
            <a:r>
              <a:rPr lang="en-US" sz="3000" dirty="0" smtClean="0"/>
              <a:t>Ideation </a:t>
            </a:r>
            <a:r>
              <a:rPr lang="en-US" sz="3000" dirty="0"/>
              <a:t>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6121174"/>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https://forms.gle/kT3iYxnPDvwJjSVu7</a:t>
            </a:r>
            <a:r>
              <a:rPr lang="en-US"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a:t>
            </a:r>
            <a:r>
              <a:rPr lang="en-US" dirty="0" smtClean="0"/>
              <a:t>RCSID </a:t>
            </a:r>
            <a:r>
              <a:rPr lang="en-US" dirty="0"/>
              <a:t>(RPI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today's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8631"/>
            <a:ext cx="9144000" cy="3200737"/>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15 min - Capstone </a:t>
            </a:r>
            <a:r>
              <a:rPr lang="en-US" dirty="0" smtClean="0">
                <a:solidFill>
                  <a:srgbClr val="FF0000"/>
                </a:solidFill>
              </a:rPr>
              <a:t>Expectations Q&amp;A</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Out of </a:t>
            </a:r>
            <a:r>
              <a:rPr lang="en-US" dirty="0"/>
              <a:t>Class Task was </a:t>
            </a:r>
            <a:r>
              <a:rPr lang="en-US" dirty="0" smtClean="0"/>
              <a:t>to watch </a:t>
            </a:r>
            <a:r>
              <a:rPr lang="en-US" dirty="0" smtClean="0">
                <a:solidFill>
                  <a:srgbClr val="FF0000"/>
                </a:solidFill>
              </a:rPr>
              <a:t>1 videos</a:t>
            </a:r>
            <a:r>
              <a:rPr lang="en-US" dirty="0" smtClean="0"/>
              <a:t>…</a:t>
            </a:r>
          </a:p>
          <a:p>
            <a:r>
              <a:rPr lang="en-US" dirty="0" smtClean="0"/>
              <a:t>QUESTIONS about content?</a:t>
            </a:r>
          </a:p>
          <a:p>
            <a:endParaRPr lang="en-US" dirty="0"/>
          </a:p>
          <a:p>
            <a:r>
              <a:rPr lang="en-US" dirty="0" smtClean="0"/>
              <a:t>What is difference between IED and Capstone?</a:t>
            </a:r>
          </a:p>
          <a:p>
            <a:r>
              <a:rPr lang="en-US" dirty="0" smtClean="0"/>
              <a:t>Who ‘owns’ your project – student team, PE, CE, sponsor?</a:t>
            </a:r>
          </a:p>
          <a:p>
            <a:r>
              <a:rPr lang="en-US" dirty="0" smtClean="0"/>
              <a:t>What is role of students in Capstone?</a:t>
            </a:r>
          </a:p>
          <a:p>
            <a:r>
              <a:rPr lang="en-US" dirty="0" smtClean="0"/>
              <a:t>What is role of PE?</a:t>
            </a:r>
          </a:p>
          <a:p>
            <a:r>
              <a:rPr lang="en-US" dirty="0" smtClean="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469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594362"/>
              </p:ext>
            </p:extLst>
          </p:nvPr>
        </p:nvGraphicFramePr>
        <p:xfrm>
          <a:off x="381000" y="846138"/>
          <a:ext cx="8382000" cy="457455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smtClean="0">
                          <a:effectLst/>
                          <a:latin typeface="+mj-lt"/>
                          <a:ea typeface="MS Mincho"/>
                        </a:rPr>
                        <a:t>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7/29/21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Anderson &amp;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Updated EDN posting video class 2 tasks – p46</a:t>
                      </a:r>
                    </a:p>
                    <a:p>
                      <a:pPr marL="0" marR="0" algn="l">
                        <a:spcBef>
                          <a:spcPts val="0"/>
                        </a:spcBef>
                        <a:spcAft>
                          <a:spcPts val="0"/>
                        </a:spcAft>
                      </a:pPr>
                      <a:r>
                        <a:rPr lang="en-US" sz="1200" dirty="0" smtClean="0">
                          <a:effectLst/>
                          <a:latin typeface="+mj-lt"/>
                          <a:ea typeface="MS Mincho"/>
                        </a:rPr>
                        <a:t>Standardized formatting on RCSID</a:t>
                      </a:r>
                      <a:r>
                        <a:rPr lang="en-US" sz="1200" baseline="0" dirty="0" smtClean="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smtClean="0">
                          <a:effectLst/>
                          <a:latin typeface="+mj-lt"/>
                          <a:ea typeface="MS Mincho"/>
                        </a:rPr>
                        <a:t>2.2</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8/2/21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Updated ALL agenda slides to reflect scaffolding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smtClean="0">
                          <a:effectLst/>
                          <a:latin typeface="+mj-lt"/>
                          <a:ea typeface="MS Mincho"/>
                        </a:rPr>
                        <a:t>2.3</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8/10/21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“Meet with PE/CE” branding</a:t>
                      </a:r>
                    </a:p>
                    <a:p>
                      <a:pPr marL="0" marR="0" algn="l">
                        <a:spcBef>
                          <a:spcPts val="0"/>
                        </a:spcBef>
                        <a:spcAft>
                          <a:spcPts val="0"/>
                        </a:spcAft>
                      </a:pPr>
                      <a:r>
                        <a:rPr lang="en-US" sz="1200" dirty="0" smtClean="0">
                          <a:effectLst/>
                          <a:latin typeface="+mj-lt"/>
                          <a:ea typeface="MS Mincho"/>
                        </a:rPr>
                        <a:t>Swapped content for Q&amp;A slides</a:t>
                      </a:r>
                      <a:r>
                        <a:rPr lang="en-US" sz="1200" baseline="0" dirty="0" smtClean="0">
                          <a:effectLst/>
                          <a:latin typeface="+mj-lt"/>
                          <a:ea typeface="MS Mincho"/>
                        </a:rPr>
                        <a:t> – </a:t>
                      </a:r>
                      <a:r>
                        <a:rPr lang="en-US" sz="1200" baseline="0" dirty="0" smtClean="0">
                          <a:effectLst/>
                          <a:latin typeface="+mj-lt"/>
                          <a:ea typeface="MS Mincho"/>
                        </a:rPr>
                        <a:t>Engineering </a:t>
                      </a:r>
                      <a:r>
                        <a:rPr lang="en-US" sz="1200" baseline="0" dirty="0" smtClean="0">
                          <a:effectLst/>
                          <a:latin typeface="+mj-lt"/>
                          <a:ea typeface="MS Mincho"/>
                        </a:rPr>
                        <a:t>Design Process, </a:t>
                      </a:r>
                      <a:r>
                        <a:rPr lang="en-US" sz="1200" baseline="0" dirty="0" smtClean="0">
                          <a:effectLst/>
                          <a:latin typeface="+mj-lt"/>
                          <a:ea typeface="MS Mincho"/>
                        </a:rPr>
                        <a:t>Statement of Work, </a:t>
                      </a:r>
                      <a:r>
                        <a:rPr lang="en-US" sz="1200" baseline="0" dirty="0" smtClean="0">
                          <a:effectLst/>
                          <a:latin typeface="+mj-lt"/>
                          <a:ea typeface="MS Mincho"/>
                        </a:rPr>
                        <a:t>Concept Generation, Project Planning, </a:t>
                      </a:r>
                      <a:r>
                        <a:rPr lang="en-US" sz="1200" baseline="0" dirty="0" smtClean="0">
                          <a:effectLst/>
                          <a:latin typeface="+mj-lt"/>
                          <a:ea typeface="MS Mincho"/>
                        </a:rPr>
                        <a:t>PDR</a:t>
                      </a:r>
                    </a:p>
                    <a:p>
                      <a:pPr marL="0" marR="0" algn="l">
                        <a:spcBef>
                          <a:spcPts val="0"/>
                        </a:spcBef>
                        <a:spcAft>
                          <a:spcPts val="0"/>
                        </a:spcAft>
                      </a:pPr>
                      <a:r>
                        <a:rPr lang="en-US" sz="1200" baseline="0" dirty="0" smtClean="0">
                          <a:effectLst/>
                          <a:latin typeface="+mj-lt"/>
                          <a:ea typeface="MS Mincho"/>
                        </a:rPr>
                        <a:t>Activity description slides duplicated for classes 3&amp;4</a:t>
                      </a:r>
                    </a:p>
                    <a:p>
                      <a:pPr marL="0" marR="0" algn="l">
                        <a:spcBef>
                          <a:spcPts val="0"/>
                        </a:spcBef>
                        <a:spcAft>
                          <a:spcPts val="0"/>
                        </a:spcAft>
                      </a:pPr>
                      <a:r>
                        <a:rPr lang="en-US" sz="1200" baseline="0" dirty="0" smtClean="0">
                          <a:effectLst/>
                          <a:latin typeface="+mj-lt"/>
                          <a:ea typeface="MS Mincho"/>
                        </a:rPr>
                        <a:t>Updated activity times and order to match Flipped </a:t>
                      </a:r>
                      <a:r>
                        <a:rPr lang="en-US" sz="1200" baseline="0" smtClean="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33</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smtClean="0">
                          <a:solidFill>
                            <a:srgbClr val="000000"/>
                          </a:solidFill>
                          <a:effectLst/>
                          <a:latin typeface="Calibri" panose="020F0502020204030204" pitchFamily="34" charset="0"/>
                        </a:rPr>
                        <a:t>Meet with Chief Engineer</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smtClean="0">
                          <a:solidFill>
                            <a:srgbClr val="000000"/>
                          </a:solidFill>
                          <a:effectLst/>
                          <a:latin typeface="Calibri" panose="020F0502020204030204" pitchFamily="34" charset="0"/>
                        </a:rPr>
                        <a:t>Meet with Project Engineer</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smtClean="0">
                          <a:solidFill>
                            <a:srgbClr val="000000"/>
                          </a:solidFill>
                          <a:effectLst/>
                          <a:latin typeface="Calibri" panose="020F0502020204030204" pitchFamily="34" charset="0"/>
                        </a:rPr>
                        <a:t>Meet with Chief Engineer</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smtClean="0">
                          <a:solidFill>
                            <a:srgbClr val="000000"/>
                          </a:solidFill>
                          <a:effectLst/>
                          <a:latin typeface="Calibri" panose="020F0502020204030204" pitchFamily="34" charset="0"/>
                        </a:rPr>
                        <a:t>Meet with Project Engineer</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35</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a:t>
            </a:r>
            <a:r>
              <a:rPr lang="en-US" sz="3600" dirty="0" smtClean="0">
                <a:cs typeface="Calibri"/>
              </a:rPr>
              <a:t>- Classify </a:t>
            </a:r>
            <a:r>
              <a:rPr lang="en-US" sz="3600" dirty="0">
                <a:cs typeface="Calibri"/>
              </a:rPr>
              <a:t>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smtClean="0">
                <a:cs typeface="Calibri"/>
              </a:rPr>
              <a:t>15/20 </a:t>
            </a:r>
            <a:r>
              <a:rPr lang="en-US" sz="3600" dirty="0">
                <a:cs typeface="Calibri"/>
              </a:rPr>
              <a:t>min </a:t>
            </a:r>
            <a:r>
              <a:rPr lang="en-US" sz="3600" dirty="0" smtClean="0">
                <a:cs typeface="Calibri"/>
              </a:rPr>
              <a:t>- Meet </a:t>
            </a:r>
            <a:r>
              <a:rPr lang="en-US" sz="3600" dirty="0" smtClean="0">
                <a:cs typeface="Calibri"/>
              </a:rPr>
              <a:t>with Project Engineer</a:t>
            </a:r>
            <a:endParaRPr lang="en-US" sz="3600" dirty="0">
              <a:cs typeface="Calibri"/>
            </a:endParaRP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smtClean="0">
                <a:ea typeface="+mn-lt"/>
                <a:cs typeface="+mn-lt"/>
              </a:rPr>
              <a:t>Check </a:t>
            </a:r>
            <a:r>
              <a:rPr lang="en-US" sz="2550" dirty="0">
                <a:ea typeface="+mn-lt"/>
                <a:cs typeface="+mn-lt"/>
              </a:rPr>
              <a:t>on team status / welfare</a:t>
            </a:r>
          </a:p>
          <a:p>
            <a:pPr lvl="2"/>
            <a:r>
              <a:rPr lang="en-US" sz="2550" dirty="0">
                <a:ea typeface="+mn-lt"/>
                <a:cs typeface="+mn-lt"/>
              </a:rPr>
              <a:t>Student introductions </a:t>
            </a:r>
          </a:p>
          <a:p>
            <a:pPr lvl="2"/>
            <a:r>
              <a:rPr lang="en-US" sz="2550" dirty="0">
                <a:ea typeface="+mn-lt"/>
                <a:cs typeface="+mn-lt"/>
              </a:rPr>
              <a:t>D</a:t>
            </a:r>
            <a:r>
              <a:rPr lang="en-US" sz="2550" dirty="0" smtClean="0">
                <a:ea typeface="+mn-lt"/>
                <a:cs typeface="+mn-lt"/>
              </a:rPr>
              <a:t>iscuss project background and goals</a:t>
            </a:r>
          </a:p>
          <a:p>
            <a:pPr lvl="2"/>
            <a:r>
              <a:rPr lang="en-US" sz="2550" dirty="0" smtClean="0">
                <a:ea typeface="+mn-lt"/>
                <a:cs typeface="+mn-lt"/>
              </a:rPr>
              <a:t>Review project question &amp; categories</a:t>
            </a:r>
          </a:p>
          <a:p>
            <a:pPr lvl="3"/>
            <a:r>
              <a:rPr lang="en-US" sz="2400" dirty="0" smtClean="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38</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r>
              <a:rPr lang="en-US" sz="2550" dirty="0" smtClean="0">
                <a:ea typeface="+mn-lt"/>
                <a:cs typeface="+mn-lt"/>
              </a:rPr>
              <a:t>.</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smtClean="0">
                <a:cs typeface="Calibri"/>
              </a:rPr>
              <a:t>15</a:t>
            </a:r>
            <a:r>
              <a:rPr lang="en-US" sz="3600" dirty="0" smtClean="0">
                <a:cs typeface="Calibri"/>
              </a:rPr>
              <a:t> </a:t>
            </a:r>
            <a:r>
              <a:rPr lang="en-US" sz="3600" dirty="0">
                <a:cs typeface="Calibri"/>
              </a:rPr>
              <a:t>min </a:t>
            </a:r>
            <a:r>
              <a:rPr lang="en-US" sz="3600" dirty="0" smtClean="0">
                <a:cs typeface="Calibri"/>
              </a:rPr>
              <a:t>- Meet </a:t>
            </a:r>
            <a:r>
              <a:rPr lang="en-US" sz="3600" dirty="0" smtClean="0">
                <a:cs typeface="Calibri"/>
              </a:rPr>
              <a:t>with </a:t>
            </a:r>
            <a:r>
              <a:rPr lang="en-US" sz="3600" dirty="0" smtClean="0">
                <a:cs typeface="Calibri"/>
              </a:rPr>
              <a:t>Chief </a:t>
            </a:r>
            <a:r>
              <a:rPr lang="en-US" sz="3600" dirty="0" smtClean="0">
                <a:cs typeface="Calibri"/>
              </a:rPr>
              <a:t>Engineer</a:t>
            </a:r>
            <a:endParaRPr lang="en-US" sz="3600" dirty="0">
              <a:cs typeface="Calibri"/>
            </a:endParaRP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smtClean="0">
                <a:ea typeface="+mn-lt"/>
                <a:cs typeface="+mn-lt"/>
              </a:rPr>
              <a:t>Chief</a:t>
            </a:r>
            <a:r>
              <a:rPr lang="en-US" sz="2850" dirty="0" smtClean="0">
                <a:ea typeface="+mn-lt"/>
                <a:cs typeface="+mn-lt"/>
              </a:rPr>
              <a:t> </a:t>
            </a:r>
            <a:r>
              <a:rPr lang="en-US" sz="2850" dirty="0">
                <a:ea typeface="+mn-lt"/>
                <a:cs typeface="+mn-lt"/>
              </a:rPr>
              <a:t>Engineer meets with each team:</a:t>
            </a:r>
          </a:p>
          <a:p>
            <a:pPr lvl="2"/>
            <a:r>
              <a:rPr lang="en-US" sz="2550" dirty="0">
                <a:ea typeface="+mn-lt"/>
                <a:cs typeface="+mn-lt"/>
              </a:rPr>
              <a:t>Check on team status / welfare</a:t>
            </a:r>
          </a:p>
          <a:p>
            <a:pPr lvl="2"/>
            <a:r>
              <a:rPr lang="en-US" sz="2550" dirty="0" smtClean="0">
                <a:ea typeface="+mn-lt"/>
                <a:cs typeface="+mn-lt"/>
              </a:rPr>
              <a:t>Student introductions </a:t>
            </a:r>
          </a:p>
          <a:p>
            <a:pPr lvl="2"/>
            <a:r>
              <a:rPr lang="en-US" sz="2550" dirty="0">
                <a:ea typeface="+mn-lt"/>
                <a:cs typeface="+mn-lt"/>
              </a:rPr>
              <a:t>D</a:t>
            </a:r>
            <a:r>
              <a:rPr lang="en-US" sz="2550" dirty="0" smtClean="0">
                <a:ea typeface="+mn-lt"/>
                <a:cs typeface="+mn-lt"/>
              </a:rPr>
              <a:t>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smtClean="0">
                <a:ea typeface="+mn-lt"/>
                <a:cs typeface="+mn-lt"/>
              </a:rPr>
              <a:t>CE’s </a:t>
            </a:r>
            <a:r>
              <a:rPr lang="en-US" sz="2550" dirty="0">
                <a:ea typeface="+mn-lt"/>
                <a:cs typeface="+mn-lt"/>
              </a:rPr>
              <a:t>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39</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r>
              <a:rPr lang="en-US" sz="2550" dirty="0" smtClean="0">
                <a:ea typeface="+mn-lt"/>
                <a:cs typeface="+mn-lt"/>
              </a:rPr>
              <a:t>.</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40</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10 min - Engineering </a:t>
            </a:r>
            <a:r>
              <a:rPr lang="en-US" dirty="0" smtClean="0">
                <a:solidFill>
                  <a:srgbClr val="FF0000"/>
                </a:solidFill>
              </a:rPr>
              <a:t>Documentation Q&amp;A</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Out of </a:t>
            </a:r>
            <a:r>
              <a:rPr lang="en-US" dirty="0"/>
              <a:t>Class Task was </a:t>
            </a:r>
            <a:r>
              <a:rPr lang="en-US" dirty="0" smtClean="0"/>
              <a:t>to watch </a:t>
            </a:r>
            <a:r>
              <a:rPr lang="en-US" dirty="0" smtClean="0">
                <a:solidFill>
                  <a:srgbClr val="FF0000"/>
                </a:solidFill>
              </a:rPr>
              <a:t>1 videos</a:t>
            </a:r>
            <a:r>
              <a:rPr lang="en-US" dirty="0" smtClean="0"/>
              <a:t>…</a:t>
            </a:r>
          </a:p>
          <a:p>
            <a:r>
              <a:rPr lang="en-US" dirty="0" smtClean="0"/>
              <a:t>QUESTIONS about content?</a:t>
            </a:r>
          </a:p>
          <a:p>
            <a:endParaRPr lang="en-US" dirty="0"/>
          </a:p>
          <a:p>
            <a:r>
              <a:rPr lang="en-US" dirty="0" smtClean="0"/>
              <a:t>What is Documentation?</a:t>
            </a:r>
          </a:p>
          <a:p>
            <a:r>
              <a:rPr lang="en-US" dirty="0" smtClean="0"/>
              <a:t>Why should you Document work?</a:t>
            </a:r>
          </a:p>
          <a:p>
            <a:r>
              <a:rPr lang="en-US" dirty="0" smtClean="0"/>
              <a:t>What system will Capstone use?</a:t>
            </a:r>
          </a:p>
          <a:p>
            <a:r>
              <a:rPr lang="en-US" dirty="0" smtClean="0"/>
              <a:t>Specifically what should students/team document?</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7818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42</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45</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46</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47</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48</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5273676"/>
          </a:xfrm>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https://forms.gle/3pGX1JgYy5nYnnep8</a:t>
            </a:r>
            <a:r>
              <a:rPr lang="en-US" dirty="0"/>
              <a:t> </a:t>
            </a:r>
          </a:p>
          <a:p>
            <a:r>
              <a:rPr lang="en-US" dirty="0"/>
              <a:t>Watch EDN Guidance for Out of Class Tasks - Initial Postings Video (7.5 min)</a:t>
            </a:r>
          </a:p>
          <a:p>
            <a:pPr lvl="1"/>
            <a:r>
              <a:rPr lang="en-US" dirty="0">
                <a:hlinkClick r:id="rId3"/>
              </a:rPr>
              <a:t>https://designlab.eng.rpi.edu/edn/projects/capstone-support-dev/repository/changes/training/EDN%20Guidance%20for%20Out%20of%20Class%20Tasks%20-%20Initial%20Postings.mp4</a:t>
            </a:r>
            <a:r>
              <a:rPr lang="en-US" dirty="0"/>
              <a:t> </a:t>
            </a:r>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pPr lvl="1"/>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Watch Customer Needs video (9 min) </a:t>
            </a:r>
          </a:p>
          <a:p>
            <a:pPr lvl="1" indent="-285750"/>
            <a:r>
              <a:rPr lang="en-US" dirty="0">
                <a:ea typeface="+mn-lt"/>
                <a:cs typeface="+mn-lt"/>
                <a:hlinkClick r:id="rId4"/>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5"/>
              </a:rPr>
              <a:t>https://mediasite.mms.rpi.edu/Mediasite5/Channel/anderm8winrpiedu-engr-2050/watch/96dceab44ae7447d812f5a216afa97cf1d</a:t>
            </a:r>
            <a:r>
              <a:rPr lang="en-US" dirty="0">
                <a:ea typeface="+mn-lt"/>
                <a:cs typeface="+mn-lt"/>
              </a:rPr>
              <a:t> </a:t>
            </a:r>
          </a:p>
          <a:p>
            <a:r>
              <a:rPr lang="en-US" dirty="0">
                <a:ea typeface="+mn-lt"/>
                <a:cs typeface="+mn-lt"/>
              </a:rPr>
              <a:t>For ongoing projects, review prior semesters’ final presentations in accordance with PE instructions for class discussion in Class ¾</a:t>
            </a:r>
          </a:p>
          <a:p>
            <a:r>
              <a:rPr lang="en-US" dirty="0">
                <a:ea typeface="+mn-lt"/>
                <a:cs typeface="+mn-lt"/>
              </a:rPr>
              <a:t>Follow Subversion instructions to download and install </a:t>
            </a:r>
            <a:r>
              <a:rPr lang="en-US" dirty="0" smtClean="0">
                <a:ea typeface="+mn-lt"/>
                <a:cs typeface="+mn-lt"/>
              </a:rPr>
              <a:t>client, then </a:t>
            </a:r>
            <a:r>
              <a:rPr lang="en-US" dirty="0">
                <a:ea typeface="+mn-lt"/>
                <a:cs typeface="+mn-lt"/>
              </a:rPr>
              <a:t>checkout a copy of your project’s repository. Visit your PE’s office hours for assistance.</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50</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a:t>
            </a:r>
            <a:r>
              <a:rPr lang="en-US" dirty="0" smtClean="0"/>
              <a:t>- </a:t>
            </a:r>
            <a:r>
              <a:rPr lang="en-US" dirty="0"/>
              <a:t>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a:t>
            </a:r>
            <a:r>
              <a:rPr lang="en-US" dirty="0" smtClean="0"/>
              <a:t>- development </a:t>
            </a:r>
            <a:r>
              <a:rPr lang="en-US" dirty="0"/>
              <a:t>and review</a:t>
            </a:r>
          </a:p>
          <a:p>
            <a:pPr marL="285750" indent="-285750">
              <a:buFont typeface="Arial" panose="020B0604020202020204" pitchFamily="34" charset="0"/>
              <a:buChar char="•"/>
            </a:pPr>
            <a:r>
              <a:rPr lang="en-US" dirty="0"/>
              <a:t>Review previous Final Presentation </a:t>
            </a:r>
            <a:r>
              <a:rPr lang="en-US" dirty="0" smtClean="0"/>
              <a:t>- </a:t>
            </a:r>
            <a:r>
              <a:rPr lang="en-US" dirty="0"/>
              <a:t>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a:t>
            </a:r>
            <a:r>
              <a:rPr lang="en-US" sz="3600" dirty="0" smtClean="0"/>
              <a:t>Design Process Q&amp;A</a:t>
            </a:r>
            <a:endParaRPr lang="en-US" sz="3600" dirty="0"/>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smtClean="0"/>
              <a:t>Out of </a:t>
            </a:r>
            <a:r>
              <a:rPr lang="en-US" dirty="0"/>
              <a:t>Class Task was </a:t>
            </a:r>
            <a:r>
              <a:rPr lang="en-US" dirty="0" smtClean="0"/>
              <a:t>to watch 3 videos…</a:t>
            </a:r>
          </a:p>
          <a:p>
            <a:r>
              <a:rPr lang="en-US" dirty="0" smtClean="0"/>
              <a:t>QUESTIONS about content?</a:t>
            </a:r>
          </a:p>
          <a:p>
            <a:endParaRPr lang="en-US" dirty="0"/>
          </a:p>
          <a:p>
            <a:r>
              <a:rPr lang="en-US" dirty="0" smtClean="0"/>
              <a:t>What are the steps in Engineering Design Process?</a:t>
            </a:r>
          </a:p>
          <a:p>
            <a:pPr marL="0" indent="0">
              <a:buNone/>
            </a:pPr>
            <a:endParaRPr lang="en-US" dirty="0" smtClean="0"/>
          </a:p>
          <a:p>
            <a:r>
              <a:rPr lang="en-US" dirty="0" smtClean="0"/>
              <a:t>What is a Customer Need?</a:t>
            </a:r>
          </a:p>
          <a:p>
            <a:r>
              <a:rPr lang="en-US" dirty="0" smtClean="0"/>
              <a:t>What is an Engineering Requirement?</a:t>
            </a:r>
          </a:p>
          <a:p>
            <a:r>
              <a:rPr lang="en-US" dirty="0" smtClean="0"/>
              <a:t>What is the </a:t>
            </a:r>
            <a:r>
              <a:rPr lang="en-US" b="1" dirty="0" smtClean="0"/>
              <a:t>difference</a:t>
            </a:r>
            <a:r>
              <a:rPr lang="en-US" dirty="0" smtClean="0"/>
              <a:t> between a Need and a Requirement?</a:t>
            </a:r>
          </a:p>
          <a:p>
            <a:endParaRPr lang="en-US" dirty="0" smtClean="0"/>
          </a:p>
          <a:p>
            <a:r>
              <a:rPr lang="en-US" dirty="0" smtClean="0"/>
              <a:t>What is a User Story?</a:t>
            </a:r>
          </a:p>
          <a:p>
            <a:r>
              <a:rPr lang="en-US" dirty="0" smtClean="0"/>
              <a:t>What is an Acceptance Criteria</a:t>
            </a:r>
            <a:r>
              <a:rPr lang="en-US" dirty="0" smtClean="0"/>
              <a:t>?</a:t>
            </a:r>
          </a:p>
          <a:p>
            <a:r>
              <a:rPr lang="en-US" dirty="0"/>
              <a:t>What is the </a:t>
            </a:r>
            <a:r>
              <a:rPr lang="en-US" b="1" dirty="0"/>
              <a:t>difference</a:t>
            </a:r>
            <a:r>
              <a:rPr lang="en-US" dirty="0"/>
              <a:t> between a </a:t>
            </a:r>
            <a:r>
              <a:rPr lang="en-US" dirty="0" smtClean="0"/>
              <a:t>User Story and an Acceptance Criteria?</a:t>
            </a:r>
            <a:endParaRPr lang="en-US" dirty="0"/>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Feature 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a:t>
            </a:r>
            <a:r>
              <a:rPr lang="en-US" dirty="0" smtClean="0"/>
              <a:t>– Meet with CE</a:t>
            </a:r>
            <a:br>
              <a:rPr lang="en-US" dirty="0" smtClean="0"/>
            </a:br>
            <a:r>
              <a:rPr lang="en-US" dirty="0" smtClean="0"/>
              <a:t>(Class </a:t>
            </a:r>
            <a:r>
              <a:rPr lang="en-US" dirty="0"/>
              <a:t>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54</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smtClean="0"/>
              <a:t>Team</a:t>
            </a:r>
            <a:r>
              <a:rPr lang="en-US" dirty="0" smtClean="0"/>
              <a:t> </a:t>
            </a:r>
            <a:r>
              <a:rPr lang="en-US" dirty="0"/>
              <a:t>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a:t>
            </a:r>
            <a:r>
              <a:rPr lang="en-US" dirty="0" smtClean="0">
                <a:cs typeface="Calibri"/>
              </a:rPr>
              <a:t>5 </a:t>
            </a:r>
            <a:r>
              <a:rPr lang="en-US" dirty="0">
                <a:cs typeface="Calibri"/>
              </a:rPr>
              <a:t>min </a:t>
            </a:r>
            <a:r>
              <a:rPr lang="en-US" dirty="0" smtClean="0">
                <a:cs typeface="Calibri"/>
              </a:rPr>
              <a:t>– Group Review of</a:t>
            </a:r>
            <a:br>
              <a:rPr lang="en-US" dirty="0" smtClean="0">
                <a:cs typeface="Calibri"/>
              </a:rPr>
            </a:br>
            <a:r>
              <a:rPr lang="en-US" dirty="0" smtClean="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smtClean="0">
                <a:cs typeface="Calibri"/>
              </a:rPr>
              <a:t>Read notes in template document for tips</a:t>
            </a:r>
          </a:p>
          <a:p>
            <a:r>
              <a:rPr lang="en-US" dirty="0" smtClean="0">
                <a:cs typeface="Calibri"/>
              </a:rPr>
              <a:t>Remove/combine duplicates</a:t>
            </a:r>
            <a:endParaRPr lang="en-US" dirty="0">
              <a:cs typeface="Calibri"/>
            </a:endParaRPr>
          </a:p>
          <a:p>
            <a:r>
              <a:rPr lang="en-US" dirty="0" smtClean="0">
                <a:cs typeface="Calibri"/>
              </a:rPr>
              <a:t>Unsure of a proper metric?</a:t>
            </a:r>
          </a:p>
          <a:p>
            <a:pPr lvl="1"/>
            <a:r>
              <a:rPr lang="en-US" dirty="0" smtClean="0">
                <a:cs typeface="Calibri"/>
              </a:rPr>
              <a:t>Quic</a:t>
            </a:r>
            <a:r>
              <a:rPr lang="en-US" dirty="0" smtClean="0">
                <a:cs typeface="Calibri"/>
              </a:rPr>
              <a:t>k Google search to put in an educated guess</a:t>
            </a:r>
          </a:p>
          <a:p>
            <a:pPr lvl="1"/>
            <a:r>
              <a:rPr lang="en-US" dirty="0" smtClean="0">
                <a:cs typeface="Calibri"/>
              </a:rPr>
              <a:t>Use ‘Confidence’ column to mark low and plan to research/update after class</a:t>
            </a:r>
          </a:p>
          <a:p>
            <a:r>
              <a:rPr lang="en-US" dirty="0" smtClean="0">
                <a:cs typeface="Calibri"/>
              </a:rPr>
              <a:t>Fill in holes/gaps after looking at categories</a:t>
            </a:r>
          </a:p>
          <a:p>
            <a:pPr lvl="1"/>
            <a:r>
              <a:rPr lang="en-US" sz="1400" dirty="0">
                <a:cs typeface="Calibri"/>
                <a:hlinkClick r:id="rId2"/>
              </a:rPr>
              <a:t>https://</a:t>
            </a:r>
            <a:r>
              <a:rPr lang="en-US" sz="1400" dirty="0" smtClean="0">
                <a:cs typeface="Calibri"/>
                <a:hlinkClick r:id="rId2"/>
              </a:rPr>
              <a:t>designlab.eng.rpi.edu/edn/projects/capstone-support-dev/wiki/Requirements_Management</a:t>
            </a:r>
            <a:r>
              <a:rPr lang="en-US" sz="1400" dirty="0" smtClean="0">
                <a:cs typeface="Calibri"/>
              </a:rPr>
              <a:t> </a:t>
            </a:r>
          </a:p>
          <a:p>
            <a:pPr lvl="1"/>
            <a:r>
              <a:rPr lang="en-US" sz="2400" dirty="0" smtClean="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smtClean="0"/>
              <a:t>Team</a:t>
            </a:r>
            <a:r>
              <a:rPr lang="en-US" dirty="0" smtClean="0"/>
              <a:t> </a:t>
            </a:r>
            <a:r>
              <a:rPr lang="en-US" dirty="0"/>
              <a:t>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smtClean="0">
                <a:cs typeface="Calibri"/>
              </a:rPr>
              <a:t>30/45</a:t>
            </a:r>
            <a:r>
              <a:rPr lang="en-US" dirty="0" smtClean="0">
                <a:cs typeface="Calibri"/>
              </a:rPr>
              <a:t> </a:t>
            </a:r>
            <a:r>
              <a:rPr lang="en-US" dirty="0">
                <a:cs typeface="Calibri"/>
              </a:rPr>
              <a:t>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295400"/>
            <a:ext cx="7886700" cy="5257800"/>
          </a:xfrm>
        </p:spPr>
        <p:txBody>
          <a:bodyPr vert="horz" lIns="91440" tIns="45720" rIns="91440" bIns="45720" rtlCol="0" anchor="t">
            <a:normAutofit fontScale="92500" lnSpcReduction="1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sz="1500" dirty="0">
                <a:ea typeface="+mn-lt"/>
                <a:cs typeface="+mn-lt"/>
                <a:hlinkClick r:id="rId2"/>
              </a:rPr>
              <a:t>https://designlab.eng.rpi.edu/edn/projects/capstone-support-dev/repository/raw/training/Intro%20to%20the%20EDN.mp4</a:t>
            </a:r>
            <a:r>
              <a:rPr lang="en-US" sz="1500" dirty="0">
                <a:ea typeface="+mn-lt"/>
                <a:cs typeface="+mn-lt"/>
              </a:rPr>
              <a:t> </a:t>
            </a:r>
            <a:endParaRPr lang="en-US" sz="1500" dirty="0">
              <a:solidFill>
                <a:srgbClr val="FF0000"/>
              </a:solidFill>
              <a:ea typeface="+mn-lt"/>
              <a:cs typeface="+mn-lt"/>
            </a:endParaRPr>
          </a:p>
          <a:p>
            <a:r>
              <a:rPr lang="en-US" dirty="0"/>
              <a:t>Read Project Documentation page </a:t>
            </a:r>
            <a:endParaRPr lang="en-US" dirty="0">
              <a:ea typeface="+mn-lt"/>
              <a:cs typeface="+mn-lt"/>
            </a:endParaRPr>
          </a:p>
          <a:p>
            <a:pPr lvl="1"/>
            <a:r>
              <a:rPr lang="en-US" sz="1500" dirty="0">
                <a:ea typeface="+mn-lt"/>
                <a:cs typeface="+mn-lt"/>
                <a:hlinkClick r:id="rId3"/>
              </a:rPr>
              <a:t>https://designlab.eng.rpi.edu/edn/projects/capstone-support-dev/wiki/Project_Documentation</a:t>
            </a:r>
            <a:r>
              <a:rPr lang="en-US" sz="1500" dirty="0">
                <a:ea typeface="+mn-lt"/>
                <a:cs typeface="+mn-lt"/>
              </a:rPr>
              <a:t> </a:t>
            </a:r>
          </a:p>
          <a:p>
            <a:r>
              <a:rPr lang="en-US" dirty="0">
                <a:ea typeface="+mn-lt"/>
                <a:cs typeface="+mn-lt"/>
              </a:rPr>
              <a:t>Complete Class 3 Ticket Out</a:t>
            </a:r>
          </a:p>
          <a:p>
            <a:pPr lvl="1"/>
            <a:r>
              <a:rPr lang="en-US" sz="1500" u="sng" dirty="0">
                <a:hlinkClick r:id="rId4"/>
              </a:rPr>
              <a:t>https://forms.gle/QcsmZ5qAhS9L9Sdr5</a:t>
            </a:r>
            <a:r>
              <a:rPr lang="en-US" sz="1500" dirty="0"/>
              <a:t> </a:t>
            </a:r>
          </a:p>
          <a:p>
            <a:r>
              <a:rPr lang="en-US" dirty="0">
                <a:ea typeface="+mn-lt"/>
                <a:cs typeface="+mn-lt"/>
              </a:rPr>
              <a:t>Complete the Online Safety Training in Percipio by end of 3rd week</a:t>
            </a:r>
          </a:p>
          <a:p>
            <a:pPr lvl="1" indent="-285750"/>
            <a:r>
              <a:rPr lang="en-US" sz="1500" dirty="0">
                <a:ea typeface="+mn-lt"/>
                <a:cs typeface="+mn-lt"/>
                <a:hlinkClick r:id="rId5"/>
              </a:rPr>
              <a:t>https://www.percipio.com</a:t>
            </a:r>
            <a:endParaRPr lang="en-US" sz="15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61</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a:t>
            </a:r>
            <a:r>
              <a:rPr lang="en-US" dirty="0" smtClean="0">
                <a:cs typeface="Calibri"/>
              </a:rPr>
              <a:t>5 </a:t>
            </a:r>
            <a:r>
              <a:rPr lang="en-US" dirty="0">
                <a:cs typeface="Calibri"/>
              </a:rPr>
              <a:t>min </a:t>
            </a:r>
            <a:r>
              <a:rPr lang="en-US" dirty="0" smtClean="0">
                <a:cs typeface="Calibri"/>
              </a:rPr>
              <a:t>– Group Review of</a:t>
            </a:r>
            <a:br>
              <a:rPr lang="en-US" dirty="0" smtClean="0">
                <a:cs typeface="Calibri"/>
              </a:rPr>
            </a:br>
            <a:r>
              <a:rPr lang="en-US" dirty="0" smtClean="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smtClean="0">
                <a:cs typeface="Calibri"/>
              </a:rPr>
              <a:t>Read notes in template document for tips</a:t>
            </a:r>
          </a:p>
          <a:p>
            <a:r>
              <a:rPr lang="en-US" dirty="0" smtClean="0">
                <a:cs typeface="Calibri"/>
              </a:rPr>
              <a:t>Remove/combine duplicates</a:t>
            </a:r>
            <a:endParaRPr lang="en-US" dirty="0">
              <a:cs typeface="Calibri"/>
            </a:endParaRPr>
          </a:p>
          <a:p>
            <a:r>
              <a:rPr lang="en-US" dirty="0" smtClean="0">
                <a:cs typeface="Calibri"/>
              </a:rPr>
              <a:t>Unsure of a proper metric?</a:t>
            </a:r>
          </a:p>
          <a:p>
            <a:pPr lvl="1"/>
            <a:r>
              <a:rPr lang="en-US" dirty="0" smtClean="0">
                <a:cs typeface="Calibri"/>
              </a:rPr>
              <a:t>Quic</a:t>
            </a:r>
            <a:r>
              <a:rPr lang="en-US" dirty="0" smtClean="0">
                <a:cs typeface="Calibri"/>
              </a:rPr>
              <a:t>k Google search to put in an educated guess</a:t>
            </a:r>
          </a:p>
          <a:p>
            <a:pPr lvl="1"/>
            <a:r>
              <a:rPr lang="en-US" dirty="0" smtClean="0">
                <a:cs typeface="Calibri"/>
              </a:rPr>
              <a:t>Use ‘Confidence’ column to mark low and plan to research/update after class</a:t>
            </a:r>
          </a:p>
          <a:p>
            <a:r>
              <a:rPr lang="en-US" dirty="0" smtClean="0">
                <a:cs typeface="Calibri"/>
              </a:rPr>
              <a:t>Fill in holes/gaps after looking at categories</a:t>
            </a:r>
          </a:p>
          <a:p>
            <a:pPr lvl="1"/>
            <a:r>
              <a:rPr lang="en-US" sz="1400" dirty="0">
                <a:cs typeface="Calibri"/>
                <a:hlinkClick r:id="rId2"/>
              </a:rPr>
              <a:t>https://</a:t>
            </a:r>
            <a:r>
              <a:rPr lang="en-US" sz="1400" dirty="0" smtClean="0">
                <a:cs typeface="Calibri"/>
                <a:hlinkClick r:id="rId2"/>
              </a:rPr>
              <a:t>designlab.eng.rpi.edu/edn/projects/capstone-support-dev/wiki/Requirements_Management</a:t>
            </a:r>
            <a:r>
              <a:rPr lang="en-US" sz="1400" dirty="0" smtClean="0">
                <a:cs typeface="Calibri"/>
              </a:rPr>
              <a:t> </a:t>
            </a:r>
          </a:p>
          <a:p>
            <a:pPr lvl="1"/>
            <a:r>
              <a:rPr lang="en-US" sz="2400" dirty="0" smtClean="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Team </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a:t>
            </a:r>
            <a:r>
              <a:rPr lang="en-US" dirty="0" smtClean="0"/>
              <a:t>– Meet with CE</a:t>
            </a:r>
            <a:r>
              <a:rPr lang="en-US" dirty="0"/>
              <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https://forms.gle/9oFPZF4a2r3uZv1v7</a:t>
            </a:r>
            <a:r>
              <a:rPr lang="en-US" dirty="0"/>
              <a:t> </a:t>
            </a: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hlinkClick r:id="rId3"/>
              </a:rPr>
              <a:t>https://designlab.eng.rpi.edu/edn/projects/capstone-support-dev/wiki/Capstone_Playbook</a:t>
            </a:r>
            <a:r>
              <a:rPr lang="en-US" sz="1200"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69</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smtClean="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https://designlab.eng.rpi.edu/edn/projects/capstone-support-dev/repository/changes/playbook/Capstone%20Playbook.pptx</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71</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72</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74</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75</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67"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76</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10 min - Statement </a:t>
            </a:r>
            <a:r>
              <a:rPr lang="en-US" sz="4000" dirty="0" smtClean="0"/>
              <a:t>of Work Q&amp;A</a:t>
            </a:r>
            <a:endParaRPr lang="en-US" sz="4000" dirty="0"/>
          </a:p>
        </p:txBody>
      </p:sp>
      <p:sp>
        <p:nvSpPr>
          <p:cNvPr id="3" name="Content Placeholder 2"/>
          <p:cNvSpPr>
            <a:spLocks noGrp="1"/>
          </p:cNvSpPr>
          <p:nvPr>
            <p:ph idx="1"/>
          </p:nvPr>
        </p:nvSpPr>
        <p:spPr/>
        <p:txBody>
          <a:bodyPr>
            <a:normAutofit/>
          </a:bodyPr>
          <a:lstStyle/>
          <a:p>
            <a:r>
              <a:rPr lang="en-US" dirty="0" smtClean="0"/>
              <a:t>Out of </a:t>
            </a:r>
            <a:r>
              <a:rPr lang="en-US" dirty="0"/>
              <a:t>Class Task was </a:t>
            </a:r>
            <a:r>
              <a:rPr lang="en-US" dirty="0" smtClean="0"/>
              <a:t>to watch 1 video…</a:t>
            </a:r>
          </a:p>
          <a:p>
            <a:r>
              <a:rPr lang="en-US" dirty="0" smtClean="0"/>
              <a:t>QUESTIONS about content?</a:t>
            </a:r>
          </a:p>
          <a:p>
            <a:endParaRPr lang="en-US" dirty="0"/>
          </a:p>
          <a:p>
            <a:r>
              <a:rPr lang="en-US" dirty="0" smtClean="0"/>
              <a:t>What is a Statement of Work?</a:t>
            </a:r>
          </a:p>
          <a:p>
            <a:r>
              <a:rPr lang="en-US" dirty="0" smtClean="0"/>
              <a:t>What is difference between the Project Objectives and Semester Objectives?</a:t>
            </a:r>
          </a:p>
          <a:p>
            <a:r>
              <a:rPr lang="en-US" dirty="0" smtClean="0"/>
              <a:t>What are Engineering Tools and Methods?</a:t>
            </a:r>
          </a:p>
          <a:p>
            <a:r>
              <a:rPr lang="en-US" dirty="0" smtClean="0"/>
              <a:t>What is difference between a task and a deliverable?</a:t>
            </a:r>
          </a:p>
          <a:p>
            <a:r>
              <a:rPr lang="en-US" dirty="0" smtClean="0"/>
              <a:t>Where is the </a:t>
            </a:r>
            <a:r>
              <a:rPr lang="en-US" dirty="0" err="1" smtClean="0"/>
              <a:t>SoW</a:t>
            </a:r>
            <a:r>
              <a:rPr lang="en-US" dirty="0" smtClean="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65 </a:t>
            </a:r>
            <a:r>
              <a:rPr lang="en-US" b="1" dirty="0"/>
              <a:t>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https://designlab.eng.rpi.edu/edn/projects/capstone-support-dev/repository/changes/template%20documents/Design%20Report.docx</a:t>
            </a:r>
            <a:r>
              <a:rPr lang="en-US" dirty="0"/>
              <a:t> </a:t>
            </a:r>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https://forms.gle/Af4Bfe47Q9u5SBsh7</a:t>
            </a:r>
            <a:r>
              <a:rPr lang="en-US"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endParaRPr lang="en-US" dirty="0" smtClean="0">
              <a:ea typeface="+mn-lt"/>
              <a:cs typeface="+mn-lt"/>
            </a:endParaRPr>
          </a:p>
          <a:p>
            <a:pPr lvl="1"/>
            <a:r>
              <a:rPr lang="en-US" dirty="0" smtClean="0">
                <a:ea typeface="+mn-lt"/>
                <a:cs typeface="+mn-lt"/>
              </a:rPr>
              <a:t>Location - working/Reports/Design </a:t>
            </a:r>
            <a:r>
              <a:rPr lang="en-US" dirty="0">
                <a:ea typeface="+mn-lt"/>
                <a:cs typeface="+mn-lt"/>
              </a:rPr>
              <a:t>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min - Concept </a:t>
            </a:r>
            <a:r>
              <a:rPr lang="en-US" dirty="0" smtClean="0"/>
              <a:t>Generation Q&amp;A</a:t>
            </a:r>
            <a:endParaRPr lang="en-US" dirty="0"/>
          </a:p>
        </p:txBody>
      </p:sp>
      <p:sp>
        <p:nvSpPr>
          <p:cNvPr id="3" name="Content Placeholder 2"/>
          <p:cNvSpPr>
            <a:spLocks noGrp="1"/>
          </p:cNvSpPr>
          <p:nvPr>
            <p:ph idx="1"/>
          </p:nvPr>
        </p:nvSpPr>
        <p:spPr/>
        <p:txBody>
          <a:bodyPr/>
          <a:lstStyle/>
          <a:p>
            <a:r>
              <a:rPr lang="en-US" dirty="0" smtClean="0"/>
              <a:t>Out of </a:t>
            </a:r>
            <a:r>
              <a:rPr lang="en-US" dirty="0"/>
              <a:t>Class Task was </a:t>
            </a:r>
            <a:r>
              <a:rPr lang="en-US" dirty="0" smtClean="0"/>
              <a:t>to watch 1 video…</a:t>
            </a:r>
          </a:p>
          <a:p>
            <a:r>
              <a:rPr lang="en-US" dirty="0" smtClean="0"/>
              <a:t>QUESTIONS about content?</a:t>
            </a:r>
          </a:p>
          <a:p>
            <a:endParaRPr lang="en-US" dirty="0"/>
          </a:p>
          <a:p>
            <a:r>
              <a:rPr lang="en-US" dirty="0" smtClean="0"/>
              <a:t>Where do concept ideas come from?</a:t>
            </a:r>
          </a:p>
          <a:p>
            <a:pPr lvl="1"/>
            <a:r>
              <a:rPr lang="en-US" dirty="0" smtClean="0"/>
              <a:t>Example of Internal Search?</a:t>
            </a:r>
          </a:p>
          <a:p>
            <a:pPr lvl="1"/>
            <a:r>
              <a:rPr lang="en-US" dirty="0" smtClean="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a:t>
            </a:r>
            <a:r>
              <a:rPr lang="en-US" dirty="0"/>
              <a:t>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t>
            </a:r>
            <a:r>
              <a:rPr lang="en-US" sz="1800" dirty="0"/>
              <a:t>as Word document, simply as plain text in Forum post</a:t>
            </a:r>
            <a:r>
              <a:rPr lang="en-US" sz="1800" dirty="0"/>
              <a:t>.</a:t>
            </a:r>
          </a:p>
          <a:p>
            <a:pPr marL="171450" lvl="1">
              <a:spcBef>
                <a:spcPts val="750"/>
              </a:spcBef>
            </a:pPr>
            <a:r>
              <a:rPr lang="en-US" sz="2100" dirty="0"/>
              <a:t>Minute instructions </a:t>
            </a:r>
            <a:r>
              <a:rPr lang="en-US" sz="2100" dirty="0"/>
              <a:t>and </a:t>
            </a:r>
            <a:r>
              <a:rPr lang="en-US" sz="2100" dirty="0"/>
              <a:t>template </a:t>
            </a:r>
            <a:r>
              <a:rPr lang="en-US" sz="1400" dirty="0" smtClean="0">
                <a:hlinkClick r:id="rId2"/>
              </a:rPr>
              <a:t>https</a:t>
            </a:r>
            <a:r>
              <a:rPr lang="en-US" sz="1400" dirty="0">
                <a:hlinkClick r:id="rId2"/>
              </a:rPr>
              <a:t>://</a:t>
            </a:r>
            <a:r>
              <a:rPr lang="en-US" sz="1400" dirty="0" smtClean="0">
                <a:hlinkClick r:id="rId2"/>
              </a:rPr>
              <a:t>designlab.eng.rpi.edu/edn/projects/capstone-support-dev/wiki/Meeting_Minutes</a:t>
            </a:r>
            <a:r>
              <a:rPr lang="en-US" sz="1400" dirty="0" smtClean="0"/>
              <a:t> </a:t>
            </a:r>
          </a:p>
          <a:p>
            <a:r>
              <a:rPr lang="en-US" dirty="0"/>
              <a:t>Post AT END of </a:t>
            </a:r>
            <a:r>
              <a:rPr lang="en-US" dirty="0"/>
              <a:t>class to </a:t>
            </a:r>
            <a:r>
              <a:rPr lang="en-US" dirty="0"/>
              <a:t>Forums –&gt; Project </a:t>
            </a:r>
            <a:r>
              <a:rPr lang="en-US" dirty="0" err="1"/>
              <a:t>Mgmt</a:t>
            </a:r>
            <a:endParaRPr lang="en-US" dirty="0"/>
          </a:p>
          <a:p>
            <a:pPr lvl="1"/>
            <a:r>
              <a:rPr lang="en-US" sz="2100" dirty="0"/>
              <a:t>Others can reply to post with any corrections or additional information</a:t>
            </a:r>
            <a:endParaRPr lang="en-US" sz="21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min - Benchmarking </a:t>
            </a:r>
            <a:r>
              <a:rPr lang="en-US" dirty="0"/>
              <a:t>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88</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a:t>
            </a:r>
            <a:r>
              <a:rPr lang="en-US" sz="2400" dirty="0" smtClean="0">
                <a:solidFill>
                  <a:schemeClr val="tx1"/>
                </a:solidFill>
              </a:rPr>
              <a:t>instructions, </a:t>
            </a:r>
            <a:r>
              <a:rPr lang="en-US" sz="2400" dirty="0">
                <a:solidFill>
                  <a:schemeClr val="tx1"/>
                </a:solidFill>
              </a:rPr>
              <a:t>template, and </a:t>
            </a:r>
            <a:r>
              <a:rPr lang="en-US" sz="2400" dirty="0" smtClean="0">
                <a:solidFill>
                  <a:schemeClr val="tx1"/>
                </a:solidFill>
              </a:rPr>
              <a:t>rubric</a:t>
            </a:r>
          </a:p>
          <a:p>
            <a:r>
              <a:rPr lang="en-US" sz="1400" dirty="0">
                <a:solidFill>
                  <a:schemeClr val="tx1"/>
                </a:solidFill>
                <a:hlinkClick r:id="rId2"/>
              </a:rPr>
              <a:t>https://</a:t>
            </a:r>
            <a:r>
              <a:rPr lang="en-US" sz="1400" dirty="0" smtClean="0">
                <a:solidFill>
                  <a:schemeClr val="tx1"/>
                </a:solidFill>
                <a:hlinkClick r:id="rId2"/>
              </a:rPr>
              <a:t>designlab.eng.rpi.edu/edn/projects/capstone-support-dev/wiki/Benchmarking_Memo</a:t>
            </a:r>
            <a:r>
              <a:rPr lang="en-US" sz="1400" dirty="0" smtClean="0">
                <a:solidFill>
                  <a:schemeClr val="tx1"/>
                </a:solidFill>
              </a:rPr>
              <a:t> </a:t>
            </a:r>
            <a:endParaRPr lang="en-US" sz="1400" dirty="0">
              <a:solidFill>
                <a:schemeClr val="tx1"/>
              </a:solidFill>
            </a:endParaRPr>
          </a:p>
        </p:txBody>
      </p:sp>
    </p:spTree>
    <p:extLst>
      <p:ext uri="{BB962C8B-B14F-4D97-AF65-F5344CB8AC3E}">
        <p14:creationId xmlns:p14="http://schemas.microsoft.com/office/powerpoint/2010/main" val="608385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5029199"/>
          </a:xfrm>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Repository</a:t>
            </a:r>
          </a:p>
          <a:p>
            <a:pPr lvl="1"/>
            <a:r>
              <a:rPr lang="en-US" dirty="0">
                <a:ea typeface="+mn-lt"/>
                <a:cs typeface="+mn-lt"/>
              </a:rPr>
              <a:t>Ongoing project – Merge new work into existing documentation</a:t>
            </a:r>
          </a:p>
          <a:p>
            <a:r>
              <a:rPr lang="en-US" dirty="0">
                <a:ea typeface="+mn-lt"/>
                <a:cs typeface="+mn-lt"/>
              </a:rPr>
              <a:t>Team generates </a:t>
            </a:r>
            <a:r>
              <a:rPr lang="en-US" u="sng" dirty="0">
                <a:ea typeface="+mn-lt"/>
                <a:cs typeface="+mn-lt"/>
                <a:hlinkClick r:id="rId2"/>
              </a:rPr>
              <a:t>Benchmarking Memo </a:t>
            </a:r>
            <a:r>
              <a:rPr lang="en-US" dirty="0">
                <a:ea typeface="+mn-lt"/>
                <a:cs typeface="+mn-lt"/>
              </a:rPr>
              <a:t>topic list</a:t>
            </a:r>
          </a:p>
          <a:p>
            <a:pPr lvl="1"/>
            <a:r>
              <a:rPr lang="en-US" dirty="0">
                <a:ea typeface="+mn-lt"/>
                <a:cs typeface="+mn-lt"/>
              </a:rPr>
              <a:t>Post to </a:t>
            </a:r>
            <a:r>
              <a:rPr lang="en-US" dirty="0"/>
              <a:t>Background Info forum</a:t>
            </a:r>
            <a:endParaRPr lang="en-US" dirty="0">
              <a:ea typeface="+mn-lt"/>
              <a:cs typeface="+mn-lt"/>
            </a:endParaRP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91</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min - Project </a:t>
            </a:r>
            <a:r>
              <a:rPr lang="en-US" dirty="0" smtClean="0"/>
              <a:t>Planning Q&amp;A</a:t>
            </a:r>
            <a:endParaRPr lang="en-US" dirty="0"/>
          </a:p>
        </p:txBody>
      </p:sp>
      <p:sp>
        <p:nvSpPr>
          <p:cNvPr id="3" name="Content Placeholder 2"/>
          <p:cNvSpPr>
            <a:spLocks noGrp="1"/>
          </p:cNvSpPr>
          <p:nvPr>
            <p:ph idx="1"/>
          </p:nvPr>
        </p:nvSpPr>
        <p:spPr/>
        <p:txBody>
          <a:bodyPr/>
          <a:lstStyle/>
          <a:p>
            <a:r>
              <a:rPr lang="en-US" dirty="0" smtClean="0"/>
              <a:t>Out of </a:t>
            </a:r>
            <a:r>
              <a:rPr lang="en-US" dirty="0"/>
              <a:t>Class Task was </a:t>
            </a:r>
            <a:r>
              <a:rPr lang="en-US" dirty="0" smtClean="0"/>
              <a:t>to watch 2 videos…</a:t>
            </a:r>
          </a:p>
          <a:p>
            <a:r>
              <a:rPr lang="en-US" dirty="0" smtClean="0"/>
              <a:t>QUESTIONS about content?</a:t>
            </a:r>
          </a:p>
          <a:p>
            <a:endParaRPr lang="en-US" dirty="0"/>
          </a:p>
          <a:p>
            <a:r>
              <a:rPr lang="en-US" dirty="0" smtClean="0"/>
              <a:t>What is a milestone?</a:t>
            </a:r>
          </a:p>
          <a:p>
            <a:r>
              <a:rPr lang="en-US" dirty="0" smtClean="0"/>
              <a:t>What is the difference between parallel tasks and serial tasks?</a:t>
            </a:r>
          </a:p>
          <a:p>
            <a:r>
              <a:rPr lang="en-US" dirty="0" smtClean="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smtClean="0"/>
              <a:t>90 </a:t>
            </a:r>
            <a:r>
              <a:rPr lang="en-US" dirty="0"/>
              <a:t>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smtClean="0"/>
              <a:t>10 </a:t>
            </a:r>
            <a:r>
              <a:rPr lang="en-US" dirty="0"/>
              <a:t>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410201"/>
          </a:xfrm>
        </p:spPr>
        <p:txBody>
          <a:bodyPr vert="horz" lIns="91440" tIns="45720" rIns="91440" bIns="45720" rtlCol="0" anchor="t">
            <a:normAutofit fontScale="925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400" dirty="0">
                <a:ea typeface="+mn-lt"/>
                <a:cs typeface="+mn-lt"/>
                <a:hlinkClick r:id="rId2"/>
              </a:rPr>
              <a:t>https://designlab.eng.rpi.edu/edn/projects/capstone-support-dev/wiki/Templates_and_Forms</a:t>
            </a:r>
            <a:r>
              <a:rPr lang="en-US" sz="1400" dirty="0">
                <a:ea typeface="+mn-lt"/>
                <a:cs typeface="+mn-lt"/>
              </a:rPr>
              <a:t> </a:t>
            </a:r>
            <a:endParaRPr lang="en-US" sz="14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smtClean="0">
                <a:ea typeface="+mn-lt"/>
                <a:cs typeface="+mn-lt"/>
              </a:rPr>
              <a:t>Issues</a:t>
            </a:r>
          </a:p>
          <a:p>
            <a:pPr marL="342900" lvl="1" indent="0">
              <a:buNone/>
            </a:pPr>
            <a:endParaRPr lang="en-US" sz="1100" i="1"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p>
          <a:p>
            <a:pPr lvl="2" indent="-285750"/>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400" dirty="0">
                <a:solidFill>
                  <a:srgbClr val="000000"/>
                </a:solidFill>
                <a:ea typeface="+mn-lt"/>
                <a:cs typeface="+mn-lt"/>
                <a:hlinkClick r:id="rId4"/>
              </a:rPr>
              <a:t>https://designlab.eng.rpi.edu/edn/projects/capstone-support-dev/repository/changes/template%20documents/BM_Memo-Topic-RCSid.docx</a:t>
            </a:r>
            <a:r>
              <a:rPr lang="en-US" sz="1400" dirty="0">
                <a:solidFill>
                  <a:srgbClr val="000000"/>
                </a:solidFill>
                <a:ea typeface="+mn-lt"/>
                <a:cs typeface="+mn-lt"/>
              </a:rPr>
              <a:t> </a:t>
            </a:r>
          </a:p>
          <a:p>
            <a:pPr lvl="1" indent="-285750"/>
            <a:r>
              <a:rPr lang="en-US" dirty="0">
                <a:solidFill>
                  <a:srgbClr val="000000"/>
                </a:solidFill>
                <a:ea typeface="+mn-lt"/>
                <a:cs typeface="+mn-lt"/>
              </a:rPr>
              <a:t>Memo Rubric: </a:t>
            </a:r>
            <a:r>
              <a:rPr lang="en-US" sz="1400" dirty="0">
                <a:solidFill>
                  <a:srgbClr val="000000"/>
                </a:solidFill>
                <a:ea typeface="+mn-lt"/>
                <a:cs typeface="+mn-lt"/>
                <a:hlinkClick r:id="rId5"/>
              </a:rPr>
              <a:t>https://designlab.eng.rpi.edu/edn/projects/capstone-support-dev/repository/changes/Rubrics/BM%20Memo%20Rubric.docx</a:t>
            </a:r>
            <a:r>
              <a:rPr lang="en-US" sz="1400" dirty="0">
                <a:solidFill>
                  <a:srgbClr val="000000"/>
                </a:solidFill>
                <a:ea typeface="+mn-lt"/>
                <a:cs typeface="+mn-lt"/>
              </a:rPr>
              <a:t> </a:t>
            </a:r>
            <a:endParaRPr lang="en-US" sz="14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 </a:t>
            </a:r>
            <a:r>
              <a:rPr lang="en-US" dirty="0"/>
              <a:t>min – </a:t>
            </a:r>
            <a:r>
              <a:rPr lang="en-US" dirty="0" smtClean="0"/>
              <a:t>Follow Team Agenda</a:t>
            </a:r>
            <a:endParaRPr lang="en-US" dirty="0"/>
          </a:p>
        </p:txBody>
      </p:sp>
      <p:sp>
        <p:nvSpPr>
          <p:cNvPr id="3" name="Content Placeholder 2"/>
          <p:cNvSpPr>
            <a:spLocks noGrp="1"/>
          </p:cNvSpPr>
          <p:nvPr>
            <p:ph idx="1"/>
          </p:nvPr>
        </p:nvSpPr>
        <p:spPr/>
        <p:txBody>
          <a:bodyPr/>
          <a:lstStyle/>
          <a:p>
            <a:r>
              <a:rPr lang="en-US" dirty="0" smtClean="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a:t>
            </a:r>
            <a:r>
              <a:rPr lang="en-US" dirty="0"/>
              <a:t>min – </a:t>
            </a:r>
            <a:r>
              <a:rPr lang="en-US" dirty="0" smtClean="0"/>
              <a:t>PE Review Project Plan</a:t>
            </a:r>
            <a:endParaRPr lang="en-US" dirty="0"/>
          </a:p>
        </p:txBody>
      </p:sp>
      <p:sp>
        <p:nvSpPr>
          <p:cNvPr id="3" name="Content Placeholder 2"/>
          <p:cNvSpPr>
            <a:spLocks noGrp="1"/>
          </p:cNvSpPr>
          <p:nvPr>
            <p:ph idx="1"/>
          </p:nvPr>
        </p:nvSpPr>
        <p:spPr/>
        <p:txBody>
          <a:bodyPr/>
          <a:lstStyle/>
          <a:p>
            <a:r>
              <a:rPr lang="en-US" dirty="0" smtClean="0"/>
              <a:t>Many short individual tasks? Few l</a:t>
            </a:r>
            <a:r>
              <a:rPr lang="en-US" dirty="0" smtClean="0"/>
              <a:t>arge group tasks?</a:t>
            </a:r>
          </a:p>
          <a:p>
            <a:r>
              <a:rPr lang="en-US" dirty="0" smtClean="0"/>
              <a:t>Adequate time for:</a:t>
            </a:r>
          </a:p>
          <a:p>
            <a:pPr lvl="1"/>
            <a:r>
              <a:rPr lang="en-US" dirty="0" smtClean="0"/>
              <a:t>Manufacturing?</a:t>
            </a:r>
          </a:p>
          <a:p>
            <a:pPr lvl="1"/>
            <a:r>
              <a:rPr lang="en-US" dirty="0"/>
              <a:t>P</a:t>
            </a:r>
            <a:r>
              <a:rPr lang="en-US" dirty="0" smtClean="0"/>
              <a:t>urchasing?</a:t>
            </a:r>
          </a:p>
          <a:p>
            <a:pPr lvl="1"/>
            <a:r>
              <a:rPr lang="en-US" dirty="0" smtClean="0"/>
              <a:t>Testing?</a:t>
            </a:r>
          </a:p>
          <a:p>
            <a:pPr lvl="1"/>
            <a:r>
              <a:rPr lang="en-US" dirty="0" smtClean="0"/>
              <a:t>Iterative development? Second round of any tasks?</a:t>
            </a:r>
          </a:p>
          <a:p>
            <a:r>
              <a:rPr lang="en-US" dirty="0" smtClean="0"/>
              <a:t>Equal division of labor across all students?</a:t>
            </a:r>
          </a:p>
          <a:p>
            <a:r>
              <a:rPr lang="en-US" dirty="0" smtClean="0"/>
              <a:t>Ability to do some work in parallel rather than series?</a:t>
            </a:r>
          </a:p>
          <a:p>
            <a:pPr lvl="1"/>
            <a:r>
              <a:rPr lang="en-US" dirty="0" smtClean="0"/>
              <a:t>Design test plan BEFORE </a:t>
            </a:r>
            <a:r>
              <a:rPr lang="en-US" dirty="0" err="1" smtClean="0"/>
              <a:t>mfg</a:t>
            </a:r>
            <a:r>
              <a:rPr lang="en-US" dirty="0" smtClean="0"/>
              <a:t> is complete</a:t>
            </a:r>
          </a:p>
          <a:p>
            <a:pPr lvl="1"/>
            <a:r>
              <a:rPr lang="en-US" dirty="0" smtClean="0"/>
              <a:t>Create dummy data NOW to test software performance or analysis approach</a:t>
            </a:r>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a:t>
            </a:r>
            <a:r>
              <a:rPr lang="en-US" dirty="0"/>
              <a:t>min – </a:t>
            </a:r>
            <a:r>
              <a:rPr lang="en-US" dirty="0" smtClean="0"/>
              <a:t>PE Review of Status Update PPT</a:t>
            </a:r>
            <a:endParaRPr lang="en-US" dirty="0"/>
          </a:p>
        </p:txBody>
      </p:sp>
      <p:sp>
        <p:nvSpPr>
          <p:cNvPr id="3" name="Content Placeholder 2"/>
          <p:cNvSpPr>
            <a:spLocks noGrp="1"/>
          </p:cNvSpPr>
          <p:nvPr>
            <p:ph idx="1"/>
          </p:nvPr>
        </p:nvSpPr>
        <p:spPr/>
        <p:txBody>
          <a:bodyPr/>
          <a:lstStyle/>
          <a:p>
            <a:r>
              <a:rPr lang="en-US" dirty="0" smtClean="0"/>
              <a:t>Number slides</a:t>
            </a:r>
          </a:p>
          <a:p>
            <a:r>
              <a:rPr lang="en-US" dirty="0" smtClean="0"/>
              <a:t>Figure labels</a:t>
            </a:r>
            <a:endParaRPr lang="en-US" dirty="0" smtClean="0"/>
          </a:p>
          <a:p>
            <a:r>
              <a:rPr lang="en-US" dirty="0" smtClean="0"/>
              <a:t>Team members names, PE/CE names, sponsor name, company logo</a:t>
            </a:r>
          </a:p>
          <a:p>
            <a:r>
              <a:rPr lang="en-US" dirty="0" smtClean="0"/>
              <a:t>Agenda</a:t>
            </a:r>
          </a:p>
          <a:p>
            <a:pPr lvl="1"/>
            <a:r>
              <a:rPr lang="en-US" dirty="0" smtClean="0"/>
              <a:t>Does it match actual contents of PPT?</a:t>
            </a:r>
          </a:p>
          <a:p>
            <a:r>
              <a:rPr lang="en-US" dirty="0" smtClean="0"/>
              <a:t>Contents appropriate? (match rubric)</a:t>
            </a:r>
          </a:p>
          <a:p>
            <a:pPr lvl="1"/>
            <a:r>
              <a:rPr lang="en-US" dirty="0" smtClean="0"/>
              <a:t>Background &amp; Customer Needs</a:t>
            </a:r>
          </a:p>
          <a:p>
            <a:pPr lvl="1"/>
            <a:r>
              <a:rPr lang="en-US" dirty="0" smtClean="0"/>
              <a:t>Technology Assessment</a:t>
            </a:r>
          </a:p>
          <a:p>
            <a:pPr lvl="1"/>
            <a:r>
              <a:rPr lang="en-US" dirty="0" smtClean="0"/>
              <a:t>Engineering Requirements</a:t>
            </a:r>
          </a:p>
          <a:p>
            <a:pPr lvl="1"/>
            <a:r>
              <a:rPr lang="en-US" dirty="0" smtClean="0"/>
              <a:t>Concept Generation</a:t>
            </a:r>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243786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6412</Words>
  <Application>Microsoft Office PowerPoint</Application>
  <PresentationFormat>On-screen Show (4:3)</PresentationFormat>
  <Paragraphs>1384</Paragraphs>
  <Slides>106</Slides>
  <Notes>23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106</vt:i4>
      </vt:variant>
    </vt:vector>
  </HeadingPairs>
  <TitlesOfParts>
    <vt:vector size="116" baseType="lpstr">
      <vt:lpstr>MS PGothic</vt:lpstr>
      <vt:lpstr>Algerian</vt:lpstr>
      <vt:lpstr>Arial</vt:lpstr>
      <vt:lpstr>Calibri</vt:lpstr>
      <vt:lpstr>Calibri Light</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10 min - Engineering Documentation Q&amp;A</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10 min - Engineering Design Process Q&amp;A</vt:lpstr>
      <vt:lpstr>Engineering Design Process</vt:lpstr>
      <vt:lpstr>All teams are in a different place</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Phases of the Design Report</vt:lpstr>
      <vt:lpstr>Design Report.docx - Table of Contents</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2021-08-10T19:45:41Z</dcterms:modified>
</cp:coreProperties>
</file>