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57" r:id="rId4"/>
    <p:sldId id="269" r:id="rId5"/>
    <p:sldId id="272" r:id="rId6"/>
    <p:sldId id="277" r:id="rId7"/>
    <p:sldId id="278" r:id="rId8"/>
    <p:sldId id="273" r:id="rId9"/>
    <p:sldId id="27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4C618773-C53C-45F2-BE6D-1D84F8BAB15A}">
      <dgm:prSet phldrT="[Text]"/>
      <dgm:spPr/>
      <dgm:t>
        <a:bodyPr/>
        <a:lstStyle/>
        <a:p>
          <a:r>
            <a:rPr lang="en-US" dirty="0" smtClean="0"/>
            <a:t>Status Reports</a:t>
          </a:r>
        </a:p>
      </dgm:t>
    </dgm:pt>
    <dgm:pt modelId="{9F6FC35F-5BFD-46DB-9C08-9207981F5368}" type="parTrans" cxnId="{96D02FD0-831D-4118-A089-D9FFB7970837}">
      <dgm:prSet/>
      <dgm:spPr/>
      <dgm:t>
        <a:bodyPr/>
        <a:lstStyle/>
        <a:p>
          <a:endParaRPr lang="en-US"/>
        </a:p>
      </dgm:t>
    </dgm:pt>
    <dgm:pt modelId="{F4F48AA3-AE6F-4D40-882C-439AED3BE114}" type="sibTrans" cxnId="{96D02FD0-831D-4118-A089-D9FFB7970837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3"/>
      <dgm:spPr/>
      <dgm:t>
        <a:bodyPr/>
        <a:lstStyle/>
        <a:p>
          <a:endParaRPr lang="en-US"/>
        </a:p>
      </dgm:t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3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3"/>
      <dgm:spPr/>
      <dgm:t>
        <a:bodyPr/>
        <a:lstStyle/>
        <a:p>
          <a:endParaRPr lang="en-US"/>
        </a:p>
      </dgm:t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10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3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10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3"/>
      <dgm:spPr/>
      <dgm:t>
        <a:bodyPr/>
        <a:lstStyle/>
        <a:p>
          <a:endParaRPr lang="en-US"/>
        </a:p>
      </dgm:t>
    </dgm:pt>
    <dgm:pt modelId="{2289E18D-1438-478F-8A4D-E26ABB636DAD}" type="pres">
      <dgm:prSet presAssocID="{59C23322-8A0E-4E17-BD48-436D341D8E5E}" presName="vert3" presStyleCnt="0"/>
      <dgm:spPr/>
    </dgm:pt>
    <dgm:pt modelId="{B69F6DB5-B360-42C4-AE7D-554AE7FBF990}" type="pres">
      <dgm:prSet presAssocID="{19945B61-1220-4627-AD27-BB9F569FBA8F}" presName="thinLine3" presStyleLbl="callout" presStyleIdx="2" presStyleCnt="10"/>
      <dgm:spPr/>
    </dgm:pt>
    <dgm:pt modelId="{E3AC1225-0500-4C66-ACD6-A09BB43858F3}" type="pres">
      <dgm:prSet presAssocID="{4C618773-C53C-45F2-BE6D-1D84F8BAB15A}" presName="horz3" presStyleCnt="0"/>
      <dgm:spPr/>
    </dgm:pt>
    <dgm:pt modelId="{F5444A64-C703-4DE5-9DE4-B72D315B82BE}" type="pres">
      <dgm:prSet presAssocID="{4C618773-C53C-45F2-BE6D-1D84F8BAB15A}" presName="horzSpace3" presStyleCnt="0"/>
      <dgm:spPr/>
    </dgm:pt>
    <dgm:pt modelId="{9BAF7A02-D75A-4B3A-80D9-C6391F30F29F}" type="pres">
      <dgm:prSet presAssocID="{4C618773-C53C-45F2-BE6D-1D84F8BAB15A}" presName="tx3" presStyleLbl="revTx" presStyleIdx="5" presStyleCnt="13"/>
      <dgm:spPr/>
      <dgm:t>
        <a:bodyPr/>
        <a:lstStyle/>
        <a:p>
          <a:endParaRPr lang="en-US"/>
        </a:p>
      </dgm:t>
    </dgm:pt>
    <dgm:pt modelId="{27AA752D-5F74-458D-B704-C0EEF34A7BFE}" type="pres">
      <dgm:prSet presAssocID="{4C618773-C53C-45F2-BE6D-1D84F8BAB15A}" presName="vert3" presStyleCnt="0"/>
      <dgm:spPr/>
    </dgm:pt>
    <dgm:pt modelId="{33BDEEF6-8892-4C3A-91CA-22B7546EFEF7}" type="pres">
      <dgm:prSet presAssocID="{D7F6D4FE-2B39-47DC-A15B-6993E8783FC1}" presName="thinLine2b" presStyleLbl="callout" presStyleIdx="3" presStyleCnt="10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6" presStyleCnt="13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7" presStyleCnt="13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4" presStyleCnt="10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8" presStyleCnt="13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5" presStyleCnt="10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9" presStyleCnt="13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6" presStyleCnt="10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10" presStyleCnt="13"/>
      <dgm:spPr/>
      <dgm:t>
        <a:bodyPr/>
        <a:lstStyle/>
        <a:p>
          <a:endParaRPr lang="en-US"/>
        </a:p>
      </dgm:t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7" presStyleCnt="10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1" presStyleCnt="13"/>
      <dgm:spPr/>
      <dgm:t>
        <a:bodyPr/>
        <a:lstStyle/>
        <a:p>
          <a:endParaRPr lang="en-US"/>
        </a:p>
      </dgm:t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8" presStyleCnt="10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2" presStyleCnt="13"/>
      <dgm:spPr/>
      <dgm:t>
        <a:bodyPr/>
        <a:lstStyle/>
        <a:p>
          <a:endParaRPr lang="en-US"/>
        </a:p>
      </dgm:t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9" presStyleCnt="10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96D02FD0-831D-4118-A089-D9FFB7970837}" srcId="{D7F6D4FE-2B39-47DC-A15B-6993E8783FC1}" destId="{4C618773-C53C-45F2-BE6D-1D84F8BAB15A}" srcOrd="3" destOrd="0" parTransId="{9F6FC35F-5BFD-46DB-9C08-9207981F5368}" sibTransId="{F4F48AA3-AE6F-4D40-882C-439AED3BE114}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8928243C-57D0-445E-B74F-9B26841C680E}" type="presOf" srcId="{4C618773-C53C-45F2-BE6D-1D84F8BAB15A}" destId="{9BAF7A02-D75A-4B3A-80D9-C6391F30F29F}" srcOrd="0" destOrd="0" presId="urn:microsoft.com/office/officeart/2008/layout/LinedList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582EAF18-0E7A-44F6-A509-138AE3822791}" type="presParOf" srcId="{FF15F235-957E-48FE-97A2-99E5DEBD3270}" destId="{B69F6DB5-B360-42C4-AE7D-554AE7FBF990}" srcOrd="5" destOrd="0" presId="urn:microsoft.com/office/officeart/2008/layout/LinedList"/>
    <dgm:cxn modelId="{99C4B28A-EAE3-4646-9782-A96D37554FF9}" type="presParOf" srcId="{FF15F235-957E-48FE-97A2-99E5DEBD3270}" destId="{E3AC1225-0500-4C66-ACD6-A09BB43858F3}" srcOrd="6" destOrd="0" presId="urn:microsoft.com/office/officeart/2008/layout/LinedList"/>
    <dgm:cxn modelId="{1773988E-81D1-4E6B-8D6B-5A6534904B85}" type="presParOf" srcId="{E3AC1225-0500-4C66-ACD6-A09BB43858F3}" destId="{F5444A64-C703-4DE5-9DE4-B72D315B82BE}" srcOrd="0" destOrd="0" presId="urn:microsoft.com/office/officeart/2008/layout/LinedList"/>
    <dgm:cxn modelId="{31407DD9-9BC5-4D41-9D7A-9532BC8D6D60}" type="presParOf" srcId="{E3AC1225-0500-4C66-ACD6-A09BB43858F3}" destId="{9BAF7A02-D75A-4B3A-80D9-C6391F30F29F}" srcOrd="1" destOrd="0" presId="urn:microsoft.com/office/officeart/2008/layout/LinedList"/>
    <dgm:cxn modelId="{D7B00369-F650-40B1-8A8B-6981B915B482}" type="presParOf" srcId="{E3AC1225-0500-4C66-ACD6-A09BB43858F3}" destId="{27AA752D-5F74-458D-B704-C0EEF34A7BFE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8803BA2F-3626-44C4-B6F9-62CC6C87832B}">
      <dgm:prSet phldrT="[Text]"/>
      <dgm:spPr/>
      <dgm:t>
        <a:bodyPr/>
        <a:lstStyle/>
        <a:p>
          <a:r>
            <a:rPr lang="en-US" dirty="0" smtClean="0"/>
            <a:t>Status Reports</a:t>
          </a:r>
        </a:p>
      </dgm:t>
    </dgm:pt>
    <dgm:pt modelId="{EC0C82C2-10C5-499C-B28B-71E2138D4F33}" type="parTrans" cxnId="{1BE8AE43-4204-44BB-B4FA-6AA6972DD463}">
      <dgm:prSet/>
      <dgm:spPr/>
      <dgm:t>
        <a:bodyPr/>
        <a:lstStyle/>
        <a:p>
          <a:endParaRPr lang="en-US"/>
        </a:p>
      </dgm:t>
    </dgm:pt>
    <dgm:pt modelId="{5305854A-06B5-4BDD-9C38-A4ED6A2868E8}" type="sibTrans" cxnId="{1BE8AE43-4204-44BB-B4FA-6AA6972DD463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3"/>
      <dgm:spPr/>
      <dgm:t>
        <a:bodyPr/>
        <a:lstStyle/>
        <a:p>
          <a:endParaRPr lang="en-US"/>
        </a:p>
      </dgm:t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3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3"/>
      <dgm:spPr/>
      <dgm:t>
        <a:bodyPr/>
        <a:lstStyle/>
        <a:p>
          <a:endParaRPr lang="en-US"/>
        </a:p>
      </dgm:t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10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3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10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3"/>
      <dgm:spPr/>
      <dgm:t>
        <a:bodyPr/>
        <a:lstStyle/>
        <a:p>
          <a:endParaRPr lang="en-US"/>
        </a:p>
      </dgm:t>
    </dgm:pt>
    <dgm:pt modelId="{2289E18D-1438-478F-8A4D-E26ABB636DAD}" type="pres">
      <dgm:prSet presAssocID="{59C23322-8A0E-4E17-BD48-436D341D8E5E}" presName="vert3" presStyleCnt="0"/>
      <dgm:spPr/>
    </dgm:pt>
    <dgm:pt modelId="{35BCE5B0-27EA-476C-8660-12292D115B63}" type="pres">
      <dgm:prSet presAssocID="{19945B61-1220-4627-AD27-BB9F569FBA8F}" presName="thinLine3" presStyleLbl="callout" presStyleIdx="2" presStyleCnt="10"/>
      <dgm:spPr/>
    </dgm:pt>
    <dgm:pt modelId="{2F570676-6E75-4E36-A48B-D7EB3A94234D}" type="pres">
      <dgm:prSet presAssocID="{8803BA2F-3626-44C4-B6F9-62CC6C87832B}" presName="horz3" presStyleCnt="0"/>
      <dgm:spPr/>
    </dgm:pt>
    <dgm:pt modelId="{24DE3160-1640-481E-BBB9-3EC807490D25}" type="pres">
      <dgm:prSet presAssocID="{8803BA2F-3626-44C4-B6F9-62CC6C87832B}" presName="horzSpace3" presStyleCnt="0"/>
      <dgm:spPr/>
    </dgm:pt>
    <dgm:pt modelId="{B527E156-F1CF-4D57-A22E-ED7307764525}" type="pres">
      <dgm:prSet presAssocID="{8803BA2F-3626-44C4-B6F9-62CC6C87832B}" presName="tx3" presStyleLbl="revTx" presStyleIdx="5" presStyleCnt="13"/>
      <dgm:spPr/>
      <dgm:t>
        <a:bodyPr/>
        <a:lstStyle/>
        <a:p>
          <a:endParaRPr lang="en-US"/>
        </a:p>
      </dgm:t>
    </dgm:pt>
    <dgm:pt modelId="{3790A031-2830-41F2-A557-33FC58C752CC}" type="pres">
      <dgm:prSet presAssocID="{8803BA2F-3626-44C4-B6F9-62CC6C87832B}" presName="vert3" presStyleCnt="0"/>
      <dgm:spPr/>
    </dgm:pt>
    <dgm:pt modelId="{33BDEEF6-8892-4C3A-91CA-22B7546EFEF7}" type="pres">
      <dgm:prSet presAssocID="{D7F6D4FE-2B39-47DC-A15B-6993E8783FC1}" presName="thinLine2b" presStyleLbl="callout" presStyleIdx="3" presStyleCnt="10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6" presStyleCnt="13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7" presStyleCnt="13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4" presStyleCnt="10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8" presStyleCnt="13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5" presStyleCnt="10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9" presStyleCnt="13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6" presStyleCnt="10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10" presStyleCnt="13"/>
      <dgm:spPr/>
      <dgm:t>
        <a:bodyPr/>
        <a:lstStyle/>
        <a:p>
          <a:endParaRPr lang="en-US"/>
        </a:p>
      </dgm:t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7" presStyleCnt="10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1" presStyleCnt="13"/>
      <dgm:spPr/>
      <dgm:t>
        <a:bodyPr/>
        <a:lstStyle/>
        <a:p>
          <a:endParaRPr lang="en-US"/>
        </a:p>
      </dgm:t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8" presStyleCnt="10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2" presStyleCnt="13"/>
      <dgm:spPr/>
      <dgm:t>
        <a:bodyPr/>
        <a:lstStyle/>
        <a:p>
          <a:endParaRPr lang="en-US"/>
        </a:p>
      </dgm:t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9" presStyleCnt="10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E5E1AFEA-9847-4839-A2D9-8D56FD75E0CA}" type="presOf" srcId="{8803BA2F-3626-44C4-B6F9-62CC6C87832B}" destId="{B527E156-F1CF-4D57-A22E-ED7307764525}" srcOrd="0" destOrd="0" presId="urn:microsoft.com/office/officeart/2008/layout/LinedList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1BE8AE43-4204-44BB-B4FA-6AA6972DD463}" srcId="{D7F6D4FE-2B39-47DC-A15B-6993E8783FC1}" destId="{8803BA2F-3626-44C4-B6F9-62CC6C87832B}" srcOrd="3" destOrd="0" parTransId="{EC0C82C2-10C5-499C-B28B-71E2138D4F33}" sibTransId="{5305854A-06B5-4BDD-9C38-A4ED6A2868E8}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AA0FFD4C-5C99-40DC-8566-A513C5B682B0}" type="presParOf" srcId="{FF15F235-957E-48FE-97A2-99E5DEBD3270}" destId="{35BCE5B0-27EA-476C-8660-12292D115B63}" srcOrd="5" destOrd="0" presId="urn:microsoft.com/office/officeart/2008/layout/LinedList"/>
    <dgm:cxn modelId="{2F914C39-9493-4866-BB12-2D512563EB73}" type="presParOf" srcId="{FF15F235-957E-48FE-97A2-99E5DEBD3270}" destId="{2F570676-6E75-4E36-A48B-D7EB3A94234D}" srcOrd="6" destOrd="0" presId="urn:microsoft.com/office/officeart/2008/layout/LinedList"/>
    <dgm:cxn modelId="{D8078691-13E8-435E-A1EC-BFB2B735AD3B}" type="presParOf" srcId="{2F570676-6E75-4E36-A48B-D7EB3A94234D}" destId="{24DE3160-1640-481E-BBB9-3EC807490D25}" srcOrd="0" destOrd="0" presId="urn:microsoft.com/office/officeart/2008/layout/LinedList"/>
    <dgm:cxn modelId="{287CD9BF-C6F3-4772-978D-D97CD02B36AE}" type="presParOf" srcId="{2F570676-6E75-4E36-A48B-D7EB3A94234D}" destId="{B527E156-F1CF-4D57-A22E-ED7307764525}" srcOrd="1" destOrd="0" presId="urn:microsoft.com/office/officeart/2008/layout/LinedList"/>
    <dgm:cxn modelId="{1EA43302-DAE8-402F-83BE-3FCB0103114F}" type="presParOf" srcId="{2F570676-6E75-4E36-A48B-D7EB3A94234D}" destId="{3790A031-2830-41F2-A557-33FC58C752CC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Create or edit a sketch</a:t>
          </a:r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smtClean="0"/>
            <a:t>Open </a:t>
          </a:r>
          <a:r>
            <a:rPr lang="en-US" dirty="0" smtClean="0"/>
            <a:t>NX or </a:t>
          </a:r>
          <a:r>
            <a:rPr lang="en-US" dirty="0" err="1" smtClean="0"/>
            <a:t>Solidworks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</a:t>
          </a:r>
          <a:r>
            <a:rPr lang="en-US" dirty="0" smtClean="0"/>
            <a:t>schematic or board layout</a:t>
          </a:r>
          <a:endParaRPr lang="en-US" dirty="0" smtClean="0"/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</a:t>
          </a:r>
          <a:r>
            <a:rPr lang="en-US" dirty="0" smtClean="0"/>
            <a:t>as needed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</a:t>
          </a:r>
          <a:r>
            <a:rPr lang="en-US" dirty="0" err="1" smtClean="0"/>
            <a:t>OrCAD</a:t>
          </a:r>
          <a:r>
            <a:rPr lang="en-US" dirty="0" smtClean="0"/>
            <a:t>, Eagle, or </a:t>
          </a:r>
          <a:r>
            <a:rPr lang="en-US" dirty="0" err="1" smtClean="0"/>
            <a:t>KiCAD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</a:t>
          </a:r>
          <a:r>
            <a:rPr lang="en-US" dirty="0" smtClean="0"/>
            <a:t>document</a:t>
          </a:r>
          <a:endParaRPr lang="en-US" dirty="0" smtClean="0"/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for other </a:t>
          </a:r>
          <a:r>
            <a:rPr lang="en-US" dirty="0" smtClean="0"/>
            <a:t>documents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Word, Excel or PowerPoint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Statement of Work</a:t>
          </a:r>
        </a:p>
      </dsp:txBody>
      <dsp:txXfrm>
        <a:off x="5056261" y="35635"/>
        <a:ext cx="3165301" cy="178176"/>
      </dsp:txXfrm>
    </dsp:sp>
    <dsp:sp modelId="{2D742596-E770-47A7-9500-078BBAE2BDFF}">
      <dsp:nvSpPr>
        <dsp:cNvPr id="0" name=""/>
        <dsp:cNvSpPr/>
      </dsp:nvSpPr>
      <dsp:spPr>
        <a:xfrm>
          <a:off x="4932937" y="213811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13811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Midterm Poster / Package</a:t>
          </a:r>
        </a:p>
      </dsp:txBody>
      <dsp:txXfrm>
        <a:off x="5056261" y="213811"/>
        <a:ext cx="3165301" cy="178176"/>
      </dsp:txXfrm>
    </dsp:sp>
    <dsp:sp modelId="{F7EAC56C-44B4-40B0-9EDE-F381D0B33F39}">
      <dsp:nvSpPr>
        <dsp:cNvPr id="0" name=""/>
        <dsp:cNvSpPr/>
      </dsp:nvSpPr>
      <dsp:spPr>
        <a:xfrm>
          <a:off x="4932937" y="391988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391988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Final Poster / Report</a:t>
          </a:r>
        </a:p>
      </dsp:txBody>
      <dsp:txXfrm>
        <a:off x="5056261" y="391988"/>
        <a:ext cx="3165301" cy="178176"/>
      </dsp:txXfrm>
    </dsp:sp>
    <dsp:sp modelId="{B69F6DB5-B360-42C4-AE7D-554AE7FBF990}">
      <dsp:nvSpPr>
        <dsp:cNvPr id="0" name=""/>
        <dsp:cNvSpPr/>
      </dsp:nvSpPr>
      <dsp:spPr>
        <a:xfrm>
          <a:off x="4932937" y="570165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F7A02-D75A-4B3A-80D9-C6391F30F29F}">
      <dsp:nvSpPr>
        <dsp:cNvPr id="0" name=""/>
        <dsp:cNvSpPr/>
      </dsp:nvSpPr>
      <dsp:spPr>
        <a:xfrm>
          <a:off x="5056261" y="57016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Status Reports</a:t>
          </a:r>
        </a:p>
      </dsp:txBody>
      <dsp:txXfrm>
        <a:off x="5056261" y="570165"/>
        <a:ext cx="3165301" cy="17817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Mechanical</a:t>
          </a:r>
          <a:endParaRPr lang="en-US" sz="8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Electrical</a:t>
          </a:r>
          <a:endParaRPr lang="en-US" sz="8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Statement of Work</a:t>
          </a:r>
        </a:p>
      </dsp:txBody>
      <dsp:txXfrm>
        <a:off x="5056261" y="35635"/>
        <a:ext cx="3165301" cy="178176"/>
      </dsp:txXfrm>
    </dsp:sp>
    <dsp:sp modelId="{2D742596-E770-47A7-9500-078BBAE2BDFF}">
      <dsp:nvSpPr>
        <dsp:cNvPr id="0" name=""/>
        <dsp:cNvSpPr/>
      </dsp:nvSpPr>
      <dsp:spPr>
        <a:xfrm>
          <a:off x="4932937" y="213811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13811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Midterm Poster / Package</a:t>
          </a:r>
        </a:p>
      </dsp:txBody>
      <dsp:txXfrm>
        <a:off x="5056261" y="213811"/>
        <a:ext cx="3165301" cy="178176"/>
      </dsp:txXfrm>
    </dsp:sp>
    <dsp:sp modelId="{F7EAC56C-44B4-40B0-9EDE-F381D0B33F39}">
      <dsp:nvSpPr>
        <dsp:cNvPr id="0" name=""/>
        <dsp:cNvSpPr/>
      </dsp:nvSpPr>
      <dsp:spPr>
        <a:xfrm>
          <a:off x="4932937" y="391988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391988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Final Poster / Report</a:t>
          </a:r>
        </a:p>
      </dsp:txBody>
      <dsp:txXfrm>
        <a:off x="5056261" y="391988"/>
        <a:ext cx="3165301" cy="178176"/>
      </dsp:txXfrm>
    </dsp:sp>
    <dsp:sp modelId="{35BCE5B0-27EA-476C-8660-12292D115B63}">
      <dsp:nvSpPr>
        <dsp:cNvPr id="0" name=""/>
        <dsp:cNvSpPr/>
      </dsp:nvSpPr>
      <dsp:spPr>
        <a:xfrm>
          <a:off x="4932937" y="570165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7E156-F1CF-4D57-A22E-ED7307764525}">
      <dsp:nvSpPr>
        <dsp:cNvPr id="0" name=""/>
        <dsp:cNvSpPr/>
      </dsp:nvSpPr>
      <dsp:spPr>
        <a:xfrm>
          <a:off x="5056261" y="57016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Status Reports</a:t>
          </a:r>
        </a:p>
      </dsp:txBody>
      <dsp:txXfrm>
        <a:off x="5056261" y="570165"/>
        <a:ext cx="3165301" cy="17817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Mechanical</a:t>
          </a:r>
          <a:endParaRPr lang="en-US" sz="8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Electrical</a:t>
          </a:r>
          <a:endParaRPr lang="en-US" sz="8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Open </a:t>
          </a:r>
          <a:r>
            <a:rPr lang="en-US" sz="1000" kern="1200" dirty="0" smtClean="0"/>
            <a:t>NX or </a:t>
          </a:r>
          <a:r>
            <a:rPr lang="en-US" sz="1000" kern="1200" dirty="0" err="1" smtClean="0"/>
            <a:t>Solidworks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Fetch new or modified files</a:t>
          </a:r>
          <a:endParaRPr lang="en-US" sz="9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Create or edit a </a:t>
          </a:r>
          <a:r>
            <a:rPr lang="en-US" sz="900" kern="1200" dirty="0" smtClean="0"/>
            <a:t>schematic or board layout</a:t>
          </a:r>
          <a:endParaRPr lang="en-US" sz="900" kern="1200" dirty="0" smtClean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Save file in your “working” folder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Repeat </a:t>
          </a:r>
          <a:r>
            <a:rPr lang="en-US" sz="900" kern="1200" dirty="0" smtClean="0"/>
            <a:t>as needed</a:t>
          </a:r>
          <a:endParaRPr lang="en-US" sz="9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</a:t>
          </a:r>
          <a:r>
            <a:rPr lang="en-US" sz="1000" kern="1200" dirty="0" err="1" smtClean="0"/>
            <a:t>OrCAD</a:t>
          </a:r>
          <a:r>
            <a:rPr lang="en-US" sz="1000" kern="1200" dirty="0" smtClean="0"/>
            <a:t>, Eagle, or </a:t>
          </a:r>
          <a:r>
            <a:rPr lang="en-US" sz="1000" kern="1200" dirty="0" err="1" smtClean="0"/>
            <a:t>KiCAD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Save your new or modified files</a:t>
          </a:r>
          <a:endParaRPr lang="en-US" sz="9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Fetch new or modified files</a:t>
          </a:r>
          <a:endParaRPr lang="en-US" sz="9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Create or edit a </a:t>
          </a:r>
          <a:r>
            <a:rPr lang="en-US" sz="900" kern="1200" dirty="0" smtClean="0"/>
            <a:t>document</a:t>
          </a:r>
          <a:endParaRPr lang="en-US" sz="900" kern="1200" dirty="0" smtClean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Save file in your “working” folder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Repeat for other </a:t>
          </a:r>
          <a:r>
            <a:rPr lang="en-US" sz="900" kern="1200" dirty="0" smtClean="0"/>
            <a:t>documents</a:t>
          </a:r>
          <a:endParaRPr lang="en-US" sz="9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Word, Excel or PowerPoint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Save your new or modified files</a:t>
          </a:r>
          <a:endParaRPr lang="en-US" sz="9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7290-F74D-4F28-BB6B-7B4E5316EDAB}" type="datetime1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3318-90F6-4910-942D-FC1B1279F683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BA1A-89C7-4D0A-BF94-DF61C9666AB2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4BA1-6C57-40DD-9042-BDA26D379DC8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F00C-FCDD-4C61-A4EE-F46C056A8638}" type="datetime1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0A39-CE07-4E9E-92BF-50C7A6FEC846}" type="datetime1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D2CAD-2BA4-45B3-A19E-5980205D2202}" type="datetime1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E52B-2830-4F9D-9999-1F01781571DE}" type="datetime1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2DA9-8846-4AC1-B066-CA592B1A3860}" type="datetime1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61E1-7260-4A71-BB28-E150BEC1C7B0}" type="datetime1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017A-E698-4587-B82A-1F00E6CFB43D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repository/changes/template%20documents/SoW%20Template.docx" TargetMode="External"/><Relationship Id="rId2" Type="http://schemas.openxmlformats.org/officeDocument/2006/relationships/hyperlink" Target="https://designlab.eng.rpi.edu/edn/projects/capstone-support-dev/repository/changes/template%20documents/Needs%20and%20Requirements%20workbook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eng.rpi.edu/edn/projects/capstone-support-dev/repository/changes/template%20documents/Poster%20Template.pptx" TargetMode="External"/><Relationship Id="rId4" Type="http://schemas.openxmlformats.org/officeDocument/2006/relationships/hyperlink" Target="https://designlab.eng.rpi.edu/edn/projects/capstone-support-dev/repository/changes/template%20documents/Status%20Report.ppt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the Repository </a:t>
            </a:r>
            <a:br>
              <a:rPr lang="en-US" dirty="0" smtClean="0"/>
            </a:br>
            <a:r>
              <a:rPr lang="en-US" dirty="0" smtClean="0"/>
              <a:t>What Goes Where… and When!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an </a:t>
            </a:r>
            <a:r>
              <a:rPr lang="en-US" b="1" dirty="0" smtClean="0"/>
              <a:t>Update</a:t>
            </a:r>
            <a:r>
              <a:rPr lang="en-US" dirty="0" smtClean="0"/>
              <a:t> before you start work.</a:t>
            </a:r>
          </a:p>
          <a:p>
            <a:r>
              <a:rPr lang="en-US" dirty="0" smtClean="0"/>
              <a:t>Do whatever </a:t>
            </a:r>
            <a:r>
              <a:rPr lang="en-US" b="1" dirty="0" smtClean="0"/>
              <a:t>Work</a:t>
            </a:r>
            <a:r>
              <a:rPr lang="en-US" dirty="0" smtClean="0"/>
              <a:t> needs to be done.</a:t>
            </a:r>
          </a:p>
          <a:p>
            <a:r>
              <a:rPr lang="en-US" dirty="0" smtClean="0"/>
              <a:t>Do a </a:t>
            </a:r>
            <a:r>
              <a:rPr lang="en-US" b="1" dirty="0" smtClean="0"/>
              <a:t>Commit</a:t>
            </a:r>
            <a:r>
              <a:rPr lang="en-US" dirty="0" smtClean="0"/>
              <a:t> whenever your work is ready to be shared.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3569-91E1-4BF9-B45F-8A2E9BFB92A7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79720" y="4740677"/>
            <a:ext cx="51845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Others Can’t Access Your Work </a:t>
            </a:r>
          </a:p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Until You Commit It!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59241"/>
          </a:xfrm>
        </p:spPr>
        <p:txBody>
          <a:bodyPr/>
          <a:lstStyle/>
          <a:p>
            <a:r>
              <a:rPr lang="en-US" dirty="0" smtClean="0"/>
              <a:t>Subversion is Our </a:t>
            </a:r>
            <a:r>
              <a:rPr lang="en-US" dirty="0"/>
              <a:t>T</a:t>
            </a:r>
            <a:r>
              <a:rPr lang="en-US" dirty="0" smtClean="0"/>
              <a:t>ool for Maintaining Version Control</a:t>
            </a:r>
          </a:p>
          <a:p>
            <a:r>
              <a:rPr lang="en-US" dirty="0" smtClean="0"/>
              <a:t>It Maintains a Copy of our Files and Folders in the Cloud (on the EDN Server!)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9394" y="4687324"/>
            <a:ext cx="8185212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This Presentation Will Help You Know Where to Put Things in the Repository And When You Should Do So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Folder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folder structure is designed to help organize project materials according to the three distinct phases of the project:</a:t>
            </a:r>
          </a:p>
          <a:p>
            <a:pPr lvl="1"/>
            <a:r>
              <a:rPr lang="en-US" dirty="0" smtClean="0"/>
              <a:t>Early</a:t>
            </a:r>
          </a:p>
          <a:p>
            <a:pPr lvl="1"/>
            <a:r>
              <a:rPr lang="en-US" dirty="0" smtClean="0"/>
              <a:t>Middle</a:t>
            </a:r>
          </a:p>
          <a:p>
            <a:pPr lvl="1"/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dirty="0" smtClean="0"/>
              <a:t>And the </a:t>
            </a:r>
            <a:r>
              <a:rPr lang="en-US" i="1" dirty="0" smtClean="0"/>
              <a:t>ongoing</a:t>
            </a:r>
            <a:r>
              <a:rPr lang="en-US" dirty="0" smtClean="0"/>
              <a:t> nature of the design activity.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B537-31AD-4ED8-B606-B7FB798BECEE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Folder Structure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30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Repository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work goes into the repository when you create it!</a:t>
            </a:r>
          </a:p>
          <a:p>
            <a:r>
              <a:rPr lang="en-US" dirty="0" smtClean="0"/>
              <a:t>Updates to files go into the repository when they are made, as your work progresses.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57779" y="4820575"/>
            <a:ext cx="5628442" cy="11363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800" dirty="0" smtClean="0"/>
              <a:t>Throughout the Semester to Share </a:t>
            </a:r>
          </a:p>
          <a:p>
            <a:pPr marL="0" indent="0" algn="ctr">
              <a:buFont typeface="Arial"/>
              <a:buNone/>
            </a:pPr>
            <a:r>
              <a:rPr lang="en-US" sz="2800" dirty="0" smtClean="0"/>
              <a:t>Your Work With the Team!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3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Usage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9613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3" name="Line Callout 2 2"/>
          <p:cNvSpPr/>
          <p:nvPr/>
        </p:nvSpPr>
        <p:spPr>
          <a:xfrm>
            <a:off x="7706559" y="1287262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42"/>
              <a:gd name="adj6" fmla="val -6927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7710996" y="1761104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7252"/>
              <a:gd name="adj6" fmla="val -4735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1136341" y="2166150"/>
            <a:ext cx="932156" cy="3897299"/>
          </a:xfrm>
          <a:prstGeom prst="leftBrace">
            <a:avLst>
              <a:gd name="adj1" fmla="val 8333"/>
              <a:gd name="adj2" fmla="val 4952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49525" y="4009792"/>
            <a:ext cx="1611297" cy="396447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Ongoing</a:t>
            </a:r>
            <a:endParaRPr lang="en-US" dirty="0"/>
          </a:p>
        </p:txBody>
      </p:sp>
      <p:sp>
        <p:nvSpPr>
          <p:cNvPr id="14" name="Line Callout 2 13"/>
          <p:cNvSpPr/>
          <p:nvPr/>
        </p:nvSpPr>
        <p:spPr>
          <a:xfrm>
            <a:off x="7710996" y="2261580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386"/>
              <a:gd name="adj6" fmla="val -86393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5" name="Line Callout 2 14"/>
          <p:cNvSpPr/>
          <p:nvPr/>
        </p:nvSpPr>
        <p:spPr>
          <a:xfrm>
            <a:off x="7706559" y="3965274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273"/>
              <a:gd name="adj6" fmla="val -16858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46050" y="2166150"/>
            <a:ext cx="300953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90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7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Templates </a:t>
            </a:r>
            <a:r>
              <a:rPr lang="en-US" dirty="0" smtClean="0"/>
              <a:t>To </a:t>
            </a:r>
            <a:r>
              <a:rPr lang="en-US" dirty="0"/>
              <a:t>Help Get You Started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739286"/>
              </p:ext>
            </p:extLst>
          </p:nvPr>
        </p:nvGraphicFramePr>
        <p:xfrm>
          <a:off x="479394" y="1600200"/>
          <a:ext cx="820740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812">
                  <a:extLst>
                    <a:ext uri="{9D8B030D-6E8A-4147-A177-3AD203B41FA5}">
                      <a16:colId xmlns:a16="http://schemas.microsoft.com/office/drawing/2014/main" val="538438153"/>
                    </a:ext>
                  </a:extLst>
                </a:gridCol>
                <a:gridCol w="2530136">
                  <a:extLst>
                    <a:ext uri="{9D8B030D-6E8A-4147-A177-3AD203B41FA5}">
                      <a16:colId xmlns:a16="http://schemas.microsoft.com/office/drawing/2014/main" val="2354940751"/>
                    </a:ext>
                  </a:extLst>
                </a:gridCol>
                <a:gridCol w="2978458">
                  <a:extLst>
                    <a:ext uri="{9D8B030D-6E8A-4147-A177-3AD203B41FA5}">
                      <a16:colId xmlns:a16="http://schemas.microsoft.com/office/drawing/2014/main" val="1501313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File (Clickable Link)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in Repository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9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Needs and Requirements workbook.xlsx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 Away!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Engineering Analysis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8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SoW</a:t>
                      </a:r>
                      <a:r>
                        <a:rPr lang="en-US" dirty="0" smtClean="0">
                          <a:hlinkClick r:id="rId3"/>
                        </a:rPr>
                        <a:t> Template.docx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 / Statement of Work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88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Status Report.pptx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your first sponsor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Status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53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5"/>
                        </a:rPr>
                        <a:t>Poster Template.pptx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Around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Mid Term Poster / Package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989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19922" y="5228948"/>
            <a:ext cx="55041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See the Templates page in the Capstone </a:t>
            </a:r>
            <a:r>
              <a:rPr lang="en-US" dirty="0"/>
              <a:t>Support </a:t>
            </a:r>
            <a:r>
              <a:rPr lang="en-US" dirty="0" smtClean="0"/>
              <a:t>Wiki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Case Scenarios - CAD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324078"/>
              </p:ext>
            </p:extLst>
          </p:nvPr>
        </p:nvGraphicFramePr>
        <p:xfrm>
          <a:off x="457200" y="1500326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855206"/>
              </p:ext>
            </p:extLst>
          </p:nvPr>
        </p:nvGraphicFramePr>
        <p:xfrm>
          <a:off x="457200" y="3941691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31041" y="2503503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Mechanical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31041" y="4863592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Electrical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31041" y="3495155"/>
            <a:ext cx="2426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Same Process for </a:t>
            </a:r>
          </a:p>
          <a:p>
            <a:pPr algn="ctr"/>
            <a:r>
              <a:rPr lang="en-US" sz="2400" b="1" dirty="0" smtClean="0"/>
              <a:t>Either Discipline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00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Scenario -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20575"/>
            <a:ext cx="8229600" cy="639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Process is the Same for ANY type of file!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468743"/>
              </p:ext>
            </p:extLst>
          </p:nvPr>
        </p:nvGraphicFramePr>
        <p:xfrm>
          <a:off x="457200" y="1500327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2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88</TotalTime>
  <Words>518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Using the Repository  What Goes Where… and When!</vt:lpstr>
      <vt:lpstr>Introduction</vt:lpstr>
      <vt:lpstr>Repository Folder Structure</vt:lpstr>
      <vt:lpstr>Repository Folder Structure</vt:lpstr>
      <vt:lpstr>When is the Repository Used?</vt:lpstr>
      <vt:lpstr>Repository Usage</vt:lpstr>
      <vt:lpstr>Templates To Help Get You Started!</vt:lpstr>
      <vt:lpstr>Use Case Scenarios - CAD</vt:lpstr>
      <vt:lpstr>Use Case Scenario - Office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Meaningful  Project Status Update</dc:title>
  <dc:creator>Anderson, Mark</dc:creator>
  <cp:keywords>repository</cp:keywords>
  <cp:lastModifiedBy>Anderson, Mark</cp:lastModifiedBy>
  <cp:revision>21</cp:revision>
  <dcterms:created xsi:type="dcterms:W3CDTF">2018-08-13T14:03:44Z</dcterms:created>
  <dcterms:modified xsi:type="dcterms:W3CDTF">2018-08-17T13:44:21Z</dcterms:modified>
</cp:coreProperties>
</file>